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theme/theme3.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4.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5.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6.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image13.jpg" ContentType="image/jpg"/>
  <Override PartName="/ppt/media/image14.jpg" ContentType="image/jpg"/>
  <Override PartName="/ppt/media/image15.jpg" ContentType="image/jpg"/>
  <Override PartName="/ppt/media/image16.jpg" ContentType="image/jpg"/>
  <Override PartName="/ppt/media/image17.jpg" ContentType="image/jpg"/>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70" r:id="rId2"/>
    <p:sldMasterId id="2147483672" r:id="rId3"/>
    <p:sldMasterId id="2147483674" r:id="rId4"/>
    <p:sldMasterId id="2147483681" r:id="rId5"/>
    <p:sldMasterId id="2147483695" r:id="rId6"/>
    <p:sldMasterId id="2147483708" r:id="rId7"/>
  </p:sldMasterIdLst>
  <p:notesMasterIdLst>
    <p:notesMasterId r:id="rId103"/>
  </p:notesMasterIdLst>
  <p:sldIdLst>
    <p:sldId id="256" r:id="rId8"/>
    <p:sldId id="334" r:id="rId9"/>
    <p:sldId id="257" r:id="rId10"/>
    <p:sldId id="331" r:id="rId11"/>
    <p:sldId id="274" r:id="rId12"/>
    <p:sldId id="332" r:id="rId13"/>
    <p:sldId id="263" r:id="rId14"/>
    <p:sldId id="333" r:id="rId15"/>
    <p:sldId id="2147471552" r:id="rId16"/>
    <p:sldId id="2789" r:id="rId17"/>
    <p:sldId id="1052" r:id="rId18"/>
    <p:sldId id="259" r:id="rId19"/>
    <p:sldId id="2793" r:id="rId20"/>
    <p:sldId id="2794" r:id="rId21"/>
    <p:sldId id="279" r:id="rId22"/>
    <p:sldId id="2773" r:id="rId23"/>
    <p:sldId id="2795" r:id="rId24"/>
    <p:sldId id="2780" r:id="rId25"/>
    <p:sldId id="644" r:id="rId26"/>
    <p:sldId id="520" r:id="rId27"/>
    <p:sldId id="2770" r:id="rId28"/>
    <p:sldId id="266" r:id="rId29"/>
    <p:sldId id="551" r:id="rId30"/>
    <p:sldId id="546" r:id="rId31"/>
    <p:sldId id="2771" r:id="rId32"/>
    <p:sldId id="2772" r:id="rId33"/>
    <p:sldId id="564" r:id="rId34"/>
    <p:sldId id="616" r:id="rId35"/>
    <p:sldId id="1054" r:id="rId36"/>
    <p:sldId id="539" r:id="rId37"/>
    <p:sldId id="286" r:id="rId38"/>
    <p:sldId id="1100" r:id="rId39"/>
    <p:sldId id="641" r:id="rId40"/>
    <p:sldId id="646" r:id="rId41"/>
    <p:sldId id="2765" r:id="rId42"/>
    <p:sldId id="2786" r:id="rId43"/>
    <p:sldId id="2694" r:id="rId44"/>
    <p:sldId id="2788" r:id="rId45"/>
    <p:sldId id="2778" r:id="rId46"/>
    <p:sldId id="2790" r:id="rId47"/>
    <p:sldId id="2775" r:id="rId48"/>
    <p:sldId id="531" r:id="rId49"/>
    <p:sldId id="2776" r:id="rId50"/>
    <p:sldId id="542" r:id="rId51"/>
    <p:sldId id="2796" r:id="rId52"/>
    <p:sldId id="2147471553" r:id="rId53"/>
    <p:sldId id="2147471546" r:id="rId54"/>
    <p:sldId id="1498" r:id="rId55"/>
    <p:sldId id="2527" r:id="rId56"/>
    <p:sldId id="812" r:id="rId57"/>
    <p:sldId id="1366" r:id="rId58"/>
    <p:sldId id="2147471547" r:id="rId59"/>
    <p:sldId id="603" r:id="rId60"/>
    <p:sldId id="1477" r:id="rId61"/>
    <p:sldId id="719" r:id="rId62"/>
    <p:sldId id="699" r:id="rId63"/>
    <p:sldId id="1381" r:id="rId64"/>
    <p:sldId id="1466" r:id="rId65"/>
    <p:sldId id="1472" r:id="rId66"/>
    <p:sldId id="1365" r:id="rId67"/>
    <p:sldId id="1375" r:id="rId68"/>
    <p:sldId id="1388" r:id="rId69"/>
    <p:sldId id="277" r:id="rId70"/>
    <p:sldId id="2147471548" r:id="rId71"/>
    <p:sldId id="273" r:id="rId72"/>
    <p:sldId id="1372" r:id="rId73"/>
    <p:sldId id="1373" r:id="rId74"/>
    <p:sldId id="2147471549" r:id="rId75"/>
    <p:sldId id="275" r:id="rId76"/>
    <p:sldId id="280" r:id="rId77"/>
    <p:sldId id="315" r:id="rId78"/>
    <p:sldId id="316" r:id="rId79"/>
    <p:sldId id="326" r:id="rId80"/>
    <p:sldId id="329" r:id="rId81"/>
    <p:sldId id="2147471550" r:id="rId82"/>
    <p:sldId id="2147471551" r:id="rId83"/>
    <p:sldId id="2785" r:id="rId84"/>
    <p:sldId id="2147471554" r:id="rId85"/>
    <p:sldId id="681" r:id="rId86"/>
    <p:sldId id="2147471534" r:id="rId87"/>
    <p:sldId id="2147471538" r:id="rId88"/>
    <p:sldId id="697" r:id="rId89"/>
    <p:sldId id="2147471535" r:id="rId90"/>
    <p:sldId id="2147471531" r:id="rId91"/>
    <p:sldId id="2147471540" r:id="rId92"/>
    <p:sldId id="2147471539" r:id="rId93"/>
    <p:sldId id="2147471541" r:id="rId94"/>
    <p:sldId id="2147471542" r:id="rId95"/>
    <p:sldId id="2147471543" r:id="rId96"/>
    <p:sldId id="743" r:id="rId97"/>
    <p:sldId id="748" r:id="rId98"/>
    <p:sldId id="744" r:id="rId99"/>
    <p:sldId id="2147471545" r:id="rId100"/>
    <p:sldId id="2147471555" r:id="rId101"/>
    <p:sldId id="330" r:id="rId102"/>
  </p:sldIdLst>
  <p:sldSz cx="12192000" cy="6858000"/>
  <p:notesSz cx="6858000" cy="9144000"/>
  <p:embeddedFontLst>
    <p:embeddedFont>
      <p:font typeface="MS PGothic" panose="020B0600070205080204" pitchFamily="34" charset="-128"/>
      <p:regular r:id="rId104"/>
    </p:embeddedFont>
    <p:embeddedFont>
      <p:font typeface="Algerian" panose="04020705040A02060702" pitchFamily="82" charset="0"/>
      <p:regular r:id="rId105"/>
    </p:embeddedFont>
    <p:embeddedFont>
      <p:font typeface="Aptos Narrow" panose="020B0004020202020204" pitchFamily="34" charset="0"/>
      <p:regular r:id="rId106"/>
      <p:bold r:id="rId107"/>
      <p:italic r:id="rId108"/>
      <p:boldItalic r:id="rId109"/>
    </p:embeddedFont>
    <p:embeddedFont>
      <p:font typeface="Arial Black" panose="020B0A04020102020204" pitchFamily="34" charset="0"/>
      <p:bold r:id="rId110"/>
    </p:embeddedFont>
    <p:embeddedFont>
      <p:font typeface="Arial Narrow" panose="020B0606020202030204" pitchFamily="34" charset="0"/>
      <p:regular r:id="rId111"/>
      <p:bold r:id="rId112"/>
      <p:italic r:id="rId113"/>
      <p:boldItalic r:id="rId114"/>
    </p:embeddedFont>
    <p:embeddedFont>
      <p:font typeface="Book Antiqua" panose="02040602050305030304" pitchFamily="18" charset="0"/>
      <p:regular r:id="rId115"/>
      <p:bold r:id="rId116"/>
      <p:italic r:id="rId117"/>
      <p:boldItalic r:id="rId118"/>
    </p:embeddedFont>
    <p:embeddedFont>
      <p:font typeface="Consolas" panose="020B0609020204030204" pitchFamily="49" charset="0"/>
      <p:regular r:id="rId119"/>
      <p:bold r:id="rId120"/>
      <p:italic r:id="rId121"/>
      <p:boldItalic r:id="rId122"/>
    </p:embeddedFont>
    <p:embeddedFont>
      <p:font typeface="Corbel" panose="020B0503020204020204" pitchFamily="34" charset="0"/>
      <p:regular r:id="rId123"/>
      <p:bold r:id="rId124"/>
      <p:italic r:id="rId125"/>
      <p:boldItalic r:id="rId126"/>
    </p:embeddedFont>
    <p:embeddedFont>
      <p:font typeface="Poppins" panose="00000500000000000000" pitchFamily="2" charset="0"/>
      <p:regular r:id="rId127"/>
      <p:bold r:id="rId128"/>
      <p:italic r:id="rId129"/>
      <p:boldItalic r:id="rId130"/>
    </p:embeddedFont>
    <p:embeddedFont>
      <p:font typeface="Poppins Black" panose="00000A00000000000000" pitchFamily="2" charset="0"/>
      <p:bold r:id="rId131"/>
      <p:boldItalic r:id="rId132"/>
    </p:embeddedFont>
    <p:embeddedFont>
      <p:font typeface="Source Sans Pro" panose="020B0503030403020204" pitchFamily="34" charset="0"/>
      <p:regular r:id="rId133"/>
      <p:bold r:id="rId134"/>
      <p:italic r:id="rId135"/>
      <p:boldItalic r:id="rId136"/>
    </p:embeddedFont>
    <p:embeddedFont>
      <p:font typeface="Wingdings 2" panose="05020102010507070707" pitchFamily="18" charset="2"/>
      <p:regular r:id="rId137"/>
    </p:embeddedFont>
    <p:embeddedFont>
      <p:font typeface="Wingdings 3" panose="05040102010807070707" pitchFamily="18" charset="2"/>
      <p:regular r:id="rId13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139" roundtripDataSignature="AMtx7mgBFRWTr3qWCH7VZaAR6yGD6lMEyQ=="/>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8E1BB53-824E-4A35-9259-7C376F69EF51}">
  <a:tblStyle styleId="{08E1BB53-824E-4A35-9259-7C376F69EF51}" styleName="Table_0">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6EBF4"/>
          </a:solidFill>
        </a:fill>
      </a:tcStyle>
    </a:wholeTbl>
    <a:band1H>
      <a:tcTxStyle b="off" i="off"/>
      <a:tcStyle>
        <a:tcBdr/>
        <a:fill>
          <a:solidFill>
            <a:srgbClr val="CAD5E7"/>
          </a:solidFill>
        </a:fill>
      </a:tcStyle>
    </a:band1H>
    <a:band2H>
      <a:tcTxStyle b="off" i="off"/>
      <a:tcStyle>
        <a:tcBdr/>
      </a:tcStyle>
    </a:band2H>
    <a:band1V>
      <a:tcTxStyle b="off" i="off"/>
      <a:tcStyle>
        <a:tcBdr/>
        <a:fill>
          <a:solidFill>
            <a:srgbClr val="CAD5E7"/>
          </a:solidFill>
        </a:fill>
      </a:tcStyle>
    </a:band1V>
    <a:band2V>
      <a:tcTxStyle b="off" i="off"/>
      <a:tcStyle>
        <a:tcBdr/>
      </a:tcStyle>
    </a:band2V>
    <a:lastCol>
      <a:tcTxStyle b="on" i="off">
        <a:font>
          <a:latin typeface="Arial"/>
          <a:ea typeface="Arial"/>
          <a:cs typeface="Arial"/>
        </a:font>
        <a:schemeClr val="lt1"/>
      </a:tcTxStyle>
      <a:tcStyle>
        <a:tcBdr/>
        <a:fill>
          <a:solidFill>
            <a:schemeClr val="accent1"/>
          </a:solidFill>
        </a:fill>
      </a:tcStyle>
    </a:lastCol>
    <a:firstCol>
      <a:tcTxStyle b="on" i="off">
        <a:font>
          <a:latin typeface="Arial"/>
          <a:ea typeface="Arial"/>
          <a:cs typeface="Arial"/>
        </a:font>
        <a:schemeClr val="lt1"/>
      </a:tcTxStyle>
      <a:tcStyle>
        <a:tcBdr/>
        <a:fill>
          <a:solidFill>
            <a:schemeClr val="accent1"/>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7" d="100"/>
          <a:sy n="77" d="100"/>
        </p:scale>
        <p:origin x="244" y="60"/>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font" Target="fonts/font14.fntdata"/><Relationship Id="rId21" Type="http://schemas.openxmlformats.org/officeDocument/2006/relationships/slide" Target="slides/slide14.xml"/><Relationship Id="rId42" Type="http://schemas.openxmlformats.org/officeDocument/2006/relationships/slide" Target="slides/slide35.xml"/><Relationship Id="rId63" Type="http://schemas.openxmlformats.org/officeDocument/2006/relationships/slide" Target="slides/slide56.xml"/><Relationship Id="rId84" Type="http://schemas.openxmlformats.org/officeDocument/2006/relationships/slide" Target="slides/slide77.xml"/><Relationship Id="rId138" Type="http://schemas.openxmlformats.org/officeDocument/2006/relationships/font" Target="fonts/font35.fntdata"/><Relationship Id="rId107" Type="http://schemas.openxmlformats.org/officeDocument/2006/relationships/font" Target="fonts/font4.fntdata"/><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slide" Target="slides/slide67.xml"/><Relationship Id="rId79" Type="http://schemas.openxmlformats.org/officeDocument/2006/relationships/slide" Target="slides/slide72.xml"/><Relationship Id="rId102" Type="http://schemas.openxmlformats.org/officeDocument/2006/relationships/slide" Target="slides/slide95.xml"/><Relationship Id="rId123" Type="http://schemas.openxmlformats.org/officeDocument/2006/relationships/font" Target="fonts/font20.fntdata"/><Relationship Id="rId128" Type="http://schemas.openxmlformats.org/officeDocument/2006/relationships/font" Target="fonts/font25.fntdata"/><Relationship Id="rId5" Type="http://schemas.openxmlformats.org/officeDocument/2006/relationships/slideMaster" Target="slideMasters/slideMaster5.xml"/><Relationship Id="rId90" Type="http://schemas.openxmlformats.org/officeDocument/2006/relationships/slide" Target="slides/slide83.xml"/><Relationship Id="rId95" Type="http://schemas.openxmlformats.org/officeDocument/2006/relationships/slide" Target="slides/slide88.xml"/><Relationship Id="rId22" Type="http://schemas.openxmlformats.org/officeDocument/2006/relationships/slide" Target="slides/slide15.xml"/><Relationship Id="rId27" Type="http://schemas.openxmlformats.org/officeDocument/2006/relationships/slide" Target="slides/slide20.xml"/><Relationship Id="rId43" Type="http://schemas.openxmlformats.org/officeDocument/2006/relationships/slide" Target="slides/slide36.xml"/><Relationship Id="rId48" Type="http://schemas.openxmlformats.org/officeDocument/2006/relationships/slide" Target="slides/slide41.xml"/><Relationship Id="rId64" Type="http://schemas.openxmlformats.org/officeDocument/2006/relationships/slide" Target="slides/slide57.xml"/><Relationship Id="rId69" Type="http://schemas.openxmlformats.org/officeDocument/2006/relationships/slide" Target="slides/slide62.xml"/><Relationship Id="rId113" Type="http://schemas.openxmlformats.org/officeDocument/2006/relationships/font" Target="fonts/font10.fntdata"/><Relationship Id="rId118" Type="http://schemas.openxmlformats.org/officeDocument/2006/relationships/font" Target="fonts/font15.fntdata"/><Relationship Id="rId134" Type="http://schemas.openxmlformats.org/officeDocument/2006/relationships/font" Target="fonts/font31.fntdata"/><Relationship Id="rId139" Type="http://customschemas.google.com/relationships/presentationmetadata" Target="metadata"/><Relationship Id="rId80" Type="http://schemas.openxmlformats.org/officeDocument/2006/relationships/slide" Target="slides/slide73.xml"/><Relationship Id="rId85" Type="http://schemas.openxmlformats.org/officeDocument/2006/relationships/slide" Target="slides/slide78.xml"/><Relationship Id="rId12" Type="http://schemas.openxmlformats.org/officeDocument/2006/relationships/slide" Target="slides/slide5.xml"/><Relationship Id="rId17" Type="http://schemas.openxmlformats.org/officeDocument/2006/relationships/slide" Target="slides/slide10.xml"/><Relationship Id="rId33" Type="http://schemas.openxmlformats.org/officeDocument/2006/relationships/slide" Target="slides/slide26.xml"/><Relationship Id="rId38" Type="http://schemas.openxmlformats.org/officeDocument/2006/relationships/slide" Target="slides/slide31.xml"/><Relationship Id="rId59" Type="http://schemas.openxmlformats.org/officeDocument/2006/relationships/slide" Target="slides/slide52.xml"/><Relationship Id="rId103" Type="http://schemas.openxmlformats.org/officeDocument/2006/relationships/notesMaster" Target="notesMasters/notesMaster1.xml"/><Relationship Id="rId108" Type="http://schemas.openxmlformats.org/officeDocument/2006/relationships/font" Target="fonts/font5.fntdata"/><Relationship Id="rId124" Type="http://schemas.openxmlformats.org/officeDocument/2006/relationships/font" Target="fonts/font21.fntdata"/><Relationship Id="rId129" Type="http://schemas.openxmlformats.org/officeDocument/2006/relationships/font" Target="fonts/font26.fntdata"/><Relationship Id="rId54" Type="http://schemas.openxmlformats.org/officeDocument/2006/relationships/slide" Target="slides/slide47.xml"/><Relationship Id="rId70" Type="http://schemas.openxmlformats.org/officeDocument/2006/relationships/slide" Target="slides/slide63.xml"/><Relationship Id="rId75" Type="http://schemas.openxmlformats.org/officeDocument/2006/relationships/slide" Target="slides/slide68.xml"/><Relationship Id="rId91" Type="http://schemas.openxmlformats.org/officeDocument/2006/relationships/slide" Target="slides/slide84.xml"/><Relationship Id="rId96" Type="http://schemas.openxmlformats.org/officeDocument/2006/relationships/slide" Target="slides/slide89.xml"/><Relationship Id="rId14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6.xml"/><Relationship Id="rId28" Type="http://schemas.openxmlformats.org/officeDocument/2006/relationships/slide" Target="slides/slide21.xml"/><Relationship Id="rId49" Type="http://schemas.openxmlformats.org/officeDocument/2006/relationships/slide" Target="slides/slide42.xml"/><Relationship Id="rId114" Type="http://schemas.openxmlformats.org/officeDocument/2006/relationships/font" Target="fonts/font11.fntdata"/><Relationship Id="rId119" Type="http://schemas.openxmlformats.org/officeDocument/2006/relationships/font" Target="fonts/font16.fntdata"/><Relationship Id="rId44" Type="http://schemas.openxmlformats.org/officeDocument/2006/relationships/slide" Target="slides/slide37.xml"/><Relationship Id="rId60" Type="http://schemas.openxmlformats.org/officeDocument/2006/relationships/slide" Target="slides/slide53.xml"/><Relationship Id="rId65" Type="http://schemas.openxmlformats.org/officeDocument/2006/relationships/slide" Target="slides/slide58.xml"/><Relationship Id="rId81" Type="http://schemas.openxmlformats.org/officeDocument/2006/relationships/slide" Target="slides/slide74.xml"/><Relationship Id="rId86" Type="http://schemas.openxmlformats.org/officeDocument/2006/relationships/slide" Target="slides/slide79.xml"/><Relationship Id="rId130" Type="http://schemas.openxmlformats.org/officeDocument/2006/relationships/font" Target="fonts/font27.fntdata"/><Relationship Id="rId135" Type="http://schemas.openxmlformats.org/officeDocument/2006/relationships/font" Target="fonts/font32.fntdata"/><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109" Type="http://schemas.openxmlformats.org/officeDocument/2006/relationships/font" Target="fonts/font6.fntdata"/><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97" Type="http://schemas.openxmlformats.org/officeDocument/2006/relationships/slide" Target="slides/slide90.xml"/><Relationship Id="rId104" Type="http://schemas.openxmlformats.org/officeDocument/2006/relationships/font" Target="fonts/font1.fntdata"/><Relationship Id="rId120" Type="http://schemas.openxmlformats.org/officeDocument/2006/relationships/font" Target="fonts/font17.fntdata"/><Relationship Id="rId125" Type="http://schemas.openxmlformats.org/officeDocument/2006/relationships/font" Target="fonts/font22.fntdata"/><Relationship Id="rId141" Type="http://schemas.openxmlformats.org/officeDocument/2006/relationships/viewProps" Target="viewProps.xml"/><Relationship Id="rId7" Type="http://schemas.openxmlformats.org/officeDocument/2006/relationships/slideMaster" Target="slideMasters/slideMaster7.xml"/><Relationship Id="rId71" Type="http://schemas.openxmlformats.org/officeDocument/2006/relationships/slide" Target="slides/slide64.xml"/><Relationship Id="rId92" Type="http://schemas.openxmlformats.org/officeDocument/2006/relationships/slide" Target="slides/slide85.xml"/><Relationship Id="rId2" Type="http://schemas.openxmlformats.org/officeDocument/2006/relationships/slideMaster" Target="slideMasters/slideMaster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 Id="rId87" Type="http://schemas.openxmlformats.org/officeDocument/2006/relationships/slide" Target="slides/slide80.xml"/><Relationship Id="rId110" Type="http://schemas.openxmlformats.org/officeDocument/2006/relationships/font" Target="fonts/font7.fntdata"/><Relationship Id="rId115" Type="http://schemas.openxmlformats.org/officeDocument/2006/relationships/font" Target="fonts/font12.fntdata"/><Relationship Id="rId131" Type="http://schemas.openxmlformats.org/officeDocument/2006/relationships/font" Target="fonts/font28.fntdata"/><Relationship Id="rId136" Type="http://schemas.openxmlformats.org/officeDocument/2006/relationships/font" Target="fonts/font33.fntdata"/><Relationship Id="rId61" Type="http://schemas.openxmlformats.org/officeDocument/2006/relationships/slide" Target="slides/slide54.xml"/><Relationship Id="rId82" Type="http://schemas.openxmlformats.org/officeDocument/2006/relationships/slide" Target="slides/slide75.xml"/><Relationship Id="rId19" Type="http://schemas.openxmlformats.org/officeDocument/2006/relationships/slide" Target="slides/slide12.xml"/><Relationship Id="rId14" Type="http://schemas.openxmlformats.org/officeDocument/2006/relationships/slide" Target="slides/slide7.xml"/><Relationship Id="rId30" Type="http://schemas.openxmlformats.org/officeDocument/2006/relationships/slide" Target="slides/slide23.xml"/><Relationship Id="rId35" Type="http://schemas.openxmlformats.org/officeDocument/2006/relationships/slide" Target="slides/slide28.xml"/><Relationship Id="rId56" Type="http://schemas.openxmlformats.org/officeDocument/2006/relationships/slide" Target="slides/slide49.xml"/><Relationship Id="rId77" Type="http://schemas.openxmlformats.org/officeDocument/2006/relationships/slide" Target="slides/slide70.xml"/><Relationship Id="rId100" Type="http://schemas.openxmlformats.org/officeDocument/2006/relationships/slide" Target="slides/slide93.xml"/><Relationship Id="rId105" Type="http://schemas.openxmlformats.org/officeDocument/2006/relationships/font" Target="fonts/font2.fntdata"/><Relationship Id="rId126" Type="http://schemas.openxmlformats.org/officeDocument/2006/relationships/font" Target="fonts/font23.fntdata"/><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93" Type="http://schemas.openxmlformats.org/officeDocument/2006/relationships/slide" Target="slides/slide86.xml"/><Relationship Id="rId98" Type="http://schemas.openxmlformats.org/officeDocument/2006/relationships/slide" Target="slides/slide91.xml"/><Relationship Id="rId121" Type="http://schemas.openxmlformats.org/officeDocument/2006/relationships/font" Target="fonts/font18.fntdata"/><Relationship Id="rId142" Type="http://schemas.openxmlformats.org/officeDocument/2006/relationships/theme" Target="theme/theme1.xml"/><Relationship Id="rId3" Type="http://schemas.openxmlformats.org/officeDocument/2006/relationships/slideMaster" Target="slideMasters/slideMaster3.xml"/><Relationship Id="rId25" Type="http://schemas.openxmlformats.org/officeDocument/2006/relationships/slide" Target="slides/slide18.xml"/><Relationship Id="rId46" Type="http://schemas.openxmlformats.org/officeDocument/2006/relationships/slide" Target="slides/slide39.xml"/><Relationship Id="rId67" Type="http://schemas.openxmlformats.org/officeDocument/2006/relationships/slide" Target="slides/slide60.xml"/><Relationship Id="rId116" Type="http://schemas.openxmlformats.org/officeDocument/2006/relationships/font" Target="fonts/font13.fntdata"/><Relationship Id="rId137" Type="http://schemas.openxmlformats.org/officeDocument/2006/relationships/font" Target="fonts/font34.fntdata"/><Relationship Id="rId20" Type="http://schemas.openxmlformats.org/officeDocument/2006/relationships/slide" Target="slides/slide13.xml"/><Relationship Id="rId41" Type="http://schemas.openxmlformats.org/officeDocument/2006/relationships/slide" Target="slides/slide34.xml"/><Relationship Id="rId62" Type="http://schemas.openxmlformats.org/officeDocument/2006/relationships/slide" Target="slides/slide55.xml"/><Relationship Id="rId83" Type="http://schemas.openxmlformats.org/officeDocument/2006/relationships/slide" Target="slides/slide76.xml"/><Relationship Id="rId88" Type="http://schemas.openxmlformats.org/officeDocument/2006/relationships/slide" Target="slides/slide81.xml"/><Relationship Id="rId111" Type="http://schemas.openxmlformats.org/officeDocument/2006/relationships/font" Target="fonts/font8.fntdata"/><Relationship Id="rId132" Type="http://schemas.openxmlformats.org/officeDocument/2006/relationships/font" Target="fonts/font29.fntdata"/><Relationship Id="rId15" Type="http://schemas.openxmlformats.org/officeDocument/2006/relationships/slide" Target="slides/slide8.xml"/><Relationship Id="rId36" Type="http://schemas.openxmlformats.org/officeDocument/2006/relationships/slide" Target="slides/slide29.xml"/><Relationship Id="rId57" Type="http://schemas.openxmlformats.org/officeDocument/2006/relationships/slide" Target="slides/slide50.xml"/><Relationship Id="rId106" Type="http://schemas.openxmlformats.org/officeDocument/2006/relationships/font" Target="fonts/font3.fntdata"/><Relationship Id="rId127" Type="http://schemas.openxmlformats.org/officeDocument/2006/relationships/font" Target="fonts/font24.fntdata"/><Relationship Id="rId10" Type="http://schemas.openxmlformats.org/officeDocument/2006/relationships/slide" Target="slides/slide3.xml"/><Relationship Id="rId31" Type="http://schemas.openxmlformats.org/officeDocument/2006/relationships/slide" Target="slides/slide24.xml"/><Relationship Id="rId52" Type="http://schemas.openxmlformats.org/officeDocument/2006/relationships/slide" Target="slides/slide45.xml"/><Relationship Id="rId73" Type="http://schemas.openxmlformats.org/officeDocument/2006/relationships/slide" Target="slides/slide66.xml"/><Relationship Id="rId78" Type="http://schemas.openxmlformats.org/officeDocument/2006/relationships/slide" Target="slides/slide71.xml"/><Relationship Id="rId94" Type="http://schemas.openxmlformats.org/officeDocument/2006/relationships/slide" Target="slides/slide87.xml"/><Relationship Id="rId99" Type="http://schemas.openxmlformats.org/officeDocument/2006/relationships/slide" Target="slides/slide92.xml"/><Relationship Id="rId101" Type="http://schemas.openxmlformats.org/officeDocument/2006/relationships/slide" Target="slides/slide94.xml"/><Relationship Id="rId122" Type="http://schemas.openxmlformats.org/officeDocument/2006/relationships/font" Target="fonts/font19.fntdata"/><Relationship Id="rId143"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2.xml"/><Relationship Id="rId26" Type="http://schemas.openxmlformats.org/officeDocument/2006/relationships/slide" Target="slides/slide19.xml"/><Relationship Id="rId47" Type="http://schemas.openxmlformats.org/officeDocument/2006/relationships/slide" Target="slides/slide40.xml"/><Relationship Id="rId68" Type="http://schemas.openxmlformats.org/officeDocument/2006/relationships/slide" Target="slides/slide61.xml"/><Relationship Id="rId89" Type="http://schemas.openxmlformats.org/officeDocument/2006/relationships/slide" Target="slides/slide82.xml"/><Relationship Id="rId112" Type="http://schemas.openxmlformats.org/officeDocument/2006/relationships/font" Target="fonts/font9.fntdata"/><Relationship Id="rId133" Type="http://schemas.openxmlformats.org/officeDocument/2006/relationships/font" Target="fonts/font30.fntdata"/><Relationship Id="rId16" Type="http://schemas.openxmlformats.org/officeDocument/2006/relationships/slide" Target="slides/slide9.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spc="0" baseline="0">
                <a:solidFill>
                  <a:schemeClr val="tx1">
                    <a:lumMod val="65000"/>
                    <a:lumOff val="35000"/>
                  </a:schemeClr>
                </a:solidFill>
                <a:latin typeface="Arial Narrow" panose="020B0606020202030204" pitchFamily="34" charset="0"/>
                <a:ea typeface="+mn-ea"/>
                <a:cs typeface="+mn-cs"/>
              </a:defRPr>
            </a:pPr>
            <a:r>
              <a:rPr lang="en-US" dirty="0"/>
              <a:t>Hounsfield Units</a:t>
            </a:r>
          </a:p>
        </c:rich>
      </c:tx>
      <c:overlay val="0"/>
      <c:spPr>
        <a:noFill/>
        <a:ln>
          <a:noFill/>
        </a:ln>
        <a:effectLst/>
      </c:spPr>
      <c:txPr>
        <a:bodyPr rot="0" spcFirstLastPara="1" vertOverflow="ellipsis" vert="horz" wrap="square" anchor="ctr" anchorCtr="1"/>
        <a:lstStyle/>
        <a:p>
          <a:pPr>
            <a:defRPr sz="1862" b="1" i="0" u="none" strike="noStrike" kern="1200" spc="0" baseline="0">
              <a:solidFill>
                <a:schemeClr val="tx1">
                  <a:lumMod val="65000"/>
                  <a:lumOff val="35000"/>
                </a:schemeClr>
              </a:solidFill>
              <a:latin typeface="Arial Narrow" panose="020B0606020202030204" pitchFamily="34" charset="0"/>
              <a:ea typeface="+mn-ea"/>
              <a:cs typeface="+mn-cs"/>
            </a:defRPr>
          </a:pPr>
          <a:endParaRPr lang="en-US"/>
        </a:p>
      </c:txPr>
    </c:title>
    <c:autoTitleDeleted val="0"/>
    <c:plotArea>
      <c:layout/>
      <c:barChart>
        <c:barDir val="col"/>
        <c:grouping val="clustered"/>
        <c:varyColors val="0"/>
        <c:ser>
          <c:idx val="0"/>
          <c:order val="0"/>
          <c:tx>
            <c:strRef>
              <c:f>Sheet1!$B$1</c:f>
              <c:strCache>
                <c:ptCount val="1"/>
                <c:pt idx="0">
                  <c:v>HU</c:v>
                </c:pt>
              </c:strCache>
            </c:strRef>
          </c:tx>
          <c:spPr>
            <a:solidFill>
              <a:schemeClr val="accent2"/>
            </a:solidFill>
            <a:ln>
              <a:solidFill>
                <a:schemeClr val="tx1"/>
              </a:solidFill>
            </a:ln>
            <a:effectLst/>
          </c:spPr>
          <c:invertIfNegative val="0"/>
          <c:dLbls>
            <c:spPr>
              <a:noFill/>
              <a:ln>
                <a:noFill/>
              </a:ln>
              <a:effectLst/>
            </c:spPr>
            <c:txPr>
              <a:bodyPr rot="0" spcFirstLastPara="1" vertOverflow="ellipsis" vert="horz" wrap="square" anchor="ctr" anchorCtr="1"/>
              <a:lstStyle/>
              <a:p>
                <a:pPr>
                  <a:defRPr sz="1197" b="1" i="0" u="none" strike="noStrike" kern="1200" baseline="0">
                    <a:solidFill>
                      <a:schemeClr val="tx1">
                        <a:lumMod val="75000"/>
                        <a:lumOff val="25000"/>
                      </a:schemeClr>
                    </a:solidFill>
                    <a:latin typeface="Arial Narrow" panose="020B060602020203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Complication</c:v>
                </c:pt>
                <c:pt idx="1">
                  <c:v>No Complication</c:v>
                </c:pt>
              </c:strCache>
            </c:strRef>
          </c:cat>
          <c:val>
            <c:numRef>
              <c:f>Sheet1!$B$2:$B$3</c:f>
              <c:numCache>
                <c:formatCode>General</c:formatCode>
                <c:ptCount val="2"/>
                <c:pt idx="0">
                  <c:v>112</c:v>
                </c:pt>
                <c:pt idx="1">
                  <c:v>148</c:v>
                </c:pt>
              </c:numCache>
            </c:numRef>
          </c:val>
          <c:extLst>
            <c:ext xmlns:c16="http://schemas.microsoft.com/office/drawing/2014/chart" uri="{C3380CC4-5D6E-409C-BE32-E72D297353CC}">
              <c16:uniqueId val="{00000000-6F72-E84F-B0EC-CEC9C4CB47E9}"/>
            </c:ext>
          </c:extLst>
        </c:ser>
        <c:dLbls>
          <c:showLegendKey val="0"/>
          <c:showVal val="0"/>
          <c:showCatName val="0"/>
          <c:showSerName val="0"/>
          <c:showPercent val="0"/>
          <c:showBubbleSize val="0"/>
        </c:dLbls>
        <c:gapWidth val="219"/>
        <c:overlap val="-27"/>
        <c:axId val="454202864"/>
        <c:axId val="419561152"/>
      </c:barChart>
      <c:catAx>
        <c:axId val="4542028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Arial Narrow" panose="020B0606020202030204" pitchFamily="34" charset="0"/>
                <a:ea typeface="+mn-ea"/>
                <a:cs typeface="+mn-cs"/>
              </a:defRPr>
            </a:pPr>
            <a:endParaRPr lang="en-US"/>
          </a:p>
        </c:txPr>
        <c:crossAx val="419561152"/>
        <c:crosses val="autoZero"/>
        <c:auto val="1"/>
        <c:lblAlgn val="ctr"/>
        <c:lblOffset val="100"/>
        <c:noMultiLvlLbl val="0"/>
      </c:catAx>
      <c:valAx>
        <c:axId val="41956115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Arial Narrow" panose="020B0606020202030204" pitchFamily="34" charset="0"/>
                <a:ea typeface="+mn-ea"/>
                <a:cs typeface="+mn-cs"/>
              </a:defRPr>
            </a:pPr>
            <a:endParaRPr lang="en-US"/>
          </a:p>
        </c:txPr>
        <c:crossAx val="45420286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b="1">
          <a:latin typeface="Arial Narrow" panose="020B0606020202030204" pitchFamily="34"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spc="0" baseline="0">
                <a:solidFill>
                  <a:schemeClr val="tx1">
                    <a:lumMod val="65000"/>
                    <a:lumOff val="35000"/>
                  </a:schemeClr>
                </a:solidFill>
                <a:latin typeface="Arial Narrow" panose="020B0606020202030204" pitchFamily="34" charset="0"/>
                <a:ea typeface="+mn-ea"/>
                <a:cs typeface="+mn-cs"/>
              </a:defRPr>
            </a:pPr>
            <a:r>
              <a:rPr lang="en-US" dirty="0"/>
              <a:t>Hazard Ratio</a:t>
            </a:r>
          </a:p>
        </c:rich>
      </c:tx>
      <c:overlay val="0"/>
      <c:spPr>
        <a:noFill/>
        <a:ln>
          <a:noFill/>
        </a:ln>
        <a:effectLst/>
      </c:spPr>
      <c:txPr>
        <a:bodyPr rot="0" spcFirstLastPara="1" vertOverflow="ellipsis" vert="horz" wrap="square" anchor="ctr" anchorCtr="1"/>
        <a:lstStyle/>
        <a:p>
          <a:pPr>
            <a:defRPr sz="1862" b="1" i="0" u="none" strike="noStrike" kern="1200" spc="0" baseline="0">
              <a:solidFill>
                <a:schemeClr val="tx1">
                  <a:lumMod val="65000"/>
                  <a:lumOff val="35000"/>
                </a:schemeClr>
              </a:solidFill>
              <a:latin typeface="Arial Narrow" panose="020B0606020202030204" pitchFamily="34" charset="0"/>
              <a:ea typeface="+mn-ea"/>
              <a:cs typeface="+mn-cs"/>
            </a:defRPr>
          </a:pPr>
          <a:endParaRPr lang="en-US"/>
        </a:p>
      </c:txPr>
    </c:title>
    <c:autoTitleDeleted val="0"/>
    <c:plotArea>
      <c:layout>
        <c:manualLayout>
          <c:layoutTarget val="inner"/>
          <c:xMode val="edge"/>
          <c:yMode val="edge"/>
          <c:x val="9.0425095955218499E-2"/>
          <c:y val="0.11523841676513434"/>
          <c:w val="0.89778003355965708"/>
          <c:h val="0.60622628179880089"/>
        </c:manualLayout>
      </c:layout>
      <c:barChart>
        <c:barDir val="col"/>
        <c:grouping val="clustered"/>
        <c:varyColors val="0"/>
        <c:ser>
          <c:idx val="0"/>
          <c:order val="0"/>
          <c:tx>
            <c:strRef>
              <c:f>Sheet1!$B$1</c:f>
              <c:strCache>
                <c:ptCount val="1"/>
                <c:pt idx="0">
                  <c:v>Vertebral Fracture</c:v>
                </c:pt>
              </c:strCache>
            </c:strRef>
          </c:tx>
          <c:spPr>
            <a:solidFill>
              <a:srgbClr val="0033CC"/>
            </a:solidFill>
            <a:ln w="12700">
              <a:solidFill>
                <a:schemeClr val="tx1"/>
              </a:solidFill>
            </a:ln>
            <a:effectLst/>
          </c:spPr>
          <c:invertIfNegative val="0"/>
          <c:dLbls>
            <c:spPr>
              <a:noFill/>
              <a:ln>
                <a:noFill/>
              </a:ln>
              <a:effectLst/>
            </c:spPr>
            <c:txPr>
              <a:bodyPr rot="0" spcFirstLastPara="1" vertOverflow="ellipsis" vert="horz" wrap="square" anchor="ctr" anchorCtr="1"/>
              <a:lstStyle/>
              <a:p>
                <a:pPr>
                  <a:defRPr sz="1197" b="1" i="0" u="none" strike="noStrike" kern="1200" baseline="0">
                    <a:solidFill>
                      <a:schemeClr val="tx1">
                        <a:lumMod val="75000"/>
                        <a:lumOff val="25000"/>
                      </a:schemeClr>
                    </a:solidFill>
                    <a:latin typeface="Arial Narrow" panose="020B060602020203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BCT</c:v>
                </c:pt>
                <c:pt idx="1">
                  <c:v>T-score</c:v>
                </c:pt>
                <c:pt idx="2">
                  <c:v>BCT + T-score</c:v>
                </c:pt>
              </c:strCache>
            </c:strRef>
          </c:cat>
          <c:val>
            <c:numRef>
              <c:f>Sheet1!$B$2:$B$4</c:f>
              <c:numCache>
                <c:formatCode>General</c:formatCode>
                <c:ptCount val="3"/>
                <c:pt idx="0">
                  <c:v>3</c:v>
                </c:pt>
                <c:pt idx="1">
                  <c:v>2.7</c:v>
                </c:pt>
                <c:pt idx="2">
                  <c:v>2.6</c:v>
                </c:pt>
              </c:numCache>
            </c:numRef>
          </c:val>
          <c:extLst>
            <c:ext xmlns:c16="http://schemas.microsoft.com/office/drawing/2014/chart" uri="{C3380CC4-5D6E-409C-BE32-E72D297353CC}">
              <c16:uniqueId val="{00000000-1E7A-D548-B5B8-A152E520682F}"/>
            </c:ext>
          </c:extLst>
        </c:ser>
        <c:ser>
          <c:idx val="1"/>
          <c:order val="1"/>
          <c:tx>
            <c:strRef>
              <c:f>Sheet1!$C$1</c:f>
              <c:strCache>
                <c:ptCount val="1"/>
                <c:pt idx="0">
                  <c:v>Reoperation</c:v>
                </c:pt>
              </c:strCache>
            </c:strRef>
          </c:tx>
          <c:spPr>
            <a:solidFill>
              <a:schemeClr val="accent2"/>
            </a:solidFill>
            <a:ln w="19050">
              <a:solidFill>
                <a:schemeClr val="tx1"/>
              </a:solidFill>
            </a:ln>
            <a:effectLst/>
          </c:spPr>
          <c:invertIfNegative val="0"/>
          <c:dLbls>
            <c:spPr>
              <a:noFill/>
              <a:ln>
                <a:noFill/>
              </a:ln>
              <a:effectLst/>
            </c:spPr>
            <c:txPr>
              <a:bodyPr rot="0" spcFirstLastPara="1" vertOverflow="ellipsis" vert="horz" wrap="square" anchor="ctr" anchorCtr="1"/>
              <a:lstStyle/>
              <a:p>
                <a:pPr>
                  <a:defRPr sz="1197" b="1" i="0" u="none" strike="noStrike" kern="1200" baseline="0">
                    <a:solidFill>
                      <a:schemeClr val="tx1">
                        <a:lumMod val="75000"/>
                        <a:lumOff val="25000"/>
                      </a:schemeClr>
                    </a:solidFill>
                    <a:latin typeface="Arial Narrow" panose="020B060602020203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BCT</c:v>
                </c:pt>
                <c:pt idx="1">
                  <c:v>T-score</c:v>
                </c:pt>
                <c:pt idx="2">
                  <c:v>BCT + T-score</c:v>
                </c:pt>
              </c:strCache>
            </c:strRef>
          </c:cat>
          <c:val>
            <c:numRef>
              <c:f>Sheet1!$C$2:$C$4</c:f>
              <c:numCache>
                <c:formatCode>General</c:formatCode>
                <c:ptCount val="3"/>
                <c:pt idx="0">
                  <c:v>3.7</c:v>
                </c:pt>
                <c:pt idx="1">
                  <c:v>3.3</c:v>
                </c:pt>
                <c:pt idx="2">
                  <c:v>4.7</c:v>
                </c:pt>
              </c:numCache>
            </c:numRef>
          </c:val>
          <c:extLst>
            <c:ext xmlns:c16="http://schemas.microsoft.com/office/drawing/2014/chart" uri="{C3380CC4-5D6E-409C-BE32-E72D297353CC}">
              <c16:uniqueId val="{00000001-1E7A-D548-B5B8-A152E520682F}"/>
            </c:ext>
          </c:extLst>
        </c:ser>
        <c:dLbls>
          <c:showLegendKey val="0"/>
          <c:showVal val="0"/>
          <c:showCatName val="0"/>
          <c:showSerName val="0"/>
          <c:showPercent val="0"/>
          <c:showBubbleSize val="0"/>
        </c:dLbls>
        <c:gapWidth val="219"/>
        <c:overlap val="-27"/>
        <c:axId val="379061936"/>
        <c:axId val="202865984"/>
      </c:barChart>
      <c:catAx>
        <c:axId val="3790619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Arial Narrow" panose="020B0606020202030204" pitchFamily="34" charset="0"/>
                <a:ea typeface="+mn-ea"/>
                <a:cs typeface="+mn-cs"/>
              </a:defRPr>
            </a:pPr>
            <a:endParaRPr lang="en-US"/>
          </a:p>
        </c:txPr>
        <c:crossAx val="202865984"/>
        <c:crosses val="autoZero"/>
        <c:auto val="1"/>
        <c:lblAlgn val="ctr"/>
        <c:lblOffset val="100"/>
        <c:noMultiLvlLbl val="0"/>
      </c:catAx>
      <c:valAx>
        <c:axId val="2028659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Arial Narrow" panose="020B0606020202030204" pitchFamily="34" charset="0"/>
                <a:ea typeface="+mn-ea"/>
                <a:cs typeface="+mn-cs"/>
              </a:defRPr>
            </a:pPr>
            <a:endParaRPr lang="en-US"/>
          </a:p>
        </c:txPr>
        <c:crossAx val="37906193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1" i="0" u="none" strike="noStrike" kern="1200" baseline="0">
              <a:solidFill>
                <a:schemeClr val="tx1">
                  <a:lumMod val="65000"/>
                  <a:lumOff val="35000"/>
                </a:schemeClr>
              </a:solidFill>
              <a:latin typeface="Arial Narrow" panose="020B060602020203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b="1">
          <a:latin typeface="Arial Narrow" panose="020B060602020203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F328AB5-1B5B-3D49-BFFE-BD5B8039041F}" type="doc">
      <dgm:prSet loTypeId="urn:microsoft.com/office/officeart/2005/8/layout/radial4" loCatId="" qsTypeId="urn:microsoft.com/office/officeart/2005/8/quickstyle/simple1" qsCatId="simple" csTypeId="urn:microsoft.com/office/officeart/2005/8/colors/colorful1" csCatId="colorful" phldr="1"/>
      <dgm:spPr/>
      <dgm:t>
        <a:bodyPr/>
        <a:lstStyle/>
        <a:p>
          <a:endParaRPr lang="en-US"/>
        </a:p>
      </dgm:t>
    </dgm:pt>
    <dgm:pt modelId="{C57DEE8F-EA11-1F4C-811A-B6B667515556}">
      <dgm:prSet phldrT="[Text]"/>
      <dgm:spPr/>
      <dgm:t>
        <a:bodyPr/>
        <a:lstStyle/>
        <a:p>
          <a:r>
            <a:rPr lang="en-US" dirty="0"/>
            <a:t>Bone Strength</a:t>
          </a:r>
        </a:p>
      </dgm:t>
    </dgm:pt>
    <dgm:pt modelId="{C0075FBC-E394-EF43-B072-2554E7759E0B}" type="parTrans" cxnId="{3842B4C5-19E5-7A48-9C90-B68E8695FCF7}">
      <dgm:prSet/>
      <dgm:spPr/>
      <dgm:t>
        <a:bodyPr/>
        <a:lstStyle/>
        <a:p>
          <a:endParaRPr lang="en-US"/>
        </a:p>
      </dgm:t>
    </dgm:pt>
    <dgm:pt modelId="{81753157-111C-9940-BFD5-C0BBEC45EC43}" type="sibTrans" cxnId="{3842B4C5-19E5-7A48-9C90-B68E8695FCF7}">
      <dgm:prSet/>
      <dgm:spPr/>
      <dgm:t>
        <a:bodyPr/>
        <a:lstStyle/>
        <a:p>
          <a:endParaRPr lang="en-US"/>
        </a:p>
      </dgm:t>
    </dgm:pt>
    <dgm:pt modelId="{BFBC7E37-8DC9-1F4D-9965-F51B34DCA2A0}">
      <dgm:prSet phldrT="[Text]"/>
      <dgm:spPr/>
      <dgm:t>
        <a:bodyPr/>
        <a:lstStyle/>
        <a:p>
          <a:r>
            <a:rPr lang="en-US" dirty="0"/>
            <a:t>Bone Density</a:t>
          </a:r>
        </a:p>
      </dgm:t>
    </dgm:pt>
    <dgm:pt modelId="{77C781BF-A087-3C4D-BFF9-1F108EA16A75}" type="parTrans" cxnId="{88F83334-BB10-7140-BFB6-98588C22A753}">
      <dgm:prSet/>
      <dgm:spPr/>
      <dgm:t>
        <a:bodyPr/>
        <a:lstStyle/>
        <a:p>
          <a:endParaRPr lang="en-US"/>
        </a:p>
      </dgm:t>
    </dgm:pt>
    <dgm:pt modelId="{90B683D9-1756-2F40-A3B9-D59AC4285525}" type="sibTrans" cxnId="{88F83334-BB10-7140-BFB6-98588C22A753}">
      <dgm:prSet/>
      <dgm:spPr/>
      <dgm:t>
        <a:bodyPr/>
        <a:lstStyle/>
        <a:p>
          <a:endParaRPr lang="en-US"/>
        </a:p>
      </dgm:t>
    </dgm:pt>
    <dgm:pt modelId="{A24AA742-E2FE-7D40-A62C-3152DE04F185}">
      <dgm:prSet phldrT="[Text]"/>
      <dgm:spPr/>
      <dgm:t>
        <a:bodyPr/>
        <a:lstStyle/>
        <a:p>
          <a:r>
            <a:rPr lang="en-US" dirty="0"/>
            <a:t>Bone </a:t>
          </a:r>
        </a:p>
        <a:p>
          <a:r>
            <a:rPr lang="en-US" dirty="0"/>
            <a:t>Quality</a:t>
          </a:r>
        </a:p>
      </dgm:t>
    </dgm:pt>
    <dgm:pt modelId="{34FE4EAC-03B6-B546-8CD9-74C3A1FA10EF}" type="parTrans" cxnId="{A93E7EAE-8EB7-3947-B63F-14F1F525ED43}">
      <dgm:prSet/>
      <dgm:spPr/>
      <dgm:t>
        <a:bodyPr/>
        <a:lstStyle/>
        <a:p>
          <a:endParaRPr lang="en-US"/>
        </a:p>
      </dgm:t>
    </dgm:pt>
    <dgm:pt modelId="{97BAEDF3-0EB8-8847-96D2-8FEE59AA9BE4}" type="sibTrans" cxnId="{A93E7EAE-8EB7-3947-B63F-14F1F525ED43}">
      <dgm:prSet/>
      <dgm:spPr/>
      <dgm:t>
        <a:bodyPr/>
        <a:lstStyle/>
        <a:p>
          <a:endParaRPr lang="en-US"/>
        </a:p>
      </dgm:t>
    </dgm:pt>
    <dgm:pt modelId="{2B8870D8-180A-0543-8E6C-0344B53C05D7}">
      <dgm:prSet phldrT="[Text]"/>
      <dgm:spPr/>
      <dgm:t>
        <a:bodyPr/>
        <a:lstStyle/>
        <a:p>
          <a:r>
            <a:rPr lang="en-US" dirty="0"/>
            <a:t>Bone Geometry</a:t>
          </a:r>
        </a:p>
      </dgm:t>
    </dgm:pt>
    <dgm:pt modelId="{8CE98883-0BBC-2645-A057-90C9396F9CCF}" type="parTrans" cxnId="{313A8425-E957-0044-AD50-396389E13E5D}">
      <dgm:prSet/>
      <dgm:spPr/>
      <dgm:t>
        <a:bodyPr/>
        <a:lstStyle/>
        <a:p>
          <a:endParaRPr lang="en-US"/>
        </a:p>
      </dgm:t>
    </dgm:pt>
    <dgm:pt modelId="{942F9C80-A540-4B49-82F8-A57E0E24FB7B}" type="sibTrans" cxnId="{313A8425-E957-0044-AD50-396389E13E5D}">
      <dgm:prSet/>
      <dgm:spPr/>
      <dgm:t>
        <a:bodyPr/>
        <a:lstStyle/>
        <a:p>
          <a:endParaRPr lang="en-US"/>
        </a:p>
      </dgm:t>
    </dgm:pt>
    <dgm:pt modelId="{23C538F9-49B3-6B43-90EE-65CA1379F9A1}" type="pres">
      <dgm:prSet presAssocID="{7F328AB5-1B5B-3D49-BFFE-BD5B8039041F}" presName="cycle" presStyleCnt="0">
        <dgm:presLayoutVars>
          <dgm:chMax val="1"/>
          <dgm:dir/>
          <dgm:animLvl val="ctr"/>
          <dgm:resizeHandles val="exact"/>
        </dgm:presLayoutVars>
      </dgm:prSet>
      <dgm:spPr/>
    </dgm:pt>
    <dgm:pt modelId="{6ABBD77E-D1FD-9C4B-B5F3-2DFA1FC09FCE}" type="pres">
      <dgm:prSet presAssocID="{C57DEE8F-EA11-1F4C-811A-B6B667515556}" presName="centerShape" presStyleLbl="node0" presStyleIdx="0" presStyleCnt="1"/>
      <dgm:spPr/>
    </dgm:pt>
    <dgm:pt modelId="{EA6D155C-8E7B-904C-8985-E390FCBD92CF}" type="pres">
      <dgm:prSet presAssocID="{77C781BF-A087-3C4D-BFF9-1F108EA16A75}" presName="parTrans" presStyleLbl="bgSibTrans2D1" presStyleIdx="0" presStyleCnt="3"/>
      <dgm:spPr/>
    </dgm:pt>
    <dgm:pt modelId="{62FD6979-D6DB-7B49-AE85-7F7245D64DCE}" type="pres">
      <dgm:prSet presAssocID="{BFBC7E37-8DC9-1F4D-9965-F51B34DCA2A0}" presName="node" presStyleLbl="node1" presStyleIdx="0" presStyleCnt="3">
        <dgm:presLayoutVars>
          <dgm:bulletEnabled val="1"/>
        </dgm:presLayoutVars>
      </dgm:prSet>
      <dgm:spPr/>
    </dgm:pt>
    <dgm:pt modelId="{1190B464-E5D8-ED49-BCD3-FC4AA45B28CC}" type="pres">
      <dgm:prSet presAssocID="{34FE4EAC-03B6-B546-8CD9-74C3A1FA10EF}" presName="parTrans" presStyleLbl="bgSibTrans2D1" presStyleIdx="1" presStyleCnt="3"/>
      <dgm:spPr/>
    </dgm:pt>
    <dgm:pt modelId="{F1A687C3-4388-A248-A9BA-9F2A1319DE64}" type="pres">
      <dgm:prSet presAssocID="{A24AA742-E2FE-7D40-A62C-3152DE04F185}" presName="node" presStyleLbl="node1" presStyleIdx="1" presStyleCnt="3">
        <dgm:presLayoutVars>
          <dgm:bulletEnabled val="1"/>
        </dgm:presLayoutVars>
      </dgm:prSet>
      <dgm:spPr/>
    </dgm:pt>
    <dgm:pt modelId="{02468470-8BA7-DC4E-9B8A-4BF86D097795}" type="pres">
      <dgm:prSet presAssocID="{8CE98883-0BBC-2645-A057-90C9396F9CCF}" presName="parTrans" presStyleLbl="bgSibTrans2D1" presStyleIdx="2" presStyleCnt="3"/>
      <dgm:spPr/>
    </dgm:pt>
    <dgm:pt modelId="{ABF4FA4F-B06F-1C4B-AF1B-BBE6B1F5B86E}" type="pres">
      <dgm:prSet presAssocID="{2B8870D8-180A-0543-8E6C-0344B53C05D7}" presName="node" presStyleLbl="node1" presStyleIdx="2" presStyleCnt="3">
        <dgm:presLayoutVars>
          <dgm:bulletEnabled val="1"/>
        </dgm:presLayoutVars>
      </dgm:prSet>
      <dgm:spPr/>
    </dgm:pt>
  </dgm:ptLst>
  <dgm:cxnLst>
    <dgm:cxn modelId="{14C7FE04-8BA2-0649-9CBE-36DF057B194C}" type="presOf" srcId="{2B8870D8-180A-0543-8E6C-0344B53C05D7}" destId="{ABF4FA4F-B06F-1C4B-AF1B-BBE6B1F5B86E}" srcOrd="0" destOrd="0" presId="urn:microsoft.com/office/officeart/2005/8/layout/radial4"/>
    <dgm:cxn modelId="{313A8425-E957-0044-AD50-396389E13E5D}" srcId="{C57DEE8F-EA11-1F4C-811A-B6B667515556}" destId="{2B8870D8-180A-0543-8E6C-0344B53C05D7}" srcOrd="2" destOrd="0" parTransId="{8CE98883-0BBC-2645-A057-90C9396F9CCF}" sibTransId="{942F9C80-A540-4B49-82F8-A57E0E24FB7B}"/>
    <dgm:cxn modelId="{6F9DC727-3039-8549-B142-0551E963B923}" type="presOf" srcId="{34FE4EAC-03B6-B546-8CD9-74C3A1FA10EF}" destId="{1190B464-E5D8-ED49-BCD3-FC4AA45B28CC}" srcOrd="0" destOrd="0" presId="urn:microsoft.com/office/officeart/2005/8/layout/radial4"/>
    <dgm:cxn modelId="{65A0BE2B-93BA-3E48-A301-3FA969586E95}" type="presOf" srcId="{7F328AB5-1B5B-3D49-BFFE-BD5B8039041F}" destId="{23C538F9-49B3-6B43-90EE-65CA1379F9A1}" srcOrd="0" destOrd="0" presId="urn:microsoft.com/office/officeart/2005/8/layout/radial4"/>
    <dgm:cxn modelId="{88F83334-BB10-7140-BFB6-98588C22A753}" srcId="{C57DEE8F-EA11-1F4C-811A-B6B667515556}" destId="{BFBC7E37-8DC9-1F4D-9965-F51B34DCA2A0}" srcOrd="0" destOrd="0" parTransId="{77C781BF-A087-3C4D-BFF9-1F108EA16A75}" sibTransId="{90B683D9-1756-2F40-A3B9-D59AC4285525}"/>
    <dgm:cxn modelId="{37B9736F-1CA5-8F47-BD8C-6E62FE57A24D}" type="presOf" srcId="{BFBC7E37-8DC9-1F4D-9965-F51B34DCA2A0}" destId="{62FD6979-D6DB-7B49-AE85-7F7245D64DCE}" srcOrd="0" destOrd="0" presId="urn:microsoft.com/office/officeart/2005/8/layout/radial4"/>
    <dgm:cxn modelId="{2932BA7C-B0CE-2546-8A23-0C99DC184DD9}" type="presOf" srcId="{77C781BF-A087-3C4D-BFF9-1F108EA16A75}" destId="{EA6D155C-8E7B-904C-8985-E390FCBD92CF}" srcOrd="0" destOrd="0" presId="urn:microsoft.com/office/officeart/2005/8/layout/radial4"/>
    <dgm:cxn modelId="{A3C2878C-D289-B042-A758-1B0A8804F884}" type="presOf" srcId="{A24AA742-E2FE-7D40-A62C-3152DE04F185}" destId="{F1A687C3-4388-A248-A9BA-9F2A1319DE64}" srcOrd="0" destOrd="0" presId="urn:microsoft.com/office/officeart/2005/8/layout/radial4"/>
    <dgm:cxn modelId="{A93E7EAE-8EB7-3947-B63F-14F1F525ED43}" srcId="{C57DEE8F-EA11-1F4C-811A-B6B667515556}" destId="{A24AA742-E2FE-7D40-A62C-3152DE04F185}" srcOrd="1" destOrd="0" parTransId="{34FE4EAC-03B6-B546-8CD9-74C3A1FA10EF}" sibTransId="{97BAEDF3-0EB8-8847-96D2-8FEE59AA9BE4}"/>
    <dgm:cxn modelId="{B5A2D7B7-EC43-8844-999D-E8F6260CDE2E}" type="presOf" srcId="{8CE98883-0BBC-2645-A057-90C9396F9CCF}" destId="{02468470-8BA7-DC4E-9B8A-4BF86D097795}" srcOrd="0" destOrd="0" presId="urn:microsoft.com/office/officeart/2005/8/layout/radial4"/>
    <dgm:cxn modelId="{3842B4C5-19E5-7A48-9C90-B68E8695FCF7}" srcId="{7F328AB5-1B5B-3D49-BFFE-BD5B8039041F}" destId="{C57DEE8F-EA11-1F4C-811A-B6B667515556}" srcOrd="0" destOrd="0" parTransId="{C0075FBC-E394-EF43-B072-2554E7759E0B}" sibTransId="{81753157-111C-9940-BFD5-C0BBEC45EC43}"/>
    <dgm:cxn modelId="{E3A729EB-E83D-9A47-8769-5A0A18693879}" type="presOf" srcId="{C57DEE8F-EA11-1F4C-811A-B6B667515556}" destId="{6ABBD77E-D1FD-9C4B-B5F3-2DFA1FC09FCE}" srcOrd="0" destOrd="0" presId="urn:microsoft.com/office/officeart/2005/8/layout/radial4"/>
    <dgm:cxn modelId="{1C7F6156-395D-B74E-80AE-CB7DD7BAEFFA}" type="presParOf" srcId="{23C538F9-49B3-6B43-90EE-65CA1379F9A1}" destId="{6ABBD77E-D1FD-9C4B-B5F3-2DFA1FC09FCE}" srcOrd="0" destOrd="0" presId="urn:microsoft.com/office/officeart/2005/8/layout/radial4"/>
    <dgm:cxn modelId="{BD020FC3-F269-DF46-80CB-50346ECB3D79}" type="presParOf" srcId="{23C538F9-49B3-6B43-90EE-65CA1379F9A1}" destId="{EA6D155C-8E7B-904C-8985-E390FCBD92CF}" srcOrd="1" destOrd="0" presId="urn:microsoft.com/office/officeart/2005/8/layout/radial4"/>
    <dgm:cxn modelId="{574EBB00-EB66-174E-A43F-65BEFBE65154}" type="presParOf" srcId="{23C538F9-49B3-6B43-90EE-65CA1379F9A1}" destId="{62FD6979-D6DB-7B49-AE85-7F7245D64DCE}" srcOrd="2" destOrd="0" presId="urn:microsoft.com/office/officeart/2005/8/layout/radial4"/>
    <dgm:cxn modelId="{720F84F3-4E7F-A742-826B-403079BD7C04}" type="presParOf" srcId="{23C538F9-49B3-6B43-90EE-65CA1379F9A1}" destId="{1190B464-E5D8-ED49-BCD3-FC4AA45B28CC}" srcOrd="3" destOrd="0" presId="urn:microsoft.com/office/officeart/2005/8/layout/radial4"/>
    <dgm:cxn modelId="{4E91DAB9-D7D3-0146-A024-D2601788F0AE}" type="presParOf" srcId="{23C538F9-49B3-6B43-90EE-65CA1379F9A1}" destId="{F1A687C3-4388-A248-A9BA-9F2A1319DE64}" srcOrd="4" destOrd="0" presId="urn:microsoft.com/office/officeart/2005/8/layout/radial4"/>
    <dgm:cxn modelId="{9A3600B8-3D72-F346-9E43-355E03322D7F}" type="presParOf" srcId="{23C538F9-49B3-6B43-90EE-65CA1379F9A1}" destId="{02468470-8BA7-DC4E-9B8A-4BF86D097795}" srcOrd="5" destOrd="0" presId="urn:microsoft.com/office/officeart/2005/8/layout/radial4"/>
    <dgm:cxn modelId="{F5F36DAC-F6A3-E846-90F8-8FC7B84F533F}" type="presParOf" srcId="{23C538F9-49B3-6B43-90EE-65CA1379F9A1}" destId="{ABF4FA4F-B06F-1C4B-AF1B-BBE6B1F5B86E}" srcOrd="6"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BBD77E-D1FD-9C4B-B5F3-2DFA1FC09FCE}">
      <dsp:nvSpPr>
        <dsp:cNvPr id="0" name=""/>
        <dsp:cNvSpPr/>
      </dsp:nvSpPr>
      <dsp:spPr>
        <a:xfrm>
          <a:off x="1381958" y="1845158"/>
          <a:ext cx="1274683" cy="1274683"/>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Bone Strength</a:t>
          </a:r>
        </a:p>
      </dsp:txBody>
      <dsp:txXfrm>
        <a:off x="1568631" y="2031831"/>
        <a:ext cx="901337" cy="901337"/>
      </dsp:txXfrm>
    </dsp:sp>
    <dsp:sp modelId="{EA6D155C-8E7B-904C-8985-E390FCBD92CF}">
      <dsp:nvSpPr>
        <dsp:cNvPr id="0" name=""/>
        <dsp:cNvSpPr/>
      </dsp:nvSpPr>
      <dsp:spPr>
        <a:xfrm rot="12900000">
          <a:off x="514328" y="1606546"/>
          <a:ext cx="1026785" cy="363284"/>
        </a:xfrm>
        <a:prstGeom prst="lef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2FD6979-D6DB-7B49-AE85-7F7245D64DCE}">
      <dsp:nvSpPr>
        <dsp:cNvPr id="0" name=""/>
        <dsp:cNvSpPr/>
      </dsp:nvSpPr>
      <dsp:spPr>
        <a:xfrm>
          <a:off x="1699" y="1009339"/>
          <a:ext cx="1210948" cy="968759"/>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36195" rIns="36195" bIns="36195" numCol="1" spcCol="1270" anchor="ctr" anchorCtr="0">
          <a:noAutofit/>
        </a:bodyPr>
        <a:lstStyle/>
        <a:p>
          <a:pPr marL="0" lvl="0" indent="0" algn="ctr" defTabSz="844550">
            <a:lnSpc>
              <a:spcPct val="90000"/>
            </a:lnSpc>
            <a:spcBef>
              <a:spcPct val="0"/>
            </a:spcBef>
            <a:spcAft>
              <a:spcPct val="35000"/>
            </a:spcAft>
            <a:buNone/>
          </a:pPr>
          <a:r>
            <a:rPr lang="en-US" sz="1900" kern="1200" dirty="0"/>
            <a:t>Bone Density</a:t>
          </a:r>
        </a:p>
      </dsp:txBody>
      <dsp:txXfrm>
        <a:off x="30073" y="1037713"/>
        <a:ext cx="1154200" cy="912011"/>
      </dsp:txXfrm>
    </dsp:sp>
    <dsp:sp modelId="{1190B464-E5D8-ED49-BCD3-FC4AA45B28CC}">
      <dsp:nvSpPr>
        <dsp:cNvPr id="0" name=""/>
        <dsp:cNvSpPr/>
      </dsp:nvSpPr>
      <dsp:spPr>
        <a:xfrm rot="16200000">
          <a:off x="1505907" y="1090363"/>
          <a:ext cx="1026785" cy="363284"/>
        </a:xfrm>
        <a:prstGeom prst="lef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1A687C3-4388-A248-A9BA-9F2A1319DE64}">
      <dsp:nvSpPr>
        <dsp:cNvPr id="0" name=""/>
        <dsp:cNvSpPr/>
      </dsp:nvSpPr>
      <dsp:spPr>
        <a:xfrm>
          <a:off x="1413825" y="274233"/>
          <a:ext cx="1210948" cy="968759"/>
        </a:xfrm>
        <a:prstGeom prst="roundRect">
          <a:avLst>
            <a:gd name="adj" fmla="val 1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36195" rIns="36195" bIns="36195" numCol="1" spcCol="1270" anchor="ctr" anchorCtr="0">
          <a:noAutofit/>
        </a:bodyPr>
        <a:lstStyle/>
        <a:p>
          <a:pPr marL="0" lvl="0" indent="0" algn="ctr" defTabSz="844550">
            <a:lnSpc>
              <a:spcPct val="90000"/>
            </a:lnSpc>
            <a:spcBef>
              <a:spcPct val="0"/>
            </a:spcBef>
            <a:spcAft>
              <a:spcPct val="35000"/>
            </a:spcAft>
            <a:buNone/>
          </a:pPr>
          <a:r>
            <a:rPr lang="en-US" sz="1900" kern="1200" dirty="0"/>
            <a:t>Bone </a:t>
          </a:r>
        </a:p>
        <a:p>
          <a:pPr marL="0" lvl="0" indent="0" algn="ctr" defTabSz="844550">
            <a:lnSpc>
              <a:spcPct val="90000"/>
            </a:lnSpc>
            <a:spcBef>
              <a:spcPct val="0"/>
            </a:spcBef>
            <a:spcAft>
              <a:spcPct val="35000"/>
            </a:spcAft>
            <a:buNone/>
          </a:pPr>
          <a:r>
            <a:rPr lang="en-US" sz="1900" kern="1200" dirty="0"/>
            <a:t>Quality</a:t>
          </a:r>
        </a:p>
      </dsp:txBody>
      <dsp:txXfrm>
        <a:off x="1442199" y="302607"/>
        <a:ext cx="1154200" cy="912011"/>
      </dsp:txXfrm>
    </dsp:sp>
    <dsp:sp modelId="{02468470-8BA7-DC4E-9B8A-4BF86D097795}">
      <dsp:nvSpPr>
        <dsp:cNvPr id="0" name=""/>
        <dsp:cNvSpPr/>
      </dsp:nvSpPr>
      <dsp:spPr>
        <a:xfrm rot="19500000">
          <a:off x="2497486" y="1606546"/>
          <a:ext cx="1026785" cy="363284"/>
        </a:xfrm>
        <a:prstGeom prst="lef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BF4FA4F-B06F-1C4B-AF1B-BBE6B1F5B86E}">
      <dsp:nvSpPr>
        <dsp:cNvPr id="0" name=""/>
        <dsp:cNvSpPr/>
      </dsp:nvSpPr>
      <dsp:spPr>
        <a:xfrm>
          <a:off x="2825951" y="1009339"/>
          <a:ext cx="1210948" cy="968759"/>
        </a:xfrm>
        <a:prstGeom prst="roundRect">
          <a:avLst>
            <a:gd name="adj" fmla="val 10000"/>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36195" rIns="36195" bIns="36195" numCol="1" spcCol="1270" anchor="ctr" anchorCtr="0">
          <a:noAutofit/>
        </a:bodyPr>
        <a:lstStyle/>
        <a:p>
          <a:pPr marL="0" lvl="0" indent="0" algn="ctr" defTabSz="844550">
            <a:lnSpc>
              <a:spcPct val="90000"/>
            </a:lnSpc>
            <a:spcBef>
              <a:spcPct val="0"/>
            </a:spcBef>
            <a:spcAft>
              <a:spcPct val="35000"/>
            </a:spcAft>
            <a:buNone/>
          </a:pPr>
          <a:r>
            <a:rPr lang="en-US" sz="1900" kern="1200" dirty="0"/>
            <a:t>Bone Geometry</a:t>
          </a:r>
        </a:p>
      </dsp:txBody>
      <dsp:txXfrm>
        <a:off x="2854325" y="1037713"/>
        <a:ext cx="1154200" cy="912011"/>
      </dsp:txXfrm>
    </dsp:sp>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118" name="Google Shape;118;p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3CB1B6-879F-45C6-BF1D-696EAC9FE84E}" type="slidenum">
              <a:rPr kumimoji="0" lang="en-US" alt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alt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89090" name="Rectangle 2"/>
          <p:cNvSpPr>
            <a:spLocks noGrp="1" noRot="1" noChangeAspect="1" noChangeArrowheads="1" noTextEdit="1"/>
          </p:cNvSpPr>
          <p:nvPr>
            <p:ph type="sldImg"/>
          </p:nvPr>
        </p:nvSpPr>
        <p:spPr>
          <a:xfrm>
            <a:off x="381000" y="685800"/>
            <a:ext cx="6096000" cy="3429000"/>
          </a:xfrm>
          <a:ln/>
        </p:spPr>
      </p:sp>
      <p:sp>
        <p:nvSpPr>
          <p:cNvPr id="89091" name="Rectangle 3"/>
          <p:cNvSpPr>
            <a:spLocks noGrp="1" noChangeArrowheads="1"/>
          </p:cNvSpPr>
          <p:nvPr>
            <p:ph type="body" idx="1"/>
          </p:nvPr>
        </p:nvSpPr>
        <p:spPr>
          <a:xfrm>
            <a:off x="914818" y="4344107"/>
            <a:ext cx="5028365" cy="4113072"/>
          </a:xfrm>
        </p:spPr>
        <p:txBody>
          <a:bodyPr/>
          <a:lstStyle/>
          <a:p>
            <a:r>
              <a:rPr lang="en-US" altLang="en-US" dirty="0"/>
              <a:t>Exponential Relationship, no threshold</a:t>
            </a:r>
          </a:p>
          <a:p>
            <a:endParaRPr lang="en-US" altLang="en-US" dirty="0"/>
          </a:p>
          <a:p>
            <a:r>
              <a:rPr lang="en-US" altLang="en-US" dirty="0"/>
              <a:t>The T-score “cut-point” of -2.5 for osteoporosis was chosen so that the proportion of females over 50 who have osteoporosis by BMD of the hip, spine, and forearm (about 30%) is approximately the same percentage of Caucasian females over 50 who will have fractures (40%) Kanis JBMR 1994.</a:t>
            </a:r>
          </a:p>
          <a:p>
            <a:endParaRPr lang="en-US" alt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2"/>
          <p:cNvSpPr>
            <a:spLocks noGrp="1" noChangeArrowheads="1"/>
          </p:cNvSpPr>
          <p:nvPr>
            <p:ph type="ftr" sz="quarter" idx="4"/>
          </p:nvPr>
        </p:nvSpPr>
        <p:spP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Calibri"/>
                <a:ea typeface="+mn-ea"/>
                <a:cs typeface="+mn-cs"/>
              </a:rPr>
              <a:t>CPXXXXXXX	XXXXX, X	XX	XX-XX-XXXX</a:t>
            </a:r>
          </a:p>
        </p:txBody>
      </p:sp>
      <p:sp>
        <p:nvSpPr>
          <p:cNvPr id="2062338" name="Rectangle 2"/>
          <p:cNvSpPr>
            <a:spLocks noGrp="1" noRot="1" noChangeAspect="1" noChangeArrowheads="1" noTextEdit="1"/>
          </p:cNvSpPr>
          <p:nvPr>
            <p:ph type="sldImg"/>
          </p:nvPr>
        </p:nvSpPr>
        <p:spPr>
          <a:xfrm>
            <a:off x="-1798638" y="7938"/>
            <a:ext cx="10455276" cy="7842250"/>
          </a:xfrm>
          <a:ln/>
        </p:spPr>
      </p:sp>
      <p:sp>
        <p:nvSpPr>
          <p:cNvPr id="2062339" name="Rectangle 3"/>
          <p:cNvSpPr>
            <a:spLocks noGrp="1" noChangeArrowheads="1"/>
          </p:cNvSpPr>
          <p:nvPr>
            <p:ph type="body" idx="1"/>
          </p:nvPr>
        </p:nvSpPr>
        <p:spPr>
          <a:xfrm>
            <a:off x="170920" y="7823200"/>
            <a:ext cx="6538557" cy="406400"/>
          </a:xfrm>
        </p:spPr>
        <p:txBody>
          <a:bodyPr/>
          <a:lstStyle/>
          <a:p>
            <a:r>
              <a:rPr lang="en-US" altLang="en-US" b="1" dirty="0"/>
              <a:t>1: </a:t>
            </a:r>
            <a:r>
              <a:rPr lang="en-US" altLang="en-US" dirty="0"/>
              <a:t>Osteoporos Int. 17(4):565-74, 2006</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2"/>
          <p:cNvSpPr>
            <a:spLocks noGrp="1" noChangeArrowheads="1"/>
          </p:cNvSpPr>
          <p:nvPr>
            <p:ph type="ftr" sz="quarter" idx="4"/>
          </p:nvPr>
        </p:nvSpPr>
        <p:spP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Calibri"/>
                <a:ea typeface="+mn-ea"/>
                <a:cs typeface="+mn-cs"/>
              </a:rPr>
              <a:t>CPXXXXXXX	XXXXX, X	XX	XX-XX-XXXX</a:t>
            </a:r>
          </a:p>
        </p:txBody>
      </p:sp>
      <p:sp>
        <p:nvSpPr>
          <p:cNvPr id="1941506" name="Rectangle 2"/>
          <p:cNvSpPr>
            <a:spLocks noGrp="1" noRot="1" noChangeAspect="1" noChangeArrowheads="1" noTextEdit="1"/>
          </p:cNvSpPr>
          <p:nvPr>
            <p:ph type="sldImg"/>
          </p:nvPr>
        </p:nvSpPr>
        <p:spPr>
          <a:xfrm>
            <a:off x="1143000" y="685800"/>
            <a:ext cx="4572000" cy="3429000"/>
          </a:xfrm>
          <a:ln/>
        </p:spPr>
      </p:sp>
      <p:sp>
        <p:nvSpPr>
          <p:cNvPr id="1941507" name="Rectangle 3"/>
          <p:cNvSpPr>
            <a:spLocks noGrp="1" noChangeArrowheads="1"/>
          </p:cNvSpPr>
          <p:nvPr>
            <p:ph type="body" idx="1"/>
          </p:nvPr>
        </p:nvSpPr>
        <p:spPr/>
        <p:txBody>
          <a:bodyPr/>
          <a:lstStyle/>
          <a:p>
            <a:r>
              <a:rPr lang="en-US" altLang="en-US" dirty="0"/>
              <a:t>Only 20%-30% of vertebral fractures are recognized  clinically and the rest are discovered incidentally on lateral spine radiographs. </a:t>
            </a:r>
          </a:p>
          <a:p>
            <a:endParaRPr lang="en-US" alt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78592-48C5-45C1-96F0-BD360B5C98D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test</a:t>
            </a:r>
          </a:p>
        </p:txBody>
      </p:sp>
    </p:spTree>
    <p:extLst>
      <p:ext uri="{BB962C8B-B14F-4D97-AF65-F5344CB8AC3E}">
        <p14:creationId xmlns:p14="http://schemas.microsoft.com/office/powerpoint/2010/main" val="16578078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Odds</a:t>
            </a:r>
            <a:r>
              <a:rPr lang="en-US" baseline="0" dirty="0"/>
              <a:t> ratio is per HU, which is a pretty significant odds ratio when you consider how relatively small a single HU is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E4CE81-B364-45EB-9896-D71798DAF51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177125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Optimal cuttoff that</a:t>
            </a:r>
            <a:r>
              <a:rPr lang="en-US" baseline="0" dirty="0"/>
              <a:t> </a:t>
            </a:r>
            <a:r>
              <a:rPr lang="en-US" dirty="0"/>
              <a:t>maximizes sensitivity and specificity for HU in predicting PJK or PJF</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E4CE81-B364-45EB-9896-D71798DAF51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309485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78592-48C5-45C1-96F0-BD360B5C98D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test</a:t>
            </a:r>
          </a:p>
        </p:txBody>
      </p:sp>
    </p:spTree>
    <p:extLst>
      <p:ext uri="{BB962C8B-B14F-4D97-AF65-F5344CB8AC3E}">
        <p14:creationId xmlns:p14="http://schemas.microsoft.com/office/powerpoint/2010/main" val="13650184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P-values &lt;0.05 are bolded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E4CE81-B364-45EB-9896-D71798DAF51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208973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a:extLst>
            <a:ext uri="{FF2B5EF4-FFF2-40B4-BE49-F238E27FC236}">
              <a16:creationId xmlns:a16="http://schemas.microsoft.com/office/drawing/2014/main" id="{2AC338CA-6BC6-374C-E646-28BD5EA06349}"/>
            </a:ext>
          </a:extLst>
        </p:cNvPr>
        <p:cNvGrpSpPr/>
        <p:nvPr/>
      </p:nvGrpSpPr>
      <p:grpSpPr>
        <a:xfrm>
          <a:off x="0" y="0"/>
          <a:ext cx="0" cy="0"/>
          <a:chOff x="0" y="0"/>
          <a:chExt cx="0" cy="0"/>
        </a:xfrm>
      </p:grpSpPr>
      <p:sp>
        <p:nvSpPr>
          <p:cNvPr id="285" name="Google Shape;285;p37:notes">
            <a:extLst>
              <a:ext uri="{FF2B5EF4-FFF2-40B4-BE49-F238E27FC236}">
                <a16:creationId xmlns:a16="http://schemas.microsoft.com/office/drawing/2014/main" id="{6D102E69-77AA-2F67-689F-6C8622148FDA}"/>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286" name="Google Shape;286;p37:notes">
            <a:extLst>
              <a:ext uri="{FF2B5EF4-FFF2-40B4-BE49-F238E27FC236}">
                <a16:creationId xmlns:a16="http://schemas.microsoft.com/office/drawing/2014/main" id="{D70F0B83-C982-5FD3-8E79-B212B5363B5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8827628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a:extLst>
            <a:ext uri="{FF2B5EF4-FFF2-40B4-BE49-F238E27FC236}">
              <a16:creationId xmlns:a16="http://schemas.microsoft.com/office/drawing/2014/main" id="{1B8B47CB-5980-F332-1EB9-7847242992F1}"/>
            </a:ext>
          </a:extLst>
        </p:cNvPr>
        <p:cNvGrpSpPr/>
        <p:nvPr/>
      </p:nvGrpSpPr>
      <p:grpSpPr>
        <a:xfrm>
          <a:off x="0" y="0"/>
          <a:ext cx="0" cy="0"/>
          <a:chOff x="0" y="0"/>
          <a:chExt cx="0" cy="0"/>
        </a:xfrm>
      </p:grpSpPr>
      <p:sp>
        <p:nvSpPr>
          <p:cNvPr id="285" name="Google Shape;285;p37:notes">
            <a:extLst>
              <a:ext uri="{FF2B5EF4-FFF2-40B4-BE49-F238E27FC236}">
                <a16:creationId xmlns:a16="http://schemas.microsoft.com/office/drawing/2014/main" id="{FB13B6CC-6182-484D-A107-660E52AE4BF2}"/>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286" name="Google Shape;286;p37:notes">
            <a:extLst>
              <a:ext uri="{FF2B5EF4-FFF2-40B4-BE49-F238E27FC236}">
                <a16:creationId xmlns:a16="http://schemas.microsoft.com/office/drawing/2014/main" id="{B8DA4A65-B95B-20D0-BB78-F98ACE05FC4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7576758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a:extLst>
            <a:ext uri="{FF2B5EF4-FFF2-40B4-BE49-F238E27FC236}">
              <a16:creationId xmlns:a16="http://schemas.microsoft.com/office/drawing/2014/main" id="{0AADDA84-83A4-8148-59AD-A3920AD11199}"/>
            </a:ext>
          </a:extLst>
        </p:cNvPr>
        <p:cNvGrpSpPr/>
        <p:nvPr/>
      </p:nvGrpSpPr>
      <p:grpSpPr>
        <a:xfrm>
          <a:off x="0" y="0"/>
          <a:ext cx="0" cy="0"/>
          <a:chOff x="0" y="0"/>
          <a:chExt cx="0" cy="0"/>
        </a:xfrm>
      </p:grpSpPr>
      <p:sp>
        <p:nvSpPr>
          <p:cNvPr id="285" name="Google Shape;285;p37:notes">
            <a:extLst>
              <a:ext uri="{FF2B5EF4-FFF2-40B4-BE49-F238E27FC236}">
                <a16:creationId xmlns:a16="http://schemas.microsoft.com/office/drawing/2014/main" id="{52385E56-0D77-9C21-32F1-A002D305DB04}"/>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286" name="Google Shape;286;p37:notes">
            <a:extLst>
              <a:ext uri="{FF2B5EF4-FFF2-40B4-BE49-F238E27FC236}">
                <a16:creationId xmlns:a16="http://schemas.microsoft.com/office/drawing/2014/main" id="{5F6BDB06-C5FB-EA36-82F9-53E435C0461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8605071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8"/>
        <p:cNvGrpSpPr/>
        <p:nvPr/>
      </p:nvGrpSpPr>
      <p:grpSpPr>
        <a:xfrm>
          <a:off x="0" y="0"/>
          <a:ext cx="0" cy="0"/>
          <a:chOff x="0" y="0"/>
          <a:chExt cx="0" cy="0"/>
        </a:xfrm>
      </p:grpSpPr>
      <p:sp>
        <p:nvSpPr>
          <p:cNvPr id="719" name="Google Shape;719;p3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720" name="Google Shape;720;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p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286" name="Google Shape;286;p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a:extLst>
            <a:ext uri="{FF2B5EF4-FFF2-40B4-BE49-F238E27FC236}">
              <a16:creationId xmlns:a16="http://schemas.microsoft.com/office/drawing/2014/main" id="{D5103A76-271F-1E74-2C09-BCB3069727B5}"/>
            </a:ext>
          </a:extLst>
        </p:cNvPr>
        <p:cNvGrpSpPr/>
        <p:nvPr/>
      </p:nvGrpSpPr>
      <p:grpSpPr>
        <a:xfrm>
          <a:off x="0" y="0"/>
          <a:ext cx="0" cy="0"/>
          <a:chOff x="0" y="0"/>
          <a:chExt cx="0" cy="0"/>
        </a:xfrm>
      </p:grpSpPr>
      <p:sp>
        <p:nvSpPr>
          <p:cNvPr id="285" name="Google Shape;285;p37:notes">
            <a:extLst>
              <a:ext uri="{FF2B5EF4-FFF2-40B4-BE49-F238E27FC236}">
                <a16:creationId xmlns:a16="http://schemas.microsoft.com/office/drawing/2014/main" id="{5B672249-924C-3E1D-7E54-D7CD29143EAE}"/>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286" name="Google Shape;286;p37:notes">
            <a:extLst>
              <a:ext uri="{FF2B5EF4-FFF2-40B4-BE49-F238E27FC236}">
                <a16:creationId xmlns:a16="http://schemas.microsoft.com/office/drawing/2014/main" id="{1B5CF4ED-927C-30E8-9A31-035A9E41D6F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7280986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01F258-3E20-451A-ADFB-2FD4EBCFDA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32230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7C4AF6-55DB-43AD-8D97-7025FD23E63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51698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a:extLst>
            <a:ext uri="{FF2B5EF4-FFF2-40B4-BE49-F238E27FC236}">
              <a16:creationId xmlns:a16="http://schemas.microsoft.com/office/drawing/2014/main" id="{53BCB83E-F3D5-BAC6-538F-38296DED1A99}"/>
            </a:ext>
          </a:extLst>
        </p:cNvPr>
        <p:cNvGrpSpPr/>
        <p:nvPr/>
      </p:nvGrpSpPr>
      <p:grpSpPr>
        <a:xfrm>
          <a:off x="0" y="0"/>
          <a:ext cx="0" cy="0"/>
          <a:chOff x="0" y="0"/>
          <a:chExt cx="0" cy="0"/>
        </a:xfrm>
      </p:grpSpPr>
      <p:sp>
        <p:nvSpPr>
          <p:cNvPr id="285" name="Google Shape;285;p37:notes">
            <a:extLst>
              <a:ext uri="{FF2B5EF4-FFF2-40B4-BE49-F238E27FC236}">
                <a16:creationId xmlns:a16="http://schemas.microsoft.com/office/drawing/2014/main" id="{F21D02DB-2363-BA13-D719-B1DD8787F1FE}"/>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286" name="Google Shape;286;p37:notes">
            <a:extLst>
              <a:ext uri="{FF2B5EF4-FFF2-40B4-BE49-F238E27FC236}">
                <a16:creationId xmlns:a16="http://schemas.microsoft.com/office/drawing/2014/main" id="{E83F235D-B1FE-A582-1876-593BEEA721F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8308053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78592-48C5-45C1-96F0-BD360B5C98D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test</a:t>
            </a:r>
          </a:p>
        </p:txBody>
      </p:sp>
    </p:spTree>
    <p:extLst>
      <p:ext uri="{BB962C8B-B14F-4D97-AF65-F5344CB8AC3E}">
        <p14:creationId xmlns:p14="http://schemas.microsoft.com/office/powerpoint/2010/main" val="276798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“Mild anterior wedging of a mid thoracic vertebral body”</a:t>
            </a:r>
          </a:p>
          <a:p>
            <a:endParaRPr lang="en-US" dirty="0"/>
          </a:p>
          <a:p>
            <a:r>
              <a:rPr lang="en-US" dirty="0"/>
              <a:t>Vs.</a:t>
            </a:r>
          </a:p>
          <a:p>
            <a:endParaRPr lang="en-US" dirty="0"/>
          </a:p>
          <a:p>
            <a:r>
              <a:rPr lang="en-US" dirty="0"/>
              <a:t>The Genant semiquantitative method combines a qualitative approach of inspecting the vertebral bodies to decide whether a vertebra is fractured with a quantitative assessment of grade and type of fracture</a:t>
            </a:r>
          </a:p>
          <a:p>
            <a:r>
              <a:rPr lang="en-US" dirty="0"/>
              <a:t>by a comparison to a chart (Fig. 7) [40]. Fractures are defined as either wedge (a reduction in the anterior to posterior height ratio), biconcave (a reduction of the mid- to posterior vertebral height ratio), or a crush fracture (a reduction of the anterior, mid, and posterior heights compared to that of the vertebrae above or below).Of note, fractures may have a combination of these deformities. The fracture is also graded in severity—grade 1 or mild fracture defined as a reduction in anterior, middle, and/or posterior vertebral height of 20–25%, grade 2, or moderate fracture with a reduction in height of 25–40%, and grade 3, or severe, where vertebral height loss is N40%. As has been described, this is the preferred method of the ISCD for identifying and classification of vertebral fractures. </a:t>
            </a:r>
            <a:r>
              <a:rPr lang="en-US" b="1" dirty="0"/>
              <a:t>One limitation of this method is that physiologic wedging in the thoracic spine can lead to over-diagnosis of wedge vertebral fractures.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94E051-15B0-4624-9889-09136CD0A6D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469750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0"/>
        <p:cNvGrpSpPr/>
        <p:nvPr/>
      </p:nvGrpSpPr>
      <p:grpSpPr>
        <a:xfrm>
          <a:off x="0" y="0"/>
          <a:ext cx="0" cy="0"/>
          <a:chOff x="0" y="0"/>
          <a:chExt cx="0" cy="0"/>
        </a:xfrm>
      </p:grpSpPr>
      <p:sp>
        <p:nvSpPr>
          <p:cNvPr id="11" name="Google Shape;11;p4"/>
          <p:cNvSpPr txBox="1">
            <a:spLocks noGrp="1"/>
          </p:cNvSpPr>
          <p:nvPr>
            <p:ph type="title"/>
          </p:nvPr>
        </p:nvSpPr>
        <p:spPr>
          <a:xfrm>
            <a:off x="581192" y="702156"/>
            <a:ext cx="11029616" cy="118872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accent1"/>
              </a:buClr>
              <a:buSzPts val="1800"/>
              <a:buFont typeface="Poppins"/>
              <a:buNone/>
              <a:defRPr b="1">
                <a:latin typeface="Poppins"/>
                <a:ea typeface="Poppins"/>
                <a:cs typeface="Poppins"/>
                <a:sym typeface="Poppi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 name="Google Shape;12;p4"/>
          <p:cNvSpPr txBox="1">
            <a:spLocks noGrp="1"/>
          </p:cNvSpPr>
          <p:nvPr>
            <p:ph type="body" idx="1"/>
          </p:nvPr>
        </p:nvSpPr>
        <p:spPr>
          <a:xfrm>
            <a:off x="581192" y="2340864"/>
            <a:ext cx="11029615" cy="3634486"/>
          </a:xfrm>
          <a:prstGeom prst="rect">
            <a:avLst/>
          </a:prstGeom>
          <a:noFill/>
          <a:ln>
            <a:noFill/>
          </a:ln>
        </p:spPr>
        <p:txBody>
          <a:bodyPr spcFirstLastPara="1" wrap="square" lIns="91425" tIns="45700" rIns="91425" bIns="45700" anchor="ctr" anchorCtr="0">
            <a:normAutofit/>
          </a:bodyPr>
          <a:lstStyle>
            <a:lvl1pPr marL="457200" lvl="0" indent="-333756" algn="l">
              <a:lnSpc>
                <a:spcPct val="120000"/>
              </a:lnSpc>
              <a:spcBef>
                <a:spcPts val="360"/>
              </a:spcBef>
              <a:spcAft>
                <a:spcPts val="0"/>
              </a:spcAft>
              <a:buSzPts val="1656"/>
              <a:buChar char="◼"/>
              <a:defRPr/>
            </a:lvl1pPr>
            <a:lvl2pPr marL="914400" lvl="1" indent="-333756" algn="l">
              <a:lnSpc>
                <a:spcPct val="120000"/>
              </a:lnSpc>
              <a:spcBef>
                <a:spcPts val="600"/>
              </a:spcBef>
              <a:spcAft>
                <a:spcPts val="0"/>
              </a:spcAft>
              <a:buSzPts val="1656"/>
              <a:buChar char="◼"/>
              <a:defRPr/>
            </a:lvl2pPr>
            <a:lvl3pPr marL="1371600" lvl="2" indent="-333756" algn="l">
              <a:lnSpc>
                <a:spcPct val="120000"/>
              </a:lnSpc>
              <a:spcBef>
                <a:spcPts val="600"/>
              </a:spcBef>
              <a:spcAft>
                <a:spcPts val="0"/>
              </a:spcAft>
              <a:buSzPts val="1656"/>
              <a:buChar char="◼"/>
              <a:defRPr/>
            </a:lvl3pPr>
            <a:lvl4pPr marL="1828800" lvl="3" indent="-333756" algn="l">
              <a:lnSpc>
                <a:spcPct val="120000"/>
              </a:lnSpc>
              <a:spcBef>
                <a:spcPts val="600"/>
              </a:spcBef>
              <a:spcAft>
                <a:spcPts val="0"/>
              </a:spcAft>
              <a:buSzPts val="1656"/>
              <a:buChar char="◼"/>
              <a:defRPr/>
            </a:lvl4pPr>
            <a:lvl5pPr marL="2286000" lvl="4" indent="-333756" algn="l">
              <a:lnSpc>
                <a:spcPct val="120000"/>
              </a:lnSpc>
              <a:spcBef>
                <a:spcPts val="600"/>
              </a:spcBef>
              <a:spcAft>
                <a:spcPts val="0"/>
              </a:spcAft>
              <a:buSzPts val="1656"/>
              <a:buChar char="◼"/>
              <a:defRPr/>
            </a:lvl5pPr>
            <a:lvl6pPr marL="2743200" lvl="5" indent="-333756" algn="l">
              <a:lnSpc>
                <a:spcPct val="100000"/>
              </a:lnSpc>
              <a:spcBef>
                <a:spcPts val="600"/>
              </a:spcBef>
              <a:spcAft>
                <a:spcPts val="0"/>
              </a:spcAft>
              <a:buSzPts val="1656"/>
              <a:buChar char="◼"/>
              <a:defRPr/>
            </a:lvl6pPr>
            <a:lvl7pPr marL="3200400" lvl="6" indent="-333756" algn="l">
              <a:lnSpc>
                <a:spcPct val="100000"/>
              </a:lnSpc>
              <a:spcBef>
                <a:spcPts val="600"/>
              </a:spcBef>
              <a:spcAft>
                <a:spcPts val="0"/>
              </a:spcAft>
              <a:buSzPts val="1656"/>
              <a:buChar char="◼"/>
              <a:defRPr/>
            </a:lvl7pPr>
            <a:lvl8pPr marL="3657600" lvl="7" indent="-333756" algn="l">
              <a:lnSpc>
                <a:spcPct val="100000"/>
              </a:lnSpc>
              <a:spcBef>
                <a:spcPts val="600"/>
              </a:spcBef>
              <a:spcAft>
                <a:spcPts val="0"/>
              </a:spcAft>
              <a:buSzPts val="1656"/>
              <a:buChar char="◼"/>
              <a:defRPr/>
            </a:lvl8pPr>
            <a:lvl9pPr marL="4114800" lvl="8" indent="-333756" algn="l">
              <a:lnSpc>
                <a:spcPct val="100000"/>
              </a:lnSpc>
              <a:spcBef>
                <a:spcPts val="600"/>
              </a:spcBef>
              <a:spcAft>
                <a:spcPts val="600"/>
              </a:spcAft>
              <a:buSzPts val="1656"/>
              <a:buChar char="◼"/>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1" i="0">
                <a:solidFill>
                  <a:srgbClr val="006FC0"/>
                </a:solidFill>
                <a:latin typeface="Poppins"/>
                <a:cs typeface="Poppins"/>
              </a:defRPr>
            </a:lvl1pPr>
          </a:lstStyle>
          <a:p>
            <a:endParaRPr/>
          </a:p>
        </p:txBody>
      </p:sp>
      <p:sp>
        <p:nvSpPr>
          <p:cNvPr id="3" name="Holder 3"/>
          <p:cNvSpPr>
            <a:spLocks noGrp="1"/>
          </p:cNvSpPr>
          <p:nvPr>
            <p:ph type="body" idx="1"/>
          </p:nvPr>
        </p:nvSpPr>
        <p:spPr/>
        <p:txBody>
          <a:bodyPr lIns="0" tIns="0" rIns="0" bIns="0"/>
          <a:lstStyle>
            <a:lvl1pPr>
              <a:defRPr sz="1900" b="0" i="0">
                <a:solidFill>
                  <a:schemeClr val="tx1"/>
                </a:solidFill>
                <a:latin typeface="Poppins"/>
                <a:cs typeface="Poppins"/>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2/19/2025</a:t>
            </a:fld>
            <a:endParaRPr lang="en-US" dirty="0"/>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extLst>
      <p:ext uri="{BB962C8B-B14F-4D97-AF65-F5344CB8AC3E}">
        <p14:creationId xmlns:p14="http://schemas.microsoft.com/office/powerpoint/2010/main" val="19324679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1" i="0">
                <a:solidFill>
                  <a:srgbClr val="006FC0"/>
                </a:solidFill>
                <a:latin typeface="Poppins"/>
                <a:cs typeface="Poppins"/>
              </a:defRPr>
            </a:lvl1pPr>
          </a:lstStyle>
          <a:p>
            <a:endParaRPr/>
          </a:p>
        </p:txBody>
      </p:sp>
      <p:sp>
        <p:nvSpPr>
          <p:cNvPr id="3" name="Holder 3"/>
          <p:cNvSpPr>
            <a:spLocks noGrp="1"/>
          </p:cNvSpPr>
          <p:nvPr>
            <p:ph sz="half" idx="2"/>
          </p:nvPr>
        </p:nvSpPr>
        <p:spPr>
          <a:xfrm>
            <a:off x="452119" y="1780997"/>
            <a:ext cx="5398135" cy="4690745"/>
          </a:xfrm>
          <a:prstGeom prst="rect">
            <a:avLst/>
          </a:prstGeom>
        </p:spPr>
        <p:txBody>
          <a:bodyPr wrap="square" lIns="0" tIns="0" rIns="0" bIns="0">
            <a:spAutoFit/>
          </a:bodyPr>
          <a:lstStyle>
            <a:lvl1pPr>
              <a:defRPr sz="1800" b="0" i="0">
                <a:solidFill>
                  <a:srgbClr val="1F1F1F"/>
                </a:solidFill>
                <a:latin typeface="Arial"/>
                <a:cs typeface="Arial"/>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2/19/2025</a:t>
            </a:fld>
            <a:endParaRPr lang="en-US" dirty="0"/>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extLst>
      <p:ext uri="{BB962C8B-B14F-4D97-AF65-F5344CB8AC3E}">
        <p14:creationId xmlns:p14="http://schemas.microsoft.com/office/powerpoint/2010/main" val="34382067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1" i="0">
                <a:solidFill>
                  <a:srgbClr val="006FC0"/>
                </a:solidFill>
                <a:latin typeface="Poppins"/>
                <a:cs typeface="Poppins"/>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2/19/2025</a:t>
            </a:fld>
            <a:endParaRPr lang="en-US" dirty="0"/>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extLst>
      <p:ext uri="{BB962C8B-B14F-4D97-AF65-F5344CB8AC3E}">
        <p14:creationId xmlns:p14="http://schemas.microsoft.com/office/powerpoint/2010/main" val="34661962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2/19/2025</a:t>
            </a:fld>
            <a:endParaRPr lang="en-US" dirty="0"/>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extLst>
      <p:ext uri="{BB962C8B-B14F-4D97-AF65-F5344CB8AC3E}">
        <p14:creationId xmlns:p14="http://schemas.microsoft.com/office/powerpoint/2010/main" val="5872676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3"/>
        <p:cNvGrpSpPr/>
        <p:nvPr/>
      </p:nvGrpSpPr>
      <p:grpSpPr>
        <a:xfrm>
          <a:off x="0" y="0"/>
          <a:ext cx="0" cy="0"/>
          <a:chOff x="0" y="0"/>
          <a:chExt cx="0" cy="0"/>
        </a:xfrm>
      </p:grpSpPr>
      <p:pic>
        <p:nvPicPr>
          <p:cNvPr id="14" name="Google Shape;14;p10" descr="3 Things To Know Before Considering an Artificial Disc Replacement | Spine .MD"/>
          <p:cNvPicPr preferRelativeResize="0"/>
          <p:nvPr/>
        </p:nvPicPr>
        <p:blipFill rotWithShape="1">
          <a:blip r:embed="rId2">
            <a:alphaModFix/>
          </a:blip>
          <a:srcRect/>
          <a:stretch/>
        </p:blipFill>
        <p:spPr>
          <a:xfrm>
            <a:off x="9903417" y="158856"/>
            <a:ext cx="2031806" cy="647055"/>
          </a:xfrm>
          <a:prstGeom prst="rect">
            <a:avLst/>
          </a:prstGeom>
          <a:noFill/>
          <a:ln>
            <a:noFill/>
          </a:ln>
        </p:spPr>
      </p:pic>
    </p:spTree>
    <p:extLst>
      <p:ext uri="{BB962C8B-B14F-4D97-AF65-F5344CB8AC3E}">
        <p14:creationId xmlns:p14="http://schemas.microsoft.com/office/powerpoint/2010/main" val="3666627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8" name="Date Placeholder 27"/>
          <p:cNvSpPr>
            <a:spLocks noGrp="1"/>
          </p:cNvSpPr>
          <p:nvPr>
            <p:ph type="dt" sz="half" idx="10"/>
          </p:nvPr>
        </p:nvSpPr>
        <p:spPr/>
        <p:txBody>
          <a:bodyPr/>
          <a:lstStyle/>
          <a:p>
            <a:fld id="{1D8BD707-D9CF-40AE-B4C6-C98DA3205C09}" type="datetimeFigureOut">
              <a:rPr lang="en-US" smtClean="0">
                <a:solidFill>
                  <a:srgbClr val="D6ECFF"/>
                </a:solidFill>
              </a:rPr>
              <a:pPr/>
              <a:t>2/19/2025</a:t>
            </a:fld>
            <a:endParaRPr lang="en-US" dirty="0">
              <a:solidFill>
                <a:srgbClr val="D6ECFF"/>
              </a:solidFill>
            </a:endParaRPr>
          </a:p>
        </p:txBody>
      </p:sp>
      <p:sp>
        <p:nvSpPr>
          <p:cNvPr id="17" name="Footer Placeholder 16"/>
          <p:cNvSpPr>
            <a:spLocks noGrp="1"/>
          </p:cNvSpPr>
          <p:nvPr>
            <p:ph type="ftr" sz="quarter" idx="11"/>
          </p:nvPr>
        </p:nvSpPr>
        <p:spPr/>
        <p:txBody>
          <a:bodyPr/>
          <a:lstStyle/>
          <a:p>
            <a:endParaRPr lang="en-US" dirty="0">
              <a:solidFill>
                <a:srgbClr val="D6ECFF"/>
              </a:solidFill>
            </a:endParaRPr>
          </a:p>
        </p:txBody>
      </p:sp>
      <p:sp>
        <p:nvSpPr>
          <p:cNvPr id="29" name="Slide Number Placeholder 28"/>
          <p:cNvSpPr>
            <a:spLocks noGrp="1"/>
          </p:cNvSpPr>
          <p:nvPr>
            <p:ph type="sldNum" sz="quarter" idx="12"/>
          </p:nvPr>
        </p:nvSpPr>
        <p:spPr/>
        <p:txBody>
          <a:bodyPr/>
          <a:lstStyle/>
          <a:p>
            <a:fld id="{B6F15528-21DE-4FAA-801E-634DDDAF4B2B}" type="slidenum">
              <a:rPr lang="en-US" smtClean="0">
                <a:solidFill>
                  <a:srgbClr val="D6ECFF"/>
                </a:solidFill>
              </a:rPr>
              <a:pPr/>
              <a:t>‹#›</a:t>
            </a:fld>
            <a:endParaRPr lang="en-US" dirty="0">
              <a:solidFill>
                <a:srgbClr val="D6ECFF"/>
              </a:solidFill>
            </a:endParaRPr>
          </a:p>
        </p:txBody>
      </p:sp>
      <p:sp>
        <p:nvSpPr>
          <p:cNvPr id="32" name="Rectangle 31"/>
          <p:cNvSpPr/>
          <p:nvPr/>
        </p:nvSpPr>
        <p:spPr>
          <a:xfrm>
            <a:off x="0" y="-1"/>
            <a:ext cx="487680" cy="6854456"/>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dirty="0">
              <a:solidFill>
                <a:prstClr val="white"/>
              </a:solidFill>
            </a:endParaRPr>
          </a:p>
        </p:txBody>
      </p:sp>
      <p:sp>
        <p:nvSpPr>
          <p:cNvPr id="39" name="Rectangle 38"/>
          <p:cNvSpPr/>
          <p:nvPr/>
        </p:nvSpPr>
        <p:spPr>
          <a:xfrm>
            <a:off x="412744" y="680477"/>
            <a:ext cx="60960"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dirty="0">
              <a:solidFill>
                <a:prstClr val="white"/>
              </a:solidFill>
            </a:endParaRPr>
          </a:p>
        </p:txBody>
      </p:sp>
      <p:sp>
        <p:nvSpPr>
          <p:cNvPr id="40" name="Rectangle 39"/>
          <p:cNvSpPr/>
          <p:nvPr/>
        </p:nvSpPr>
        <p:spPr>
          <a:xfrm>
            <a:off x="358764" y="680477"/>
            <a:ext cx="36576"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dirty="0">
              <a:solidFill>
                <a:prstClr val="white"/>
              </a:solidFill>
            </a:endParaRPr>
          </a:p>
        </p:txBody>
      </p:sp>
      <p:sp>
        <p:nvSpPr>
          <p:cNvPr id="41" name="Rectangle 40"/>
          <p:cNvSpPr/>
          <p:nvPr/>
        </p:nvSpPr>
        <p:spPr>
          <a:xfrm>
            <a:off x="333360" y="680477"/>
            <a:ext cx="1219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dirty="0">
              <a:solidFill>
                <a:prstClr val="white"/>
              </a:solidFill>
            </a:endParaRPr>
          </a:p>
        </p:txBody>
      </p:sp>
      <p:sp>
        <p:nvSpPr>
          <p:cNvPr id="42" name="Rectangle 41"/>
          <p:cNvSpPr/>
          <p:nvPr/>
        </p:nvSpPr>
        <p:spPr>
          <a:xfrm>
            <a:off x="295691" y="680477"/>
            <a:ext cx="1219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dirty="0">
              <a:solidFill>
                <a:prstClr val="white"/>
              </a:solidFill>
            </a:endParaRPr>
          </a:p>
        </p:txBody>
      </p:sp>
      <p:sp>
        <p:nvSpPr>
          <p:cNvPr id="8" name="Title 7"/>
          <p:cNvSpPr>
            <a:spLocks noGrp="1"/>
          </p:cNvSpPr>
          <p:nvPr>
            <p:ph type="ctrTitle"/>
          </p:nvPr>
        </p:nvSpPr>
        <p:spPr>
          <a:xfrm>
            <a:off x="1219200" y="4343400"/>
            <a:ext cx="10363200" cy="1975104"/>
          </a:xfrm>
        </p:spPr>
        <p:txBody>
          <a:bodyPr/>
          <a:lstStyle>
            <a:lvl1pPr marR="9144" algn="l">
              <a:defRPr sz="4000" b="1" cap="all" spc="0" baseline="0">
                <a:effectLst>
                  <a:reflection blurRad="12700" stA="34000" endA="740" endPos="53000" dir="5400000" sy="-100000" algn="bl" rotWithShape="0"/>
                </a:effectLst>
              </a:defRPr>
            </a:lvl1pPr>
            <a:extLst/>
          </a:lstStyle>
          <a:p>
            <a:r>
              <a:rPr kumimoji="0" lang="en-US"/>
              <a:t>Click to edit Master title style</a:t>
            </a:r>
          </a:p>
        </p:txBody>
      </p:sp>
      <p:sp>
        <p:nvSpPr>
          <p:cNvPr id="9" name="Subtitle 8"/>
          <p:cNvSpPr>
            <a:spLocks noGrp="1"/>
          </p:cNvSpPr>
          <p:nvPr>
            <p:ph type="subTitle" idx="1"/>
          </p:nvPr>
        </p:nvSpPr>
        <p:spPr>
          <a:xfrm>
            <a:off x="1219200" y="2834640"/>
            <a:ext cx="10363200" cy="1508760"/>
          </a:xfrm>
        </p:spPr>
        <p:txBody>
          <a:bodyPr lIns="100584" tIns="45720" anchor="b"/>
          <a:lstStyle>
            <a:lvl1pPr marL="0" indent="0" algn="l">
              <a:spcBef>
                <a:spcPts val="0"/>
              </a:spcBef>
              <a:buNone/>
              <a:defRPr sz="2000">
                <a:solidFill>
                  <a:schemeClr val="tx1"/>
                </a:solidFill>
              </a:defRPr>
            </a:lvl1pPr>
            <a:lvl2pPr marL="457167" indent="0" algn="ctr">
              <a:buNone/>
            </a:lvl2pPr>
            <a:lvl3pPr marL="914332" indent="0" algn="ctr">
              <a:buNone/>
            </a:lvl3pPr>
            <a:lvl4pPr marL="1371498" indent="0" algn="ctr">
              <a:buNone/>
            </a:lvl4pPr>
            <a:lvl5pPr marL="1828664" indent="0" algn="ctr">
              <a:buNone/>
            </a:lvl5pPr>
            <a:lvl6pPr marL="2285830" indent="0" algn="ctr">
              <a:buNone/>
            </a:lvl6pPr>
            <a:lvl7pPr marL="2742994" indent="0" algn="ctr">
              <a:buNone/>
            </a:lvl7pPr>
            <a:lvl8pPr marL="3200160" indent="0" algn="ctr">
              <a:buNone/>
            </a:lvl8pPr>
            <a:lvl9pPr marL="3657327" indent="0" algn="ctr">
              <a:buNone/>
            </a:lvl9pPr>
            <a:extLst/>
          </a:lstStyle>
          <a:p>
            <a:r>
              <a:rPr kumimoji="0" lang="en-US"/>
              <a:t>Click to edit Master subtitle style</a:t>
            </a:r>
          </a:p>
        </p:txBody>
      </p:sp>
      <p:sp>
        <p:nvSpPr>
          <p:cNvPr id="56" name="Rectangle 55"/>
          <p:cNvSpPr/>
          <p:nvPr/>
        </p:nvSpPr>
        <p:spPr>
          <a:xfrm>
            <a:off x="340388" y="5047395"/>
            <a:ext cx="97536" cy="169164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dirty="0">
              <a:solidFill>
                <a:prstClr val="white"/>
              </a:solidFill>
            </a:endParaRPr>
          </a:p>
        </p:txBody>
      </p:sp>
      <p:sp>
        <p:nvSpPr>
          <p:cNvPr id="65" name="Rectangle 64"/>
          <p:cNvSpPr/>
          <p:nvPr/>
        </p:nvSpPr>
        <p:spPr>
          <a:xfrm>
            <a:off x="340388" y="4796819"/>
            <a:ext cx="97536"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dirty="0">
              <a:solidFill>
                <a:prstClr val="white"/>
              </a:solidFill>
            </a:endParaRPr>
          </a:p>
        </p:txBody>
      </p:sp>
      <p:sp>
        <p:nvSpPr>
          <p:cNvPr id="66" name="Rectangle 65"/>
          <p:cNvSpPr/>
          <p:nvPr/>
        </p:nvSpPr>
        <p:spPr>
          <a:xfrm>
            <a:off x="340388" y="4637685"/>
            <a:ext cx="97536" cy="137160"/>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dirty="0">
              <a:solidFill>
                <a:prstClr val="white"/>
              </a:solidFill>
            </a:endParaRPr>
          </a:p>
        </p:txBody>
      </p:sp>
      <p:sp>
        <p:nvSpPr>
          <p:cNvPr id="67" name="Rectangle 66"/>
          <p:cNvSpPr/>
          <p:nvPr/>
        </p:nvSpPr>
        <p:spPr>
          <a:xfrm>
            <a:off x="340388" y="4542559"/>
            <a:ext cx="97536" cy="7315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dirty="0">
              <a:solidFill>
                <a:prstClr val="white"/>
              </a:solidFill>
            </a:endParaRPr>
          </a:p>
        </p:txBody>
      </p:sp>
    </p:spTree>
    <p:extLst>
      <p:ext uri="{BB962C8B-B14F-4D97-AF65-F5344CB8AC3E}">
        <p14:creationId xmlns:p14="http://schemas.microsoft.com/office/powerpoint/2010/main" val="3040311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srgbClr val="D6ECFF"/>
                </a:solidFill>
              </a:rPr>
              <a:pPr/>
              <a:t>2/19/2025</a:t>
            </a:fld>
            <a:endParaRPr lang="en-US" dirty="0">
              <a:solidFill>
                <a:srgbClr val="D6ECFF"/>
              </a:solidFill>
            </a:endParaRPr>
          </a:p>
        </p:txBody>
      </p:sp>
      <p:sp>
        <p:nvSpPr>
          <p:cNvPr id="5" name="Footer Placeholder 4"/>
          <p:cNvSpPr>
            <a:spLocks noGrp="1"/>
          </p:cNvSpPr>
          <p:nvPr>
            <p:ph type="ftr" sz="quarter" idx="11"/>
          </p:nvPr>
        </p:nvSpPr>
        <p:spPr/>
        <p:txBody>
          <a:bodyPr/>
          <a:lstStyle/>
          <a:p>
            <a:endParaRPr lang="en-US" dirty="0">
              <a:solidFill>
                <a:srgbClr val="D6ECFF"/>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srgbClr val="D6ECFF"/>
                </a:solidFill>
              </a:rPr>
              <a:pPr/>
              <a:t>‹#›</a:t>
            </a:fld>
            <a:endParaRPr lang="en-US" dirty="0">
              <a:solidFill>
                <a:srgbClr val="D6ECFF"/>
              </a:solidFill>
            </a:endParaRPr>
          </a:p>
        </p:txBody>
      </p:sp>
    </p:spTree>
    <p:extLst>
      <p:ext uri="{BB962C8B-B14F-4D97-AF65-F5344CB8AC3E}">
        <p14:creationId xmlns:p14="http://schemas.microsoft.com/office/powerpoint/2010/main" val="1834600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4" name="Freeform 13"/>
          <p:cNvSpPr>
            <a:spLocks/>
          </p:cNvSpPr>
          <p:nvPr/>
        </p:nvSpPr>
        <p:spPr bwMode="auto">
          <a:xfrm>
            <a:off x="6438603" y="1073888"/>
            <a:ext cx="5762848" cy="5791200"/>
          </a:xfrm>
          <a:custGeom>
            <a:avLst>
              <a:gd name="A1" fmla="val 0"/>
              <a:gd name="A2" fmla="val 0"/>
              <a:gd name="A3" fmla="val 0"/>
              <a:gd name="A4" fmla="val 0"/>
              <a:gd name="A5" fmla="val 0"/>
              <a:gd name="A6" fmla="val 0"/>
              <a:gd name="A7" fmla="val 0"/>
              <a:gd name="A8" fmla="val 0"/>
            </a:avLst>
            <a:gdLst/>
            <a:ahLst/>
            <a:cxnLst>
              <a:cxn ang="0">
                <a:pos x="0" y="3648"/>
              </a:cxn>
              <a:cxn ang="0">
                <a:pos x="720" y="2016"/>
              </a:cxn>
              <a:cxn ang="0">
                <a:pos x="2736" y="0"/>
              </a:cxn>
              <a:cxn ang="0">
                <a:pos x="2736" y="96"/>
              </a:cxn>
              <a:cxn ang="0">
                <a:pos x="744" y="2038"/>
              </a:cxn>
              <a:cxn ang="0">
                <a:pos x="48" y="3648"/>
              </a:cxn>
              <a:cxn ang="0">
                <a:pos x="0" y="3648"/>
              </a:cxn>
            </a:cxnLst>
            <a:rect l="0" t="0" r="0" b="0"/>
            <a:pathLst>
              <a:path w="2736" h="3648">
                <a:moveTo>
                  <a:pt x="0" y="3648"/>
                </a:moveTo>
                <a:lnTo>
                  <a:pt x="720" y="2016"/>
                </a:lnTo>
                <a:lnTo>
                  <a:pt x="2736" y="672"/>
                </a:lnTo>
                <a:lnTo>
                  <a:pt x="2736" y="720"/>
                </a:lnTo>
                <a:lnTo>
                  <a:pt x="744" y="2038"/>
                </a:lnTo>
                <a:lnTo>
                  <a:pt x="48" y="3648"/>
                </a:lnTo>
                <a:lnTo>
                  <a:pt x="48" y="3648"/>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p>
            <a:endParaRPr lang="en-US" sz="1800" dirty="0">
              <a:solidFill>
                <a:prstClr val="white"/>
              </a:solidFill>
            </a:endParaRPr>
          </a:p>
        </p:txBody>
      </p:sp>
      <p:sp>
        <p:nvSpPr>
          <p:cNvPr id="15" name="Freeform 14"/>
          <p:cNvSpPr>
            <a:spLocks/>
          </p:cNvSpPr>
          <p:nvPr/>
        </p:nvSpPr>
        <p:spPr bwMode="auto">
          <a:xfrm>
            <a:off x="498621" y="1"/>
            <a:ext cx="7352715" cy="6615332"/>
          </a:xfrm>
          <a:custGeom>
            <a:avLst>
              <a:gd name="A1" fmla="val 0"/>
              <a:gd name="A2" fmla="val 0"/>
              <a:gd name="A3" fmla="val 0"/>
              <a:gd name="A4" fmla="val 0"/>
              <a:gd name="A5" fmla="val 0"/>
              <a:gd name="A6" fmla="val 0"/>
              <a:gd name="A7" fmla="val 0"/>
              <a:gd name="A8" fmla="val 0"/>
            </a:avLst>
            <a:gdLst/>
            <a:ahLst/>
            <a:cxnLst>
              <a:cxn ang="0">
                <a:pos x="0" y="4080"/>
              </a:cxn>
              <a:cxn ang="0">
                <a:pos x="0" y="4128"/>
              </a:cxn>
              <a:cxn ang="0">
                <a:pos x="3504" y="2640"/>
              </a:cxn>
              <a:cxn ang="0">
                <a:pos x="2880" y="0"/>
              </a:cxn>
              <a:cxn ang="0">
                <a:pos x="2832" y="0"/>
              </a:cxn>
              <a:cxn ang="0">
                <a:pos x="3465" y="2619"/>
              </a:cxn>
              <a:cxn ang="0">
                <a:pos x="0" y="4080"/>
              </a:cxn>
            </a:cxnLst>
            <a:rect l="0" t="0" r="0" b="0"/>
            <a:pathLst>
              <a:path w="3504" h="4128">
                <a:moveTo>
                  <a:pt x="0" y="4080"/>
                </a:moveTo>
                <a:lnTo>
                  <a:pt x="0" y="4128"/>
                </a:lnTo>
                <a:lnTo>
                  <a:pt x="3504" y="2640"/>
                </a:lnTo>
                <a:lnTo>
                  <a:pt x="2880" y="0"/>
                </a:lnTo>
                <a:lnTo>
                  <a:pt x="2832" y="0"/>
                </a:lnTo>
                <a:lnTo>
                  <a:pt x="3465" y="2619"/>
                </a:lnTo>
                <a:lnTo>
                  <a:pt x="0" y="4080"/>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p>
            <a:endParaRPr lang="en-US" sz="1800" dirty="0">
              <a:solidFill>
                <a:prstClr val="white"/>
              </a:solidFill>
            </a:endParaRPr>
          </a:p>
        </p:txBody>
      </p:sp>
      <p:sp>
        <p:nvSpPr>
          <p:cNvPr id="13" name="Freeform 12"/>
          <p:cNvSpPr>
            <a:spLocks/>
          </p:cNvSpPr>
          <p:nvPr/>
        </p:nvSpPr>
        <p:spPr bwMode="auto">
          <a:xfrm rot="5236414">
            <a:off x="6635304" y="1285480"/>
            <a:ext cx="4114800" cy="158496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sz="1800" dirty="0">
              <a:solidFill>
                <a:prstClr val="white"/>
              </a:solidFill>
            </a:endParaRPr>
          </a:p>
        </p:txBody>
      </p:sp>
      <p:sp>
        <p:nvSpPr>
          <p:cNvPr id="16" name="Freeform 15"/>
          <p:cNvSpPr>
            <a:spLocks/>
          </p:cNvSpPr>
          <p:nvPr/>
        </p:nvSpPr>
        <p:spPr bwMode="auto">
          <a:xfrm>
            <a:off x="7924800" y="0"/>
            <a:ext cx="3657600" cy="4267200"/>
          </a:xfrm>
          <a:custGeom>
            <a:avLst>
              <a:gd name="A1" fmla="val 0"/>
              <a:gd name="A2" fmla="val 0"/>
              <a:gd name="A3" fmla="val 0"/>
              <a:gd name="A4" fmla="val 0"/>
              <a:gd name="A5" fmla="val 0"/>
              <a:gd name="A6" fmla="val 0"/>
              <a:gd name="A7" fmla="val 0"/>
              <a:gd name="A8" fmla="val 0"/>
            </a:avLst>
            <a:gdLst/>
            <a:ahLst/>
            <a:cxnLst>
              <a:cxn ang="0">
                <a:pos x="1104" y="0"/>
              </a:cxn>
              <a:cxn ang="0">
                <a:pos x="1728" y="0"/>
              </a:cxn>
              <a:cxn ang="0">
                <a:pos x="0" y="2688"/>
              </a:cxn>
              <a:cxn ang="0">
                <a:pos x="1104" y="0"/>
              </a:cxn>
            </a:cxnLst>
            <a:rect l="0" t="0" r="0" b="0"/>
            <a:pathLst>
              <a:path w="1728" h="2688">
                <a:moveTo>
                  <a:pt x="1104" y="0"/>
                </a:moveTo>
                <a:lnTo>
                  <a:pt x="1728" y="0"/>
                </a:lnTo>
                <a:lnTo>
                  <a:pt x="0" y="2688"/>
                </a:lnTo>
                <a:lnTo>
                  <a:pt x="110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sz="1800" dirty="0">
              <a:solidFill>
                <a:prstClr val="white"/>
              </a:solidFill>
            </a:endParaRPr>
          </a:p>
        </p:txBody>
      </p:sp>
      <p:sp>
        <p:nvSpPr>
          <p:cNvPr id="17" name="Freeform 16"/>
          <p:cNvSpPr>
            <a:spLocks/>
          </p:cNvSpPr>
          <p:nvPr/>
        </p:nvSpPr>
        <p:spPr bwMode="auto">
          <a:xfrm>
            <a:off x="7924800" y="4267200"/>
            <a:ext cx="4267200" cy="1143000"/>
          </a:xfrm>
          <a:custGeom>
            <a:avLst>
              <a:gd name="A1" fmla="val 0"/>
              <a:gd name="A2" fmla="val 0"/>
              <a:gd name="A3" fmla="val 0"/>
              <a:gd name="A4" fmla="val 0"/>
              <a:gd name="A5" fmla="val 0"/>
              <a:gd name="A6" fmla="val 0"/>
              <a:gd name="A7" fmla="val 0"/>
              <a:gd name="A8" fmla="val 0"/>
            </a:avLst>
            <a:gdLst/>
            <a:ahLst/>
            <a:cxnLst>
              <a:cxn ang="0">
                <a:pos x="0" y="0"/>
              </a:cxn>
              <a:cxn ang="0">
                <a:pos x="2016" y="240"/>
              </a:cxn>
              <a:cxn ang="0">
                <a:pos x="2016" y="720"/>
              </a:cxn>
              <a:cxn ang="0">
                <a:pos x="0" y="0"/>
              </a:cxn>
            </a:cxnLst>
            <a:rect l="0" t="0" r="0" b="0"/>
            <a:pathLst>
              <a:path w="2016" h="720">
                <a:moveTo>
                  <a:pt x="0" y="0"/>
                </a:moveTo>
                <a:lnTo>
                  <a:pt x="2016" y="240"/>
                </a:lnTo>
                <a:lnTo>
                  <a:pt x="2016" y="720"/>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sz="1800" dirty="0">
              <a:solidFill>
                <a:prstClr val="white"/>
              </a:solidFill>
            </a:endParaRPr>
          </a:p>
        </p:txBody>
      </p:sp>
      <p:sp>
        <p:nvSpPr>
          <p:cNvPr id="18" name="Freeform 17"/>
          <p:cNvSpPr>
            <a:spLocks/>
          </p:cNvSpPr>
          <p:nvPr/>
        </p:nvSpPr>
        <p:spPr bwMode="auto">
          <a:xfrm>
            <a:off x="7924800" y="0"/>
            <a:ext cx="1828800" cy="4267200"/>
          </a:xfrm>
          <a:custGeom>
            <a:avLst>
              <a:gd name="A1" fmla="val 0"/>
              <a:gd name="A2" fmla="val 0"/>
              <a:gd name="A3" fmla="val 0"/>
              <a:gd name="A4" fmla="val 0"/>
              <a:gd name="A5" fmla="val 0"/>
              <a:gd name="A6" fmla="val 0"/>
              <a:gd name="A7" fmla="val 0"/>
              <a:gd name="A8" fmla="val 0"/>
            </a:avLst>
            <a:gdLst/>
            <a:ahLst/>
            <a:cxnLst>
              <a:cxn ang="0">
                <a:pos x="864" y="0"/>
              </a:cxn>
              <a:cxn ang="0">
                <a:pos x="0" y="2688"/>
              </a:cxn>
              <a:cxn ang="0">
                <a:pos x="768" y="0"/>
              </a:cxn>
              <a:cxn ang="0">
                <a:pos x="864" y="0"/>
              </a:cxn>
            </a:cxnLst>
            <a:rect l="0" t="0" r="0" b="0"/>
            <a:pathLst>
              <a:path w="864" h="2688">
                <a:moveTo>
                  <a:pt x="864" y="0"/>
                </a:moveTo>
                <a:lnTo>
                  <a:pt x="0" y="2688"/>
                </a:lnTo>
                <a:lnTo>
                  <a:pt x="768" y="0"/>
                </a:lnTo>
                <a:lnTo>
                  <a:pt x="86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sz="1800" dirty="0">
              <a:solidFill>
                <a:prstClr val="white"/>
              </a:solidFill>
            </a:endParaRPr>
          </a:p>
        </p:txBody>
      </p:sp>
      <p:sp>
        <p:nvSpPr>
          <p:cNvPr id="19" name="Freeform 18"/>
          <p:cNvSpPr>
            <a:spLocks/>
          </p:cNvSpPr>
          <p:nvPr/>
        </p:nvSpPr>
        <p:spPr bwMode="auto">
          <a:xfrm>
            <a:off x="7931161" y="4246576"/>
            <a:ext cx="2787649" cy="2611437"/>
          </a:xfrm>
          <a:custGeom>
            <a:avLst>
              <a:gd name="A1" fmla="val 0"/>
              <a:gd name="A2" fmla="val 0"/>
              <a:gd name="A3" fmla="val 0"/>
              <a:gd name="A4" fmla="val 0"/>
              <a:gd name="A5" fmla="val 0"/>
              <a:gd name="A6" fmla="val 0"/>
              <a:gd name="A7" fmla="val 0"/>
              <a:gd name="A8" fmla="val 0"/>
            </a:avLst>
            <a:gdLst/>
            <a:ahLst/>
            <a:cxnLst>
              <a:cxn ang="0">
                <a:pos x="1071" y="1645"/>
              </a:cxn>
              <a:cxn ang="0">
                <a:pos x="1317" y="1645"/>
              </a:cxn>
              <a:cxn ang="0">
                <a:pos x="0" y="0"/>
              </a:cxn>
              <a:cxn ang="0">
                <a:pos x="1071" y="1645"/>
              </a:cxn>
            </a:cxnLst>
            <a:rect l="0" t="0" r="0" b="0"/>
            <a:pathLst>
              <a:path w="1317" h="1645">
                <a:moveTo>
                  <a:pt x="1071" y="1645"/>
                </a:moveTo>
                <a:lnTo>
                  <a:pt x="1317" y="1645"/>
                </a:lnTo>
                <a:lnTo>
                  <a:pt x="0" y="0"/>
                </a:lnTo>
                <a:lnTo>
                  <a:pt x="1071" y="1645"/>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sz="1800" dirty="0">
              <a:solidFill>
                <a:prstClr val="white"/>
              </a:solidFill>
            </a:endParaRPr>
          </a:p>
        </p:txBody>
      </p:sp>
      <p:sp>
        <p:nvSpPr>
          <p:cNvPr id="20" name="Freeform 19"/>
          <p:cNvSpPr>
            <a:spLocks/>
          </p:cNvSpPr>
          <p:nvPr/>
        </p:nvSpPr>
        <p:spPr bwMode="auto">
          <a:xfrm>
            <a:off x="7924800" y="4267200"/>
            <a:ext cx="2133600" cy="2590800"/>
          </a:xfrm>
          <a:custGeom>
            <a:avLst>
              <a:gd name="A1" fmla="val 0"/>
              <a:gd name="A2" fmla="val 0"/>
              <a:gd name="A3" fmla="val 0"/>
              <a:gd name="A4" fmla="val 0"/>
              <a:gd name="A5" fmla="val 0"/>
              <a:gd name="A6" fmla="val 0"/>
              <a:gd name="A7" fmla="val 0"/>
              <a:gd name="A8" fmla="val 0"/>
            </a:avLst>
            <a:gdLst/>
            <a:ahLst/>
            <a:cxnLst>
              <a:cxn ang="0">
                <a:pos x="1008" y="1632"/>
              </a:cxn>
              <a:cxn ang="0">
                <a:pos x="0" y="0"/>
              </a:cxn>
              <a:cxn ang="0">
                <a:pos x="960" y="1632"/>
              </a:cxn>
              <a:cxn ang="0">
                <a:pos x="1008" y="1632"/>
              </a:cxn>
            </a:cxnLst>
            <a:rect l="0" t="0" r="0" b="0"/>
            <a:pathLst>
              <a:path w="1008" h="1632">
                <a:moveTo>
                  <a:pt x="1008" y="1632"/>
                </a:moveTo>
                <a:lnTo>
                  <a:pt x="0" y="0"/>
                </a:lnTo>
                <a:lnTo>
                  <a:pt x="960" y="1632"/>
                </a:lnTo>
                <a:lnTo>
                  <a:pt x="1008"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sz="1800" dirty="0">
              <a:solidFill>
                <a:prstClr val="white"/>
              </a:solidFill>
            </a:endParaRPr>
          </a:p>
        </p:txBody>
      </p:sp>
      <p:sp>
        <p:nvSpPr>
          <p:cNvPr id="21" name="Freeform 20"/>
          <p:cNvSpPr>
            <a:spLocks/>
          </p:cNvSpPr>
          <p:nvPr/>
        </p:nvSpPr>
        <p:spPr bwMode="auto">
          <a:xfrm>
            <a:off x="7924800" y="1371600"/>
            <a:ext cx="4267200" cy="2895600"/>
          </a:xfrm>
          <a:custGeom>
            <a:avLst>
              <a:gd name="A1" fmla="val 0"/>
              <a:gd name="A2" fmla="val 0"/>
              <a:gd name="A3" fmla="val 0"/>
              <a:gd name="A4" fmla="val 0"/>
              <a:gd name="A5" fmla="val 0"/>
              <a:gd name="A6" fmla="val 0"/>
              <a:gd name="A7" fmla="val 0"/>
              <a:gd name="A8" fmla="val 0"/>
            </a:avLst>
            <a:gdLst/>
            <a:ahLst/>
            <a:cxnLst>
              <a:cxn ang="0">
                <a:pos x="2016" y="0"/>
              </a:cxn>
              <a:cxn ang="0">
                <a:pos x="2016" y="144"/>
              </a:cxn>
              <a:cxn ang="0">
                <a:pos x="0" y="1824"/>
              </a:cxn>
              <a:cxn ang="0">
                <a:pos x="2016" y="0"/>
              </a:cxn>
            </a:cxnLst>
            <a:rect l="0" t="0" r="0" b="0"/>
            <a:pathLst>
              <a:path w="2016" h="1824">
                <a:moveTo>
                  <a:pt x="2016" y="0"/>
                </a:moveTo>
                <a:lnTo>
                  <a:pt x="2016" y="144"/>
                </a:lnTo>
                <a:lnTo>
                  <a:pt x="0" y="1824"/>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sz="1800" dirty="0">
              <a:solidFill>
                <a:prstClr val="white"/>
              </a:solidFill>
            </a:endParaRPr>
          </a:p>
        </p:txBody>
      </p:sp>
      <p:sp>
        <p:nvSpPr>
          <p:cNvPr id="22" name="Freeform 21"/>
          <p:cNvSpPr>
            <a:spLocks/>
          </p:cNvSpPr>
          <p:nvPr/>
        </p:nvSpPr>
        <p:spPr bwMode="auto">
          <a:xfrm>
            <a:off x="7924800" y="1752600"/>
            <a:ext cx="4267200" cy="2514600"/>
          </a:xfrm>
          <a:custGeom>
            <a:avLst>
              <a:gd name="A1" fmla="val 0"/>
              <a:gd name="A2" fmla="val 0"/>
              <a:gd name="A3" fmla="val 0"/>
              <a:gd name="A4" fmla="val 0"/>
              <a:gd name="A5" fmla="val 0"/>
              <a:gd name="A6" fmla="val 0"/>
              <a:gd name="A7" fmla="val 0"/>
              <a:gd name="A8" fmla="val 0"/>
            </a:avLst>
            <a:gdLst/>
            <a:ahLst/>
            <a:cxnLst>
              <a:cxn ang="0">
                <a:pos x="2016" y="0"/>
              </a:cxn>
              <a:cxn ang="0">
                <a:pos x="0" y="1584"/>
              </a:cxn>
              <a:cxn ang="0">
                <a:pos x="2016" y="48"/>
              </a:cxn>
              <a:cxn ang="0">
                <a:pos x="2016" y="0"/>
              </a:cxn>
            </a:cxnLst>
            <a:rect l="0" t="0" r="0" b="0"/>
            <a:pathLst>
              <a:path w="2016" h="1584">
                <a:moveTo>
                  <a:pt x="2016" y="0"/>
                </a:moveTo>
                <a:lnTo>
                  <a:pt x="0" y="1584"/>
                </a:lnTo>
                <a:lnTo>
                  <a:pt x="2016" y="48"/>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sz="1800" dirty="0">
              <a:solidFill>
                <a:prstClr val="white"/>
              </a:solidFill>
            </a:endParaRPr>
          </a:p>
        </p:txBody>
      </p:sp>
      <p:sp>
        <p:nvSpPr>
          <p:cNvPr id="23" name="Freeform 22"/>
          <p:cNvSpPr>
            <a:spLocks/>
          </p:cNvSpPr>
          <p:nvPr/>
        </p:nvSpPr>
        <p:spPr bwMode="auto">
          <a:xfrm>
            <a:off x="1320800" y="4267200"/>
            <a:ext cx="6604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120" y="0"/>
              </a:cxn>
              <a:cxn ang="0">
                <a:pos x="1056" y="1632"/>
              </a:cxn>
              <a:cxn ang="0">
                <a:pos x="0" y="1632"/>
              </a:cxn>
            </a:cxnLst>
            <a:rect l="0" t="0" r="0" b="0"/>
            <a:pathLst>
              <a:path w="3120" h="1632">
                <a:moveTo>
                  <a:pt x="0" y="1632"/>
                </a:moveTo>
                <a:lnTo>
                  <a:pt x="3120" y="0"/>
                </a:lnTo>
                <a:lnTo>
                  <a:pt x="1056"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sz="1800" dirty="0">
              <a:solidFill>
                <a:prstClr val="white"/>
              </a:solidFill>
            </a:endParaRPr>
          </a:p>
        </p:txBody>
      </p:sp>
      <p:sp>
        <p:nvSpPr>
          <p:cNvPr id="24" name="Freeform 23"/>
          <p:cNvSpPr>
            <a:spLocks/>
          </p:cNvSpPr>
          <p:nvPr/>
        </p:nvSpPr>
        <p:spPr bwMode="auto">
          <a:xfrm>
            <a:off x="711200" y="4267200"/>
            <a:ext cx="7112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360" y="0"/>
              </a:cxn>
              <a:cxn ang="0">
                <a:pos x="144" y="1632"/>
              </a:cxn>
              <a:cxn ang="0">
                <a:pos x="0" y="1632"/>
              </a:cxn>
            </a:cxnLst>
            <a:rect l="0" t="0" r="0" b="0"/>
            <a:pathLst>
              <a:path w="3360" h="1632">
                <a:moveTo>
                  <a:pt x="0" y="1632"/>
                </a:moveTo>
                <a:lnTo>
                  <a:pt x="3360" y="0"/>
                </a:lnTo>
                <a:lnTo>
                  <a:pt x="144"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sz="1800" dirty="0">
              <a:solidFill>
                <a:prstClr val="white"/>
              </a:solidFill>
            </a:endParaRPr>
          </a:p>
        </p:txBody>
      </p:sp>
      <p:sp>
        <p:nvSpPr>
          <p:cNvPr id="25" name="Freeform 24"/>
          <p:cNvSpPr>
            <a:spLocks/>
          </p:cNvSpPr>
          <p:nvPr/>
        </p:nvSpPr>
        <p:spPr bwMode="auto">
          <a:xfrm>
            <a:off x="489099" y="2438400"/>
            <a:ext cx="7518400" cy="1828800"/>
          </a:xfrm>
          <a:custGeom>
            <a:avLst>
              <a:gd name="A1" fmla="val 0"/>
              <a:gd name="A2" fmla="val 0"/>
              <a:gd name="A3" fmla="val 0"/>
              <a:gd name="A4" fmla="val 0"/>
              <a:gd name="A5" fmla="val 0"/>
              <a:gd name="A6" fmla="val 0"/>
              <a:gd name="A7" fmla="val 0"/>
              <a:gd name="A8" fmla="val 0"/>
            </a:avLst>
            <a:gdLst/>
            <a:ahLst/>
            <a:cxnLst>
              <a:cxn ang="0">
                <a:pos x="0" y="0"/>
              </a:cxn>
              <a:cxn ang="0">
                <a:pos x="3552" y="1152"/>
              </a:cxn>
              <a:cxn ang="0">
                <a:pos x="0" y="384"/>
              </a:cxn>
              <a:cxn ang="0">
                <a:pos x="0" y="0"/>
              </a:cxn>
            </a:cxnLst>
            <a:rect l="0" t="0" r="0" b="0"/>
            <a:pathLst>
              <a:path w="3552" h="1152">
                <a:moveTo>
                  <a:pt x="0" y="0"/>
                </a:moveTo>
                <a:lnTo>
                  <a:pt x="3504" y="1152"/>
                </a:lnTo>
                <a:lnTo>
                  <a:pt x="0" y="384"/>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sz="1800" dirty="0">
              <a:solidFill>
                <a:prstClr val="white"/>
              </a:solidFill>
            </a:endParaRPr>
          </a:p>
        </p:txBody>
      </p:sp>
      <p:sp>
        <p:nvSpPr>
          <p:cNvPr id="26" name="Freeform 25"/>
          <p:cNvSpPr>
            <a:spLocks/>
          </p:cNvSpPr>
          <p:nvPr/>
        </p:nvSpPr>
        <p:spPr bwMode="auto">
          <a:xfrm>
            <a:off x="489099" y="2133600"/>
            <a:ext cx="7518400" cy="213360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sz="1800" dirty="0">
              <a:solidFill>
                <a:prstClr val="white"/>
              </a:solidFill>
            </a:endParaRPr>
          </a:p>
        </p:txBody>
      </p:sp>
      <p:sp>
        <p:nvSpPr>
          <p:cNvPr id="27" name="Freeform 26"/>
          <p:cNvSpPr>
            <a:spLocks/>
          </p:cNvSpPr>
          <p:nvPr/>
        </p:nvSpPr>
        <p:spPr bwMode="auto">
          <a:xfrm>
            <a:off x="6096000" y="4267200"/>
            <a:ext cx="1828800" cy="2590800"/>
          </a:xfrm>
          <a:custGeom>
            <a:avLst>
              <a:gd name="A1" fmla="val 0"/>
              <a:gd name="A2" fmla="val 0"/>
              <a:gd name="A3" fmla="val 0"/>
              <a:gd name="A4" fmla="val 0"/>
              <a:gd name="A5" fmla="val 0"/>
              <a:gd name="A6" fmla="val 0"/>
              <a:gd name="A7" fmla="val 0"/>
              <a:gd name="A8" fmla="val 0"/>
            </a:avLst>
            <a:gdLst/>
            <a:ahLst/>
            <a:cxnLst>
              <a:cxn ang="0">
                <a:pos x="0" y="1632"/>
              </a:cxn>
              <a:cxn ang="0">
                <a:pos x="96" y="1632"/>
              </a:cxn>
              <a:cxn ang="0">
                <a:pos x="864" y="0"/>
              </a:cxn>
              <a:cxn ang="0">
                <a:pos x="0" y="1632"/>
              </a:cxn>
            </a:cxnLst>
            <a:rect l="0" t="0" r="0" b="0"/>
            <a:pathLst>
              <a:path w="864" h="1632">
                <a:moveTo>
                  <a:pt x="0" y="1632"/>
                </a:moveTo>
                <a:lnTo>
                  <a:pt x="96" y="1632"/>
                </a:lnTo>
                <a:lnTo>
                  <a:pt x="864" y="0"/>
                </a:lnTo>
                <a:lnTo>
                  <a:pt x="0" y="1632"/>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sz="1800" dirty="0">
              <a:solidFill>
                <a:prstClr val="white"/>
              </a:solidFill>
            </a:endParaRPr>
          </a:p>
        </p:txBody>
      </p:sp>
      <p:sp>
        <p:nvSpPr>
          <p:cNvPr id="3" name="Text Placeholder 2"/>
          <p:cNvSpPr>
            <a:spLocks noGrp="1"/>
          </p:cNvSpPr>
          <p:nvPr>
            <p:ph type="body" idx="1"/>
          </p:nvPr>
        </p:nvSpPr>
        <p:spPr>
          <a:xfrm>
            <a:off x="942536" y="1351673"/>
            <a:ext cx="7624064" cy="977487"/>
          </a:xfrm>
        </p:spPr>
        <p:txBody>
          <a:bodyPr lIns="82296" tIns="45720" bIns="0" anchor="t"/>
          <a:lstStyle>
            <a:lvl1pPr marL="54860" indent="0">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srgbClr val="D6ECFF"/>
                </a:solidFill>
              </a:rPr>
              <a:pPr/>
              <a:t>2/19/2025</a:t>
            </a:fld>
            <a:endParaRPr lang="en-US" dirty="0">
              <a:solidFill>
                <a:srgbClr val="D6ECFF"/>
              </a:solidFill>
            </a:endParaRPr>
          </a:p>
        </p:txBody>
      </p:sp>
      <p:sp>
        <p:nvSpPr>
          <p:cNvPr id="5" name="Footer Placeholder 4"/>
          <p:cNvSpPr>
            <a:spLocks noGrp="1"/>
          </p:cNvSpPr>
          <p:nvPr>
            <p:ph type="ftr" sz="quarter" idx="11"/>
          </p:nvPr>
        </p:nvSpPr>
        <p:spPr/>
        <p:txBody>
          <a:bodyPr/>
          <a:lstStyle/>
          <a:p>
            <a:endParaRPr lang="en-US" dirty="0">
              <a:solidFill>
                <a:srgbClr val="D6ECFF"/>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srgbClr val="D6ECFF"/>
                </a:solidFill>
              </a:rPr>
              <a:pPr/>
              <a:t>‹#›</a:t>
            </a:fld>
            <a:endParaRPr lang="en-US" dirty="0">
              <a:solidFill>
                <a:srgbClr val="D6ECFF"/>
              </a:solidFill>
            </a:endParaRPr>
          </a:p>
        </p:txBody>
      </p:sp>
      <p:sp>
        <p:nvSpPr>
          <p:cNvPr id="7" name="Rectangle 6"/>
          <p:cNvSpPr/>
          <p:nvPr/>
        </p:nvSpPr>
        <p:spPr>
          <a:xfrm>
            <a:off x="484213" y="402278"/>
            <a:ext cx="11338560"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dirty="0">
              <a:solidFill>
                <a:prstClr val="white"/>
              </a:solidFill>
            </a:endParaRPr>
          </a:p>
        </p:txBody>
      </p:sp>
      <p:sp>
        <p:nvSpPr>
          <p:cNvPr id="2" name="Title 1"/>
          <p:cNvSpPr>
            <a:spLocks noGrp="1"/>
          </p:cNvSpPr>
          <p:nvPr>
            <p:ph type="title"/>
          </p:nvPr>
        </p:nvSpPr>
        <p:spPr>
          <a:xfrm>
            <a:off x="942536" y="512064"/>
            <a:ext cx="10875264" cy="777240"/>
          </a:xfrm>
        </p:spPr>
        <p:txBody>
          <a:bodyPr tIns="64008"/>
          <a:lstStyle>
            <a:lvl1pPr algn="l">
              <a:buNone/>
              <a:defRPr sz="3800" b="0" cap="none" spc="-151" baseline="0"/>
            </a:lvl1pPr>
            <a:extLst/>
          </a:lstStyle>
          <a:p>
            <a:r>
              <a:rPr kumimoji="0" lang="en-US"/>
              <a:t>Click to edit Master title style</a:t>
            </a:r>
          </a:p>
        </p:txBody>
      </p:sp>
      <p:sp>
        <p:nvSpPr>
          <p:cNvPr id="8" name="Rectangle 7"/>
          <p:cNvSpPr/>
          <p:nvPr/>
        </p:nvSpPr>
        <p:spPr>
          <a:xfrm flipH="1">
            <a:off x="495384" y="680477"/>
            <a:ext cx="36576"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dirty="0">
              <a:solidFill>
                <a:prstClr val="white"/>
              </a:solidFill>
            </a:endParaRPr>
          </a:p>
        </p:txBody>
      </p:sp>
      <p:sp>
        <p:nvSpPr>
          <p:cNvPr id="9" name="Rectangle 8"/>
          <p:cNvSpPr/>
          <p:nvPr/>
        </p:nvSpPr>
        <p:spPr>
          <a:xfrm flipH="1">
            <a:off x="548145" y="680477"/>
            <a:ext cx="36576"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dirty="0">
              <a:solidFill>
                <a:prstClr val="white"/>
              </a:solidFill>
            </a:endParaRPr>
          </a:p>
        </p:txBody>
      </p:sp>
      <p:sp>
        <p:nvSpPr>
          <p:cNvPr id="10" name="Rectangle 9"/>
          <p:cNvSpPr/>
          <p:nvPr/>
        </p:nvSpPr>
        <p:spPr>
          <a:xfrm flipH="1">
            <a:off x="597933" y="680477"/>
            <a:ext cx="1219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dirty="0">
              <a:solidFill>
                <a:prstClr val="white"/>
              </a:solidFill>
            </a:endParaRPr>
          </a:p>
        </p:txBody>
      </p:sp>
      <p:sp>
        <p:nvSpPr>
          <p:cNvPr id="11" name="Rectangle 10"/>
          <p:cNvSpPr/>
          <p:nvPr/>
        </p:nvSpPr>
        <p:spPr>
          <a:xfrm flipH="1">
            <a:off x="635603" y="680477"/>
            <a:ext cx="1219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dirty="0">
              <a:solidFill>
                <a:prstClr val="white"/>
              </a:solidFill>
            </a:endParaRPr>
          </a:p>
        </p:txBody>
      </p:sp>
      <p:sp>
        <p:nvSpPr>
          <p:cNvPr id="12" name="Rectangle 11"/>
          <p:cNvSpPr/>
          <p:nvPr/>
        </p:nvSpPr>
        <p:spPr>
          <a:xfrm>
            <a:off x="667304" y="680477"/>
            <a:ext cx="48768"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dirty="0">
              <a:solidFill>
                <a:prstClr val="white"/>
              </a:solidFill>
            </a:endParaRPr>
          </a:p>
        </p:txBody>
      </p:sp>
    </p:spTree>
    <p:extLst>
      <p:ext uri="{BB962C8B-B14F-4D97-AF65-F5344CB8AC3E}">
        <p14:creationId xmlns:p14="http://schemas.microsoft.com/office/powerpoint/2010/main" val="2215958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512064"/>
            <a:ext cx="10972800" cy="914400"/>
          </a:xfrm>
        </p:spPr>
        <p:txBody>
          <a:bodyPr/>
          <a:lstStyle/>
          <a:p>
            <a:r>
              <a:rPr kumimoji="0" lang="en-US"/>
              <a:t>Click to edit Master title style</a:t>
            </a:r>
          </a:p>
        </p:txBody>
      </p:sp>
      <p:sp>
        <p:nvSpPr>
          <p:cNvPr id="3" name="Content Placeholder 2"/>
          <p:cNvSpPr>
            <a:spLocks noGrp="1"/>
          </p:cNvSpPr>
          <p:nvPr>
            <p:ph sz="half" idx="1"/>
          </p:nvPr>
        </p:nvSpPr>
        <p:spPr>
          <a:xfrm>
            <a:off x="619125" y="1770508"/>
            <a:ext cx="53848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6207125" y="1770508"/>
            <a:ext cx="53848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srgbClr val="D6ECFF"/>
                </a:solidFill>
              </a:rPr>
              <a:pPr/>
              <a:t>2/19/2025</a:t>
            </a:fld>
            <a:endParaRPr lang="en-US" dirty="0">
              <a:solidFill>
                <a:srgbClr val="D6ECFF"/>
              </a:solidFill>
            </a:endParaRPr>
          </a:p>
        </p:txBody>
      </p:sp>
      <p:sp>
        <p:nvSpPr>
          <p:cNvPr id="6" name="Footer Placeholder 5"/>
          <p:cNvSpPr>
            <a:spLocks noGrp="1"/>
          </p:cNvSpPr>
          <p:nvPr>
            <p:ph type="ftr" sz="quarter" idx="11"/>
          </p:nvPr>
        </p:nvSpPr>
        <p:spPr/>
        <p:txBody>
          <a:bodyPr/>
          <a:lstStyle/>
          <a:p>
            <a:endParaRPr lang="en-US" dirty="0">
              <a:solidFill>
                <a:srgbClr val="D6ECFF"/>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srgbClr val="D6ECFF"/>
                </a:solidFill>
              </a:rPr>
              <a:pPr/>
              <a:t>‹#›</a:t>
            </a:fld>
            <a:endParaRPr lang="en-US" dirty="0">
              <a:solidFill>
                <a:srgbClr val="D6ECFF"/>
              </a:solidFill>
            </a:endParaRPr>
          </a:p>
        </p:txBody>
      </p:sp>
    </p:spTree>
    <p:extLst>
      <p:ext uri="{BB962C8B-B14F-4D97-AF65-F5344CB8AC3E}">
        <p14:creationId xmlns:p14="http://schemas.microsoft.com/office/powerpoint/2010/main" val="2007395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5" name="Rectangle 24"/>
          <p:cNvSpPr/>
          <p:nvPr/>
        </p:nvSpPr>
        <p:spPr>
          <a:xfrm>
            <a:off x="0" y="402280"/>
            <a:ext cx="11822773"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dirty="0">
              <a:solidFill>
                <a:prstClr val="white"/>
              </a:solidFill>
            </a:endParaRPr>
          </a:p>
        </p:txBody>
      </p:sp>
      <p:sp>
        <p:nvSpPr>
          <p:cNvPr id="2" name="Title 1"/>
          <p:cNvSpPr>
            <a:spLocks noGrp="1"/>
          </p:cNvSpPr>
          <p:nvPr>
            <p:ph type="title"/>
          </p:nvPr>
        </p:nvSpPr>
        <p:spPr>
          <a:xfrm>
            <a:off x="673099" y="512064"/>
            <a:ext cx="10363200" cy="914400"/>
          </a:xfrm>
        </p:spPr>
        <p:txBody>
          <a:bodyPr anchor="t"/>
          <a:lstStyle>
            <a:lvl1pPr>
              <a:defRPr sz="4000"/>
            </a:lvl1pPr>
            <a:extLst/>
          </a:lstStyle>
          <a:p>
            <a:r>
              <a:rPr kumimoji="0" lang="en-US"/>
              <a:t>Click to edit Master title style</a:t>
            </a:r>
          </a:p>
        </p:txBody>
      </p:sp>
      <p:sp>
        <p:nvSpPr>
          <p:cNvPr id="3" name="Text Placeholder 2"/>
          <p:cNvSpPr>
            <a:spLocks noGrp="1"/>
          </p:cNvSpPr>
          <p:nvPr>
            <p:ph type="body" idx="1"/>
          </p:nvPr>
        </p:nvSpPr>
        <p:spPr>
          <a:xfrm>
            <a:off x="609600" y="1809749"/>
            <a:ext cx="5386917" cy="639763"/>
          </a:xfrm>
        </p:spPr>
        <p:txBody>
          <a:bodyPr anchor="ctr"/>
          <a:lstStyle>
            <a:lvl1pPr marL="73148" indent="0" algn="l">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193377" y="1809749"/>
            <a:ext cx="5389033" cy="639763"/>
          </a:xfrm>
        </p:spPr>
        <p:txBody>
          <a:bodyPr anchor="ctr"/>
          <a:lstStyle>
            <a:lvl1pPr marL="73148" indent="0">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609600" y="2459037"/>
            <a:ext cx="5386917" cy="3959352"/>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6193377" y="2459037"/>
            <a:ext cx="5389033" cy="3959352"/>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1D8BD707-D9CF-40AE-B4C6-C98DA3205C09}" type="datetimeFigureOut">
              <a:rPr lang="en-US" smtClean="0">
                <a:solidFill>
                  <a:srgbClr val="D6ECFF"/>
                </a:solidFill>
              </a:rPr>
              <a:pPr/>
              <a:t>2/19/2025</a:t>
            </a:fld>
            <a:endParaRPr lang="en-US" dirty="0">
              <a:solidFill>
                <a:srgbClr val="D6ECFF"/>
              </a:solidFill>
            </a:endParaRPr>
          </a:p>
        </p:txBody>
      </p:sp>
      <p:sp>
        <p:nvSpPr>
          <p:cNvPr id="8" name="Footer Placeholder 7"/>
          <p:cNvSpPr>
            <a:spLocks noGrp="1"/>
          </p:cNvSpPr>
          <p:nvPr>
            <p:ph type="ftr" sz="quarter" idx="11"/>
          </p:nvPr>
        </p:nvSpPr>
        <p:spPr/>
        <p:txBody>
          <a:bodyPr/>
          <a:lstStyle/>
          <a:p>
            <a:endParaRPr lang="en-US" dirty="0">
              <a:solidFill>
                <a:srgbClr val="D6ECFF"/>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srgbClr val="D6ECFF"/>
                </a:solidFill>
              </a:rPr>
              <a:pPr/>
              <a:t>‹#›</a:t>
            </a:fld>
            <a:endParaRPr lang="en-US" dirty="0">
              <a:solidFill>
                <a:srgbClr val="D6ECFF"/>
              </a:solidFill>
            </a:endParaRPr>
          </a:p>
        </p:txBody>
      </p:sp>
      <p:sp>
        <p:nvSpPr>
          <p:cNvPr id="16" name="Rectangle 15"/>
          <p:cNvSpPr/>
          <p:nvPr/>
        </p:nvSpPr>
        <p:spPr>
          <a:xfrm>
            <a:off x="117053" y="680477"/>
            <a:ext cx="60960"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dirty="0">
              <a:solidFill>
                <a:prstClr val="white"/>
              </a:solidFill>
            </a:endParaRPr>
          </a:p>
        </p:txBody>
      </p:sp>
      <p:sp>
        <p:nvSpPr>
          <p:cNvPr id="17" name="Rectangle 16"/>
          <p:cNvSpPr/>
          <p:nvPr/>
        </p:nvSpPr>
        <p:spPr>
          <a:xfrm>
            <a:off x="63073" y="680477"/>
            <a:ext cx="36576"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dirty="0">
              <a:solidFill>
                <a:prstClr val="white"/>
              </a:solidFill>
            </a:endParaRPr>
          </a:p>
        </p:txBody>
      </p:sp>
      <p:sp>
        <p:nvSpPr>
          <p:cNvPr id="18" name="Rectangle 17"/>
          <p:cNvSpPr/>
          <p:nvPr/>
        </p:nvSpPr>
        <p:spPr>
          <a:xfrm>
            <a:off x="37669" y="680477"/>
            <a:ext cx="1219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dirty="0">
              <a:solidFill>
                <a:prstClr val="white"/>
              </a:solidFill>
            </a:endParaRPr>
          </a:p>
        </p:txBody>
      </p:sp>
      <p:sp>
        <p:nvSpPr>
          <p:cNvPr id="19" name="Rectangle 18"/>
          <p:cNvSpPr/>
          <p:nvPr/>
        </p:nvSpPr>
        <p:spPr>
          <a:xfrm>
            <a:off x="0" y="680477"/>
            <a:ext cx="1219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dirty="0">
              <a:solidFill>
                <a:prstClr val="white"/>
              </a:solidFill>
            </a:endParaRPr>
          </a:p>
        </p:txBody>
      </p:sp>
      <p:sp>
        <p:nvSpPr>
          <p:cNvPr id="20" name="Rectangle 19"/>
          <p:cNvSpPr/>
          <p:nvPr/>
        </p:nvSpPr>
        <p:spPr>
          <a:xfrm flipH="1">
            <a:off x="199693" y="680477"/>
            <a:ext cx="36576"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dirty="0">
              <a:solidFill>
                <a:prstClr val="white"/>
              </a:solidFill>
            </a:endParaRPr>
          </a:p>
        </p:txBody>
      </p:sp>
      <p:sp>
        <p:nvSpPr>
          <p:cNvPr id="21" name="Rectangle 20"/>
          <p:cNvSpPr/>
          <p:nvPr/>
        </p:nvSpPr>
        <p:spPr>
          <a:xfrm flipH="1">
            <a:off x="252455" y="680477"/>
            <a:ext cx="36576"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dirty="0">
              <a:solidFill>
                <a:prstClr val="white"/>
              </a:solidFill>
            </a:endParaRPr>
          </a:p>
        </p:txBody>
      </p:sp>
      <p:sp>
        <p:nvSpPr>
          <p:cNvPr id="22" name="Rectangle 21"/>
          <p:cNvSpPr/>
          <p:nvPr/>
        </p:nvSpPr>
        <p:spPr>
          <a:xfrm flipH="1">
            <a:off x="302243" y="680477"/>
            <a:ext cx="1219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dirty="0">
              <a:solidFill>
                <a:prstClr val="white"/>
              </a:solidFill>
            </a:endParaRPr>
          </a:p>
        </p:txBody>
      </p:sp>
      <p:sp>
        <p:nvSpPr>
          <p:cNvPr id="29" name="Rectangle 28"/>
          <p:cNvSpPr/>
          <p:nvPr/>
        </p:nvSpPr>
        <p:spPr>
          <a:xfrm flipH="1">
            <a:off x="339912" y="680477"/>
            <a:ext cx="1219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dirty="0">
              <a:solidFill>
                <a:prstClr val="white"/>
              </a:solidFill>
            </a:endParaRPr>
          </a:p>
        </p:txBody>
      </p:sp>
      <p:sp>
        <p:nvSpPr>
          <p:cNvPr id="30" name="Rectangle 29"/>
          <p:cNvSpPr/>
          <p:nvPr/>
        </p:nvSpPr>
        <p:spPr>
          <a:xfrm>
            <a:off x="371613" y="680477"/>
            <a:ext cx="48768"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dirty="0">
              <a:solidFill>
                <a:prstClr val="white"/>
              </a:solidFill>
            </a:endParaRPr>
          </a:p>
        </p:txBody>
      </p:sp>
    </p:spTree>
    <p:extLst>
      <p:ext uri="{BB962C8B-B14F-4D97-AF65-F5344CB8AC3E}">
        <p14:creationId xmlns:p14="http://schemas.microsoft.com/office/powerpoint/2010/main" val="328391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3"/>
        <p:cNvGrpSpPr/>
        <p:nvPr/>
      </p:nvGrpSpPr>
      <p:grpSpPr>
        <a:xfrm>
          <a:off x="0" y="0"/>
          <a:ext cx="0" cy="0"/>
          <a:chOff x="0" y="0"/>
          <a:chExt cx="0" cy="0"/>
        </a:xfrm>
      </p:grpSpPr>
      <p:pic>
        <p:nvPicPr>
          <p:cNvPr id="14" name="Google Shape;14;p10" descr="3 Things To Know Before Considering an Artificial Disc Replacement | Spine .MD"/>
          <p:cNvPicPr preferRelativeResize="0"/>
          <p:nvPr/>
        </p:nvPicPr>
        <p:blipFill rotWithShape="1">
          <a:blip r:embed="rId2">
            <a:alphaModFix/>
          </a:blip>
          <a:srcRect/>
          <a:stretch/>
        </p:blipFill>
        <p:spPr>
          <a:xfrm>
            <a:off x="9903417" y="158856"/>
            <a:ext cx="2031806" cy="647055"/>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219200" y="512064"/>
            <a:ext cx="10363200" cy="914400"/>
          </a:xfrm>
        </p:spPr>
        <p:txBody>
          <a:bodyPr/>
          <a:lstStyle>
            <a:lvl1pPr>
              <a:defRPr sz="4000" cap="none" baseline="0"/>
            </a:lvl1pPr>
            <a:extLst/>
          </a:lstStyle>
          <a:p>
            <a:r>
              <a:rPr kumimoji="0"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srgbClr val="D6ECFF"/>
                </a:solidFill>
              </a:rPr>
              <a:pPr/>
              <a:t>2/19/2025</a:t>
            </a:fld>
            <a:endParaRPr lang="en-US" dirty="0">
              <a:solidFill>
                <a:srgbClr val="D6ECFF"/>
              </a:solidFill>
            </a:endParaRPr>
          </a:p>
        </p:txBody>
      </p:sp>
      <p:sp>
        <p:nvSpPr>
          <p:cNvPr id="4" name="Footer Placeholder 3"/>
          <p:cNvSpPr>
            <a:spLocks noGrp="1"/>
          </p:cNvSpPr>
          <p:nvPr>
            <p:ph type="ftr" sz="quarter" idx="11"/>
          </p:nvPr>
        </p:nvSpPr>
        <p:spPr/>
        <p:txBody>
          <a:bodyPr/>
          <a:lstStyle/>
          <a:p>
            <a:endParaRPr lang="en-US" dirty="0">
              <a:solidFill>
                <a:srgbClr val="D6ECFF"/>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srgbClr val="D6ECFF"/>
                </a:solidFill>
              </a:rPr>
              <a:pPr/>
              <a:t>‹#›</a:t>
            </a:fld>
            <a:endParaRPr lang="en-US" dirty="0">
              <a:solidFill>
                <a:srgbClr val="D6ECFF"/>
              </a:solidFill>
            </a:endParaRPr>
          </a:p>
        </p:txBody>
      </p:sp>
    </p:spTree>
    <p:extLst>
      <p:ext uri="{BB962C8B-B14F-4D97-AF65-F5344CB8AC3E}">
        <p14:creationId xmlns:p14="http://schemas.microsoft.com/office/powerpoint/2010/main" val="2652365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srgbClr val="D6ECFF"/>
                </a:solidFill>
              </a:rPr>
              <a:pPr/>
              <a:t>2/19/2025</a:t>
            </a:fld>
            <a:endParaRPr lang="en-US" dirty="0">
              <a:solidFill>
                <a:srgbClr val="D6ECFF"/>
              </a:solidFill>
            </a:endParaRPr>
          </a:p>
        </p:txBody>
      </p:sp>
      <p:sp>
        <p:nvSpPr>
          <p:cNvPr id="3" name="Footer Placeholder 2"/>
          <p:cNvSpPr>
            <a:spLocks noGrp="1"/>
          </p:cNvSpPr>
          <p:nvPr>
            <p:ph type="ftr" sz="quarter" idx="11"/>
          </p:nvPr>
        </p:nvSpPr>
        <p:spPr/>
        <p:txBody>
          <a:bodyPr/>
          <a:lstStyle/>
          <a:p>
            <a:endParaRPr lang="en-US" dirty="0">
              <a:solidFill>
                <a:srgbClr val="D6ECFF"/>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srgbClr val="D6ECFF"/>
                </a:solidFill>
              </a:rPr>
              <a:pPr/>
              <a:t>‹#›</a:t>
            </a:fld>
            <a:endParaRPr lang="en-US" dirty="0">
              <a:solidFill>
                <a:srgbClr val="D6ECFF"/>
              </a:solidFill>
            </a:endParaRPr>
          </a:p>
        </p:txBody>
      </p:sp>
    </p:spTree>
    <p:extLst>
      <p:ext uri="{BB962C8B-B14F-4D97-AF65-F5344CB8AC3E}">
        <p14:creationId xmlns:p14="http://schemas.microsoft.com/office/powerpoint/2010/main" val="4280903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273049"/>
            <a:ext cx="10972800" cy="1162051"/>
          </a:xfrm>
        </p:spPr>
        <p:txBody>
          <a:bodyPr anchor="ctr"/>
          <a:lstStyle>
            <a:lvl1pPr algn="l">
              <a:buNone/>
              <a:defRPr sz="3600" b="0"/>
            </a:lvl1pPr>
            <a:extLst/>
          </a:lstStyle>
          <a:p>
            <a:r>
              <a:rPr kumimoji="0" lang="en-US"/>
              <a:t>Click to edit Master title style</a:t>
            </a:r>
          </a:p>
        </p:txBody>
      </p:sp>
      <p:sp>
        <p:nvSpPr>
          <p:cNvPr id="3" name="Text Placeholder 2"/>
          <p:cNvSpPr>
            <a:spLocks noGrp="1"/>
          </p:cNvSpPr>
          <p:nvPr>
            <p:ph type="body" idx="2"/>
          </p:nvPr>
        </p:nvSpPr>
        <p:spPr>
          <a:xfrm>
            <a:off x="914400" y="1435100"/>
            <a:ext cx="3352800" cy="4572000"/>
          </a:xfrm>
        </p:spPr>
        <p:txBody>
          <a:bodyPr/>
          <a:lstStyle>
            <a:lvl1pPr marL="54860" indent="0">
              <a:buNone/>
              <a:defRPr sz="1800"/>
            </a:lvl1pPr>
            <a:lvl2pPr>
              <a:buNone/>
              <a:defRPr sz="1200"/>
            </a:lvl2pPr>
            <a:lvl3pPr>
              <a:buNone/>
              <a:defRPr sz="1000"/>
            </a:lvl3pPr>
            <a:lvl4pPr>
              <a:buNone/>
              <a:defRPr sz="900"/>
            </a:lvl4pPr>
            <a:lvl5pPr>
              <a:buNone/>
              <a:defRPr sz="900"/>
            </a:lvl5pPr>
            <a:extLst/>
          </a:lstStyle>
          <a:p>
            <a:pPr lvl="0" eaLnBrk="1" latinLnBrk="0" hangingPunct="1"/>
            <a:r>
              <a:rPr kumimoji="0" lang="en-US"/>
              <a:t>Click to edit Master text styles</a:t>
            </a:r>
          </a:p>
        </p:txBody>
      </p:sp>
      <p:sp>
        <p:nvSpPr>
          <p:cNvPr id="4" name="Content Placeholder 3"/>
          <p:cNvSpPr>
            <a:spLocks noGrp="1"/>
          </p:cNvSpPr>
          <p:nvPr>
            <p:ph sz="half" idx="1"/>
          </p:nvPr>
        </p:nvSpPr>
        <p:spPr>
          <a:xfrm>
            <a:off x="4572000" y="1435100"/>
            <a:ext cx="7315200"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srgbClr val="D6ECFF"/>
                </a:solidFill>
              </a:rPr>
              <a:pPr/>
              <a:t>2/19/2025</a:t>
            </a:fld>
            <a:endParaRPr lang="en-US" dirty="0">
              <a:solidFill>
                <a:srgbClr val="D6ECFF"/>
              </a:solidFill>
            </a:endParaRPr>
          </a:p>
        </p:txBody>
      </p:sp>
      <p:sp>
        <p:nvSpPr>
          <p:cNvPr id="6" name="Footer Placeholder 5"/>
          <p:cNvSpPr>
            <a:spLocks noGrp="1"/>
          </p:cNvSpPr>
          <p:nvPr>
            <p:ph type="ftr" sz="quarter" idx="11"/>
          </p:nvPr>
        </p:nvSpPr>
        <p:spPr/>
        <p:txBody>
          <a:bodyPr/>
          <a:lstStyle/>
          <a:p>
            <a:endParaRPr lang="en-US" dirty="0">
              <a:solidFill>
                <a:srgbClr val="D6ECFF"/>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srgbClr val="D6ECFF"/>
                </a:solidFill>
              </a:rPr>
              <a:pPr/>
              <a:t>‹#›</a:t>
            </a:fld>
            <a:endParaRPr lang="en-US" dirty="0">
              <a:solidFill>
                <a:srgbClr val="D6ECFF"/>
              </a:solidFill>
            </a:endParaRPr>
          </a:p>
        </p:txBody>
      </p:sp>
    </p:spTree>
    <p:extLst>
      <p:ext uri="{BB962C8B-B14F-4D97-AF65-F5344CB8AC3E}">
        <p14:creationId xmlns:p14="http://schemas.microsoft.com/office/powerpoint/2010/main" val="3793634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490709" y="0"/>
            <a:ext cx="11704320" cy="1878037"/>
          </a:xfrm>
          <a:prstGeom prst="rect">
            <a:avLst/>
          </a:prstGeom>
          <a:solidFill>
            <a:srgbClr val="000000">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dirty="0">
              <a:solidFill>
                <a:prstClr val="white"/>
              </a:solidFill>
            </a:endParaRPr>
          </a:p>
        </p:txBody>
      </p:sp>
      <p:cxnSp>
        <p:nvCxnSpPr>
          <p:cNvPr id="9" name="Straight Connector 8"/>
          <p:cNvCxnSpPr/>
          <p:nvPr/>
        </p:nvCxnSpPr>
        <p:spPr>
          <a:xfrm flipV="1">
            <a:off x="484261" y="1885028"/>
            <a:ext cx="11710163" cy="0"/>
          </a:xfrm>
          <a:prstGeom prst="line">
            <a:avLst/>
          </a:prstGeom>
          <a:noFill/>
          <a:ln w="19050" cap="flat" cmpd="sng" algn="ctr">
            <a:solidFill>
              <a:srgbClr val="FFFFFF">
                <a:alpha val="100000"/>
              </a:srgbClr>
            </a:solidFill>
            <a:prstDash val="solid"/>
            <a:miter lim="800000"/>
          </a:ln>
          <a:effectLst/>
        </p:spPr>
        <p:style>
          <a:lnRef idx="2">
            <a:schemeClr val="accent1"/>
          </a:lnRef>
          <a:fillRef idx="0">
            <a:schemeClr val="accent1"/>
          </a:fillRef>
          <a:effectRef idx="1">
            <a:schemeClr val="accent1"/>
          </a:effectRef>
          <a:fontRef idx="minor">
            <a:schemeClr val="tx1"/>
          </a:fontRef>
        </p:style>
      </p:cxnSp>
      <p:grpSp>
        <p:nvGrpSpPr>
          <p:cNvPr id="10" name="Group 9"/>
          <p:cNvGrpSpPr/>
          <p:nvPr/>
        </p:nvGrpSpPr>
        <p:grpSpPr>
          <a:xfrm rot="5400000">
            <a:off x="11374912" y="1197789"/>
            <a:ext cx="132763" cy="171288"/>
            <a:chOff x="6668087" y="1297746"/>
            <a:chExt cx="161840" cy="156602"/>
          </a:xfrm>
        </p:grpSpPr>
        <p:cxnSp>
          <p:nvCxnSpPr>
            <p:cNvPr id="15" name="Straight Connector 14"/>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bwMode="grayWhite">
          <a:xfrm>
            <a:off x="1219200" y="441264"/>
            <a:ext cx="9144000" cy="701749"/>
          </a:xfrm>
        </p:spPr>
        <p:txBody>
          <a:bodyPr anchor="b"/>
          <a:lstStyle>
            <a:lvl1pPr algn="l">
              <a:buNone/>
              <a:defRPr sz="2100" b="0"/>
            </a:lvl1pPr>
            <a:extLst/>
          </a:lstStyle>
          <a:p>
            <a:r>
              <a:rPr kumimoji="0" lang="en-US"/>
              <a:t>Click to edit Master title style</a:t>
            </a:r>
          </a:p>
        </p:txBody>
      </p:sp>
      <p:sp>
        <p:nvSpPr>
          <p:cNvPr id="3" name="Picture Placeholder 2"/>
          <p:cNvSpPr>
            <a:spLocks noGrp="1"/>
          </p:cNvSpPr>
          <p:nvPr>
            <p:ph type="pic" idx="1"/>
          </p:nvPr>
        </p:nvSpPr>
        <p:spPr>
          <a:xfrm>
            <a:off x="490709" y="1893781"/>
            <a:ext cx="11704320" cy="4960144"/>
          </a:xfrm>
          <a:solidFill>
            <a:schemeClr val="bg2"/>
          </a:solidFill>
        </p:spPr>
        <p:txBody>
          <a:bodyPr/>
          <a:lstStyle>
            <a:lvl1pPr marL="0" indent="0">
              <a:buNone/>
              <a:defRPr sz="3200"/>
            </a:lvl1pPr>
            <a:extLst/>
          </a:lstStyle>
          <a:p>
            <a:r>
              <a:rPr kumimoji="0" lang="en-US" dirty="0"/>
              <a:t>Click icon to add picture</a:t>
            </a:r>
          </a:p>
        </p:txBody>
      </p:sp>
      <p:sp>
        <p:nvSpPr>
          <p:cNvPr id="4" name="Text Placeholder 3"/>
          <p:cNvSpPr>
            <a:spLocks noGrp="1"/>
          </p:cNvSpPr>
          <p:nvPr>
            <p:ph type="body" sz="half" idx="2"/>
          </p:nvPr>
        </p:nvSpPr>
        <p:spPr bwMode="grayWhite">
          <a:xfrm>
            <a:off x="1219200" y="1150144"/>
            <a:ext cx="9144000" cy="685800"/>
          </a:xfrm>
        </p:spPr>
        <p:txBody>
          <a:bodyPr/>
          <a:lstStyle>
            <a:lvl1pPr marL="27430" indent="0">
              <a:spcBef>
                <a:spcPts val="0"/>
              </a:spcBef>
              <a:buNone/>
              <a:defRPr sz="1400">
                <a:solidFill>
                  <a:srgbClr val="FFFFFF"/>
                </a:solidFill>
              </a:defRPr>
            </a:lvl1pPr>
            <a:lvl2pPr>
              <a:defRPr sz="1200"/>
            </a:lvl2pPr>
            <a:lvl3pPr>
              <a:defRPr sz="1000"/>
            </a:lvl3pPr>
            <a:lvl4pPr>
              <a:defRPr sz="900"/>
            </a:lvl4pPr>
            <a:lvl5pPr>
              <a:defRPr sz="900"/>
            </a:lvl5pPr>
            <a:extLst/>
          </a:lstStyle>
          <a:p>
            <a:pPr lvl="0" eaLnBrk="1" latinLnBrk="0" hangingPunct="1"/>
            <a:r>
              <a:rPr kumimoji="0" lang="en-US"/>
              <a:t>Click to edit Master text styles</a:t>
            </a:r>
          </a:p>
        </p:txBody>
      </p:sp>
      <p:grpSp>
        <p:nvGrpSpPr>
          <p:cNvPr id="14" name="Group 13"/>
          <p:cNvGrpSpPr/>
          <p:nvPr/>
        </p:nvGrpSpPr>
        <p:grpSpPr>
          <a:xfrm rot="5400000">
            <a:off x="11578112" y="1350189"/>
            <a:ext cx="132763" cy="171288"/>
            <a:chOff x="6668087" y="1297746"/>
            <a:chExt cx="161840" cy="156602"/>
          </a:xfrm>
        </p:grpSpPr>
        <p:cxnSp>
          <p:nvCxnSpPr>
            <p:cNvPr id="11" name="Straight Connector 10"/>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8" name="Group 17"/>
          <p:cNvGrpSpPr/>
          <p:nvPr/>
        </p:nvGrpSpPr>
        <p:grpSpPr>
          <a:xfrm rot="5400000">
            <a:off x="11115588" y="1453352"/>
            <a:ext cx="132763" cy="171288"/>
            <a:chOff x="6668087" y="1297746"/>
            <a:chExt cx="161840" cy="156602"/>
          </a:xfrm>
        </p:grpSpPr>
        <p:cxnSp>
          <p:nvCxnSpPr>
            <p:cNvPr id="19" name="Straight Connector 18"/>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5" name="Date Placeholder 4"/>
          <p:cNvSpPr>
            <a:spLocks noGrp="1"/>
          </p:cNvSpPr>
          <p:nvPr>
            <p:ph type="dt" sz="half" idx="10"/>
          </p:nvPr>
        </p:nvSpPr>
        <p:spPr>
          <a:xfrm>
            <a:off x="8636000" y="55500"/>
            <a:ext cx="2844800" cy="365125"/>
          </a:xfrm>
        </p:spPr>
        <p:txBody>
          <a:bodyPr/>
          <a:lstStyle/>
          <a:p>
            <a:fld id="{1D8BD707-D9CF-40AE-B4C6-C98DA3205C09}" type="datetimeFigureOut">
              <a:rPr lang="en-US" smtClean="0">
                <a:solidFill>
                  <a:srgbClr val="D6ECFF"/>
                </a:solidFill>
              </a:rPr>
              <a:pPr/>
              <a:t>2/19/2025</a:t>
            </a:fld>
            <a:endParaRPr lang="en-US" dirty="0">
              <a:solidFill>
                <a:srgbClr val="D6ECFF"/>
              </a:solidFill>
            </a:endParaRPr>
          </a:p>
        </p:txBody>
      </p:sp>
      <p:sp>
        <p:nvSpPr>
          <p:cNvPr id="6" name="Footer Placeholder 5"/>
          <p:cNvSpPr>
            <a:spLocks noGrp="1"/>
          </p:cNvSpPr>
          <p:nvPr>
            <p:ph type="ftr" sz="quarter" idx="11"/>
          </p:nvPr>
        </p:nvSpPr>
        <p:spPr>
          <a:xfrm>
            <a:off x="1219200" y="55500"/>
            <a:ext cx="7416800" cy="365125"/>
          </a:xfrm>
        </p:spPr>
        <p:txBody>
          <a:bodyPr/>
          <a:lstStyle/>
          <a:p>
            <a:endParaRPr lang="en-US" dirty="0">
              <a:solidFill>
                <a:srgbClr val="D6ECFF"/>
              </a:solidFill>
            </a:endParaRPr>
          </a:p>
        </p:txBody>
      </p:sp>
      <p:sp>
        <p:nvSpPr>
          <p:cNvPr id="7" name="Slide Number Placeholder 6"/>
          <p:cNvSpPr>
            <a:spLocks noGrp="1"/>
          </p:cNvSpPr>
          <p:nvPr>
            <p:ph type="sldNum" sz="quarter" idx="12"/>
          </p:nvPr>
        </p:nvSpPr>
        <p:spPr>
          <a:xfrm>
            <a:off x="11480800" y="55500"/>
            <a:ext cx="609600" cy="365125"/>
          </a:xfrm>
        </p:spPr>
        <p:txBody>
          <a:bodyPr/>
          <a:lstStyle/>
          <a:p>
            <a:fld id="{B6F15528-21DE-4FAA-801E-634DDDAF4B2B}" type="slidenum">
              <a:rPr lang="en-US" smtClean="0">
                <a:solidFill>
                  <a:srgbClr val="D6ECFF"/>
                </a:solidFill>
              </a:rPr>
              <a:pPr/>
              <a:t>‹#›</a:t>
            </a:fld>
            <a:endParaRPr lang="en-US" dirty="0">
              <a:solidFill>
                <a:srgbClr val="D6ECFF"/>
              </a:solidFill>
            </a:endParaRPr>
          </a:p>
        </p:txBody>
      </p:sp>
    </p:spTree>
    <p:extLst>
      <p:ext uri="{BB962C8B-B14F-4D97-AF65-F5344CB8AC3E}">
        <p14:creationId xmlns:p14="http://schemas.microsoft.com/office/powerpoint/2010/main" val="3630673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srgbClr val="D6ECFF"/>
                </a:solidFill>
              </a:rPr>
              <a:pPr/>
              <a:t>2/19/2025</a:t>
            </a:fld>
            <a:endParaRPr lang="en-US" dirty="0">
              <a:solidFill>
                <a:srgbClr val="D6ECFF"/>
              </a:solidFill>
            </a:endParaRPr>
          </a:p>
        </p:txBody>
      </p:sp>
      <p:sp>
        <p:nvSpPr>
          <p:cNvPr id="5" name="Footer Placeholder 4"/>
          <p:cNvSpPr>
            <a:spLocks noGrp="1"/>
          </p:cNvSpPr>
          <p:nvPr>
            <p:ph type="ftr" sz="quarter" idx="11"/>
          </p:nvPr>
        </p:nvSpPr>
        <p:spPr/>
        <p:txBody>
          <a:bodyPr/>
          <a:lstStyle/>
          <a:p>
            <a:endParaRPr lang="en-US" dirty="0">
              <a:solidFill>
                <a:srgbClr val="D6ECFF"/>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srgbClr val="D6ECFF"/>
                </a:solidFill>
              </a:rPr>
              <a:pPr/>
              <a:t>‹#›</a:t>
            </a:fld>
            <a:endParaRPr lang="en-US" dirty="0">
              <a:solidFill>
                <a:srgbClr val="D6ECFF"/>
              </a:solidFill>
            </a:endParaRPr>
          </a:p>
        </p:txBody>
      </p:sp>
    </p:spTree>
    <p:extLst>
      <p:ext uri="{BB962C8B-B14F-4D97-AF65-F5344CB8AC3E}">
        <p14:creationId xmlns:p14="http://schemas.microsoft.com/office/powerpoint/2010/main" val="3706591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52"/>
            <a:ext cx="2641600" cy="5851525"/>
          </a:xfrm>
        </p:spPr>
        <p:txBody>
          <a:bodyPr vert="eaVert" anchor="ctr"/>
          <a:lstStyle/>
          <a:p>
            <a:r>
              <a:rPr kumimoji="0" lang="en-US"/>
              <a:t>Click to edit Master title style</a:t>
            </a:r>
          </a:p>
        </p:txBody>
      </p:sp>
      <p:sp>
        <p:nvSpPr>
          <p:cNvPr id="3" name="Vertical Text Placeholder 2"/>
          <p:cNvSpPr>
            <a:spLocks noGrp="1"/>
          </p:cNvSpPr>
          <p:nvPr>
            <p:ph type="body" orient="vert" idx="1"/>
          </p:nvPr>
        </p:nvSpPr>
        <p:spPr>
          <a:xfrm>
            <a:off x="812800" y="274652"/>
            <a:ext cx="78232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srgbClr val="D6ECFF"/>
                </a:solidFill>
              </a:rPr>
              <a:pPr/>
              <a:t>2/19/2025</a:t>
            </a:fld>
            <a:endParaRPr lang="en-US" dirty="0">
              <a:solidFill>
                <a:srgbClr val="D6ECFF"/>
              </a:solidFill>
            </a:endParaRPr>
          </a:p>
        </p:txBody>
      </p:sp>
      <p:sp>
        <p:nvSpPr>
          <p:cNvPr id="5" name="Footer Placeholder 4"/>
          <p:cNvSpPr>
            <a:spLocks noGrp="1"/>
          </p:cNvSpPr>
          <p:nvPr>
            <p:ph type="ftr" sz="quarter" idx="11"/>
          </p:nvPr>
        </p:nvSpPr>
        <p:spPr/>
        <p:txBody>
          <a:bodyPr/>
          <a:lstStyle/>
          <a:p>
            <a:endParaRPr lang="en-US" dirty="0">
              <a:solidFill>
                <a:srgbClr val="D6ECFF"/>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srgbClr val="D6ECFF"/>
                </a:solidFill>
              </a:rPr>
              <a:pPr/>
              <a:t>‹#›</a:t>
            </a:fld>
            <a:endParaRPr lang="en-US" dirty="0">
              <a:solidFill>
                <a:srgbClr val="D6ECFF"/>
              </a:solidFill>
            </a:endParaRPr>
          </a:p>
        </p:txBody>
      </p:sp>
    </p:spTree>
    <p:extLst>
      <p:ext uri="{BB962C8B-B14F-4D97-AF65-F5344CB8AC3E}">
        <p14:creationId xmlns:p14="http://schemas.microsoft.com/office/powerpoint/2010/main" val="3690610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1"/>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38601"/>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609600" y="6245225"/>
            <a:ext cx="2844800" cy="476251"/>
          </a:xfrm>
        </p:spPr>
        <p:txBody>
          <a:bodyPr/>
          <a:lstStyle>
            <a:lvl1pPr>
              <a:defRPr/>
            </a:lvl1pPr>
          </a:lstStyle>
          <a:p>
            <a:pPr>
              <a:defRPr/>
            </a:pPr>
            <a:endParaRPr lang="en-US" dirty="0">
              <a:solidFill>
                <a:srgbClr val="D6ECFF"/>
              </a:solidFill>
            </a:endParaRPr>
          </a:p>
        </p:txBody>
      </p:sp>
      <p:sp>
        <p:nvSpPr>
          <p:cNvPr id="7" name="Footer Placeholder 6"/>
          <p:cNvSpPr>
            <a:spLocks noGrp="1"/>
          </p:cNvSpPr>
          <p:nvPr>
            <p:ph type="ftr" sz="quarter" idx="11"/>
          </p:nvPr>
        </p:nvSpPr>
        <p:spPr>
          <a:xfrm>
            <a:off x="4165600" y="6245225"/>
            <a:ext cx="3860800" cy="476251"/>
          </a:xfrm>
        </p:spPr>
        <p:txBody>
          <a:bodyPr/>
          <a:lstStyle>
            <a:lvl1pPr>
              <a:defRPr/>
            </a:lvl1pPr>
          </a:lstStyle>
          <a:p>
            <a:pPr>
              <a:defRPr/>
            </a:pPr>
            <a:endParaRPr lang="en-US" dirty="0">
              <a:solidFill>
                <a:srgbClr val="D6ECFF"/>
              </a:solidFill>
            </a:endParaRPr>
          </a:p>
        </p:txBody>
      </p:sp>
      <p:sp>
        <p:nvSpPr>
          <p:cNvPr id="8" name="Slide Number Placeholder 7"/>
          <p:cNvSpPr>
            <a:spLocks noGrp="1"/>
          </p:cNvSpPr>
          <p:nvPr>
            <p:ph type="sldNum" sz="quarter" idx="12"/>
          </p:nvPr>
        </p:nvSpPr>
        <p:spPr>
          <a:xfrm>
            <a:off x="8737600" y="6245225"/>
            <a:ext cx="2844800" cy="476251"/>
          </a:xfrm>
        </p:spPr>
        <p:txBody>
          <a:bodyPr/>
          <a:lstStyle>
            <a:lvl1pPr>
              <a:defRPr/>
            </a:lvl1pPr>
          </a:lstStyle>
          <a:p>
            <a:fld id="{0E85B9B0-0FEB-41B0-A84C-EB2832956DA0}" type="slidenum">
              <a:rPr lang="en-US" altLang="en-US">
                <a:solidFill>
                  <a:srgbClr val="D6ECFF"/>
                </a:solidFill>
              </a:rPr>
              <a:pPr/>
              <a:t>‹#›</a:t>
            </a:fld>
            <a:endParaRPr lang="en-US" altLang="en-US" dirty="0">
              <a:solidFill>
                <a:srgbClr val="D6ECFF"/>
              </a:solidFill>
            </a:endParaRPr>
          </a:p>
        </p:txBody>
      </p:sp>
    </p:spTree>
    <p:extLst>
      <p:ext uri="{BB962C8B-B14F-4D97-AF65-F5344CB8AC3E}">
        <p14:creationId xmlns:p14="http://schemas.microsoft.com/office/powerpoint/2010/main" val="23748624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4639"/>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609600" y="1600201"/>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1"/>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09600" y="3938601"/>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3938601"/>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0" y="6245225"/>
            <a:ext cx="2844800" cy="476251"/>
          </a:xfrm>
        </p:spPr>
        <p:txBody>
          <a:bodyPr/>
          <a:lstStyle>
            <a:lvl1pPr>
              <a:defRPr/>
            </a:lvl1pPr>
          </a:lstStyle>
          <a:p>
            <a:pPr>
              <a:defRPr/>
            </a:pPr>
            <a:endParaRPr lang="en-US" dirty="0">
              <a:solidFill>
                <a:srgbClr val="D6ECFF"/>
              </a:solidFill>
            </a:endParaRPr>
          </a:p>
        </p:txBody>
      </p:sp>
      <p:sp>
        <p:nvSpPr>
          <p:cNvPr id="8" name="Footer Placeholder 7"/>
          <p:cNvSpPr>
            <a:spLocks noGrp="1"/>
          </p:cNvSpPr>
          <p:nvPr>
            <p:ph type="ftr" sz="quarter" idx="11"/>
          </p:nvPr>
        </p:nvSpPr>
        <p:spPr>
          <a:xfrm>
            <a:off x="4165600" y="6245225"/>
            <a:ext cx="3860800" cy="476251"/>
          </a:xfrm>
        </p:spPr>
        <p:txBody>
          <a:bodyPr/>
          <a:lstStyle>
            <a:lvl1pPr>
              <a:defRPr/>
            </a:lvl1pPr>
          </a:lstStyle>
          <a:p>
            <a:pPr>
              <a:defRPr/>
            </a:pPr>
            <a:endParaRPr lang="en-US" dirty="0">
              <a:solidFill>
                <a:srgbClr val="D6ECFF"/>
              </a:solidFill>
            </a:endParaRPr>
          </a:p>
        </p:txBody>
      </p:sp>
      <p:sp>
        <p:nvSpPr>
          <p:cNvPr id="9" name="Slide Number Placeholder 8"/>
          <p:cNvSpPr>
            <a:spLocks noGrp="1"/>
          </p:cNvSpPr>
          <p:nvPr>
            <p:ph type="sldNum" sz="quarter" idx="12"/>
          </p:nvPr>
        </p:nvSpPr>
        <p:spPr>
          <a:xfrm>
            <a:off x="8737600" y="6245225"/>
            <a:ext cx="2844800" cy="476251"/>
          </a:xfrm>
        </p:spPr>
        <p:txBody>
          <a:bodyPr/>
          <a:lstStyle>
            <a:lvl1pPr>
              <a:defRPr/>
            </a:lvl1pPr>
          </a:lstStyle>
          <a:p>
            <a:fld id="{5CCF1444-B628-41AC-97AF-F1B7B23BBA9E}" type="slidenum">
              <a:rPr lang="en-US" altLang="en-US">
                <a:solidFill>
                  <a:srgbClr val="D6ECFF"/>
                </a:solidFill>
              </a:rPr>
              <a:pPr/>
              <a:t>‹#›</a:t>
            </a:fld>
            <a:endParaRPr lang="en-US" altLang="en-US" dirty="0">
              <a:solidFill>
                <a:srgbClr val="D6ECFF"/>
              </a:solidFill>
            </a:endParaRPr>
          </a:p>
        </p:txBody>
      </p:sp>
    </p:spTree>
    <p:extLst>
      <p:ext uri="{BB962C8B-B14F-4D97-AF65-F5344CB8AC3E}">
        <p14:creationId xmlns:p14="http://schemas.microsoft.com/office/powerpoint/2010/main" val="41262899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1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itle 8"/>
          <p:cNvSpPr>
            <a:spLocks noGrp="1"/>
          </p:cNvSpPr>
          <p:nvPr>
            <p:ph type="title" hasCustomPrompt="1"/>
          </p:nvPr>
        </p:nvSpPr>
        <p:spPr>
          <a:xfrm>
            <a:off x="799662" y="656483"/>
            <a:ext cx="5603701" cy="2686771"/>
          </a:xfrm>
          <a:prstGeom prst="rect">
            <a:avLst/>
          </a:prstGeom>
        </p:spPr>
        <p:txBody>
          <a:bodyPr vert="horz" lIns="0" rIns="0" bIns="0" anchor="b"/>
          <a:lstStyle>
            <a:lvl1pPr algn="l">
              <a:defRPr sz="5867">
                <a:solidFill>
                  <a:schemeClr val="bg2"/>
                </a:solidFill>
                <a:latin typeface="+mj-lt"/>
              </a:defRPr>
            </a:lvl1pPr>
          </a:lstStyle>
          <a:p>
            <a:r>
              <a:rPr lang="en-US" dirty="0"/>
              <a:t>Presentation Title up to </a:t>
            </a:r>
            <a:br>
              <a:rPr lang="en-US" dirty="0"/>
            </a:br>
            <a:r>
              <a:rPr lang="en-US" dirty="0"/>
              <a:t>3 lines</a:t>
            </a:r>
          </a:p>
        </p:txBody>
      </p:sp>
      <p:sp>
        <p:nvSpPr>
          <p:cNvPr id="6" name="Text Placeholder 11"/>
          <p:cNvSpPr>
            <a:spLocks noGrp="1"/>
          </p:cNvSpPr>
          <p:nvPr>
            <p:ph type="body" sz="quarter" idx="16" hasCustomPrompt="1"/>
          </p:nvPr>
        </p:nvSpPr>
        <p:spPr>
          <a:xfrm>
            <a:off x="863600" y="3658745"/>
            <a:ext cx="5571087" cy="732023"/>
          </a:xfrm>
          <a:prstGeom prst="rect">
            <a:avLst/>
          </a:prstGeom>
        </p:spPr>
        <p:txBody>
          <a:bodyPr vert="horz" lIns="0" tIns="0" rIns="0" bIns="0" anchor="t" anchorCtr="0"/>
          <a:lstStyle>
            <a:lvl1pPr algn="l">
              <a:buFontTx/>
              <a:buNone/>
              <a:defRPr lang="en-US" sz="2133" b="0" i="0" u="none" strike="noStrike" cap="none" spc="0" baseline="0" dirty="0">
                <a:ln>
                  <a:noFill/>
                </a:ln>
                <a:solidFill>
                  <a:schemeClr val="tx1"/>
                </a:solidFill>
                <a:uFillTx/>
                <a:latin typeface="+mn-lt"/>
                <a:ea typeface="+mn-ea"/>
                <a:cs typeface="+mn-cs"/>
                <a:sym typeface="Arial"/>
              </a:defRPr>
            </a:lvl1pPr>
            <a:lvl2pPr>
              <a:defRPr>
                <a:solidFill>
                  <a:srgbClr val="535255"/>
                </a:solidFill>
              </a:defRPr>
            </a:lvl2pPr>
            <a:lvl3pPr>
              <a:defRPr>
                <a:solidFill>
                  <a:srgbClr val="535255"/>
                </a:solidFill>
              </a:defRPr>
            </a:lvl3pPr>
            <a:lvl4pPr>
              <a:defRPr>
                <a:solidFill>
                  <a:srgbClr val="535255"/>
                </a:solidFill>
              </a:defRPr>
            </a:lvl4pPr>
            <a:lvl5pPr>
              <a:defRPr>
                <a:solidFill>
                  <a:srgbClr val="535255"/>
                </a:solidFill>
              </a:defRPr>
            </a:lvl5pPr>
          </a:lstStyle>
          <a:p>
            <a:pPr lvl="0"/>
            <a:r>
              <a:rPr lang="en-US" dirty="0"/>
              <a:t>Presenter’s name                                                                                     Presentation date</a:t>
            </a:r>
          </a:p>
        </p:txBody>
      </p:sp>
    </p:spTree>
    <p:extLst>
      <p:ext uri="{BB962C8B-B14F-4D97-AF65-F5344CB8AC3E}">
        <p14:creationId xmlns:p14="http://schemas.microsoft.com/office/powerpoint/2010/main" val="427858360"/>
      </p:ext>
    </p:extLst>
  </p:cSld>
  <p:clrMapOvr>
    <a:masterClrMapping/>
  </p:clrMapOvr>
  <p:transition spd="med"/>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 Text only">
    <p:spTree>
      <p:nvGrpSpPr>
        <p:cNvPr id="1" name=""/>
        <p:cNvGrpSpPr/>
        <p:nvPr/>
      </p:nvGrpSpPr>
      <p:grpSpPr>
        <a:xfrm>
          <a:off x="0" y="0"/>
          <a:ext cx="0" cy="0"/>
          <a:chOff x="0" y="0"/>
          <a:chExt cx="0" cy="0"/>
        </a:xfrm>
      </p:grpSpPr>
      <p:sp>
        <p:nvSpPr>
          <p:cNvPr id="11" name="Slide Number Placeholder 10"/>
          <p:cNvSpPr>
            <a:spLocks noGrp="1"/>
          </p:cNvSpPr>
          <p:nvPr>
            <p:ph type="sldNum" sz="quarter" idx="13"/>
          </p:nvPr>
        </p:nvSpPr>
        <p:spPr/>
        <p:txBody>
          <a:bodyPr/>
          <a:lstStyle>
            <a:lvl1pPr>
              <a:defRPr>
                <a:solidFill>
                  <a:schemeClr val="tx2"/>
                </a:solidFill>
              </a:defRPr>
            </a:lvl1pPr>
          </a:lstStyle>
          <a:p>
            <a:fld id="{B7D43D70-C499-F949-A9D0-D427CF5AA287}" type="slidenum">
              <a:rPr lang="en-US" smtClean="0"/>
              <a:pPr/>
              <a:t>‹#›</a:t>
            </a:fld>
            <a:endParaRPr lang="en-US" dirty="0"/>
          </a:p>
        </p:txBody>
      </p:sp>
      <p:sp>
        <p:nvSpPr>
          <p:cNvPr id="17" name="Title 1"/>
          <p:cNvSpPr>
            <a:spLocks noGrp="1"/>
          </p:cNvSpPr>
          <p:nvPr>
            <p:ph type="title" hasCustomPrompt="1"/>
          </p:nvPr>
        </p:nvSpPr>
        <p:spPr>
          <a:xfrm>
            <a:off x="268224" y="191910"/>
            <a:ext cx="11517376" cy="1356473"/>
          </a:xfrm>
          <a:prstGeom prst="rect">
            <a:avLst/>
          </a:prstGeom>
          <a:ln>
            <a:noFill/>
          </a:ln>
        </p:spPr>
        <p:txBody>
          <a:bodyPr vert="horz" wrap="square" rIns="0" anchor="ctr">
            <a:noAutofit/>
          </a:bodyPr>
          <a:lstStyle>
            <a:lvl1pPr algn="l">
              <a:defRPr sz="4000" baseline="0">
                <a:ln>
                  <a:noFill/>
                </a:ln>
                <a:solidFill>
                  <a:schemeClr val="tx2">
                    <a:lumMod val="50000"/>
                  </a:schemeClr>
                </a:solidFill>
              </a:defRPr>
            </a:lvl1pPr>
          </a:lstStyle>
          <a:p>
            <a:r>
              <a:rPr lang="en-US" dirty="0"/>
              <a:t>Some slides contain only text.</a:t>
            </a:r>
          </a:p>
        </p:txBody>
      </p:sp>
      <p:sp>
        <p:nvSpPr>
          <p:cNvPr id="4" name="Text Placeholder 3">
            <a:extLst>
              <a:ext uri="{FF2B5EF4-FFF2-40B4-BE49-F238E27FC236}">
                <a16:creationId xmlns:a16="http://schemas.microsoft.com/office/drawing/2014/main" id="{E639C3AB-3333-3E4A-8295-891FBF7489F2}"/>
              </a:ext>
            </a:extLst>
          </p:cNvPr>
          <p:cNvSpPr>
            <a:spLocks noGrp="1"/>
          </p:cNvSpPr>
          <p:nvPr>
            <p:ph type="body" sz="quarter" idx="17" hasCustomPrompt="1"/>
          </p:nvPr>
        </p:nvSpPr>
        <p:spPr>
          <a:xfrm>
            <a:off x="268224" y="1651000"/>
            <a:ext cx="11517376" cy="4216400"/>
          </a:xfrm>
        </p:spPr>
        <p:txBody>
          <a:bodyPr vert="horz" lIns="91440" tIns="45720" rIns="91440" bIns="45720" rtlCol="0">
            <a:noAutofit/>
          </a:bodyPr>
          <a:lstStyle>
            <a:lvl1pPr marL="0" indent="0">
              <a:lnSpc>
                <a:spcPts val="3467"/>
              </a:lnSpc>
              <a:buFont typeface="Arial" panose="020B0604020202020204" pitchFamily="34" charset="0"/>
              <a:buNone/>
              <a:defRPr lang="en-US" sz="2400" smtClean="0">
                <a:solidFill>
                  <a:schemeClr val="tx1"/>
                </a:solidFill>
              </a:defRPr>
            </a:lvl1pPr>
            <a:lvl2pPr>
              <a:lnSpc>
                <a:spcPts val="3467"/>
              </a:lnSpc>
              <a:defRPr lang="en-US" sz="2400" smtClean="0">
                <a:solidFill>
                  <a:schemeClr val="tx2"/>
                </a:solidFill>
              </a:defRPr>
            </a:lvl2pPr>
            <a:lvl3pPr>
              <a:lnSpc>
                <a:spcPts val="3467"/>
              </a:lnSpc>
              <a:defRPr lang="en-US" sz="2400" smtClean="0">
                <a:solidFill>
                  <a:schemeClr val="tx2"/>
                </a:solidFill>
                <a:latin typeface="+mn-lt"/>
              </a:defRPr>
            </a:lvl3pPr>
            <a:lvl4pPr marL="1463003" indent="-372524">
              <a:lnSpc>
                <a:spcPts val="3467"/>
              </a:lnSpc>
              <a:tabLst/>
              <a:defRPr lang="en-US" sz="2400" b="0" i="0" u="none" strike="noStrike" cap="none" spc="0" baseline="0" dirty="0" smtClean="0">
                <a:ln>
                  <a:noFill/>
                </a:ln>
                <a:solidFill>
                  <a:schemeClr val="tx2"/>
                </a:solidFill>
                <a:uFillTx/>
                <a:latin typeface="+mn-lt"/>
                <a:ea typeface="+mn-ea"/>
                <a:cs typeface="+mn-cs"/>
                <a:sym typeface="Arial"/>
              </a:defRPr>
            </a:lvl4pPr>
            <a:lvl5pPr marL="1839338" indent="-372524">
              <a:lnSpc>
                <a:spcPts val="3467"/>
              </a:lnSpc>
              <a:tabLst/>
              <a:defRPr lang="en-US" sz="2400">
                <a:solidFill>
                  <a:schemeClr val="tx2"/>
                </a:solidFill>
              </a:defRPr>
            </a:lvl5pPr>
          </a:lstStyle>
          <a:p>
            <a:r>
              <a:rPr lang="en-US" dirty="0"/>
              <a:t>If your message is best conveyed in sentence form, be sure to set it flush left in 18pt Arial. You may want to place your text into a single paragraph, or organized into two or three paragraphs. However you choose to arrange your text, keep each paragraph short and to the point.</a:t>
            </a:r>
          </a:p>
        </p:txBody>
      </p:sp>
    </p:spTree>
    <p:extLst>
      <p:ext uri="{BB962C8B-B14F-4D97-AF65-F5344CB8AC3E}">
        <p14:creationId xmlns:p14="http://schemas.microsoft.com/office/powerpoint/2010/main" val="2178866636"/>
      </p:ext>
    </p:extLst>
  </p:cSld>
  <p:clrMapOvr>
    <a:masterClrMapping/>
  </p:clrMapOvr>
  <p:transition spd="med"/>
  <p:extLst>
    <p:ext uri="{DCECCB84-F9BA-43D5-87BE-67443E8EF086}">
      <p15:sldGuideLst xmlns:p15="http://schemas.microsoft.com/office/powerpoint/2012/main">
        <p15:guide id="1" orient="horz" pos="78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8"/>
        <p:cNvGrpSpPr/>
        <p:nvPr/>
      </p:nvGrpSpPr>
      <p:grpSpPr>
        <a:xfrm>
          <a:off x="0" y="0"/>
          <a:ext cx="0" cy="0"/>
          <a:chOff x="0" y="0"/>
          <a:chExt cx="0" cy="0"/>
        </a:xfrm>
      </p:grpSpPr>
      <p:sp>
        <p:nvSpPr>
          <p:cNvPr id="19" name="Google Shape;19;p6"/>
          <p:cNvSpPr/>
          <p:nvPr/>
        </p:nvSpPr>
        <p:spPr>
          <a:xfrm>
            <a:off x="447817" y="5141974"/>
            <a:ext cx="11290860" cy="1258827"/>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0" name="Google Shape;20;p6"/>
          <p:cNvSpPr txBox="1">
            <a:spLocks noGrp="1"/>
          </p:cNvSpPr>
          <p:nvPr>
            <p:ph type="title"/>
          </p:nvPr>
        </p:nvSpPr>
        <p:spPr>
          <a:xfrm>
            <a:off x="581193" y="2393950"/>
            <a:ext cx="11029615" cy="214746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accent1"/>
              </a:buClr>
              <a:buSzPts val="3600"/>
              <a:buFont typeface="Poppins Black"/>
              <a:buNone/>
              <a:defRPr sz="3600" b="0" cap="none">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6"/>
          <p:cNvSpPr txBox="1">
            <a:spLocks noGrp="1"/>
          </p:cNvSpPr>
          <p:nvPr>
            <p:ph type="body" idx="1"/>
          </p:nvPr>
        </p:nvSpPr>
        <p:spPr>
          <a:xfrm>
            <a:off x="581192" y="4541417"/>
            <a:ext cx="11029615" cy="600556"/>
          </a:xfrm>
          <a:prstGeom prst="rect">
            <a:avLst/>
          </a:prstGeom>
          <a:noFill/>
          <a:ln>
            <a:noFill/>
          </a:ln>
        </p:spPr>
        <p:txBody>
          <a:bodyPr spcFirstLastPara="1" wrap="square" lIns="91425" tIns="45700" rIns="91425" bIns="45700" anchor="t" anchorCtr="0">
            <a:normAutofit/>
          </a:bodyPr>
          <a:lstStyle>
            <a:lvl1pPr marL="457200" lvl="0" indent="-228600" algn="l">
              <a:lnSpc>
                <a:spcPct val="120000"/>
              </a:lnSpc>
              <a:spcBef>
                <a:spcPts val="360"/>
              </a:spcBef>
              <a:spcAft>
                <a:spcPts val="0"/>
              </a:spcAft>
              <a:buSzPts val="1656"/>
              <a:buNone/>
              <a:defRPr sz="1800" cap="none">
                <a:solidFill>
                  <a:schemeClr val="accent1"/>
                </a:solidFill>
              </a:defRPr>
            </a:lvl1pPr>
            <a:lvl2pPr marL="914400" lvl="1" indent="-228600" algn="l">
              <a:lnSpc>
                <a:spcPct val="120000"/>
              </a:lnSpc>
              <a:spcBef>
                <a:spcPts val="600"/>
              </a:spcBef>
              <a:spcAft>
                <a:spcPts val="0"/>
              </a:spcAft>
              <a:buSzPts val="1656"/>
              <a:buNone/>
              <a:defRPr sz="1800">
                <a:solidFill>
                  <a:srgbClr val="888888"/>
                </a:solidFill>
              </a:defRPr>
            </a:lvl2pPr>
            <a:lvl3pPr marL="1371600" lvl="2" indent="-228600" algn="l">
              <a:lnSpc>
                <a:spcPct val="120000"/>
              </a:lnSpc>
              <a:spcBef>
                <a:spcPts val="600"/>
              </a:spcBef>
              <a:spcAft>
                <a:spcPts val="0"/>
              </a:spcAft>
              <a:buSzPts val="1472"/>
              <a:buNone/>
              <a:defRPr sz="1600">
                <a:solidFill>
                  <a:srgbClr val="888888"/>
                </a:solidFill>
              </a:defRPr>
            </a:lvl3pPr>
            <a:lvl4pPr marL="1828800" lvl="3" indent="-228600" algn="l">
              <a:lnSpc>
                <a:spcPct val="120000"/>
              </a:lnSpc>
              <a:spcBef>
                <a:spcPts val="600"/>
              </a:spcBef>
              <a:spcAft>
                <a:spcPts val="0"/>
              </a:spcAft>
              <a:buSzPts val="1288"/>
              <a:buNone/>
              <a:defRPr sz="1400">
                <a:solidFill>
                  <a:srgbClr val="888888"/>
                </a:solidFill>
              </a:defRPr>
            </a:lvl4pPr>
            <a:lvl5pPr marL="2286000" lvl="4" indent="-228600" algn="l">
              <a:lnSpc>
                <a:spcPct val="120000"/>
              </a:lnSpc>
              <a:spcBef>
                <a:spcPts val="600"/>
              </a:spcBef>
              <a:spcAft>
                <a:spcPts val="0"/>
              </a:spcAft>
              <a:buSzPts val="1288"/>
              <a:buNone/>
              <a:defRPr sz="1400">
                <a:solidFill>
                  <a:srgbClr val="888888"/>
                </a:solidFill>
              </a:defRPr>
            </a:lvl5pPr>
            <a:lvl6pPr marL="2743200" lvl="5" indent="-228600" algn="l">
              <a:lnSpc>
                <a:spcPct val="100000"/>
              </a:lnSpc>
              <a:spcBef>
                <a:spcPts val="600"/>
              </a:spcBef>
              <a:spcAft>
                <a:spcPts val="0"/>
              </a:spcAft>
              <a:buSzPts val="1288"/>
              <a:buNone/>
              <a:defRPr sz="1400">
                <a:solidFill>
                  <a:srgbClr val="888888"/>
                </a:solidFill>
              </a:defRPr>
            </a:lvl6pPr>
            <a:lvl7pPr marL="3200400" lvl="6" indent="-228600" algn="l">
              <a:lnSpc>
                <a:spcPct val="100000"/>
              </a:lnSpc>
              <a:spcBef>
                <a:spcPts val="600"/>
              </a:spcBef>
              <a:spcAft>
                <a:spcPts val="0"/>
              </a:spcAft>
              <a:buSzPts val="1288"/>
              <a:buNone/>
              <a:defRPr sz="1400">
                <a:solidFill>
                  <a:srgbClr val="888888"/>
                </a:solidFill>
              </a:defRPr>
            </a:lvl7pPr>
            <a:lvl8pPr marL="3657600" lvl="7" indent="-228600" algn="l">
              <a:lnSpc>
                <a:spcPct val="100000"/>
              </a:lnSpc>
              <a:spcBef>
                <a:spcPts val="600"/>
              </a:spcBef>
              <a:spcAft>
                <a:spcPts val="0"/>
              </a:spcAft>
              <a:buSzPts val="1288"/>
              <a:buNone/>
              <a:defRPr sz="1400">
                <a:solidFill>
                  <a:srgbClr val="888888"/>
                </a:solidFill>
              </a:defRPr>
            </a:lvl8pPr>
            <a:lvl9pPr marL="4114800" lvl="8" indent="-228600" algn="l">
              <a:lnSpc>
                <a:spcPct val="100000"/>
              </a:lnSpc>
              <a:spcBef>
                <a:spcPts val="600"/>
              </a:spcBef>
              <a:spcAft>
                <a:spcPts val="600"/>
              </a:spcAft>
              <a:buSzPts val="1288"/>
              <a:buNone/>
              <a:defRPr sz="1400">
                <a:solidFill>
                  <a:srgbClr val="888888"/>
                </a:solidFill>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 Dot Point only">
    <p:bg>
      <p:bgPr>
        <a:solidFill>
          <a:schemeClr val="accent2"/>
        </a:solidFill>
        <a:effectLst/>
      </p:bgPr>
    </p:bg>
    <p:spTree>
      <p:nvGrpSpPr>
        <p:cNvPr id="1" name=""/>
        <p:cNvGrpSpPr/>
        <p:nvPr/>
      </p:nvGrpSpPr>
      <p:grpSpPr>
        <a:xfrm>
          <a:off x="0" y="0"/>
          <a:ext cx="0" cy="0"/>
          <a:chOff x="0" y="0"/>
          <a:chExt cx="0" cy="0"/>
        </a:xfrm>
      </p:grpSpPr>
      <p:sp>
        <p:nvSpPr>
          <p:cNvPr id="11" name="Slide Number Placeholder 10"/>
          <p:cNvSpPr>
            <a:spLocks noGrp="1"/>
          </p:cNvSpPr>
          <p:nvPr>
            <p:ph type="sldNum" sz="quarter" idx="13"/>
          </p:nvPr>
        </p:nvSpPr>
        <p:spPr/>
        <p:txBody>
          <a:bodyPr/>
          <a:lstStyle>
            <a:lvl1pPr>
              <a:defRPr>
                <a:solidFill>
                  <a:schemeClr val="tx2"/>
                </a:solidFill>
              </a:defRPr>
            </a:lvl1pPr>
          </a:lstStyle>
          <a:p>
            <a:fld id="{B7D43D70-C499-F949-A9D0-D427CF5AA287}" type="slidenum">
              <a:rPr lang="en-US" smtClean="0"/>
              <a:pPr/>
              <a:t>‹#›</a:t>
            </a:fld>
            <a:endParaRPr lang="en-US" dirty="0"/>
          </a:p>
        </p:txBody>
      </p:sp>
      <p:sp>
        <p:nvSpPr>
          <p:cNvPr id="17" name="Title 1"/>
          <p:cNvSpPr>
            <a:spLocks noGrp="1"/>
          </p:cNvSpPr>
          <p:nvPr>
            <p:ph type="title" hasCustomPrompt="1"/>
          </p:nvPr>
        </p:nvSpPr>
        <p:spPr>
          <a:xfrm>
            <a:off x="268224" y="191910"/>
            <a:ext cx="11517376" cy="1356473"/>
          </a:xfrm>
          <a:prstGeom prst="rect">
            <a:avLst/>
          </a:prstGeom>
          <a:ln>
            <a:noFill/>
          </a:ln>
        </p:spPr>
        <p:txBody>
          <a:bodyPr vert="horz" wrap="square" rIns="0" anchor="ctr">
            <a:noAutofit/>
          </a:bodyPr>
          <a:lstStyle>
            <a:lvl1pPr algn="l">
              <a:defRPr sz="4000" baseline="0">
                <a:ln>
                  <a:noFill/>
                </a:ln>
                <a:solidFill>
                  <a:schemeClr val="tx2">
                    <a:lumMod val="50000"/>
                  </a:schemeClr>
                </a:solidFill>
              </a:defRPr>
            </a:lvl1pPr>
          </a:lstStyle>
          <a:p>
            <a:r>
              <a:rPr lang="en-US" dirty="0"/>
              <a:t>Some slides contain only dot points.</a:t>
            </a:r>
          </a:p>
        </p:txBody>
      </p:sp>
      <p:sp>
        <p:nvSpPr>
          <p:cNvPr id="6" name="Text Placeholder 5">
            <a:extLst>
              <a:ext uri="{FF2B5EF4-FFF2-40B4-BE49-F238E27FC236}">
                <a16:creationId xmlns:a16="http://schemas.microsoft.com/office/drawing/2014/main" id="{BC2E4192-4B7A-4041-9F53-D8DA41C7F3EF}"/>
              </a:ext>
            </a:extLst>
          </p:cNvPr>
          <p:cNvSpPr>
            <a:spLocks noGrp="1"/>
          </p:cNvSpPr>
          <p:nvPr>
            <p:ph type="body" sz="quarter" idx="18" hasCustomPrompt="1"/>
          </p:nvPr>
        </p:nvSpPr>
        <p:spPr>
          <a:xfrm>
            <a:off x="268224" y="1653427"/>
            <a:ext cx="11517376" cy="4213973"/>
          </a:xfrm>
        </p:spPr>
        <p:txBody>
          <a:bodyPr/>
          <a:lstStyle>
            <a:lvl1pPr marL="380990" indent="-380990">
              <a:lnSpc>
                <a:spcPts val="3467"/>
              </a:lnSpc>
              <a:buClr>
                <a:schemeClr val="bg2"/>
              </a:buClr>
              <a:buFont typeface="Arial" panose="020B0604020202020204" pitchFamily="34" charset="0"/>
              <a:buChar char="•"/>
              <a:defRPr sz="2400">
                <a:solidFill>
                  <a:schemeClr val="tx1"/>
                </a:solidFill>
                <a:latin typeface="+mn-lt"/>
              </a:defRPr>
            </a:lvl1pPr>
            <a:lvl2pPr>
              <a:lnSpc>
                <a:spcPts val="3467"/>
              </a:lnSpc>
              <a:buClr>
                <a:schemeClr val="bg2"/>
              </a:buClr>
              <a:defRPr sz="2400">
                <a:solidFill>
                  <a:schemeClr val="tx1"/>
                </a:solidFill>
                <a:latin typeface="+mn-lt"/>
              </a:defRPr>
            </a:lvl2pPr>
            <a:lvl3pPr marL="1072869">
              <a:lnSpc>
                <a:spcPts val="3467"/>
              </a:lnSpc>
              <a:buClr>
                <a:schemeClr val="bg2"/>
              </a:buClr>
              <a:defRPr sz="2400">
                <a:solidFill>
                  <a:schemeClr val="tx1"/>
                </a:solidFill>
                <a:latin typeface="+mn-lt"/>
              </a:defRPr>
            </a:lvl3pPr>
            <a:lvl4pPr marL="1463003">
              <a:lnSpc>
                <a:spcPts val="3467"/>
              </a:lnSpc>
              <a:buClr>
                <a:schemeClr val="bg2"/>
              </a:buClr>
              <a:defRPr sz="2400">
                <a:solidFill>
                  <a:schemeClr val="tx1"/>
                </a:solidFill>
                <a:latin typeface="+mn-lt"/>
              </a:defRPr>
            </a:lvl4pPr>
            <a:lvl5pPr marL="1840946">
              <a:lnSpc>
                <a:spcPts val="3467"/>
              </a:lnSpc>
              <a:buClr>
                <a:schemeClr val="bg2"/>
              </a:buClr>
              <a:defRPr sz="2400">
                <a:solidFill>
                  <a:schemeClr val="tx1"/>
                </a:solidFill>
                <a:latin typeface="+mn-lt"/>
              </a:defRPr>
            </a:lvl5pPr>
          </a:lstStyle>
          <a:p>
            <a:pPr lvl="0"/>
            <a:r>
              <a:rPr lang="en-US" dirty="0"/>
              <a:t>Text on this type of slide 18pt Arial</a:t>
            </a:r>
          </a:p>
          <a:p>
            <a:pPr lvl="1"/>
            <a:r>
              <a:rPr lang="en-US" dirty="0"/>
              <a:t>Lorem ipsum dolor sit </a:t>
            </a:r>
            <a:r>
              <a:rPr lang="en-US" dirty="0" err="1"/>
              <a:t>amet</a:t>
            </a:r>
            <a:r>
              <a:rPr lang="en-US" dirty="0"/>
              <a:t>, </a:t>
            </a:r>
            <a:r>
              <a:rPr lang="en-US" dirty="0" err="1"/>
              <a:t>consectetur</a:t>
            </a:r>
            <a:endParaRPr lang="en-US" dirty="0"/>
          </a:p>
          <a:p>
            <a:pPr lvl="2"/>
            <a:r>
              <a:rPr lang="en-US" dirty="0" err="1"/>
              <a:t>Ased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a:t>
            </a:r>
          </a:p>
          <a:p>
            <a:pPr lvl="3"/>
            <a:r>
              <a:rPr lang="en-US" dirty="0"/>
              <a:t>Fourth level</a:t>
            </a:r>
          </a:p>
          <a:p>
            <a:pPr lvl="4"/>
            <a:r>
              <a:rPr lang="en-US" dirty="0"/>
              <a:t>Fifth level</a:t>
            </a:r>
          </a:p>
        </p:txBody>
      </p:sp>
    </p:spTree>
    <p:extLst>
      <p:ext uri="{BB962C8B-B14F-4D97-AF65-F5344CB8AC3E}">
        <p14:creationId xmlns:p14="http://schemas.microsoft.com/office/powerpoint/2010/main" val="768808601"/>
      </p:ext>
    </p:extLst>
  </p:cSld>
  <p:clrMapOvr>
    <a:masterClrMapping/>
  </p:clrMapOvr>
  <p:transition spd="med"/>
  <p:extLst>
    <p:ext uri="{DCECCB84-F9BA-43D5-87BE-67443E8EF086}">
      <p15:sldGuideLst xmlns:p15="http://schemas.microsoft.com/office/powerpoint/2012/main">
        <p15:guide id="1" orient="horz" pos="78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4 Text + Dot point">
    <p:bg>
      <p:bgPr>
        <a:solidFill>
          <a:schemeClr val="accent2"/>
        </a:solidFill>
        <a:effectLst/>
      </p:bgPr>
    </p:bg>
    <p:spTree>
      <p:nvGrpSpPr>
        <p:cNvPr id="1" name=""/>
        <p:cNvGrpSpPr/>
        <p:nvPr/>
      </p:nvGrpSpPr>
      <p:grpSpPr>
        <a:xfrm>
          <a:off x="0" y="0"/>
          <a:ext cx="0" cy="0"/>
          <a:chOff x="0" y="0"/>
          <a:chExt cx="0" cy="0"/>
        </a:xfrm>
      </p:grpSpPr>
      <p:sp>
        <p:nvSpPr>
          <p:cNvPr id="11" name="Slide Number Placeholder 10"/>
          <p:cNvSpPr>
            <a:spLocks noGrp="1"/>
          </p:cNvSpPr>
          <p:nvPr>
            <p:ph type="sldNum" sz="quarter" idx="13"/>
          </p:nvPr>
        </p:nvSpPr>
        <p:spPr/>
        <p:txBody>
          <a:bodyPr/>
          <a:lstStyle>
            <a:lvl1pPr>
              <a:defRPr>
                <a:solidFill>
                  <a:schemeClr val="tx2"/>
                </a:solidFill>
              </a:defRPr>
            </a:lvl1pPr>
          </a:lstStyle>
          <a:p>
            <a:fld id="{B7D43D70-C499-F949-A9D0-D427CF5AA287}" type="slidenum">
              <a:rPr lang="en-US" smtClean="0"/>
              <a:pPr/>
              <a:t>‹#›</a:t>
            </a:fld>
            <a:endParaRPr lang="en-US" dirty="0"/>
          </a:p>
        </p:txBody>
      </p:sp>
      <p:sp>
        <p:nvSpPr>
          <p:cNvPr id="17" name="Title 1"/>
          <p:cNvSpPr>
            <a:spLocks noGrp="1"/>
          </p:cNvSpPr>
          <p:nvPr>
            <p:ph type="title" hasCustomPrompt="1"/>
          </p:nvPr>
        </p:nvSpPr>
        <p:spPr>
          <a:xfrm>
            <a:off x="268224" y="191910"/>
            <a:ext cx="11517376" cy="1356473"/>
          </a:xfrm>
          <a:prstGeom prst="rect">
            <a:avLst/>
          </a:prstGeom>
          <a:ln>
            <a:noFill/>
          </a:ln>
        </p:spPr>
        <p:txBody>
          <a:bodyPr vert="horz" wrap="square" rIns="0" anchor="ctr">
            <a:noAutofit/>
          </a:bodyPr>
          <a:lstStyle>
            <a:lvl1pPr algn="l">
              <a:defRPr sz="4000" baseline="0">
                <a:ln>
                  <a:noFill/>
                </a:ln>
                <a:solidFill>
                  <a:schemeClr val="tx2">
                    <a:lumMod val="50000"/>
                  </a:schemeClr>
                </a:solidFill>
              </a:defRPr>
            </a:lvl1pPr>
          </a:lstStyle>
          <a:p>
            <a:r>
              <a:rPr lang="en-US" dirty="0"/>
              <a:t>Some slides contain both text and dot points.</a:t>
            </a:r>
          </a:p>
        </p:txBody>
      </p:sp>
      <p:sp>
        <p:nvSpPr>
          <p:cNvPr id="6" name="Text Placeholder 5">
            <a:extLst>
              <a:ext uri="{FF2B5EF4-FFF2-40B4-BE49-F238E27FC236}">
                <a16:creationId xmlns:a16="http://schemas.microsoft.com/office/drawing/2014/main" id="{BC2E4192-4B7A-4041-9F53-D8DA41C7F3EF}"/>
              </a:ext>
            </a:extLst>
          </p:cNvPr>
          <p:cNvSpPr>
            <a:spLocks noGrp="1"/>
          </p:cNvSpPr>
          <p:nvPr>
            <p:ph type="body" sz="quarter" idx="18" hasCustomPrompt="1"/>
          </p:nvPr>
        </p:nvSpPr>
        <p:spPr>
          <a:xfrm>
            <a:off x="268224" y="1653427"/>
            <a:ext cx="11517376" cy="4213973"/>
          </a:xfrm>
        </p:spPr>
        <p:txBody>
          <a:bodyPr/>
          <a:lstStyle>
            <a:lvl1pPr marL="0" indent="0">
              <a:lnSpc>
                <a:spcPts val="3467"/>
              </a:lnSpc>
              <a:buClr>
                <a:schemeClr val="bg2"/>
              </a:buClr>
              <a:buFont typeface="Arial" panose="020B0604020202020204" pitchFamily="34" charset="0"/>
              <a:buNone/>
              <a:defRPr sz="2400">
                <a:solidFill>
                  <a:schemeClr val="tx1"/>
                </a:solidFill>
                <a:latin typeface="+mn-lt"/>
              </a:defRPr>
            </a:lvl1pPr>
            <a:lvl2pPr>
              <a:lnSpc>
                <a:spcPts val="3467"/>
              </a:lnSpc>
              <a:buClr>
                <a:schemeClr val="bg2"/>
              </a:buClr>
              <a:defRPr sz="2400">
                <a:solidFill>
                  <a:schemeClr val="tx1"/>
                </a:solidFill>
                <a:latin typeface="+mn-lt"/>
              </a:defRPr>
            </a:lvl2pPr>
            <a:lvl3pPr marL="1072869">
              <a:lnSpc>
                <a:spcPts val="3467"/>
              </a:lnSpc>
              <a:buClr>
                <a:schemeClr val="bg2"/>
              </a:buClr>
              <a:defRPr sz="2400">
                <a:solidFill>
                  <a:schemeClr val="tx1"/>
                </a:solidFill>
                <a:latin typeface="+mn-lt"/>
              </a:defRPr>
            </a:lvl3pPr>
            <a:lvl4pPr marL="1463003">
              <a:lnSpc>
                <a:spcPts val="3467"/>
              </a:lnSpc>
              <a:buClr>
                <a:schemeClr val="bg2"/>
              </a:buClr>
              <a:defRPr sz="2400">
                <a:solidFill>
                  <a:schemeClr val="tx1"/>
                </a:solidFill>
                <a:latin typeface="+mn-lt"/>
              </a:defRPr>
            </a:lvl4pPr>
            <a:lvl5pPr marL="1840946">
              <a:lnSpc>
                <a:spcPts val="3467"/>
              </a:lnSpc>
              <a:buClr>
                <a:schemeClr val="bg2"/>
              </a:buClr>
              <a:defRPr sz="2400">
                <a:solidFill>
                  <a:schemeClr val="tx1"/>
                </a:solidFill>
                <a:latin typeface="+mn-lt"/>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magna </a:t>
            </a:r>
            <a:r>
              <a:rPr lang="en-US" dirty="0" err="1"/>
              <a:t>aliqua</a:t>
            </a:r>
            <a:r>
              <a:rPr lang="en-US" dirty="0"/>
              <a:t>. Ut </a:t>
            </a:r>
            <a:r>
              <a:rPr lang="en-US" dirty="0" err="1"/>
              <a:t>enim</a:t>
            </a:r>
            <a:r>
              <a:rPr lang="en-US" dirty="0"/>
              <a:t> at minim </a:t>
            </a:r>
            <a:r>
              <a:rPr lang="en-US" dirty="0" err="1"/>
              <a:t>veniam</a:t>
            </a:r>
            <a:r>
              <a:rPr lang="en-US" dirty="0"/>
              <a:t>, </a:t>
            </a:r>
            <a:r>
              <a:rPr lang="en-US" dirty="0" err="1"/>
              <a:t>quis</a:t>
            </a:r>
            <a:r>
              <a:rPr lang="en-US" dirty="0"/>
              <a:t> </a:t>
            </a:r>
            <a:r>
              <a:rPr lang="en-US" dirty="0" err="1"/>
              <a:t>nostrud</a:t>
            </a:r>
            <a:r>
              <a:rPr lang="en-US" dirty="0"/>
              <a:t> exercitation.</a:t>
            </a:r>
          </a:p>
          <a:p>
            <a:pPr lvl="1"/>
            <a:r>
              <a:rPr lang="en-US" dirty="0"/>
              <a:t>Lorem ipsum dolor sit </a:t>
            </a:r>
            <a:r>
              <a:rPr lang="en-US" dirty="0" err="1"/>
              <a:t>amet</a:t>
            </a:r>
            <a:r>
              <a:rPr lang="en-US" dirty="0"/>
              <a:t>, </a:t>
            </a:r>
            <a:r>
              <a:rPr lang="en-US" dirty="0" err="1"/>
              <a:t>consectetur</a:t>
            </a:r>
            <a:endParaRPr lang="en-US" dirty="0"/>
          </a:p>
          <a:p>
            <a:pPr lvl="2"/>
            <a:r>
              <a:rPr lang="en-US" dirty="0" err="1"/>
              <a:t>Ased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a:t>
            </a:r>
          </a:p>
          <a:p>
            <a:pPr lvl="3"/>
            <a:r>
              <a:rPr lang="en-US" dirty="0"/>
              <a:t>Fourth level</a:t>
            </a:r>
          </a:p>
          <a:p>
            <a:pPr lvl="4"/>
            <a:r>
              <a:rPr lang="en-US" dirty="0"/>
              <a:t>Fifth level</a:t>
            </a:r>
          </a:p>
        </p:txBody>
      </p:sp>
    </p:spTree>
    <p:extLst>
      <p:ext uri="{BB962C8B-B14F-4D97-AF65-F5344CB8AC3E}">
        <p14:creationId xmlns:p14="http://schemas.microsoft.com/office/powerpoint/2010/main" val="3487571416"/>
      </p:ext>
    </p:extLst>
  </p:cSld>
  <p:clrMapOvr>
    <a:masterClrMapping/>
  </p:clrMapOvr>
  <p:transition spd="med"/>
  <p:extLst>
    <p:ext uri="{DCECCB84-F9BA-43D5-87BE-67443E8EF086}">
      <p15:sldGuideLst xmlns:p15="http://schemas.microsoft.com/office/powerpoint/2012/main">
        <p15:guide id="1" orient="horz" pos="78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5 Text Right + Content">
    <p:spTree>
      <p:nvGrpSpPr>
        <p:cNvPr id="1" name=""/>
        <p:cNvGrpSpPr/>
        <p:nvPr/>
      </p:nvGrpSpPr>
      <p:grpSpPr>
        <a:xfrm>
          <a:off x="0" y="0"/>
          <a:ext cx="0" cy="0"/>
          <a:chOff x="0" y="0"/>
          <a:chExt cx="0" cy="0"/>
        </a:xfrm>
      </p:grpSpPr>
      <p:sp>
        <p:nvSpPr>
          <p:cNvPr id="2" name="Slide Number Placeholder 1"/>
          <p:cNvSpPr>
            <a:spLocks noGrp="1"/>
          </p:cNvSpPr>
          <p:nvPr>
            <p:ph type="sldNum" sz="quarter" idx="13"/>
          </p:nvPr>
        </p:nvSpPr>
        <p:spPr/>
        <p:txBody>
          <a:bodyPr/>
          <a:lstStyle>
            <a:lvl1pPr>
              <a:defRPr>
                <a:solidFill>
                  <a:schemeClr val="tx2"/>
                </a:solidFill>
              </a:defRPr>
            </a:lvl1pPr>
          </a:lstStyle>
          <a:p>
            <a:fld id="{B7D43D70-C499-F949-A9D0-D427CF5AA287}" type="slidenum">
              <a:rPr lang="en-US" smtClean="0"/>
              <a:pPr/>
              <a:t>‹#›</a:t>
            </a:fld>
            <a:endParaRPr lang="en-US" dirty="0"/>
          </a:p>
        </p:txBody>
      </p:sp>
      <p:sp>
        <p:nvSpPr>
          <p:cNvPr id="3" name="TextBox 2">
            <a:extLst>
              <a:ext uri="{FF2B5EF4-FFF2-40B4-BE49-F238E27FC236}">
                <a16:creationId xmlns:a16="http://schemas.microsoft.com/office/drawing/2014/main" id="{BB8A0BB1-D74B-B944-935F-C6F511A23E36}"/>
              </a:ext>
            </a:extLst>
          </p:cNvPr>
          <p:cNvSpPr txBox="1"/>
          <p:nvPr userDrawn="1"/>
        </p:nvSpPr>
        <p:spPr>
          <a:xfrm>
            <a:off x="10062259" y="-848811"/>
            <a:ext cx="0" cy="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noAutofit/>
          </a:bodyPr>
          <a:lstStyle/>
          <a:p>
            <a:pPr algn="l" defTabSz="914353">
              <a:lnSpc>
                <a:spcPts val="2933"/>
              </a:lnSpc>
            </a:pPr>
            <a:endParaRPr lang="en-US" sz="1867" dirty="0">
              <a:solidFill>
                <a:schemeClr val="bg2"/>
              </a:solidFill>
            </a:endParaRPr>
          </a:p>
        </p:txBody>
      </p:sp>
      <p:sp>
        <p:nvSpPr>
          <p:cNvPr id="7" name="Rectangle 6">
            <a:extLst>
              <a:ext uri="{FF2B5EF4-FFF2-40B4-BE49-F238E27FC236}">
                <a16:creationId xmlns:a16="http://schemas.microsoft.com/office/drawing/2014/main" id="{DCA1DADE-39C3-0342-9550-7079D3E8F04E}"/>
              </a:ext>
            </a:extLst>
          </p:cNvPr>
          <p:cNvSpPr/>
          <p:nvPr userDrawn="1"/>
        </p:nvSpPr>
        <p:spPr>
          <a:xfrm>
            <a:off x="297116" y="5983302"/>
            <a:ext cx="2417909" cy="619556"/>
          </a:xfrm>
          <a:prstGeom prst="rect">
            <a:avLst/>
          </a:prstGeom>
          <a:solidFill>
            <a:schemeClr val="bg1"/>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fromWordArt="0" anchor="ctr" anchorCtr="0" forceAA="0" compatLnSpc="1">
            <a:prstTxWarp prst="textNoShape">
              <a:avLst/>
            </a:prstTxWarp>
            <a:noAutofit/>
          </a:bodyPr>
          <a:lstStyle/>
          <a:p>
            <a:pPr algn="l" defTabSz="914353"/>
            <a:endParaRPr lang="en-US" sz="1867" dirty="0">
              <a:solidFill>
                <a:schemeClr val="bg1"/>
              </a:solidFill>
              <a:latin typeface="Arial" panose="020B0604020202020204" pitchFamily="34" charset="0"/>
            </a:endParaRPr>
          </a:p>
        </p:txBody>
      </p:sp>
      <p:sp>
        <p:nvSpPr>
          <p:cNvPr id="4" name="Content Placeholder 3">
            <a:extLst>
              <a:ext uri="{FF2B5EF4-FFF2-40B4-BE49-F238E27FC236}">
                <a16:creationId xmlns:a16="http://schemas.microsoft.com/office/drawing/2014/main" id="{B034D966-C787-A946-8FF5-7CF8E2972620}"/>
              </a:ext>
            </a:extLst>
          </p:cNvPr>
          <p:cNvSpPr>
            <a:spLocks noGrp="1"/>
          </p:cNvSpPr>
          <p:nvPr>
            <p:ph sz="quarter" idx="15"/>
          </p:nvPr>
        </p:nvSpPr>
        <p:spPr>
          <a:xfrm>
            <a:off x="0" y="0"/>
            <a:ext cx="5994400" cy="6858000"/>
          </a:xfrm>
        </p:spPr>
        <p:txBody>
          <a:bodyPr lIns="91440" tIns="45720" rIns="91440"/>
          <a:lstStyle>
            <a:lvl1pPr>
              <a:defRPr>
                <a:ln>
                  <a:noFill/>
                </a:ln>
                <a:solidFill>
                  <a:schemeClr val="tx2"/>
                </a:solidFill>
                <a:latin typeface="+mn-lt"/>
              </a:defRPr>
            </a:lvl1pPr>
            <a:lvl2pPr>
              <a:defRPr>
                <a:ln>
                  <a:noFill/>
                </a:ln>
                <a:solidFill>
                  <a:schemeClr val="tx1"/>
                </a:solidFill>
                <a:latin typeface="+mn-lt"/>
              </a:defRPr>
            </a:lvl2pPr>
            <a:lvl3pPr marL="1072869">
              <a:defRPr>
                <a:ln>
                  <a:noFill/>
                </a:ln>
                <a:solidFill>
                  <a:schemeClr val="tx1"/>
                </a:solidFill>
                <a:latin typeface="+mn-lt"/>
              </a:defRPr>
            </a:lvl3pPr>
            <a:lvl4pPr marL="1463003">
              <a:defRPr>
                <a:ln>
                  <a:noFill/>
                </a:ln>
                <a:solidFill>
                  <a:schemeClr val="tx1"/>
                </a:solidFill>
                <a:latin typeface="+mn-lt"/>
              </a:defRPr>
            </a:lvl4pPr>
            <a:lvl5pPr marL="1682454">
              <a:defRPr>
                <a:ln>
                  <a:noFill/>
                </a:ln>
                <a:solidFill>
                  <a:schemeClr val="tx1"/>
                </a:solidFill>
                <a:latin typeface="+mn-lt"/>
              </a:defRPr>
            </a:lvl5pPr>
          </a:lstStyle>
          <a:p>
            <a:pPr lvl="0"/>
            <a:endParaRPr lang="en-US" dirty="0"/>
          </a:p>
        </p:txBody>
      </p:sp>
      <p:sp>
        <p:nvSpPr>
          <p:cNvPr id="6" name="Text Placeholder 5">
            <a:extLst>
              <a:ext uri="{FF2B5EF4-FFF2-40B4-BE49-F238E27FC236}">
                <a16:creationId xmlns:a16="http://schemas.microsoft.com/office/drawing/2014/main" id="{B065048A-AD0B-F54C-ACF6-0EF8C01D5F67}"/>
              </a:ext>
            </a:extLst>
          </p:cNvPr>
          <p:cNvSpPr>
            <a:spLocks noGrp="1"/>
          </p:cNvSpPr>
          <p:nvPr>
            <p:ph type="body" sz="quarter" idx="14" hasCustomPrompt="1"/>
          </p:nvPr>
        </p:nvSpPr>
        <p:spPr>
          <a:xfrm>
            <a:off x="6711297" y="1572768"/>
            <a:ext cx="5226703" cy="4294632"/>
          </a:xfrm>
          <a:prstGeom prst="rect">
            <a:avLst/>
          </a:prstGeom>
        </p:spPr>
        <p:txBody>
          <a:bodyPr/>
          <a:lstStyle>
            <a:lvl1pPr marL="0" marR="0" indent="0" algn="l" defTabSz="914377" rtl="0" eaLnBrk="1" fontAlgn="auto" latinLnBrk="0" hangingPunct="1">
              <a:lnSpc>
                <a:spcPts val="2933"/>
              </a:lnSpc>
              <a:spcBef>
                <a:spcPts val="0"/>
              </a:spcBef>
              <a:spcAft>
                <a:spcPts val="0"/>
              </a:spcAft>
              <a:buClrTx/>
              <a:buSzTx/>
              <a:buFont typeface="Arial" panose="020B0604020202020204" pitchFamily="34" charset="0"/>
              <a:buNone/>
              <a:tabLst/>
              <a:defRPr>
                <a:solidFill>
                  <a:schemeClr val="tx1"/>
                </a:solidFill>
                <a:latin typeface="+mn-lt"/>
              </a:defRPr>
            </a:lvl1pPr>
            <a:lvl2pPr marL="755885" algn="l">
              <a:defRPr>
                <a:solidFill>
                  <a:schemeClr val="tx2"/>
                </a:solidFill>
                <a:latin typeface="+mn-lt"/>
              </a:defRPr>
            </a:lvl2pPr>
            <a:lvl3pPr marL="1072869" algn="l">
              <a:defRPr>
                <a:solidFill>
                  <a:schemeClr val="tx2"/>
                </a:solidFill>
                <a:latin typeface="+mn-lt"/>
              </a:defRPr>
            </a:lvl3pPr>
            <a:lvl4pPr marL="1463003" algn="l">
              <a:defRPr>
                <a:solidFill>
                  <a:schemeClr val="tx2"/>
                </a:solidFill>
                <a:latin typeface="+mn-lt"/>
              </a:defRPr>
            </a:lvl4pPr>
            <a:lvl5pPr marL="1840946" algn="l">
              <a:defRPr>
                <a:solidFill>
                  <a:schemeClr val="tx2"/>
                </a:solidFill>
                <a:latin typeface="+mn-lt"/>
              </a:defRPr>
            </a:lvl5pPr>
          </a:lstStyle>
          <a:p>
            <a:pPr marL="0" marR="0" lvl="0" indent="0" algn="l" defTabSz="914377" rtl="0" eaLnBrk="1" fontAlgn="auto" latinLnBrk="0" hangingPunct="1">
              <a:lnSpc>
                <a:spcPts val="2933"/>
              </a:lnSpc>
              <a:spcBef>
                <a:spcPts val="0"/>
              </a:spcBef>
              <a:spcAft>
                <a:spcPts val="0"/>
              </a:spcAft>
              <a:buClrTx/>
              <a:buSzTx/>
              <a:buFont typeface="Arial" panose="020B0604020202020204" pitchFamily="34" charset="0"/>
              <a:buNone/>
              <a:tabLst/>
              <a:defRPr/>
            </a:pPr>
            <a:r>
              <a:rPr lang="en-US" dirty="0"/>
              <a:t>Body copy is set in 14pt Arial. No dot points are needed when content is narrative and not in list form. Photography and plenty of white space make your slides more audience-friendly.</a:t>
            </a:r>
          </a:p>
        </p:txBody>
      </p:sp>
      <p:sp>
        <p:nvSpPr>
          <p:cNvPr id="9" name="Title 1"/>
          <p:cNvSpPr>
            <a:spLocks noGrp="1"/>
          </p:cNvSpPr>
          <p:nvPr>
            <p:ph type="title" hasCustomPrompt="1"/>
          </p:nvPr>
        </p:nvSpPr>
        <p:spPr>
          <a:xfrm>
            <a:off x="6711297" y="191910"/>
            <a:ext cx="5226703" cy="1356473"/>
          </a:xfrm>
          <a:prstGeom prst="rect">
            <a:avLst/>
          </a:prstGeom>
        </p:spPr>
        <p:txBody>
          <a:bodyPr vert="horz" anchor="ctr">
            <a:noAutofit/>
          </a:bodyPr>
          <a:lstStyle>
            <a:lvl1pPr algn="l">
              <a:defRPr sz="4000" b="0" baseline="0">
                <a:solidFill>
                  <a:schemeClr val="tx2">
                    <a:lumMod val="50000"/>
                  </a:schemeClr>
                </a:solidFill>
              </a:defRPr>
            </a:lvl1pPr>
          </a:lstStyle>
          <a:p>
            <a:r>
              <a:rPr lang="en-US" dirty="0"/>
              <a:t>Titles are 30pt, two lines maximum</a:t>
            </a:r>
          </a:p>
        </p:txBody>
      </p:sp>
      <p:pic>
        <p:nvPicPr>
          <p:cNvPr id="10" name="Picture 9">
            <a:extLst>
              <a:ext uri="{FF2B5EF4-FFF2-40B4-BE49-F238E27FC236}">
                <a16:creationId xmlns:a16="http://schemas.microsoft.com/office/drawing/2014/main" id="{AC8FDA99-F016-A645-860A-01944610149D}"/>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96156" y="5838187"/>
            <a:ext cx="2236673" cy="398488"/>
          </a:xfrm>
          <a:prstGeom prst="rect">
            <a:avLst/>
          </a:prstGeom>
        </p:spPr>
      </p:pic>
    </p:spTree>
    <p:extLst>
      <p:ext uri="{BB962C8B-B14F-4D97-AF65-F5344CB8AC3E}">
        <p14:creationId xmlns:p14="http://schemas.microsoft.com/office/powerpoint/2010/main" val="2655298786"/>
      </p:ext>
    </p:extLst>
  </p:cSld>
  <p:clrMapOvr>
    <a:masterClrMapping/>
  </p:clrMapOvr>
  <p:transition spd="med"/>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6 Text Left + Content">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69382" y="191910"/>
            <a:ext cx="5212477" cy="1356473"/>
          </a:xfrm>
          <a:prstGeom prst="rect">
            <a:avLst/>
          </a:prstGeom>
        </p:spPr>
        <p:txBody>
          <a:bodyPr vert="horz" rIns="73152" anchor="ctr">
            <a:noAutofit/>
          </a:bodyPr>
          <a:lstStyle>
            <a:lvl1pPr algn="l">
              <a:defRPr sz="4000" baseline="0">
                <a:solidFill>
                  <a:schemeClr val="tx2">
                    <a:lumMod val="50000"/>
                  </a:schemeClr>
                </a:solidFill>
              </a:defRPr>
            </a:lvl1pPr>
          </a:lstStyle>
          <a:p>
            <a:r>
              <a:rPr lang="en-US" dirty="0"/>
              <a:t>Titles are 30pt, two lines maximum</a:t>
            </a:r>
          </a:p>
        </p:txBody>
      </p:sp>
      <p:sp>
        <p:nvSpPr>
          <p:cNvPr id="6" name="Text Placeholder 5">
            <a:extLst>
              <a:ext uri="{FF2B5EF4-FFF2-40B4-BE49-F238E27FC236}">
                <a16:creationId xmlns:a16="http://schemas.microsoft.com/office/drawing/2014/main" id="{B065048A-AD0B-F54C-ACF6-0EF8C01D5F67}"/>
              </a:ext>
            </a:extLst>
          </p:cNvPr>
          <p:cNvSpPr>
            <a:spLocks noGrp="1"/>
          </p:cNvSpPr>
          <p:nvPr>
            <p:ph type="body" sz="quarter" idx="14" hasCustomPrompt="1"/>
          </p:nvPr>
        </p:nvSpPr>
        <p:spPr>
          <a:xfrm>
            <a:off x="268227" y="1572768"/>
            <a:ext cx="5212477" cy="4294632"/>
          </a:xfrm>
          <a:prstGeom prst="rect">
            <a:avLst/>
          </a:prstGeom>
        </p:spPr>
        <p:txBody>
          <a:bodyPr/>
          <a:lstStyle>
            <a:lvl1pPr marL="0" marR="0" indent="0" algn="l" defTabSz="914377" rtl="0" eaLnBrk="1" fontAlgn="auto" latinLnBrk="0" hangingPunct="1">
              <a:lnSpc>
                <a:spcPts val="2933"/>
              </a:lnSpc>
              <a:spcBef>
                <a:spcPts val="0"/>
              </a:spcBef>
              <a:spcAft>
                <a:spcPts val="0"/>
              </a:spcAft>
              <a:buClrTx/>
              <a:buSzTx/>
              <a:buFont typeface="Arial" panose="020B0604020202020204" pitchFamily="34" charset="0"/>
              <a:buNone/>
              <a:tabLst/>
              <a:defRPr>
                <a:solidFill>
                  <a:schemeClr val="tx1"/>
                </a:solidFill>
                <a:latin typeface="+mn-lt"/>
              </a:defRPr>
            </a:lvl1pPr>
            <a:lvl2pPr algn="l">
              <a:lnSpc>
                <a:spcPts val="2933"/>
              </a:lnSpc>
              <a:defRPr>
                <a:solidFill>
                  <a:schemeClr val="tx2"/>
                </a:solidFill>
                <a:latin typeface="+mn-lt"/>
              </a:defRPr>
            </a:lvl2pPr>
            <a:lvl3pPr marL="1072869" algn="l">
              <a:lnSpc>
                <a:spcPts val="2933"/>
              </a:lnSpc>
              <a:defRPr>
                <a:solidFill>
                  <a:schemeClr val="tx2"/>
                </a:solidFill>
                <a:latin typeface="+mn-lt"/>
              </a:defRPr>
            </a:lvl3pPr>
            <a:lvl4pPr marL="1463003" algn="l">
              <a:lnSpc>
                <a:spcPts val="2933"/>
              </a:lnSpc>
              <a:defRPr>
                <a:solidFill>
                  <a:schemeClr val="tx2"/>
                </a:solidFill>
                <a:latin typeface="+mn-lt"/>
              </a:defRPr>
            </a:lvl4pPr>
            <a:lvl5pPr algn="l">
              <a:defRPr>
                <a:solidFill>
                  <a:schemeClr val="accent5">
                    <a:lumMod val="75000"/>
                  </a:schemeClr>
                </a:solidFill>
              </a:defRPr>
            </a:lvl5pPr>
            <a:lvl6pPr marL="1840946" indent="-380990" algn="l">
              <a:lnSpc>
                <a:spcPts val="2933"/>
              </a:lnSpc>
              <a:buFont typeface="Arial" panose="020B0604020202020204" pitchFamily="34" charset="0"/>
              <a:buChar char="•"/>
              <a:defRPr>
                <a:solidFill>
                  <a:schemeClr val="tx2"/>
                </a:solidFill>
                <a:latin typeface="+mn-lt"/>
              </a:defRPr>
            </a:lvl6pPr>
          </a:lstStyle>
          <a:p>
            <a:pPr marL="0" marR="0" lvl="0" indent="0" algn="l" defTabSz="914377" rtl="0" eaLnBrk="1" fontAlgn="auto" latinLnBrk="0" hangingPunct="1">
              <a:lnSpc>
                <a:spcPts val="2933"/>
              </a:lnSpc>
              <a:spcBef>
                <a:spcPts val="0"/>
              </a:spcBef>
              <a:spcAft>
                <a:spcPts val="0"/>
              </a:spcAft>
              <a:buClrTx/>
              <a:buSzTx/>
              <a:buFont typeface="Arial" panose="020B0604020202020204" pitchFamily="34" charset="0"/>
              <a:buNone/>
              <a:tabLst/>
              <a:defRPr/>
            </a:pPr>
            <a:r>
              <a:rPr lang="en-US" dirty="0"/>
              <a:t>Body copy is set in 14pt Arial. No dot points are needed when content is narrative and not in list form. Photography and plenty of white space make your slides more audience-friendly.</a:t>
            </a:r>
          </a:p>
        </p:txBody>
      </p:sp>
      <p:sp>
        <p:nvSpPr>
          <p:cNvPr id="3" name="Content Placeholder 2">
            <a:extLst>
              <a:ext uri="{FF2B5EF4-FFF2-40B4-BE49-F238E27FC236}">
                <a16:creationId xmlns:a16="http://schemas.microsoft.com/office/drawing/2014/main" id="{06FA7927-1107-4E45-8FA9-AF4993343230}"/>
              </a:ext>
            </a:extLst>
          </p:cNvPr>
          <p:cNvSpPr>
            <a:spLocks noGrp="1"/>
          </p:cNvSpPr>
          <p:nvPr>
            <p:ph sz="quarter" idx="15"/>
          </p:nvPr>
        </p:nvSpPr>
        <p:spPr>
          <a:xfrm>
            <a:off x="6096000" y="0"/>
            <a:ext cx="6096000" cy="6858000"/>
          </a:xfrm>
        </p:spPr>
        <p:txBody>
          <a:bodyPr lIns="292608" tIns="210312" rIns="274320"/>
          <a:lstStyle>
            <a:lvl1pPr>
              <a:defRPr>
                <a:solidFill>
                  <a:schemeClr val="tx2"/>
                </a:solidFill>
              </a:defRPr>
            </a:lvl1pPr>
            <a:lvl2pPr>
              <a:defRPr>
                <a:solidFill>
                  <a:schemeClr val="tx2"/>
                </a:solidFill>
              </a:defRPr>
            </a:lvl2pPr>
            <a:lvl3pPr marL="1072869">
              <a:defRPr>
                <a:solidFill>
                  <a:schemeClr val="tx2"/>
                </a:solidFill>
              </a:defRPr>
            </a:lvl3pPr>
            <a:lvl4pPr>
              <a:defRPr>
                <a:solidFill>
                  <a:schemeClr val="bg1">
                    <a:lumMod val="75000"/>
                  </a:schemeClr>
                </a:solidFill>
              </a:defRPr>
            </a:lvl4pPr>
            <a:lvl5pPr marL="1463003">
              <a:defRPr>
                <a:solidFill>
                  <a:schemeClr val="tx2"/>
                </a:solidFill>
              </a:defRPr>
            </a:lvl5pPr>
            <a:lvl6pPr marL="1840946" indent="-377943" algn="l">
              <a:lnSpc>
                <a:spcPts val="2933"/>
              </a:lnSpc>
              <a:buClr>
                <a:schemeClr val="bg2"/>
              </a:buClr>
              <a:buFont typeface="Arial" panose="020B0604020202020204" pitchFamily="34" charset="0"/>
              <a:buChar char="•"/>
              <a:tabLst/>
              <a:defRPr>
                <a:solidFill>
                  <a:schemeClr val="tx2"/>
                </a:solidFill>
              </a:defRPr>
            </a:lvl6pPr>
          </a:lstStyle>
          <a:p>
            <a:pPr lvl="0"/>
            <a:r>
              <a:rPr lang="en-US" dirty="0"/>
              <a:t>Click to edit Master text styles</a:t>
            </a:r>
          </a:p>
          <a:p>
            <a:pPr lvl="1"/>
            <a:r>
              <a:rPr lang="en-US" dirty="0"/>
              <a:t>Second level</a:t>
            </a:r>
          </a:p>
          <a:p>
            <a:pPr lvl="2"/>
            <a:r>
              <a:rPr lang="en-US" dirty="0"/>
              <a:t>Third level</a:t>
            </a:r>
          </a:p>
          <a:p>
            <a:pPr lvl="4"/>
            <a:r>
              <a:rPr lang="en-US" dirty="0"/>
              <a:t>Fourth level</a:t>
            </a:r>
          </a:p>
          <a:p>
            <a:pPr lvl="5"/>
            <a:r>
              <a:rPr lang="en-US" dirty="0"/>
              <a:t>Fifth level</a:t>
            </a:r>
          </a:p>
        </p:txBody>
      </p:sp>
      <p:sp>
        <p:nvSpPr>
          <p:cNvPr id="7" name="Slide Number Placeholder 14">
            <a:extLst>
              <a:ext uri="{FF2B5EF4-FFF2-40B4-BE49-F238E27FC236}">
                <a16:creationId xmlns:a16="http://schemas.microsoft.com/office/drawing/2014/main" id="{1A9CF47E-202C-6D4B-B27E-9CA4A3A9AA7B}"/>
              </a:ext>
            </a:extLst>
          </p:cNvPr>
          <p:cNvSpPr>
            <a:spLocks noGrp="1"/>
          </p:cNvSpPr>
          <p:nvPr>
            <p:ph type="sldNum" sz="quarter" idx="4"/>
          </p:nvPr>
        </p:nvSpPr>
        <p:spPr>
          <a:xfrm>
            <a:off x="11061545" y="6236675"/>
            <a:ext cx="857703" cy="366183"/>
          </a:xfrm>
          <a:prstGeom prst="rect">
            <a:avLst/>
          </a:prstGeom>
        </p:spPr>
        <p:txBody>
          <a:bodyPr vert="horz" lIns="91440" tIns="45720" rIns="91440" bIns="45720" rtlCol="0" anchor="ctr"/>
          <a:lstStyle>
            <a:lvl1pPr algn="r">
              <a:defRPr sz="1067" b="0" i="0">
                <a:solidFill>
                  <a:schemeClr val="tx2"/>
                </a:solidFill>
                <a:latin typeface="+mn-lt"/>
                <a:cs typeface="Arial" panose="020B0604020202020204" pitchFamily="34" charset="0"/>
              </a:defRPr>
            </a:lvl1pPr>
          </a:lstStyle>
          <a:p>
            <a:fld id="{B7D43D70-C499-F949-A9D0-D427CF5AA287}" type="slidenum">
              <a:rPr lang="en-US" smtClean="0"/>
              <a:pPr/>
              <a:t>‹#›</a:t>
            </a:fld>
            <a:endParaRPr lang="en-US" dirty="0"/>
          </a:p>
        </p:txBody>
      </p:sp>
      <p:sp>
        <p:nvSpPr>
          <p:cNvPr id="2" name="TextBox 1">
            <a:extLst>
              <a:ext uri="{FF2B5EF4-FFF2-40B4-BE49-F238E27FC236}">
                <a16:creationId xmlns:a16="http://schemas.microsoft.com/office/drawing/2014/main" id="{D20F48CA-BE77-7E41-B931-43402BDD020F}"/>
              </a:ext>
            </a:extLst>
          </p:cNvPr>
          <p:cNvSpPr txBox="1"/>
          <p:nvPr userDrawn="1"/>
        </p:nvSpPr>
        <p:spPr>
          <a:xfrm>
            <a:off x="-701040" y="3484880"/>
            <a:ext cx="0" cy="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noAutofit/>
          </a:bodyPr>
          <a:lstStyle/>
          <a:p>
            <a:pPr algn="l" defTabSz="914353">
              <a:lnSpc>
                <a:spcPts val="2933"/>
              </a:lnSpc>
            </a:pPr>
            <a:endParaRPr lang="en-US" sz="1867" dirty="0">
              <a:solidFill>
                <a:schemeClr val="bg2"/>
              </a:solidFill>
            </a:endParaRPr>
          </a:p>
        </p:txBody>
      </p:sp>
    </p:spTree>
    <p:extLst>
      <p:ext uri="{BB962C8B-B14F-4D97-AF65-F5344CB8AC3E}">
        <p14:creationId xmlns:p14="http://schemas.microsoft.com/office/powerpoint/2010/main" val="3164861536"/>
      </p:ext>
    </p:extLst>
  </p:cSld>
  <p:clrMapOvr>
    <a:masterClrMapping/>
  </p:clrMapOvr>
  <p:transition spd="med"/>
  <p:extLst>
    <p:ext uri="{DCECCB84-F9BA-43D5-87BE-67443E8EF086}">
      <p15:sldGuideLst xmlns:p15="http://schemas.microsoft.com/office/powerpoint/2012/main"/>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7 Content only">
    <p:bg>
      <p:bgPr>
        <a:solidFill>
          <a:schemeClr val="accent2"/>
        </a:solidFill>
        <a:effectLst/>
      </p:bgPr>
    </p:bg>
    <p:spTree>
      <p:nvGrpSpPr>
        <p:cNvPr id="1" name=""/>
        <p:cNvGrpSpPr/>
        <p:nvPr/>
      </p:nvGrpSpPr>
      <p:grpSpPr>
        <a:xfrm>
          <a:off x="0" y="0"/>
          <a:ext cx="0" cy="0"/>
          <a:chOff x="0" y="0"/>
          <a:chExt cx="0" cy="0"/>
        </a:xfrm>
      </p:grpSpPr>
      <p:sp>
        <p:nvSpPr>
          <p:cNvPr id="11" name="Slide Number Placeholder 10"/>
          <p:cNvSpPr>
            <a:spLocks noGrp="1"/>
          </p:cNvSpPr>
          <p:nvPr>
            <p:ph type="sldNum" sz="quarter" idx="13"/>
          </p:nvPr>
        </p:nvSpPr>
        <p:spPr/>
        <p:txBody>
          <a:bodyPr/>
          <a:lstStyle>
            <a:lvl1pPr>
              <a:defRPr>
                <a:solidFill>
                  <a:schemeClr val="tx2"/>
                </a:solidFill>
              </a:defRPr>
            </a:lvl1pPr>
          </a:lstStyle>
          <a:p>
            <a:fld id="{B7D43D70-C499-F949-A9D0-D427CF5AA287}" type="slidenum">
              <a:rPr lang="en-US" smtClean="0"/>
              <a:pPr/>
              <a:t>‹#›</a:t>
            </a:fld>
            <a:endParaRPr lang="en-US" dirty="0"/>
          </a:p>
        </p:txBody>
      </p:sp>
      <p:sp>
        <p:nvSpPr>
          <p:cNvPr id="17" name="Title 1"/>
          <p:cNvSpPr>
            <a:spLocks noGrp="1"/>
          </p:cNvSpPr>
          <p:nvPr>
            <p:ph type="title" hasCustomPrompt="1"/>
          </p:nvPr>
        </p:nvSpPr>
        <p:spPr>
          <a:xfrm>
            <a:off x="268224" y="191910"/>
            <a:ext cx="11517376" cy="1356473"/>
          </a:xfrm>
          <a:prstGeom prst="rect">
            <a:avLst/>
          </a:prstGeom>
          <a:ln>
            <a:noFill/>
          </a:ln>
        </p:spPr>
        <p:txBody>
          <a:bodyPr vert="horz" wrap="square" rIns="0" anchor="ctr">
            <a:noAutofit/>
          </a:bodyPr>
          <a:lstStyle>
            <a:lvl1pPr algn="l">
              <a:defRPr sz="4000" baseline="0">
                <a:ln>
                  <a:noFill/>
                </a:ln>
                <a:solidFill>
                  <a:schemeClr val="tx2">
                    <a:lumMod val="50000"/>
                  </a:schemeClr>
                </a:solidFill>
              </a:defRPr>
            </a:lvl1pPr>
          </a:lstStyle>
          <a:p>
            <a:r>
              <a:rPr lang="en-US" dirty="0"/>
              <a:t>Headline option lorem ipsum </a:t>
            </a:r>
          </a:p>
        </p:txBody>
      </p:sp>
      <p:sp>
        <p:nvSpPr>
          <p:cNvPr id="3" name="Content Placeholder 2">
            <a:extLst>
              <a:ext uri="{FF2B5EF4-FFF2-40B4-BE49-F238E27FC236}">
                <a16:creationId xmlns:a16="http://schemas.microsoft.com/office/drawing/2014/main" id="{E6DF57DE-E5E2-354F-B20F-C40904E8D45F}"/>
              </a:ext>
            </a:extLst>
          </p:cNvPr>
          <p:cNvSpPr>
            <a:spLocks noGrp="1"/>
          </p:cNvSpPr>
          <p:nvPr>
            <p:ph sz="quarter" idx="16"/>
          </p:nvPr>
        </p:nvSpPr>
        <p:spPr>
          <a:xfrm>
            <a:off x="386458" y="1639475"/>
            <a:ext cx="11399143" cy="4227924"/>
          </a:xfrm>
        </p:spPr>
        <p:txBody>
          <a:bodyPr lIns="0" tIns="0" rIns="0" bIns="0"/>
          <a:lstStyle>
            <a:lvl1pPr marL="0" indent="0">
              <a:lnSpc>
                <a:spcPts val="3467"/>
              </a:lnSpc>
              <a:buFont typeface="Arial" panose="020B0604020202020204" pitchFamily="34" charset="0"/>
              <a:buNone/>
              <a:defRPr sz="1867">
                <a:solidFill>
                  <a:schemeClr val="tx2"/>
                </a:solidFill>
                <a:latin typeface="+mn-lt"/>
              </a:defRPr>
            </a:lvl1pPr>
            <a:lvl2pPr>
              <a:lnSpc>
                <a:spcPts val="3467"/>
              </a:lnSpc>
              <a:defRPr sz="2400">
                <a:solidFill>
                  <a:schemeClr val="tx1"/>
                </a:solidFill>
                <a:latin typeface="+mn-lt"/>
              </a:defRPr>
            </a:lvl2pPr>
            <a:lvl3pPr marL="1072869">
              <a:lnSpc>
                <a:spcPts val="3467"/>
              </a:lnSpc>
              <a:defRPr sz="2400">
                <a:solidFill>
                  <a:schemeClr val="tx1"/>
                </a:solidFill>
                <a:latin typeface="+mn-lt"/>
              </a:defRPr>
            </a:lvl3pPr>
            <a:lvl4pPr>
              <a:defRPr>
                <a:solidFill>
                  <a:schemeClr val="bg1">
                    <a:lumMod val="75000"/>
                  </a:schemeClr>
                </a:solidFill>
              </a:defRPr>
            </a:lvl4pPr>
            <a:lvl5pPr>
              <a:lnSpc>
                <a:spcPts val="3467"/>
              </a:lnSpc>
              <a:defRPr sz="2400">
                <a:solidFill>
                  <a:schemeClr val="tx1"/>
                </a:solidFill>
                <a:latin typeface="+mn-lt"/>
              </a:defRPr>
            </a:lvl5pPr>
            <a:lvl6pPr marL="1835105" indent="-376757" algn="l">
              <a:lnSpc>
                <a:spcPts val="3467"/>
              </a:lnSpc>
              <a:buFont typeface="Arial" panose="020B0604020202020204" pitchFamily="34" charset="0"/>
              <a:buChar char="•"/>
              <a:tabLst/>
              <a:defRPr sz="2400">
                <a:solidFill>
                  <a:schemeClr val="tx1"/>
                </a:solidFill>
                <a:latin typeface="+mn-lt"/>
              </a:defRPr>
            </a:lvl6pPr>
          </a:lstStyle>
          <a:p>
            <a:pPr lvl="0"/>
            <a:endParaRPr lang="en-US" dirty="0"/>
          </a:p>
        </p:txBody>
      </p:sp>
    </p:spTree>
    <p:extLst>
      <p:ext uri="{BB962C8B-B14F-4D97-AF65-F5344CB8AC3E}">
        <p14:creationId xmlns:p14="http://schemas.microsoft.com/office/powerpoint/2010/main" val="3346498290"/>
      </p:ext>
    </p:extLst>
  </p:cSld>
  <p:clrMapOvr>
    <a:masterClrMapping/>
  </p:clrMapOvr>
  <p:transition spd="med"/>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8 Divider">
    <p:bg>
      <p:bgPr>
        <a:solidFill>
          <a:schemeClr val="bg2"/>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56032" y="1864660"/>
            <a:ext cx="11679936" cy="3128680"/>
          </a:xfrm>
          <a:prstGeom prst="rect">
            <a:avLst/>
          </a:prstGeom>
        </p:spPr>
        <p:txBody>
          <a:bodyPr vert="horz" lIns="0" rIns="0" anchor="ctr"/>
          <a:lstStyle>
            <a:lvl1pPr algn="ctr">
              <a:lnSpc>
                <a:spcPts val="8000"/>
              </a:lnSpc>
              <a:defRPr sz="8000" kern="1200" baseline="0">
                <a:solidFill>
                  <a:schemeClr val="bg1"/>
                </a:solidFill>
                <a:latin typeface="+mj-lt"/>
              </a:defRPr>
            </a:lvl1pPr>
          </a:lstStyle>
          <a:p>
            <a:r>
              <a:rPr lang="en-US" dirty="0"/>
              <a:t>Use color slides for bold statements, or as section dividers (60pt Arial)</a:t>
            </a:r>
          </a:p>
        </p:txBody>
      </p:sp>
      <p:sp>
        <p:nvSpPr>
          <p:cNvPr id="6" name="Slide Number Placeholder 5"/>
          <p:cNvSpPr>
            <a:spLocks noGrp="1"/>
          </p:cNvSpPr>
          <p:nvPr>
            <p:ph type="sldNum" sz="quarter" idx="14"/>
          </p:nvPr>
        </p:nvSpPr>
        <p:spPr/>
        <p:txBody>
          <a:bodyPr/>
          <a:lstStyle>
            <a:lvl1pPr>
              <a:defRPr>
                <a:solidFill>
                  <a:schemeClr val="bg1"/>
                </a:solidFill>
              </a:defRPr>
            </a:lvl1pPr>
          </a:lstStyle>
          <a:p>
            <a:fld id="{B7D43D70-C499-F949-A9D0-D427CF5AA287}" type="slidenum">
              <a:rPr lang="en-US" smtClean="0"/>
              <a:pPr/>
              <a:t>‹#›</a:t>
            </a:fld>
            <a:endParaRPr lang="en-US" dirty="0"/>
          </a:p>
        </p:txBody>
      </p:sp>
      <p:pic>
        <p:nvPicPr>
          <p:cNvPr id="5" name="Picture 4">
            <a:extLst>
              <a:ext uri="{FF2B5EF4-FFF2-40B4-BE49-F238E27FC236}">
                <a16:creationId xmlns:a16="http://schemas.microsoft.com/office/drawing/2014/main" id="{37709970-6AF8-F640-AA65-D5F69467631C}"/>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406401" y="6067088"/>
            <a:ext cx="2236673" cy="398488"/>
          </a:xfrm>
          <a:prstGeom prst="rect">
            <a:avLst/>
          </a:prstGeom>
        </p:spPr>
      </p:pic>
    </p:spTree>
    <p:extLst>
      <p:ext uri="{BB962C8B-B14F-4D97-AF65-F5344CB8AC3E}">
        <p14:creationId xmlns:p14="http://schemas.microsoft.com/office/powerpoint/2010/main" val="3723988355"/>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9 Divider">
    <p:bg>
      <p:bgPr>
        <a:solidFill>
          <a:schemeClr val="accent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58974" y="1864660"/>
            <a:ext cx="11674053" cy="3128680"/>
          </a:xfrm>
          <a:prstGeom prst="rect">
            <a:avLst/>
          </a:prstGeom>
        </p:spPr>
        <p:txBody>
          <a:bodyPr vert="horz" anchor="ctr"/>
          <a:lstStyle>
            <a:lvl1pPr algn="ctr">
              <a:lnSpc>
                <a:spcPts val="8000"/>
              </a:lnSpc>
              <a:defRPr sz="8000" kern="1200" baseline="0">
                <a:solidFill>
                  <a:schemeClr val="bg1"/>
                </a:solidFill>
                <a:latin typeface="+mj-lt"/>
              </a:defRPr>
            </a:lvl1pPr>
          </a:lstStyle>
          <a:p>
            <a:r>
              <a:rPr lang="en-US" dirty="0"/>
              <a:t>Another section divider</a:t>
            </a:r>
          </a:p>
        </p:txBody>
      </p:sp>
      <p:sp>
        <p:nvSpPr>
          <p:cNvPr id="6" name="Slide Number Placeholder 5"/>
          <p:cNvSpPr>
            <a:spLocks noGrp="1"/>
          </p:cNvSpPr>
          <p:nvPr>
            <p:ph type="sldNum" sz="quarter" idx="14"/>
          </p:nvPr>
        </p:nvSpPr>
        <p:spPr/>
        <p:txBody>
          <a:bodyPr/>
          <a:lstStyle>
            <a:lvl1pPr>
              <a:defRPr>
                <a:solidFill>
                  <a:schemeClr val="bg1"/>
                </a:solidFill>
              </a:defRPr>
            </a:lvl1pPr>
          </a:lstStyle>
          <a:p>
            <a:fld id="{B7D43D70-C499-F949-A9D0-D427CF5AA287}" type="slidenum">
              <a:rPr lang="en-US" smtClean="0"/>
              <a:pPr/>
              <a:t>‹#›</a:t>
            </a:fld>
            <a:endParaRPr lang="en-US" dirty="0"/>
          </a:p>
        </p:txBody>
      </p:sp>
      <p:pic>
        <p:nvPicPr>
          <p:cNvPr id="5" name="Picture 4">
            <a:extLst>
              <a:ext uri="{FF2B5EF4-FFF2-40B4-BE49-F238E27FC236}">
                <a16:creationId xmlns:a16="http://schemas.microsoft.com/office/drawing/2014/main" id="{B9B43C78-ACE3-2A41-A017-46F9DB06823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406401" y="6067088"/>
            <a:ext cx="2236673" cy="398488"/>
          </a:xfrm>
          <a:prstGeom prst="rect">
            <a:avLst/>
          </a:prstGeom>
        </p:spPr>
      </p:pic>
    </p:spTree>
    <p:extLst>
      <p:ext uri="{BB962C8B-B14F-4D97-AF65-F5344CB8AC3E}">
        <p14:creationId xmlns:p14="http://schemas.microsoft.com/office/powerpoint/2010/main" val="1330666559"/>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10 Divider">
    <p:bg>
      <p:bgPr>
        <a:solidFill>
          <a:schemeClr val="tx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56032" y="1864660"/>
            <a:ext cx="11679936" cy="3128680"/>
          </a:xfrm>
          <a:prstGeom prst="rect">
            <a:avLst/>
          </a:prstGeom>
        </p:spPr>
        <p:txBody>
          <a:bodyPr vert="horz" anchor="ctr"/>
          <a:lstStyle>
            <a:lvl1pPr algn="ctr">
              <a:lnSpc>
                <a:spcPts val="8000"/>
              </a:lnSpc>
              <a:defRPr sz="8000" kern="1200" baseline="0">
                <a:solidFill>
                  <a:schemeClr val="bg1"/>
                </a:solidFill>
                <a:latin typeface="+mj-lt"/>
              </a:defRPr>
            </a:lvl1pPr>
          </a:lstStyle>
          <a:p>
            <a:r>
              <a:rPr lang="en-US" dirty="0"/>
              <a:t>Another section divider</a:t>
            </a:r>
          </a:p>
        </p:txBody>
      </p:sp>
      <p:sp>
        <p:nvSpPr>
          <p:cNvPr id="6" name="Slide Number Placeholder 5"/>
          <p:cNvSpPr>
            <a:spLocks noGrp="1"/>
          </p:cNvSpPr>
          <p:nvPr>
            <p:ph type="sldNum" sz="quarter" idx="14"/>
          </p:nvPr>
        </p:nvSpPr>
        <p:spPr/>
        <p:txBody>
          <a:bodyPr/>
          <a:lstStyle>
            <a:lvl1pPr>
              <a:defRPr>
                <a:solidFill>
                  <a:schemeClr val="bg1"/>
                </a:solidFill>
              </a:defRPr>
            </a:lvl1pPr>
          </a:lstStyle>
          <a:p>
            <a:fld id="{B7D43D70-C499-F949-A9D0-D427CF5AA287}" type="slidenum">
              <a:rPr lang="en-US" smtClean="0"/>
              <a:pPr/>
              <a:t>‹#›</a:t>
            </a:fld>
            <a:endParaRPr lang="en-US" dirty="0"/>
          </a:p>
        </p:txBody>
      </p:sp>
      <p:pic>
        <p:nvPicPr>
          <p:cNvPr id="5" name="Picture 4">
            <a:extLst>
              <a:ext uri="{FF2B5EF4-FFF2-40B4-BE49-F238E27FC236}">
                <a16:creationId xmlns:a16="http://schemas.microsoft.com/office/drawing/2014/main" id="{9ED328A9-3E96-9D42-9F6D-F0F7FAC36EDF}"/>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406401" y="6067088"/>
            <a:ext cx="2236673" cy="398488"/>
          </a:xfrm>
          <a:prstGeom prst="rect">
            <a:avLst/>
          </a:prstGeom>
        </p:spPr>
      </p:pic>
    </p:spTree>
    <p:extLst>
      <p:ext uri="{BB962C8B-B14F-4D97-AF65-F5344CB8AC3E}">
        <p14:creationId xmlns:p14="http://schemas.microsoft.com/office/powerpoint/2010/main" val="3703136886"/>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11 Divider">
    <p:bg>
      <p:bgPr>
        <a:solidFill>
          <a:schemeClr val="accent3"/>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56032" y="1864660"/>
            <a:ext cx="11679936" cy="3128680"/>
          </a:xfrm>
          <a:prstGeom prst="rect">
            <a:avLst/>
          </a:prstGeom>
        </p:spPr>
        <p:txBody>
          <a:bodyPr vert="horz" anchor="ctr"/>
          <a:lstStyle>
            <a:lvl1pPr algn="ctr">
              <a:lnSpc>
                <a:spcPts val="8000"/>
              </a:lnSpc>
              <a:defRPr sz="8000" kern="1200" baseline="0">
                <a:solidFill>
                  <a:schemeClr val="bg1"/>
                </a:solidFill>
                <a:latin typeface="+mj-lt"/>
              </a:defRPr>
            </a:lvl1pPr>
          </a:lstStyle>
          <a:p>
            <a:r>
              <a:rPr lang="en-US" dirty="0"/>
              <a:t>Another section divider</a:t>
            </a:r>
          </a:p>
        </p:txBody>
      </p:sp>
      <p:sp>
        <p:nvSpPr>
          <p:cNvPr id="6" name="Slide Number Placeholder 5"/>
          <p:cNvSpPr>
            <a:spLocks noGrp="1"/>
          </p:cNvSpPr>
          <p:nvPr>
            <p:ph type="sldNum" sz="quarter" idx="14"/>
          </p:nvPr>
        </p:nvSpPr>
        <p:spPr/>
        <p:txBody>
          <a:bodyPr/>
          <a:lstStyle>
            <a:lvl1pPr>
              <a:defRPr>
                <a:solidFill>
                  <a:schemeClr val="bg1"/>
                </a:solidFill>
              </a:defRPr>
            </a:lvl1pPr>
          </a:lstStyle>
          <a:p>
            <a:fld id="{B7D43D70-C499-F949-A9D0-D427CF5AA287}" type="slidenum">
              <a:rPr lang="en-US" smtClean="0"/>
              <a:pPr/>
              <a:t>‹#›</a:t>
            </a:fld>
            <a:endParaRPr lang="en-US" dirty="0"/>
          </a:p>
        </p:txBody>
      </p:sp>
      <p:pic>
        <p:nvPicPr>
          <p:cNvPr id="5" name="Picture 4">
            <a:extLst>
              <a:ext uri="{FF2B5EF4-FFF2-40B4-BE49-F238E27FC236}">
                <a16:creationId xmlns:a16="http://schemas.microsoft.com/office/drawing/2014/main" id="{B65168DA-D11A-0640-B668-1E73F9256EAD}"/>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406401" y="6067088"/>
            <a:ext cx="2236673" cy="398488"/>
          </a:xfrm>
          <a:prstGeom prst="rect">
            <a:avLst/>
          </a:prstGeom>
        </p:spPr>
      </p:pic>
    </p:spTree>
    <p:extLst>
      <p:ext uri="{BB962C8B-B14F-4D97-AF65-F5344CB8AC3E}">
        <p14:creationId xmlns:p14="http://schemas.microsoft.com/office/powerpoint/2010/main" val="1774239867"/>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2 Closing">
    <p:bg>
      <p:bgRef idx="1001">
        <a:schemeClr val="bg1"/>
      </p:bgRef>
    </p:bg>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294641" y="2386817"/>
            <a:ext cx="11704320" cy="1463040"/>
          </a:xfrm>
          <a:prstGeom prst="rect">
            <a:avLst/>
          </a:prstGeom>
          <a:noFill/>
        </p:spPr>
        <p:txBody>
          <a:bodyPr vert="horz" rIns="0" anchor="ctr">
            <a:noAutofit/>
          </a:bodyPr>
          <a:lstStyle>
            <a:lvl1pPr algn="l">
              <a:defRPr sz="4000" baseline="0">
                <a:solidFill>
                  <a:schemeClr val="tx1"/>
                </a:solidFill>
                <a:latin typeface="+mj-lt"/>
              </a:defRPr>
            </a:lvl1pPr>
          </a:lstStyle>
          <a:p>
            <a:r>
              <a:rPr lang="en-US" dirty="0"/>
              <a:t>Thank you.</a:t>
            </a:r>
          </a:p>
        </p:txBody>
      </p:sp>
      <p:sp>
        <p:nvSpPr>
          <p:cNvPr id="4" name="Slide Number Placeholder 14">
            <a:extLst>
              <a:ext uri="{FF2B5EF4-FFF2-40B4-BE49-F238E27FC236}">
                <a16:creationId xmlns:a16="http://schemas.microsoft.com/office/drawing/2014/main" id="{B8871816-B9D0-D04B-8467-25D9C4D283FB}"/>
              </a:ext>
            </a:extLst>
          </p:cNvPr>
          <p:cNvSpPr>
            <a:spLocks noGrp="1"/>
          </p:cNvSpPr>
          <p:nvPr>
            <p:ph type="sldNum" sz="quarter" idx="4"/>
          </p:nvPr>
        </p:nvSpPr>
        <p:spPr>
          <a:xfrm>
            <a:off x="11061545" y="6236675"/>
            <a:ext cx="857703" cy="366183"/>
          </a:xfrm>
          <a:prstGeom prst="rect">
            <a:avLst/>
          </a:prstGeom>
        </p:spPr>
        <p:txBody>
          <a:bodyPr vert="horz" lIns="91440" tIns="45720" rIns="91440" bIns="45720" rtlCol="0" anchor="ctr"/>
          <a:lstStyle>
            <a:lvl1pPr algn="r">
              <a:defRPr sz="1067" b="0" i="0">
                <a:solidFill>
                  <a:schemeClr val="tx1"/>
                </a:solidFill>
                <a:latin typeface="Arial" panose="020B0604020202020204" pitchFamily="34" charset="0"/>
                <a:cs typeface="Arial" panose="020B0604020202020204" pitchFamily="34" charset="0"/>
              </a:defRPr>
            </a:lvl1pPr>
          </a:lstStyle>
          <a:p>
            <a:fld id="{B7D43D70-C499-F949-A9D0-D427CF5AA287}" type="slidenum">
              <a:rPr lang="en-US" smtClean="0"/>
              <a:pPr/>
              <a:t>‹#›</a:t>
            </a:fld>
            <a:endParaRPr lang="en-US" dirty="0"/>
          </a:p>
        </p:txBody>
      </p:sp>
    </p:spTree>
    <p:extLst>
      <p:ext uri="{BB962C8B-B14F-4D97-AF65-F5344CB8AC3E}">
        <p14:creationId xmlns:p14="http://schemas.microsoft.com/office/powerpoint/2010/main" val="890477112"/>
      </p:ext>
    </p:extLst>
  </p:cSld>
  <p:clrMapOvr>
    <a:overrideClrMapping bg1="lt1" tx1="dk1" bg2="lt2" tx2="dk2" accent1="accent1" accent2="accent2" accent3="accent3" accent4="accent4" accent5="accent5" accent6="accent6" hlink="hlink" folHlink="folHlink"/>
  </p:clrMapOvr>
  <p:transition spd="med"/>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2"/>
        <p:cNvGrpSpPr/>
        <p:nvPr/>
      </p:nvGrpSpPr>
      <p:grpSpPr>
        <a:xfrm>
          <a:off x="0" y="0"/>
          <a:ext cx="0" cy="0"/>
          <a:chOff x="0" y="0"/>
          <a:chExt cx="0" cy="0"/>
        </a:xfrm>
      </p:grpSpPr>
      <p:sp>
        <p:nvSpPr>
          <p:cNvPr id="23" name="Google Shape;23;p11"/>
          <p:cNvSpPr/>
          <p:nvPr/>
        </p:nvSpPr>
        <p:spPr>
          <a:xfrm>
            <a:off x="447817" y="601200"/>
            <a:ext cx="3682723" cy="5815475"/>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4" name="Google Shape;24;p11"/>
          <p:cNvSpPr txBox="1">
            <a:spLocks noGrp="1"/>
          </p:cNvSpPr>
          <p:nvPr>
            <p:ph type="title"/>
          </p:nvPr>
        </p:nvSpPr>
        <p:spPr>
          <a:xfrm>
            <a:off x="767857" y="933450"/>
            <a:ext cx="3031852" cy="1722419"/>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FFFFFF"/>
              </a:buClr>
              <a:buSzPts val="2400"/>
              <a:buFont typeface="Poppins Black"/>
              <a:buNone/>
              <a:defRPr sz="2400" b="0">
                <a:solidFill>
                  <a:srgbClr val="FFFFF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11"/>
          <p:cNvSpPr txBox="1">
            <a:spLocks noGrp="1"/>
          </p:cNvSpPr>
          <p:nvPr>
            <p:ph type="body" idx="1"/>
          </p:nvPr>
        </p:nvSpPr>
        <p:spPr>
          <a:xfrm>
            <a:off x="4900928" y="1179829"/>
            <a:ext cx="6650991" cy="4658216"/>
          </a:xfrm>
          <a:prstGeom prst="rect">
            <a:avLst/>
          </a:prstGeom>
          <a:noFill/>
          <a:ln>
            <a:noFill/>
          </a:ln>
        </p:spPr>
        <p:txBody>
          <a:bodyPr spcFirstLastPara="1" wrap="square" lIns="91425" tIns="45700" rIns="91425" bIns="45700" anchor="ctr" anchorCtr="0">
            <a:normAutofit/>
          </a:bodyPr>
          <a:lstStyle>
            <a:lvl1pPr marL="457200" lvl="0" indent="-345440" algn="l">
              <a:lnSpc>
                <a:spcPct val="120000"/>
              </a:lnSpc>
              <a:spcBef>
                <a:spcPts val="400"/>
              </a:spcBef>
              <a:spcAft>
                <a:spcPts val="0"/>
              </a:spcAft>
              <a:buSzPts val="1840"/>
              <a:buChar char="◼"/>
              <a:defRPr sz="2000">
                <a:solidFill>
                  <a:schemeClr val="dk2"/>
                </a:solidFill>
              </a:defRPr>
            </a:lvl1pPr>
            <a:lvl2pPr marL="914400" lvl="1" indent="-333756" algn="l">
              <a:lnSpc>
                <a:spcPct val="120000"/>
              </a:lnSpc>
              <a:spcBef>
                <a:spcPts val="600"/>
              </a:spcBef>
              <a:spcAft>
                <a:spcPts val="0"/>
              </a:spcAft>
              <a:buSzPts val="1656"/>
              <a:buChar char="◼"/>
              <a:defRPr sz="1800">
                <a:solidFill>
                  <a:schemeClr val="dk2"/>
                </a:solidFill>
              </a:defRPr>
            </a:lvl2pPr>
            <a:lvl3pPr marL="1371600" lvl="2" indent="-322072" algn="l">
              <a:lnSpc>
                <a:spcPct val="120000"/>
              </a:lnSpc>
              <a:spcBef>
                <a:spcPts val="600"/>
              </a:spcBef>
              <a:spcAft>
                <a:spcPts val="0"/>
              </a:spcAft>
              <a:buSzPts val="1472"/>
              <a:buChar char="◼"/>
              <a:defRPr sz="1600">
                <a:solidFill>
                  <a:schemeClr val="dk2"/>
                </a:solidFill>
              </a:defRPr>
            </a:lvl3pPr>
            <a:lvl4pPr marL="1828800" lvl="3" indent="-310388" algn="l">
              <a:lnSpc>
                <a:spcPct val="120000"/>
              </a:lnSpc>
              <a:spcBef>
                <a:spcPts val="600"/>
              </a:spcBef>
              <a:spcAft>
                <a:spcPts val="0"/>
              </a:spcAft>
              <a:buSzPts val="1288"/>
              <a:buChar char="◼"/>
              <a:defRPr sz="1400">
                <a:solidFill>
                  <a:schemeClr val="dk2"/>
                </a:solidFill>
              </a:defRPr>
            </a:lvl4pPr>
            <a:lvl5pPr marL="2286000" lvl="4" indent="-310388" algn="l">
              <a:lnSpc>
                <a:spcPct val="120000"/>
              </a:lnSpc>
              <a:spcBef>
                <a:spcPts val="600"/>
              </a:spcBef>
              <a:spcAft>
                <a:spcPts val="0"/>
              </a:spcAft>
              <a:buSzPts val="1288"/>
              <a:buChar char="◼"/>
              <a:defRPr sz="1400">
                <a:solidFill>
                  <a:schemeClr val="dk2"/>
                </a:solidFill>
              </a:defRPr>
            </a:lvl5pPr>
            <a:lvl6pPr marL="2743200" lvl="5" indent="-310388" algn="l">
              <a:lnSpc>
                <a:spcPct val="100000"/>
              </a:lnSpc>
              <a:spcBef>
                <a:spcPts val="600"/>
              </a:spcBef>
              <a:spcAft>
                <a:spcPts val="0"/>
              </a:spcAft>
              <a:buSzPts val="1288"/>
              <a:buChar char="◼"/>
              <a:defRPr sz="1400">
                <a:solidFill>
                  <a:schemeClr val="dk2"/>
                </a:solidFill>
              </a:defRPr>
            </a:lvl6pPr>
            <a:lvl7pPr marL="3200400" lvl="6" indent="-310388" algn="l">
              <a:lnSpc>
                <a:spcPct val="100000"/>
              </a:lnSpc>
              <a:spcBef>
                <a:spcPts val="600"/>
              </a:spcBef>
              <a:spcAft>
                <a:spcPts val="0"/>
              </a:spcAft>
              <a:buSzPts val="1288"/>
              <a:buChar char="◼"/>
              <a:defRPr sz="1400">
                <a:solidFill>
                  <a:schemeClr val="dk2"/>
                </a:solidFill>
              </a:defRPr>
            </a:lvl7pPr>
            <a:lvl8pPr marL="3657600" lvl="7" indent="-310388" algn="l">
              <a:lnSpc>
                <a:spcPct val="100000"/>
              </a:lnSpc>
              <a:spcBef>
                <a:spcPts val="600"/>
              </a:spcBef>
              <a:spcAft>
                <a:spcPts val="0"/>
              </a:spcAft>
              <a:buSzPts val="1288"/>
              <a:buChar char="◼"/>
              <a:defRPr sz="1400">
                <a:solidFill>
                  <a:schemeClr val="dk2"/>
                </a:solidFill>
              </a:defRPr>
            </a:lvl8pPr>
            <a:lvl9pPr marL="4114800" lvl="8" indent="-310388" algn="l">
              <a:lnSpc>
                <a:spcPct val="100000"/>
              </a:lnSpc>
              <a:spcBef>
                <a:spcPts val="600"/>
              </a:spcBef>
              <a:spcAft>
                <a:spcPts val="600"/>
              </a:spcAft>
              <a:buSzPts val="1288"/>
              <a:buChar char="◼"/>
              <a:defRPr sz="1400">
                <a:solidFill>
                  <a:schemeClr val="dk2"/>
                </a:solidFill>
              </a:defRPr>
            </a:lvl9pPr>
          </a:lstStyle>
          <a:p>
            <a:endParaRPr/>
          </a:p>
        </p:txBody>
      </p:sp>
      <p:sp>
        <p:nvSpPr>
          <p:cNvPr id="26" name="Google Shape;26;p11"/>
          <p:cNvSpPr txBox="1">
            <a:spLocks noGrp="1"/>
          </p:cNvSpPr>
          <p:nvPr>
            <p:ph type="body" idx="2"/>
          </p:nvPr>
        </p:nvSpPr>
        <p:spPr>
          <a:xfrm>
            <a:off x="767857" y="2836654"/>
            <a:ext cx="3031852" cy="3001392"/>
          </a:xfrm>
          <a:prstGeom prst="rect">
            <a:avLst/>
          </a:prstGeom>
          <a:noFill/>
          <a:ln>
            <a:noFill/>
          </a:ln>
        </p:spPr>
        <p:txBody>
          <a:bodyPr spcFirstLastPara="1" wrap="square" lIns="91425" tIns="45700" rIns="91425" bIns="45700" anchor="t" anchorCtr="0">
            <a:normAutofit/>
          </a:bodyPr>
          <a:lstStyle>
            <a:lvl1pPr marL="457200" lvl="0" indent="-228600" algn="l">
              <a:lnSpc>
                <a:spcPct val="120000"/>
              </a:lnSpc>
              <a:spcBef>
                <a:spcPts val="320"/>
              </a:spcBef>
              <a:spcAft>
                <a:spcPts val="0"/>
              </a:spcAft>
              <a:buSzPts val="1472"/>
              <a:buNone/>
              <a:defRPr sz="1600">
                <a:solidFill>
                  <a:srgbClr val="FFFFFF"/>
                </a:solidFill>
              </a:defRPr>
            </a:lvl1pPr>
            <a:lvl2pPr marL="914400" lvl="1" indent="-228600" algn="l">
              <a:lnSpc>
                <a:spcPct val="120000"/>
              </a:lnSpc>
              <a:spcBef>
                <a:spcPts val="600"/>
              </a:spcBef>
              <a:spcAft>
                <a:spcPts val="0"/>
              </a:spcAft>
              <a:buSzPts val="1012"/>
              <a:buNone/>
              <a:defRPr sz="1100"/>
            </a:lvl2pPr>
            <a:lvl3pPr marL="1371600" lvl="2" indent="-228600" algn="l">
              <a:lnSpc>
                <a:spcPct val="120000"/>
              </a:lnSpc>
              <a:spcBef>
                <a:spcPts val="600"/>
              </a:spcBef>
              <a:spcAft>
                <a:spcPts val="0"/>
              </a:spcAft>
              <a:buSzPts val="920"/>
              <a:buNone/>
              <a:defRPr sz="1000"/>
            </a:lvl3pPr>
            <a:lvl4pPr marL="1828800" lvl="3" indent="-228600" algn="l">
              <a:lnSpc>
                <a:spcPct val="120000"/>
              </a:lnSpc>
              <a:spcBef>
                <a:spcPts val="600"/>
              </a:spcBef>
              <a:spcAft>
                <a:spcPts val="0"/>
              </a:spcAft>
              <a:buSzPts val="828"/>
              <a:buNone/>
              <a:defRPr sz="900"/>
            </a:lvl4pPr>
            <a:lvl5pPr marL="2286000" lvl="4" indent="-228600" algn="l">
              <a:lnSpc>
                <a:spcPct val="120000"/>
              </a:lnSpc>
              <a:spcBef>
                <a:spcPts val="600"/>
              </a:spcBef>
              <a:spcAft>
                <a:spcPts val="0"/>
              </a:spcAft>
              <a:buSzPts val="828"/>
              <a:buNone/>
              <a:defRPr sz="900"/>
            </a:lvl5pPr>
            <a:lvl6pPr marL="2743200" lvl="5" indent="-228600" algn="l">
              <a:lnSpc>
                <a:spcPct val="100000"/>
              </a:lnSpc>
              <a:spcBef>
                <a:spcPts val="600"/>
              </a:spcBef>
              <a:spcAft>
                <a:spcPts val="0"/>
              </a:spcAft>
              <a:buSzPts val="828"/>
              <a:buNone/>
              <a:defRPr sz="900"/>
            </a:lvl6pPr>
            <a:lvl7pPr marL="3200400" lvl="6" indent="-228600" algn="l">
              <a:lnSpc>
                <a:spcPct val="100000"/>
              </a:lnSpc>
              <a:spcBef>
                <a:spcPts val="600"/>
              </a:spcBef>
              <a:spcAft>
                <a:spcPts val="0"/>
              </a:spcAft>
              <a:buSzPts val="828"/>
              <a:buNone/>
              <a:defRPr sz="900"/>
            </a:lvl7pPr>
            <a:lvl8pPr marL="3657600" lvl="7" indent="-228600" algn="l">
              <a:lnSpc>
                <a:spcPct val="100000"/>
              </a:lnSpc>
              <a:spcBef>
                <a:spcPts val="600"/>
              </a:spcBef>
              <a:spcAft>
                <a:spcPts val="0"/>
              </a:spcAft>
              <a:buSzPts val="828"/>
              <a:buNone/>
              <a:defRPr sz="900"/>
            </a:lvl8pPr>
            <a:lvl9pPr marL="4114800" lvl="8" indent="-228600" algn="l">
              <a:lnSpc>
                <a:spcPct val="100000"/>
              </a:lnSpc>
              <a:spcBef>
                <a:spcPts val="600"/>
              </a:spcBef>
              <a:spcAft>
                <a:spcPts val="600"/>
              </a:spcAft>
              <a:buSzPts val="828"/>
              <a:buNone/>
              <a:defRPr sz="900"/>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77824" y="2743200"/>
            <a:ext cx="10436352" cy="1371600"/>
          </a:xfrm>
        </p:spPr>
        <p:txBody>
          <a:bodyPr lIns="0" rIns="0" anchor="b" anchorCtr="0">
            <a:noAutofit/>
          </a:bodyPr>
          <a:lstStyle>
            <a:lvl1pPr algn="l">
              <a:defRPr sz="3600">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877824" y="4114800"/>
            <a:ext cx="10436352" cy="685800"/>
          </a:xfrm>
        </p:spPr>
        <p:txBody>
          <a:bodyPr lIns="0" tIns="228600" rIns="0">
            <a:noAutofit/>
          </a:bodyPr>
          <a:lstStyle>
            <a:lvl1pPr marL="0" indent="0" algn="l">
              <a:spcBef>
                <a:spcPts val="0"/>
              </a:spcBef>
              <a:buNone/>
              <a:defRPr sz="22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446198C-04DA-4E69-9F60-477E336F6D8D}" type="datetimeFigureOut">
              <a:rPr lang="en-US" smtClean="0"/>
              <a:t>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CAD713-2A88-4927-BA3B-75E8042AC897}" type="slidenum">
              <a:rPr lang="en-US" smtClean="0"/>
              <a:t>‹#›</a:t>
            </a:fld>
            <a:endParaRPr lang="en-US"/>
          </a:p>
        </p:txBody>
      </p:sp>
      <p:grpSp>
        <p:nvGrpSpPr>
          <p:cNvPr id="20" name="Group 19"/>
          <p:cNvGrpSpPr/>
          <p:nvPr userDrawn="1"/>
        </p:nvGrpSpPr>
        <p:grpSpPr>
          <a:xfrm>
            <a:off x="876301" y="681039"/>
            <a:ext cx="1689100" cy="1381125"/>
            <a:chOff x="657225" y="681038"/>
            <a:chExt cx="1266825" cy="1381125"/>
          </a:xfrm>
          <a:solidFill>
            <a:srgbClr val="FFFFFF"/>
          </a:solidFill>
        </p:grpSpPr>
        <p:sp>
          <p:nvSpPr>
            <p:cNvPr id="21" name="Freeform 5"/>
            <p:cNvSpPr>
              <a:spLocks noEditPoints="1"/>
            </p:cNvSpPr>
            <p:nvPr userDrawn="1"/>
          </p:nvSpPr>
          <p:spPr bwMode="auto">
            <a:xfrm>
              <a:off x="846138" y="1354138"/>
              <a:ext cx="887413" cy="708025"/>
            </a:xfrm>
            <a:custGeom>
              <a:avLst/>
              <a:gdLst>
                <a:gd name="T0" fmla="*/ 2203 w 2794"/>
                <a:gd name="T1" fmla="*/ 0 h 2229"/>
                <a:gd name="T2" fmla="*/ 1613 w 2794"/>
                <a:gd name="T3" fmla="*/ 0 h 2229"/>
                <a:gd name="T4" fmla="*/ 1613 w 2794"/>
                <a:gd name="T5" fmla="*/ 665 h 2229"/>
                <a:gd name="T6" fmla="*/ 1904 w 2794"/>
                <a:gd name="T7" fmla="*/ 1330 h 2229"/>
                <a:gd name="T8" fmla="*/ 1904 w 2794"/>
                <a:gd name="T9" fmla="*/ 1237 h 2229"/>
                <a:gd name="T10" fmla="*/ 1749 w 2794"/>
                <a:gd name="T11" fmla="*/ 747 h 2229"/>
                <a:gd name="T12" fmla="*/ 1749 w 2794"/>
                <a:gd name="T13" fmla="*/ 573 h 2229"/>
                <a:gd name="T14" fmla="*/ 1972 w 2794"/>
                <a:gd name="T15" fmla="*/ 573 h 2229"/>
                <a:gd name="T16" fmla="*/ 1972 w 2794"/>
                <a:gd name="T17" fmla="*/ 1332 h 2229"/>
                <a:gd name="T18" fmla="*/ 1401 w 2794"/>
                <a:gd name="T19" fmla="*/ 2182 h 2229"/>
                <a:gd name="T20" fmla="*/ 829 w 2794"/>
                <a:gd name="T21" fmla="*/ 1374 h 2229"/>
                <a:gd name="T22" fmla="*/ 1180 w 2794"/>
                <a:gd name="T23" fmla="*/ 665 h 2229"/>
                <a:gd name="T24" fmla="*/ 1180 w 2794"/>
                <a:gd name="T25" fmla="*/ 573 h 2229"/>
                <a:gd name="T26" fmla="*/ 1401 w 2794"/>
                <a:gd name="T27" fmla="*/ 573 h 2229"/>
                <a:gd name="T28" fmla="*/ 1542 w 2794"/>
                <a:gd name="T29" fmla="*/ 573 h 2229"/>
                <a:gd name="T30" fmla="*/ 1542 w 2794"/>
                <a:gd name="T31" fmla="*/ 436 h 2229"/>
                <a:gd name="T32" fmla="*/ 1401 w 2794"/>
                <a:gd name="T33" fmla="*/ 436 h 2229"/>
                <a:gd name="T34" fmla="*/ 1180 w 2794"/>
                <a:gd name="T35" fmla="*/ 436 h 2229"/>
                <a:gd name="T36" fmla="*/ 1180 w 2794"/>
                <a:gd name="T37" fmla="*/ 436 h 2229"/>
                <a:gd name="T38" fmla="*/ 1044 w 2794"/>
                <a:gd name="T39" fmla="*/ 436 h 2229"/>
                <a:gd name="T40" fmla="*/ 1044 w 2794"/>
                <a:gd name="T41" fmla="*/ 436 h 2229"/>
                <a:gd name="T42" fmla="*/ 692 w 2794"/>
                <a:gd name="T43" fmla="*/ 436 h 2229"/>
                <a:gd name="T44" fmla="*/ 692 w 2794"/>
                <a:gd name="T45" fmla="*/ 1234 h 2229"/>
                <a:gd name="T46" fmla="*/ 695 w 2794"/>
                <a:gd name="T47" fmla="*/ 1315 h 2229"/>
                <a:gd name="T48" fmla="*/ 695 w 2794"/>
                <a:gd name="T49" fmla="*/ 1315 h 2229"/>
                <a:gd name="T50" fmla="*/ 829 w 2794"/>
                <a:gd name="T51" fmla="*/ 1205 h 2229"/>
                <a:gd name="T52" fmla="*/ 829 w 2794"/>
                <a:gd name="T53" fmla="*/ 1205 h 2229"/>
                <a:gd name="T54" fmla="*/ 829 w 2794"/>
                <a:gd name="T55" fmla="*/ 573 h 2229"/>
                <a:gd name="T56" fmla="*/ 1044 w 2794"/>
                <a:gd name="T57" fmla="*/ 573 h 2229"/>
                <a:gd name="T58" fmla="*/ 1044 w 2794"/>
                <a:gd name="T59" fmla="*/ 573 h 2229"/>
                <a:gd name="T60" fmla="*/ 1044 w 2794"/>
                <a:gd name="T61" fmla="*/ 747 h 2229"/>
                <a:gd name="T62" fmla="*/ 590 w 2794"/>
                <a:gd name="T63" fmla="*/ 1447 h 2229"/>
                <a:gd name="T64" fmla="*/ 135 w 2794"/>
                <a:gd name="T65" fmla="*/ 747 h 2229"/>
                <a:gd name="T66" fmla="*/ 135 w 2794"/>
                <a:gd name="T67" fmla="*/ 136 h 2229"/>
                <a:gd name="T68" fmla="*/ 590 w 2794"/>
                <a:gd name="T69" fmla="*/ 136 h 2229"/>
                <a:gd name="T70" fmla="*/ 1044 w 2794"/>
                <a:gd name="T71" fmla="*/ 136 h 2229"/>
                <a:gd name="T72" fmla="*/ 1044 w 2794"/>
                <a:gd name="T73" fmla="*/ 370 h 2229"/>
                <a:gd name="T74" fmla="*/ 1180 w 2794"/>
                <a:gd name="T75" fmla="*/ 370 h 2229"/>
                <a:gd name="T76" fmla="*/ 1180 w 2794"/>
                <a:gd name="T77" fmla="*/ 0 h 2229"/>
                <a:gd name="T78" fmla="*/ 590 w 2794"/>
                <a:gd name="T79" fmla="*/ 0 h 2229"/>
                <a:gd name="T80" fmla="*/ 0 w 2794"/>
                <a:gd name="T81" fmla="*/ 0 h 2229"/>
                <a:gd name="T82" fmla="*/ 0 w 2794"/>
                <a:gd name="T83" fmla="*/ 665 h 2229"/>
                <a:gd name="T84" fmla="*/ 590 w 2794"/>
                <a:gd name="T85" fmla="*/ 1495 h 2229"/>
                <a:gd name="T86" fmla="*/ 708 w 2794"/>
                <a:gd name="T87" fmla="*/ 1444 h 2229"/>
                <a:gd name="T88" fmla="*/ 1401 w 2794"/>
                <a:gd name="T89" fmla="*/ 2229 h 2229"/>
                <a:gd name="T90" fmla="*/ 2093 w 2794"/>
                <a:gd name="T91" fmla="*/ 1447 h 2229"/>
                <a:gd name="T92" fmla="*/ 2203 w 2794"/>
                <a:gd name="T93" fmla="*/ 1495 h 2229"/>
                <a:gd name="T94" fmla="*/ 2794 w 2794"/>
                <a:gd name="T95" fmla="*/ 665 h 2229"/>
                <a:gd name="T96" fmla="*/ 2794 w 2794"/>
                <a:gd name="T97" fmla="*/ 0 h 2229"/>
                <a:gd name="T98" fmla="*/ 2203 w 2794"/>
                <a:gd name="T99" fmla="*/ 0 h 2229"/>
                <a:gd name="T100" fmla="*/ 2658 w 2794"/>
                <a:gd name="T101" fmla="*/ 747 h 2229"/>
                <a:gd name="T102" fmla="*/ 2203 w 2794"/>
                <a:gd name="T103" fmla="*/ 1447 h 2229"/>
                <a:gd name="T104" fmla="*/ 2100 w 2794"/>
                <a:gd name="T105" fmla="*/ 1395 h 2229"/>
                <a:gd name="T106" fmla="*/ 2109 w 2794"/>
                <a:gd name="T107" fmla="*/ 1234 h 2229"/>
                <a:gd name="T108" fmla="*/ 2109 w 2794"/>
                <a:gd name="T109" fmla="*/ 436 h 2229"/>
                <a:gd name="T110" fmla="*/ 1749 w 2794"/>
                <a:gd name="T111" fmla="*/ 436 h 2229"/>
                <a:gd name="T112" fmla="*/ 1749 w 2794"/>
                <a:gd name="T113" fmla="*/ 136 h 2229"/>
                <a:gd name="T114" fmla="*/ 2203 w 2794"/>
                <a:gd name="T115" fmla="*/ 136 h 2229"/>
                <a:gd name="T116" fmla="*/ 2658 w 2794"/>
                <a:gd name="T117" fmla="*/ 136 h 2229"/>
                <a:gd name="T118" fmla="*/ 2658 w 2794"/>
                <a:gd name="T119" fmla="*/ 747 h 2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94" h="2229">
                  <a:moveTo>
                    <a:pt x="2203" y="0"/>
                  </a:moveTo>
                  <a:cubicBezTo>
                    <a:pt x="1613" y="0"/>
                    <a:pt x="1613" y="0"/>
                    <a:pt x="1613" y="0"/>
                  </a:cubicBezTo>
                  <a:cubicBezTo>
                    <a:pt x="1613" y="665"/>
                    <a:pt x="1613" y="665"/>
                    <a:pt x="1613" y="665"/>
                  </a:cubicBezTo>
                  <a:cubicBezTo>
                    <a:pt x="1613" y="970"/>
                    <a:pt x="1719" y="1183"/>
                    <a:pt x="1904" y="1330"/>
                  </a:cubicBezTo>
                  <a:cubicBezTo>
                    <a:pt x="1904" y="1237"/>
                    <a:pt x="1904" y="1237"/>
                    <a:pt x="1904" y="1237"/>
                  </a:cubicBezTo>
                  <a:cubicBezTo>
                    <a:pt x="1769" y="1081"/>
                    <a:pt x="1749" y="901"/>
                    <a:pt x="1749" y="747"/>
                  </a:cubicBezTo>
                  <a:cubicBezTo>
                    <a:pt x="1749" y="573"/>
                    <a:pt x="1749" y="573"/>
                    <a:pt x="1749" y="573"/>
                  </a:cubicBezTo>
                  <a:cubicBezTo>
                    <a:pt x="1972" y="573"/>
                    <a:pt x="1972" y="573"/>
                    <a:pt x="1972" y="573"/>
                  </a:cubicBezTo>
                  <a:cubicBezTo>
                    <a:pt x="1972" y="1332"/>
                    <a:pt x="1972" y="1332"/>
                    <a:pt x="1972" y="1332"/>
                  </a:cubicBezTo>
                  <a:cubicBezTo>
                    <a:pt x="1972" y="1609"/>
                    <a:pt x="1895" y="1961"/>
                    <a:pt x="1401" y="2182"/>
                  </a:cubicBezTo>
                  <a:cubicBezTo>
                    <a:pt x="931" y="1972"/>
                    <a:pt x="838" y="1643"/>
                    <a:pt x="829" y="1374"/>
                  </a:cubicBezTo>
                  <a:cubicBezTo>
                    <a:pt x="1051" y="1225"/>
                    <a:pt x="1180" y="1001"/>
                    <a:pt x="1180" y="665"/>
                  </a:cubicBezTo>
                  <a:cubicBezTo>
                    <a:pt x="1180" y="573"/>
                    <a:pt x="1180" y="573"/>
                    <a:pt x="1180" y="573"/>
                  </a:cubicBezTo>
                  <a:cubicBezTo>
                    <a:pt x="1401" y="573"/>
                    <a:pt x="1401" y="573"/>
                    <a:pt x="1401" y="573"/>
                  </a:cubicBezTo>
                  <a:cubicBezTo>
                    <a:pt x="1542" y="573"/>
                    <a:pt x="1542" y="573"/>
                    <a:pt x="1542" y="573"/>
                  </a:cubicBezTo>
                  <a:cubicBezTo>
                    <a:pt x="1542" y="436"/>
                    <a:pt x="1542" y="436"/>
                    <a:pt x="1542" y="436"/>
                  </a:cubicBezTo>
                  <a:cubicBezTo>
                    <a:pt x="1401" y="436"/>
                    <a:pt x="1401" y="436"/>
                    <a:pt x="1401" y="436"/>
                  </a:cubicBezTo>
                  <a:cubicBezTo>
                    <a:pt x="1180" y="436"/>
                    <a:pt x="1180" y="436"/>
                    <a:pt x="1180" y="436"/>
                  </a:cubicBezTo>
                  <a:cubicBezTo>
                    <a:pt x="1180" y="436"/>
                    <a:pt x="1180" y="436"/>
                    <a:pt x="1180" y="436"/>
                  </a:cubicBezTo>
                  <a:cubicBezTo>
                    <a:pt x="1044" y="436"/>
                    <a:pt x="1044" y="436"/>
                    <a:pt x="1044" y="436"/>
                  </a:cubicBezTo>
                  <a:cubicBezTo>
                    <a:pt x="1044" y="436"/>
                    <a:pt x="1044" y="436"/>
                    <a:pt x="1044" y="436"/>
                  </a:cubicBezTo>
                  <a:cubicBezTo>
                    <a:pt x="692" y="436"/>
                    <a:pt x="692" y="436"/>
                    <a:pt x="692" y="436"/>
                  </a:cubicBezTo>
                  <a:cubicBezTo>
                    <a:pt x="692" y="1234"/>
                    <a:pt x="692" y="1234"/>
                    <a:pt x="692" y="1234"/>
                  </a:cubicBezTo>
                  <a:cubicBezTo>
                    <a:pt x="692" y="1262"/>
                    <a:pt x="693" y="1289"/>
                    <a:pt x="695" y="1315"/>
                  </a:cubicBezTo>
                  <a:cubicBezTo>
                    <a:pt x="695" y="1315"/>
                    <a:pt x="695" y="1315"/>
                    <a:pt x="695" y="1315"/>
                  </a:cubicBezTo>
                  <a:cubicBezTo>
                    <a:pt x="748" y="1280"/>
                    <a:pt x="792" y="1244"/>
                    <a:pt x="829" y="1205"/>
                  </a:cubicBezTo>
                  <a:cubicBezTo>
                    <a:pt x="829" y="1205"/>
                    <a:pt x="829" y="1205"/>
                    <a:pt x="829" y="1205"/>
                  </a:cubicBezTo>
                  <a:cubicBezTo>
                    <a:pt x="829" y="573"/>
                    <a:pt x="829" y="573"/>
                    <a:pt x="829" y="573"/>
                  </a:cubicBezTo>
                  <a:cubicBezTo>
                    <a:pt x="1044" y="573"/>
                    <a:pt x="1044" y="573"/>
                    <a:pt x="1044" y="573"/>
                  </a:cubicBezTo>
                  <a:cubicBezTo>
                    <a:pt x="1044" y="573"/>
                    <a:pt x="1044" y="573"/>
                    <a:pt x="1044" y="573"/>
                  </a:cubicBezTo>
                  <a:cubicBezTo>
                    <a:pt x="1044" y="747"/>
                    <a:pt x="1044" y="747"/>
                    <a:pt x="1044" y="747"/>
                  </a:cubicBezTo>
                  <a:cubicBezTo>
                    <a:pt x="1044" y="978"/>
                    <a:pt x="1001" y="1263"/>
                    <a:pt x="590" y="1447"/>
                  </a:cubicBezTo>
                  <a:cubicBezTo>
                    <a:pt x="178" y="1263"/>
                    <a:pt x="135" y="978"/>
                    <a:pt x="135" y="747"/>
                  </a:cubicBezTo>
                  <a:cubicBezTo>
                    <a:pt x="135" y="136"/>
                    <a:pt x="135" y="136"/>
                    <a:pt x="135" y="136"/>
                  </a:cubicBezTo>
                  <a:cubicBezTo>
                    <a:pt x="590" y="136"/>
                    <a:pt x="590" y="136"/>
                    <a:pt x="590" y="136"/>
                  </a:cubicBezTo>
                  <a:cubicBezTo>
                    <a:pt x="1044" y="136"/>
                    <a:pt x="1044" y="136"/>
                    <a:pt x="1044" y="136"/>
                  </a:cubicBezTo>
                  <a:cubicBezTo>
                    <a:pt x="1044" y="370"/>
                    <a:pt x="1044" y="370"/>
                    <a:pt x="1044" y="370"/>
                  </a:cubicBezTo>
                  <a:cubicBezTo>
                    <a:pt x="1180" y="370"/>
                    <a:pt x="1180" y="370"/>
                    <a:pt x="1180" y="370"/>
                  </a:cubicBezTo>
                  <a:cubicBezTo>
                    <a:pt x="1180" y="0"/>
                    <a:pt x="1180" y="0"/>
                    <a:pt x="1180" y="0"/>
                  </a:cubicBezTo>
                  <a:cubicBezTo>
                    <a:pt x="590" y="0"/>
                    <a:pt x="590" y="0"/>
                    <a:pt x="590" y="0"/>
                  </a:cubicBezTo>
                  <a:cubicBezTo>
                    <a:pt x="0" y="0"/>
                    <a:pt x="0" y="0"/>
                    <a:pt x="0" y="0"/>
                  </a:cubicBezTo>
                  <a:cubicBezTo>
                    <a:pt x="0" y="665"/>
                    <a:pt x="0" y="665"/>
                    <a:pt x="0" y="665"/>
                  </a:cubicBezTo>
                  <a:cubicBezTo>
                    <a:pt x="0" y="1109"/>
                    <a:pt x="224" y="1357"/>
                    <a:pt x="590" y="1495"/>
                  </a:cubicBezTo>
                  <a:cubicBezTo>
                    <a:pt x="631" y="1479"/>
                    <a:pt x="670" y="1462"/>
                    <a:pt x="708" y="1444"/>
                  </a:cubicBezTo>
                  <a:cubicBezTo>
                    <a:pt x="771" y="1847"/>
                    <a:pt x="1023" y="2087"/>
                    <a:pt x="1401" y="2229"/>
                  </a:cubicBezTo>
                  <a:cubicBezTo>
                    <a:pt x="1777" y="2087"/>
                    <a:pt x="2029" y="1848"/>
                    <a:pt x="2093" y="1447"/>
                  </a:cubicBezTo>
                  <a:cubicBezTo>
                    <a:pt x="2128" y="1464"/>
                    <a:pt x="2165" y="1480"/>
                    <a:pt x="2203" y="1495"/>
                  </a:cubicBezTo>
                  <a:cubicBezTo>
                    <a:pt x="2569" y="1357"/>
                    <a:pt x="2794" y="1109"/>
                    <a:pt x="2794" y="665"/>
                  </a:cubicBezTo>
                  <a:cubicBezTo>
                    <a:pt x="2794" y="0"/>
                    <a:pt x="2794" y="0"/>
                    <a:pt x="2794" y="0"/>
                  </a:cubicBezTo>
                  <a:lnTo>
                    <a:pt x="2203" y="0"/>
                  </a:lnTo>
                  <a:close/>
                  <a:moveTo>
                    <a:pt x="2658" y="747"/>
                  </a:moveTo>
                  <a:cubicBezTo>
                    <a:pt x="2658" y="978"/>
                    <a:pt x="2615" y="1263"/>
                    <a:pt x="2203" y="1447"/>
                  </a:cubicBezTo>
                  <a:cubicBezTo>
                    <a:pt x="2166" y="1431"/>
                    <a:pt x="2131" y="1413"/>
                    <a:pt x="2100" y="1395"/>
                  </a:cubicBezTo>
                  <a:cubicBezTo>
                    <a:pt x="2106" y="1344"/>
                    <a:pt x="2109" y="1290"/>
                    <a:pt x="2109" y="1234"/>
                  </a:cubicBezTo>
                  <a:cubicBezTo>
                    <a:pt x="2109" y="436"/>
                    <a:pt x="2109" y="436"/>
                    <a:pt x="2109" y="436"/>
                  </a:cubicBezTo>
                  <a:cubicBezTo>
                    <a:pt x="1749" y="436"/>
                    <a:pt x="1749" y="436"/>
                    <a:pt x="1749" y="436"/>
                  </a:cubicBezTo>
                  <a:cubicBezTo>
                    <a:pt x="1749" y="136"/>
                    <a:pt x="1749" y="136"/>
                    <a:pt x="1749" y="136"/>
                  </a:cubicBezTo>
                  <a:cubicBezTo>
                    <a:pt x="2203" y="136"/>
                    <a:pt x="2203" y="136"/>
                    <a:pt x="2203" y="136"/>
                  </a:cubicBezTo>
                  <a:cubicBezTo>
                    <a:pt x="2658" y="136"/>
                    <a:pt x="2658" y="136"/>
                    <a:pt x="2658" y="136"/>
                  </a:cubicBezTo>
                  <a:lnTo>
                    <a:pt x="2658" y="7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22" name="Freeform 6"/>
            <p:cNvSpPr>
              <a:spLocks/>
            </p:cNvSpPr>
            <p:nvPr userDrawn="1"/>
          </p:nvSpPr>
          <p:spPr bwMode="auto">
            <a:xfrm>
              <a:off x="915988" y="1003301"/>
              <a:ext cx="188913" cy="236538"/>
            </a:xfrm>
            <a:custGeom>
              <a:avLst/>
              <a:gdLst>
                <a:gd name="T0" fmla="*/ 49 w 596"/>
                <a:gd name="T1" fmla="*/ 747 h 747"/>
                <a:gd name="T2" fmla="*/ 49 w 596"/>
                <a:gd name="T3" fmla="*/ 721 h 747"/>
                <a:gd name="T4" fmla="*/ 91 w 596"/>
                <a:gd name="T5" fmla="*/ 696 h 747"/>
                <a:gd name="T6" fmla="*/ 99 w 596"/>
                <a:gd name="T7" fmla="*/ 684 h 747"/>
                <a:gd name="T8" fmla="*/ 105 w 596"/>
                <a:gd name="T9" fmla="*/ 621 h 747"/>
                <a:gd name="T10" fmla="*/ 109 w 596"/>
                <a:gd name="T11" fmla="*/ 535 h 747"/>
                <a:gd name="T12" fmla="*/ 109 w 596"/>
                <a:gd name="T13" fmla="*/ 252 h 747"/>
                <a:gd name="T14" fmla="*/ 105 w 596"/>
                <a:gd name="T15" fmla="*/ 112 h 747"/>
                <a:gd name="T16" fmla="*/ 98 w 596"/>
                <a:gd name="T17" fmla="*/ 52 h 747"/>
                <a:gd name="T18" fmla="*/ 78 w 596"/>
                <a:gd name="T19" fmla="*/ 39 h 747"/>
                <a:gd name="T20" fmla="*/ 0 w 596"/>
                <a:gd name="T21" fmla="*/ 33 h 747"/>
                <a:gd name="T22" fmla="*/ 0 w 596"/>
                <a:gd name="T23" fmla="*/ 0 h 747"/>
                <a:gd name="T24" fmla="*/ 165 w 596"/>
                <a:gd name="T25" fmla="*/ 3 h 747"/>
                <a:gd name="T26" fmla="*/ 323 w 596"/>
                <a:gd name="T27" fmla="*/ 0 h 747"/>
                <a:gd name="T28" fmla="*/ 323 w 596"/>
                <a:gd name="T29" fmla="*/ 33 h 747"/>
                <a:gd name="T30" fmla="*/ 243 w 596"/>
                <a:gd name="T31" fmla="*/ 39 h 747"/>
                <a:gd name="T32" fmla="*/ 224 w 596"/>
                <a:gd name="T33" fmla="*/ 51 h 747"/>
                <a:gd name="T34" fmla="*/ 216 w 596"/>
                <a:gd name="T35" fmla="*/ 102 h 747"/>
                <a:gd name="T36" fmla="*/ 213 w 596"/>
                <a:gd name="T37" fmla="*/ 252 h 747"/>
                <a:gd name="T38" fmla="*/ 213 w 596"/>
                <a:gd name="T39" fmla="*/ 606 h 747"/>
                <a:gd name="T40" fmla="*/ 216 w 596"/>
                <a:gd name="T41" fmla="*/ 696 h 747"/>
                <a:gd name="T42" fmla="*/ 303 w 596"/>
                <a:gd name="T43" fmla="*/ 700 h 747"/>
                <a:gd name="T44" fmla="*/ 525 w 596"/>
                <a:gd name="T45" fmla="*/ 681 h 747"/>
                <a:gd name="T46" fmla="*/ 538 w 596"/>
                <a:gd name="T47" fmla="*/ 644 h 747"/>
                <a:gd name="T48" fmla="*/ 560 w 596"/>
                <a:gd name="T49" fmla="*/ 557 h 747"/>
                <a:gd name="T50" fmla="*/ 596 w 596"/>
                <a:gd name="T51" fmla="*/ 557 h 747"/>
                <a:gd name="T52" fmla="*/ 573 w 596"/>
                <a:gd name="T53" fmla="*/ 741 h 747"/>
                <a:gd name="T54" fmla="*/ 537 w 596"/>
                <a:gd name="T55" fmla="*/ 746 h 747"/>
                <a:gd name="T56" fmla="*/ 449 w 596"/>
                <a:gd name="T57" fmla="*/ 747 h 747"/>
                <a:gd name="T58" fmla="*/ 156 w 596"/>
                <a:gd name="T59" fmla="*/ 744 h 747"/>
                <a:gd name="T60" fmla="*/ 49 w 596"/>
                <a:gd name="T61" fmla="*/ 747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6" h="747">
                  <a:moveTo>
                    <a:pt x="49" y="747"/>
                  </a:moveTo>
                  <a:cubicBezTo>
                    <a:pt x="49" y="721"/>
                    <a:pt x="49" y="721"/>
                    <a:pt x="49" y="721"/>
                  </a:cubicBezTo>
                  <a:cubicBezTo>
                    <a:pt x="71" y="710"/>
                    <a:pt x="85" y="702"/>
                    <a:pt x="91" y="696"/>
                  </a:cubicBezTo>
                  <a:cubicBezTo>
                    <a:pt x="95" y="693"/>
                    <a:pt x="98" y="689"/>
                    <a:pt x="99" y="684"/>
                  </a:cubicBezTo>
                  <a:cubicBezTo>
                    <a:pt x="102" y="675"/>
                    <a:pt x="104" y="654"/>
                    <a:pt x="105" y="621"/>
                  </a:cubicBezTo>
                  <a:cubicBezTo>
                    <a:pt x="108" y="573"/>
                    <a:pt x="109" y="545"/>
                    <a:pt x="109" y="535"/>
                  </a:cubicBezTo>
                  <a:cubicBezTo>
                    <a:pt x="109" y="252"/>
                    <a:pt x="109" y="252"/>
                    <a:pt x="109" y="252"/>
                  </a:cubicBezTo>
                  <a:cubicBezTo>
                    <a:pt x="109" y="204"/>
                    <a:pt x="108" y="157"/>
                    <a:pt x="105" y="112"/>
                  </a:cubicBezTo>
                  <a:cubicBezTo>
                    <a:pt x="104" y="78"/>
                    <a:pt x="102" y="59"/>
                    <a:pt x="98" y="52"/>
                  </a:cubicBezTo>
                  <a:cubicBezTo>
                    <a:pt x="93" y="46"/>
                    <a:pt x="87" y="42"/>
                    <a:pt x="78" y="39"/>
                  </a:cubicBezTo>
                  <a:cubicBezTo>
                    <a:pt x="69" y="36"/>
                    <a:pt x="43" y="34"/>
                    <a:pt x="0" y="33"/>
                  </a:cubicBezTo>
                  <a:cubicBezTo>
                    <a:pt x="0" y="0"/>
                    <a:pt x="0" y="0"/>
                    <a:pt x="0" y="0"/>
                  </a:cubicBezTo>
                  <a:cubicBezTo>
                    <a:pt x="89" y="2"/>
                    <a:pt x="144" y="3"/>
                    <a:pt x="165" y="3"/>
                  </a:cubicBezTo>
                  <a:cubicBezTo>
                    <a:pt x="189" y="3"/>
                    <a:pt x="241" y="2"/>
                    <a:pt x="323" y="0"/>
                  </a:cubicBezTo>
                  <a:cubicBezTo>
                    <a:pt x="323" y="33"/>
                    <a:pt x="323" y="33"/>
                    <a:pt x="323" y="33"/>
                  </a:cubicBezTo>
                  <a:cubicBezTo>
                    <a:pt x="279" y="34"/>
                    <a:pt x="253" y="36"/>
                    <a:pt x="243" y="39"/>
                  </a:cubicBezTo>
                  <a:cubicBezTo>
                    <a:pt x="234" y="42"/>
                    <a:pt x="228" y="46"/>
                    <a:pt x="224" y="51"/>
                  </a:cubicBezTo>
                  <a:cubicBezTo>
                    <a:pt x="220" y="58"/>
                    <a:pt x="217" y="75"/>
                    <a:pt x="216" y="102"/>
                  </a:cubicBezTo>
                  <a:cubicBezTo>
                    <a:pt x="215" y="109"/>
                    <a:pt x="214" y="159"/>
                    <a:pt x="213" y="252"/>
                  </a:cubicBezTo>
                  <a:cubicBezTo>
                    <a:pt x="213" y="606"/>
                    <a:pt x="213" y="606"/>
                    <a:pt x="213" y="606"/>
                  </a:cubicBezTo>
                  <a:cubicBezTo>
                    <a:pt x="213" y="643"/>
                    <a:pt x="214" y="673"/>
                    <a:pt x="216" y="696"/>
                  </a:cubicBezTo>
                  <a:cubicBezTo>
                    <a:pt x="257" y="699"/>
                    <a:pt x="262" y="700"/>
                    <a:pt x="303" y="700"/>
                  </a:cubicBezTo>
                  <a:cubicBezTo>
                    <a:pt x="407" y="700"/>
                    <a:pt x="484" y="693"/>
                    <a:pt x="525" y="681"/>
                  </a:cubicBezTo>
                  <a:cubicBezTo>
                    <a:pt x="530" y="670"/>
                    <a:pt x="534" y="658"/>
                    <a:pt x="538" y="644"/>
                  </a:cubicBezTo>
                  <a:cubicBezTo>
                    <a:pt x="560" y="557"/>
                    <a:pt x="560" y="557"/>
                    <a:pt x="560" y="557"/>
                  </a:cubicBezTo>
                  <a:cubicBezTo>
                    <a:pt x="596" y="557"/>
                    <a:pt x="596" y="557"/>
                    <a:pt x="596" y="557"/>
                  </a:cubicBezTo>
                  <a:cubicBezTo>
                    <a:pt x="588" y="609"/>
                    <a:pt x="580" y="671"/>
                    <a:pt x="573" y="741"/>
                  </a:cubicBezTo>
                  <a:cubicBezTo>
                    <a:pt x="558" y="744"/>
                    <a:pt x="546" y="745"/>
                    <a:pt x="537" y="746"/>
                  </a:cubicBezTo>
                  <a:cubicBezTo>
                    <a:pt x="518" y="747"/>
                    <a:pt x="488" y="747"/>
                    <a:pt x="449" y="747"/>
                  </a:cubicBezTo>
                  <a:cubicBezTo>
                    <a:pt x="156" y="744"/>
                    <a:pt x="156" y="744"/>
                    <a:pt x="156" y="744"/>
                  </a:cubicBezTo>
                  <a:cubicBezTo>
                    <a:pt x="121" y="744"/>
                    <a:pt x="85" y="745"/>
                    <a:pt x="49" y="7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23" name="Freeform 7"/>
            <p:cNvSpPr>
              <a:spLocks/>
            </p:cNvSpPr>
            <p:nvPr userDrawn="1"/>
          </p:nvSpPr>
          <p:spPr bwMode="auto">
            <a:xfrm>
              <a:off x="1127125" y="1003301"/>
              <a:ext cx="103188" cy="236538"/>
            </a:xfrm>
            <a:custGeom>
              <a:avLst/>
              <a:gdLst>
                <a:gd name="T0" fmla="*/ 321 w 321"/>
                <a:gd name="T1" fmla="*/ 714 h 747"/>
                <a:gd name="T2" fmla="*/ 321 w 321"/>
                <a:gd name="T3" fmla="*/ 747 h 747"/>
                <a:gd name="T4" fmla="*/ 168 w 321"/>
                <a:gd name="T5" fmla="*/ 744 h 747"/>
                <a:gd name="T6" fmla="*/ 0 w 321"/>
                <a:gd name="T7" fmla="*/ 747 h 747"/>
                <a:gd name="T8" fmla="*/ 0 w 321"/>
                <a:gd name="T9" fmla="*/ 714 h 747"/>
                <a:gd name="T10" fmla="*/ 77 w 321"/>
                <a:gd name="T11" fmla="*/ 708 h 747"/>
                <a:gd name="T12" fmla="*/ 97 w 321"/>
                <a:gd name="T13" fmla="*/ 696 h 747"/>
                <a:gd name="T14" fmla="*/ 105 w 321"/>
                <a:gd name="T15" fmla="*/ 645 h 747"/>
                <a:gd name="T16" fmla="*/ 108 w 321"/>
                <a:gd name="T17" fmla="*/ 495 h 747"/>
                <a:gd name="T18" fmla="*/ 108 w 321"/>
                <a:gd name="T19" fmla="*/ 251 h 747"/>
                <a:gd name="T20" fmla="*/ 105 w 321"/>
                <a:gd name="T21" fmla="*/ 111 h 747"/>
                <a:gd name="T22" fmla="*/ 97 w 321"/>
                <a:gd name="T23" fmla="*/ 52 h 747"/>
                <a:gd name="T24" fmla="*/ 77 w 321"/>
                <a:gd name="T25" fmla="*/ 39 h 747"/>
                <a:gd name="T26" fmla="*/ 0 w 321"/>
                <a:gd name="T27" fmla="*/ 33 h 747"/>
                <a:gd name="T28" fmla="*/ 0 w 321"/>
                <a:gd name="T29" fmla="*/ 0 h 747"/>
                <a:gd name="T30" fmla="*/ 161 w 321"/>
                <a:gd name="T31" fmla="*/ 3 h 747"/>
                <a:gd name="T32" fmla="*/ 321 w 321"/>
                <a:gd name="T33" fmla="*/ 0 h 747"/>
                <a:gd name="T34" fmla="*/ 321 w 321"/>
                <a:gd name="T35" fmla="*/ 33 h 747"/>
                <a:gd name="T36" fmla="*/ 243 w 321"/>
                <a:gd name="T37" fmla="*/ 39 h 747"/>
                <a:gd name="T38" fmla="*/ 224 w 321"/>
                <a:gd name="T39" fmla="*/ 51 h 747"/>
                <a:gd name="T40" fmla="*/ 216 w 321"/>
                <a:gd name="T41" fmla="*/ 102 h 747"/>
                <a:gd name="T42" fmla="*/ 212 w 321"/>
                <a:gd name="T43" fmla="*/ 251 h 747"/>
                <a:gd name="T44" fmla="*/ 212 w 321"/>
                <a:gd name="T45" fmla="*/ 495 h 747"/>
                <a:gd name="T46" fmla="*/ 214 w 321"/>
                <a:gd name="T47" fmla="*/ 635 h 747"/>
                <a:gd name="T48" fmla="*/ 222 w 321"/>
                <a:gd name="T49" fmla="*/ 694 h 747"/>
                <a:gd name="T50" fmla="*/ 242 w 321"/>
                <a:gd name="T51" fmla="*/ 708 h 747"/>
                <a:gd name="T52" fmla="*/ 321 w 321"/>
                <a:gd name="T53" fmla="*/ 714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1" h="747">
                  <a:moveTo>
                    <a:pt x="321" y="714"/>
                  </a:moveTo>
                  <a:cubicBezTo>
                    <a:pt x="321" y="747"/>
                    <a:pt x="321" y="747"/>
                    <a:pt x="321" y="747"/>
                  </a:cubicBezTo>
                  <a:cubicBezTo>
                    <a:pt x="244" y="745"/>
                    <a:pt x="193" y="744"/>
                    <a:pt x="168" y="744"/>
                  </a:cubicBezTo>
                  <a:cubicBezTo>
                    <a:pt x="0" y="747"/>
                    <a:pt x="0" y="747"/>
                    <a:pt x="0" y="747"/>
                  </a:cubicBezTo>
                  <a:cubicBezTo>
                    <a:pt x="0" y="714"/>
                    <a:pt x="0" y="714"/>
                    <a:pt x="0" y="714"/>
                  </a:cubicBezTo>
                  <a:cubicBezTo>
                    <a:pt x="42" y="713"/>
                    <a:pt x="68" y="711"/>
                    <a:pt x="77" y="708"/>
                  </a:cubicBezTo>
                  <a:cubicBezTo>
                    <a:pt x="87" y="705"/>
                    <a:pt x="93" y="701"/>
                    <a:pt x="97" y="696"/>
                  </a:cubicBezTo>
                  <a:cubicBezTo>
                    <a:pt x="101" y="689"/>
                    <a:pt x="104" y="672"/>
                    <a:pt x="105" y="645"/>
                  </a:cubicBezTo>
                  <a:cubicBezTo>
                    <a:pt x="106" y="637"/>
                    <a:pt x="107" y="587"/>
                    <a:pt x="108" y="495"/>
                  </a:cubicBezTo>
                  <a:cubicBezTo>
                    <a:pt x="108" y="251"/>
                    <a:pt x="108" y="251"/>
                    <a:pt x="108" y="251"/>
                  </a:cubicBezTo>
                  <a:cubicBezTo>
                    <a:pt x="108" y="204"/>
                    <a:pt x="107" y="157"/>
                    <a:pt x="105" y="111"/>
                  </a:cubicBezTo>
                  <a:cubicBezTo>
                    <a:pt x="104" y="78"/>
                    <a:pt x="102" y="59"/>
                    <a:pt x="97" y="52"/>
                  </a:cubicBezTo>
                  <a:cubicBezTo>
                    <a:pt x="93" y="46"/>
                    <a:pt x="87" y="41"/>
                    <a:pt x="77" y="39"/>
                  </a:cubicBezTo>
                  <a:cubicBezTo>
                    <a:pt x="68" y="36"/>
                    <a:pt x="42" y="34"/>
                    <a:pt x="0" y="33"/>
                  </a:cubicBezTo>
                  <a:cubicBezTo>
                    <a:pt x="0" y="0"/>
                    <a:pt x="0" y="0"/>
                    <a:pt x="0" y="0"/>
                  </a:cubicBezTo>
                  <a:cubicBezTo>
                    <a:pt x="69" y="2"/>
                    <a:pt x="123" y="3"/>
                    <a:pt x="161" y="3"/>
                  </a:cubicBezTo>
                  <a:cubicBezTo>
                    <a:pt x="197" y="3"/>
                    <a:pt x="250" y="2"/>
                    <a:pt x="321" y="0"/>
                  </a:cubicBezTo>
                  <a:cubicBezTo>
                    <a:pt x="321" y="33"/>
                    <a:pt x="321" y="33"/>
                    <a:pt x="321" y="33"/>
                  </a:cubicBezTo>
                  <a:cubicBezTo>
                    <a:pt x="278" y="34"/>
                    <a:pt x="252" y="36"/>
                    <a:pt x="243" y="39"/>
                  </a:cubicBezTo>
                  <a:cubicBezTo>
                    <a:pt x="234" y="41"/>
                    <a:pt x="227" y="46"/>
                    <a:pt x="224" y="51"/>
                  </a:cubicBezTo>
                  <a:cubicBezTo>
                    <a:pt x="219" y="58"/>
                    <a:pt x="217" y="75"/>
                    <a:pt x="216" y="102"/>
                  </a:cubicBezTo>
                  <a:cubicBezTo>
                    <a:pt x="215" y="109"/>
                    <a:pt x="214" y="159"/>
                    <a:pt x="212" y="251"/>
                  </a:cubicBezTo>
                  <a:cubicBezTo>
                    <a:pt x="212" y="495"/>
                    <a:pt x="212" y="495"/>
                    <a:pt x="212" y="495"/>
                  </a:cubicBezTo>
                  <a:cubicBezTo>
                    <a:pt x="212" y="543"/>
                    <a:pt x="213" y="589"/>
                    <a:pt x="214" y="635"/>
                  </a:cubicBezTo>
                  <a:cubicBezTo>
                    <a:pt x="215" y="668"/>
                    <a:pt x="218" y="688"/>
                    <a:pt x="222" y="694"/>
                  </a:cubicBezTo>
                  <a:cubicBezTo>
                    <a:pt x="226" y="700"/>
                    <a:pt x="233" y="705"/>
                    <a:pt x="242" y="708"/>
                  </a:cubicBezTo>
                  <a:cubicBezTo>
                    <a:pt x="251" y="711"/>
                    <a:pt x="278" y="713"/>
                    <a:pt x="321" y="7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24" name="Freeform 8"/>
            <p:cNvSpPr>
              <a:spLocks/>
            </p:cNvSpPr>
            <p:nvPr userDrawn="1"/>
          </p:nvSpPr>
          <p:spPr bwMode="auto">
            <a:xfrm>
              <a:off x="1266825" y="1003301"/>
              <a:ext cx="276225" cy="242888"/>
            </a:xfrm>
            <a:custGeom>
              <a:avLst/>
              <a:gdLst>
                <a:gd name="T0" fmla="*/ 5 w 869"/>
                <a:gd name="T1" fmla="*/ 747 h 766"/>
                <a:gd name="T2" fmla="*/ 5 w 869"/>
                <a:gd name="T3" fmla="*/ 714 h 766"/>
                <a:gd name="T4" fmla="*/ 80 w 869"/>
                <a:gd name="T5" fmla="*/ 705 h 766"/>
                <a:gd name="T6" fmla="*/ 91 w 869"/>
                <a:gd name="T7" fmla="*/ 695 h 766"/>
                <a:gd name="T8" fmla="*/ 99 w 869"/>
                <a:gd name="T9" fmla="*/ 640 h 766"/>
                <a:gd name="T10" fmla="*/ 102 w 869"/>
                <a:gd name="T11" fmla="*/ 520 h 766"/>
                <a:gd name="T12" fmla="*/ 102 w 869"/>
                <a:gd name="T13" fmla="*/ 92 h 766"/>
                <a:gd name="T14" fmla="*/ 100 w 869"/>
                <a:gd name="T15" fmla="*/ 69 h 766"/>
                <a:gd name="T16" fmla="*/ 80 w 869"/>
                <a:gd name="T17" fmla="*/ 47 h 766"/>
                <a:gd name="T18" fmla="*/ 57 w 869"/>
                <a:gd name="T19" fmla="*/ 36 h 766"/>
                <a:gd name="T20" fmla="*/ 0 w 869"/>
                <a:gd name="T21" fmla="*/ 33 h 766"/>
                <a:gd name="T22" fmla="*/ 0 w 869"/>
                <a:gd name="T23" fmla="*/ 0 h 766"/>
                <a:gd name="T24" fmla="*/ 119 w 869"/>
                <a:gd name="T25" fmla="*/ 3 h 766"/>
                <a:gd name="T26" fmla="*/ 202 w 869"/>
                <a:gd name="T27" fmla="*/ 0 h 766"/>
                <a:gd name="T28" fmla="*/ 269 w 869"/>
                <a:gd name="T29" fmla="*/ 86 h 766"/>
                <a:gd name="T30" fmla="*/ 381 w 869"/>
                <a:gd name="T31" fmla="*/ 220 h 766"/>
                <a:gd name="T32" fmla="*/ 545 w 869"/>
                <a:gd name="T33" fmla="*/ 411 h 766"/>
                <a:gd name="T34" fmla="*/ 671 w 869"/>
                <a:gd name="T35" fmla="*/ 554 h 766"/>
                <a:gd name="T36" fmla="*/ 721 w 869"/>
                <a:gd name="T37" fmla="*/ 609 h 766"/>
                <a:gd name="T38" fmla="*/ 721 w 869"/>
                <a:gd name="T39" fmla="*/ 226 h 766"/>
                <a:gd name="T40" fmla="*/ 718 w 869"/>
                <a:gd name="T41" fmla="*/ 105 h 766"/>
                <a:gd name="T42" fmla="*/ 711 w 869"/>
                <a:gd name="T43" fmla="*/ 51 h 766"/>
                <a:gd name="T44" fmla="*/ 699 w 869"/>
                <a:gd name="T45" fmla="*/ 41 h 766"/>
                <a:gd name="T46" fmla="*/ 624 w 869"/>
                <a:gd name="T47" fmla="*/ 33 h 766"/>
                <a:gd name="T48" fmla="*/ 624 w 869"/>
                <a:gd name="T49" fmla="*/ 0 h 766"/>
                <a:gd name="T50" fmla="*/ 756 w 869"/>
                <a:gd name="T51" fmla="*/ 3 h 766"/>
                <a:gd name="T52" fmla="*/ 869 w 869"/>
                <a:gd name="T53" fmla="*/ 0 h 766"/>
                <a:gd name="T54" fmla="*/ 869 w 869"/>
                <a:gd name="T55" fmla="*/ 33 h 766"/>
                <a:gd name="T56" fmla="*/ 794 w 869"/>
                <a:gd name="T57" fmla="*/ 41 h 766"/>
                <a:gd name="T58" fmla="*/ 783 w 869"/>
                <a:gd name="T59" fmla="*/ 52 h 766"/>
                <a:gd name="T60" fmla="*/ 775 w 869"/>
                <a:gd name="T61" fmla="*/ 107 h 766"/>
                <a:gd name="T62" fmla="*/ 772 w 869"/>
                <a:gd name="T63" fmla="*/ 226 h 766"/>
                <a:gd name="T64" fmla="*/ 772 w 869"/>
                <a:gd name="T65" fmla="*/ 479 h 766"/>
                <a:gd name="T66" fmla="*/ 775 w 869"/>
                <a:gd name="T67" fmla="*/ 766 h 766"/>
                <a:gd name="T68" fmla="*/ 721 w 869"/>
                <a:gd name="T69" fmla="*/ 766 h 766"/>
                <a:gd name="T70" fmla="*/ 707 w 869"/>
                <a:gd name="T71" fmla="*/ 752 h 766"/>
                <a:gd name="T72" fmla="*/ 698 w 869"/>
                <a:gd name="T73" fmla="*/ 744 h 766"/>
                <a:gd name="T74" fmla="*/ 678 w 869"/>
                <a:gd name="T75" fmla="*/ 723 h 766"/>
                <a:gd name="T76" fmla="*/ 611 w 869"/>
                <a:gd name="T77" fmla="*/ 647 h 766"/>
                <a:gd name="T78" fmla="*/ 540 w 869"/>
                <a:gd name="T79" fmla="*/ 560 h 766"/>
                <a:gd name="T80" fmla="*/ 151 w 869"/>
                <a:gd name="T81" fmla="*/ 110 h 766"/>
                <a:gd name="T82" fmla="*/ 151 w 869"/>
                <a:gd name="T83" fmla="*/ 518 h 766"/>
                <a:gd name="T84" fmla="*/ 154 w 869"/>
                <a:gd name="T85" fmla="*/ 641 h 766"/>
                <a:gd name="T86" fmla="*/ 161 w 869"/>
                <a:gd name="T87" fmla="*/ 695 h 766"/>
                <a:gd name="T88" fmla="*/ 173 w 869"/>
                <a:gd name="T89" fmla="*/ 705 h 766"/>
                <a:gd name="T90" fmla="*/ 249 w 869"/>
                <a:gd name="T91" fmla="*/ 714 h 766"/>
                <a:gd name="T92" fmla="*/ 249 w 869"/>
                <a:gd name="T93" fmla="*/ 747 h 766"/>
                <a:gd name="T94" fmla="*/ 143 w 869"/>
                <a:gd name="T95" fmla="*/ 744 h 766"/>
                <a:gd name="T96" fmla="*/ 5 w 869"/>
                <a:gd name="T97" fmla="*/ 747 h 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69" h="766">
                  <a:moveTo>
                    <a:pt x="5" y="747"/>
                  </a:moveTo>
                  <a:cubicBezTo>
                    <a:pt x="5" y="714"/>
                    <a:pt x="5" y="714"/>
                    <a:pt x="5" y="714"/>
                  </a:cubicBezTo>
                  <a:cubicBezTo>
                    <a:pt x="43" y="714"/>
                    <a:pt x="68" y="711"/>
                    <a:pt x="80" y="705"/>
                  </a:cubicBezTo>
                  <a:cubicBezTo>
                    <a:pt x="86" y="703"/>
                    <a:pt x="89" y="700"/>
                    <a:pt x="91" y="695"/>
                  </a:cubicBezTo>
                  <a:cubicBezTo>
                    <a:pt x="95" y="688"/>
                    <a:pt x="98" y="670"/>
                    <a:pt x="99" y="640"/>
                  </a:cubicBezTo>
                  <a:cubicBezTo>
                    <a:pt x="101" y="594"/>
                    <a:pt x="102" y="554"/>
                    <a:pt x="102" y="520"/>
                  </a:cubicBezTo>
                  <a:cubicBezTo>
                    <a:pt x="102" y="92"/>
                    <a:pt x="102" y="92"/>
                    <a:pt x="102" y="92"/>
                  </a:cubicBezTo>
                  <a:cubicBezTo>
                    <a:pt x="102" y="80"/>
                    <a:pt x="102" y="73"/>
                    <a:pt x="100" y="69"/>
                  </a:cubicBezTo>
                  <a:cubicBezTo>
                    <a:pt x="97" y="63"/>
                    <a:pt x="91" y="56"/>
                    <a:pt x="80" y="47"/>
                  </a:cubicBezTo>
                  <a:cubicBezTo>
                    <a:pt x="74" y="41"/>
                    <a:pt x="66" y="38"/>
                    <a:pt x="57" y="36"/>
                  </a:cubicBezTo>
                  <a:cubicBezTo>
                    <a:pt x="49" y="34"/>
                    <a:pt x="30" y="33"/>
                    <a:pt x="0" y="33"/>
                  </a:cubicBezTo>
                  <a:cubicBezTo>
                    <a:pt x="0" y="0"/>
                    <a:pt x="0" y="0"/>
                    <a:pt x="0" y="0"/>
                  </a:cubicBezTo>
                  <a:cubicBezTo>
                    <a:pt x="63" y="2"/>
                    <a:pt x="103" y="3"/>
                    <a:pt x="119" y="3"/>
                  </a:cubicBezTo>
                  <a:cubicBezTo>
                    <a:pt x="147" y="3"/>
                    <a:pt x="174" y="2"/>
                    <a:pt x="202" y="0"/>
                  </a:cubicBezTo>
                  <a:cubicBezTo>
                    <a:pt x="232" y="39"/>
                    <a:pt x="255" y="67"/>
                    <a:pt x="269" y="86"/>
                  </a:cubicBezTo>
                  <a:cubicBezTo>
                    <a:pt x="381" y="220"/>
                    <a:pt x="381" y="220"/>
                    <a:pt x="381" y="220"/>
                  </a:cubicBezTo>
                  <a:cubicBezTo>
                    <a:pt x="545" y="411"/>
                    <a:pt x="545" y="411"/>
                    <a:pt x="545" y="411"/>
                  </a:cubicBezTo>
                  <a:cubicBezTo>
                    <a:pt x="597" y="472"/>
                    <a:pt x="639" y="520"/>
                    <a:pt x="671" y="554"/>
                  </a:cubicBezTo>
                  <a:cubicBezTo>
                    <a:pt x="691" y="578"/>
                    <a:pt x="708" y="596"/>
                    <a:pt x="721" y="609"/>
                  </a:cubicBezTo>
                  <a:cubicBezTo>
                    <a:pt x="721" y="226"/>
                    <a:pt x="721" y="226"/>
                    <a:pt x="721" y="226"/>
                  </a:cubicBezTo>
                  <a:cubicBezTo>
                    <a:pt x="721" y="191"/>
                    <a:pt x="720" y="151"/>
                    <a:pt x="718" y="105"/>
                  </a:cubicBezTo>
                  <a:cubicBezTo>
                    <a:pt x="717" y="76"/>
                    <a:pt x="714" y="58"/>
                    <a:pt x="711" y="51"/>
                  </a:cubicBezTo>
                  <a:cubicBezTo>
                    <a:pt x="708" y="46"/>
                    <a:pt x="705" y="43"/>
                    <a:pt x="699" y="41"/>
                  </a:cubicBezTo>
                  <a:cubicBezTo>
                    <a:pt x="687" y="36"/>
                    <a:pt x="662" y="33"/>
                    <a:pt x="624" y="33"/>
                  </a:cubicBezTo>
                  <a:cubicBezTo>
                    <a:pt x="624" y="0"/>
                    <a:pt x="624" y="0"/>
                    <a:pt x="624" y="0"/>
                  </a:cubicBezTo>
                  <a:cubicBezTo>
                    <a:pt x="667" y="2"/>
                    <a:pt x="711" y="3"/>
                    <a:pt x="756" y="3"/>
                  </a:cubicBezTo>
                  <a:cubicBezTo>
                    <a:pt x="797" y="3"/>
                    <a:pt x="835" y="2"/>
                    <a:pt x="869" y="0"/>
                  </a:cubicBezTo>
                  <a:cubicBezTo>
                    <a:pt x="869" y="33"/>
                    <a:pt x="869" y="33"/>
                    <a:pt x="869" y="33"/>
                  </a:cubicBezTo>
                  <a:cubicBezTo>
                    <a:pt x="831" y="33"/>
                    <a:pt x="806" y="36"/>
                    <a:pt x="794" y="41"/>
                  </a:cubicBezTo>
                  <a:cubicBezTo>
                    <a:pt x="789" y="43"/>
                    <a:pt x="785" y="47"/>
                    <a:pt x="783" y="52"/>
                  </a:cubicBezTo>
                  <a:cubicBezTo>
                    <a:pt x="779" y="58"/>
                    <a:pt x="776" y="77"/>
                    <a:pt x="775" y="107"/>
                  </a:cubicBezTo>
                  <a:cubicBezTo>
                    <a:pt x="773" y="153"/>
                    <a:pt x="772" y="193"/>
                    <a:pt x="772" y="226"/>
                  </a:cubicBezTo>
                  <a:cubicBezTo>
                    <a:pt x="772" y="479"/>
                    <a:pt x="772" y="479"/>
                    <a:pt x="772" y="479"/>
                  </a:cubicBezTo>
                  <a:cubicBezTo>
                    <a:pt x="772" y="531"/>
                    <a:pt x="773" y="626"/>
                    <a:pt x="775" y="766"/>
                  </a:cubicBezTo>
                  <a:cubicBezTo>
                    <a:pt x="721" y="766"/>
                    <a:pt x="721" y="766"/>
                    <a:pt x="721" y="766"/>
                  </a:cubicBezTo>
                  <a:cubicBezTo>
                    <a:pt x="707" y="752"/>
                    <a:pt x="707" y="752"/>
                    <a:pt x="707" y="752"/>
                  </a:cubicBezTo>
                  <a:cubicBezTo>
                    <a:pt x="705" y="751"/>
                    <a:pt x="700" y="746"/>
                    <a:pt x="698" y="744"/>
                  </a:cubicBezTo>
                  <a:cubicBezTo>
                    <a:pt x="696" y="742"/>
                    <a:pt x="689" y="735"/>
                    <a:pt x="678" y="723"/>
                  </a:cubicBezTo>
                  <a:cubicBezTo>
                    <a:pt x="647" y="689"/>
                    <a:pt x="625" y="664"/>
                    <a:pt x="611" y="647"/>
                  </a:cubicBezTo>
                  <a:cubicBezTo>
                    <a:pt x="540" y="560"/>
                    <a:pt x="540" y="560"/>
                    <a:pt x="540" y="560"/>
                  </a:cubicBezTo>
                  <a:cubicBezTo>
                    <a:pt x="151" y="110"/>
                    <a:pt x="151" y="110"/>
                    <a:pt x="151" y="110"/>
                  </a:cubicBezTo>
                  <a:cubicBezTo>
                    <a:pt x="151" y="518"/>
                    <a:pt x="151" y="518"/>
                    <a:pt x="151" y="518"/>
                  </a:cubicBezTo>
                  <a:cubicBezTo>
                    <a:pt x="151" y="552"/>
                    <a:pt x="152" y="593"/>
                    <a:pt x="154" y="641"/>
                  </a:cubicBezTo>
                  <a:cubicBezTo>
                    <a:pt x="156" y="670"/>
                    <a:pt x="158" y="688"/>
                    <a:pt x="161" y="695"/>
                  </a:cubicBezTo>
                  <a:cubicBezTo>
                    <a:pt x="164" y="700"/>
                    <a:pt x="168" y="704"/>
                    <a:pt x="173" y="705"/>
                  </a:cubicBezTo>
                  <a:cubicBezTo>
                    <a:pt x="185" y="711"/>
                    <a:pt x="210" y="714"/>
                    <a:pt x="249" y="714"/>
                  </a:cubicBezTo>
                  <a:cubicBezTo>
                    <a:pt x="249" y="747"/>
                    <a:pt x="249" y="747"/>
                    <a:pt x="249" y="747"/>
                  </a:cubicBezTo>
                  <a:cubicBezTo>
                    <a:pt x="217" y="745"/>
                    <a:pt x="181" y="744"/>
                    <a:pt x="143" y="744"/>
                  </a:cubicBezTo>
                  <a:cubicBezTo>
                    <a:pt x="100" y="744"/>
                    <a:pt x="54" y="745"/>
                    <a:pt x="5" y="7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25" name="Freeform 9"/>
            <p:cNvSpPr>
              <a:spLocks/>
            </p:cNvSpPr>
            <p:nvPr userDrawn="1"/>
          </p:nvSpPr>
          <p:spPr bwMode="auto">
            <a:xfrm>
              <a:off x="1573213" y="1003301"/>
              <a:ext cx="101600" cy="236538"/>
            </a:xfrm>
            <a:custGeom>
              <a:avLst/>
              <a:gdLst>
                <a:gd name="T0" fmla="*/ 322 w 322"/>
                <a:gd name="T1" fmla="*/ 714 h 747"/>
                <a:gd name="T2" fmla="*/ 322 w 322"/>
                <a:gd name="T3" fmla="*/ 747 h 747"/>
                <a:gd name="T4" fmla="*/ 169 w 322"/>
                <a:gd name="T5" fmla="*/ 744 h 747"/>
                <a:gd name="T6" fmla="*/ 0 w 322"/>
                <a:gd name="T7" fmla="*/ 747 h 747"/>
                <a:gd name="T8" fmla="*/ 0 w 322"/>
                <a:gd name="T9" fmla="*/ 714 h 747"/>
                <a:gd name="T10" fmla="*/ 79 w 322"/>
                <a:gd name="T11" fmla="*/ 708 h 747"/>
                <a:gd name="T12" fmla="*/ 98 w 322"/>
                <a:gd name="T13" fmla="*/ 696 h 747"/>
                <a:gd name="T14" fmla="*/ 106 w 322"/>
                <a:gd name="T15" fmla="*/ 645 h 747"/>
                <a:gd name="T16" fmla="*/ 109 w 322"/>
                <a:gd name="T17" fmla="*/ 495 h 747"/>
                <a:gd name="T18" fmla="*/ 109 w 322"/>
                <a:gd name="T19" fmla="*/ 251 h 747"/>
                <a:gd name="T20" fmla="*/ 106 w 322"/>
                <a:gd name="T21" fmla="*/ 111 h 747"/>
                <a:gd name="T22" fmla="*/ 98 w 322"/>
                <a:gd name="T23" fmla="*/ 52 h 747"/>
                <a:gd name="T24" fmla="*/ 78 w 322"/>
                <a:gd name="T25" fmla="*/ 39 h 747"/>
                <a:gd name="T26" fmla="*/ 0 w 322"/>
                <a:gd name="T27" fmla="*/ 33 h 747"/>
                <a:gd name="T28" fmla="*/ 0 w 322"/>
                <a:gd name="T29" fmla="*/ 0 h 747"/>
                <a:gd name="T30" fmla="*/ 161 w 322"/>
                <a:gd name="T31" fmla="*/ 3 h 747"/>
                <a:gd name="T32" fmla="*/ 322 w 322"/>
                <a:gd name="T33" fmla="*/ 0 h 747"/>
                <a:gd name="T34" fmla="*/ 322 w 322"/>
                <a:gd name="T35" fmla="*/ 33 h 747"/>
                <a:gd name="T36" fmla="*/ 244 w 322"/>
                <a:gd name="T37" fmla="*/ 39 h 747"/>
                <a:gd name="T38" fmla="*/ 224 w 322"/>
                <a:gd name="T39" fmla="*/ 51 h 747"/>
                <a:gd name="T40" fmla="*/ 216 w 322"/>
                <a:gd name="T41" fmla="*/ 102 h 747"/>
                <a:gd name="T42" fmla="*/ 213 w 322"/>
                <a:gd name="T43" fmla="*/ 251 h 747"/>
                <a:gd name="T44" fmla="*/ 213 w 322"/>
                <a:gd name="T45" fmla="*/ 495 h 747"/>
                <a:gd name="T46" fmla="*/ 215 w 322"/>
                <a:gd name="T47" fmla="*/ 635 h 747"/>
                <a:gd name="T48" fmla="*/ 223 w 322"/>
                <a:gd name="T49" fmla="*/ 694 h 747"/>
                <a:gd name="T50" fmla="*/ 243 w 322"/>
                <a:gd name="T51" fmla="*/ 708 h 747"/>
                <a:gd name="T52" fmla="*/ 322 w 322"/>
                <a:gd name="T53" fmla="*/ 714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2" h="747">
                  <a:moveTo>
                    <a:pt x="322" y="714"/>
                  </a:moveTo>
                  <a:cubicBezTo>
                    <a:pt x="322" y="747"/>
                    <a:pt x="322" y="747"/>
                    <a:pt x="322" y="747"/>
                  </a:cubicBezTo>
                  <a:cubicBezTo>
                    <a:pt x="244" y="745"/>
                    <a:pt x="193" y="744"/>
                    <a:pt x="169" y="744"/>
                  </a:cubicBezTo>
                  <a:cubicBezTo>
                    <a:pt x="0" y="747"/>
                    <a:pt x="0" y="747"/>
                    <a:pt x="0" y="747"/>
                  </a:cubicBezTo>
                  <a:cubicBezTo>
                    <a:pt x="0" y="714"/>
                    <a:pt x="0" y="714"/>
                    <a:pt x="0" y="714"/>
                  </a:cubicBezTo>
                  <a:cubicBezTo>
                    <a:pt x="43" y="713"/>
                    <a:pt x="69" y="711"/>
                    <a:pt x="79" y="708"/>
                  </a:cubicBezTo>
                  <a:cubicBezTo>
                    <a:pt x="88" y="705"/>
                    <a:pt x="94" y="701"/>
                    <a:pt x="98" y="696"/>
                  </a:cubicBezTo>
                  <a:cubicBezTo>
                    <a:pt x="102" y="689"/>
                    <a:pt x="105" y="672"/>
                    <a:pt x="106" y="645"/>
                  </a:cubicBezTo>
                  <a:cubicBezTo>
                    <a:pt x="107" y="637"/>
                    <a:pt x="108" y="587"/>
                    <a:pt x="109" y="495"/>
                  </a:cubicBezTo>
                  <a:cubicBezTo>
                    <a:pt x="109" y="251"/>
                    <a:pt x="109" y="251"/>
                    <a:pt x="109" y="251"/>
                  </a:cubicBezTo>
                  <a:cubicBezTo>
                    <a:pt x="109" y="204"/>
                    <a:pt x="108" y="157"/>
                    <a:pt x="106" y="111"/>
                  </a:cubicBezTo>
                  <a:cubicBezTo>
                    <a:pt x="105" y="78"/>
                    <a:pt x="102" y="59"/>
                    <a:pt x="98" y="52"/>
                  </a:cubicBezTo>
                  <a:cubicBezTo>
                    <a:pt x="94" y="46"/>
                    <a:pt x="88" y="41"/>
                    <a:pt x="78" y="39"/>
                  </a:cubicBezTo>
                  <a:cubicBezTo>
                    <a:pt x="69" y="36"/>
                    <a:pt x="43" y="34"/>
                    <a:pt x="0" y="33"/>
                  </a:cubicBezTo>
                  <a:cubicBezTo>
                    <a:pt x="0" y="0"/>
                    <a:pt x="0" y="0"/>
                    <a:pt x="0" y="0"/>
                  </a:cubicBezTo>
                  <a:cubicBezTo>
                    <a:pt x="70" y="2"/>
                    <a:pt x="124" y="3"/>
                    <a:pt x="161" y="3"/>
                  </a:cubicBezTo>
                  <a:cubicBezTo>
                    <a:pt x="198" y="3"/>
                    <a:pt x="251" y="2"/>
                    <a:pt x="322" y="0"/>
                  </a:cubicBezTo>
                  <a:cubicBezTo>
                    <a:pt x="322" y="33"/>
                    <a:pt x="322" y="33"/>
                    <a:pt x="322" y="33"/>
                  </a:cubicBezTo>
                  <a:cubicBezTo>
                    <a:pt x="279" y="34"/>
                    <a:pt x="253" y="36"/>
                    <a:pt x="244" y="39"/>
                  </a:cubicBezTo>
                  <a:cubicBezTo>
                    <a:pt x="234" y="41"/>
                    <a:pt x="228" y="46"/>
                    <a:pt x="224" y="51"/>
                  </a:cubicBezTo>
                  <a:cubicBezTo>
                    <a:pt x="220" y="58"/>
                    <a:pt x="217" y="75"/>
                    <a:pt x="216" y="102"/>
                  </a:cubicBezTo>
                  <a:cubicBezTo>
                    <a:pt x="216" y="109"/>
                    <a:pt x="215" y="159"/>
                    <a:pt x="213" y="251"/>
                  </a:cubicBezTo>
                  <a:cubicBezTo>
                    <a:pt x="213" y="495"/>
                    <a:pt x="213" y="495"/>
                    <a:pt x="213" y="495"/>
                  </a:cubicBezTo>
                  <a:cubicBezTo>
                    <a:pt x="213" y="543"/>
                    <a:pt x="214" y="589"/>
                    <a:pt x="215" y="635"/>
                  </a:cubicBezTo>
                  <a:cubicBezTo>
                    <a:pt x="216" y="668"/>
                    <a:pt x="219" y="688"/>
                    <a:pt x="223" y="694"/>
                  </a:cubicBezTo>
                  <a:cubicBezTo>
                    <a:pt x="227" y="700"/>
                    <a:pt x="234" y="705"/>
                    <a:pt x="243" y="708"/>
                  </a:cubicBezTo>
                  <a:cubicBezTo>
                    <a:pt x="252" y="711"/>
                    <a:pt x="278" y="713"/>
                    <a:pt x="322" y="7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26" name="Freeform 10"/>
            <p:cNvSpPr>
              <a:spLocks/>
            </p:cNvSpPr>
            <p:nvPr userDrawn="1"/>
          </p:nvSpPr>
          <p:spPr bwMode="auto">
            <a:xfrm>
              <a:off x="1692275" y="998538"/>
              <a:ext cx="231775" cy="246063"/>
            </a:xfrm>
            <a:custGeom>
              <a:avLst/>
              <a:gdLst>
                <a:gd name="T0" fmla="*/ 728 w 728"/>
                <a:gd name="T1" fmla="*/ 667 h 774"/>
                <a:gd name="T2" fmla="*/ 707 w 728"/>
                <a:gd name="T3" fmla="*/ 716 h 774"/>
                <a:gd name="T4" fmla="*/ 581 w 728"/>
                <a:gd name="T5" fmla="*/ 761 h 774"/>
                <a:gd name="T6" fmla="*/ 447 w 728"/>
                <a:gd name="T7" fmla="*/ 774 h 774"/>
                <a:gd name="T8" fmla="*/ 288 w 728"/>
                <a:gd name="T9" fmla="*/ 754 h 774"/>
                <a:gd name="T10" fmla="*/ 161 w 728"/>
                <a:gd name="T11" fmla="*/ 696 h 774"/>
                <a:gd name="T12" fmla="*/ 71 w 728"/>
                <a:gd name="T13" fmla="*/ 610 h 774"/>
                <a:gd name="T14" fmla="*/ 18 w 728"/>
                <a:gd name="T15" fmla="*/ 508 h 774"/>
                <a:gd name="T16" fmla="*/ 0 w 728"/>
                <a:gd name="T17" fmla="*/ 386 h 774"/>
                <a:gd name="T18" fmla="*/ 123 w 728"/>
                <a:gd name="T19" fmla="*/ 110 h 774"/>
                <a:gd name="T20" fmla="*/ 457 w 728"/>
                <a:gd name="T21" fmla="*/ 0 h 774"/>
                <a:gd name="T22" fmla="*/ 549 w 728"/>
                <a:gd name="T23" fmla="*/ 6 h 774"/>
                <a:gd name="T24" fmla="*/ 653 w 728"/>
                <a:gd name="T25" fmla="*/ 27 h 774"/>
                <a:gd name="T26" fmla="*/ 728 w 728"/>
                <a:gd name="T27" fmla="*/ 45 h 774"/>
                <a:gd name="T28" fmla="*/ 710 w 728"/>
                <a:gd name="T29" fmla="*/ 101 h 774"/>
                <a:gd name="T30" fmla="*/ 698 w 728"/>
                <a:gd name="T31" fmla="*/ 204 h 774"/>
                <a:gd name="T32" fmla="*/ 665 w 728"/>
                <a:gd name="T33" fmla="*/ 204 h 774"/>
                <a:gd name="T34" fmla="*/ 665 w 728"/>
                <a:gd name="T35" fmla="*/ 143 h 774"/>
                <a:gd name="T36" fmla="*/ 605 w 728"/>
                <a:gd name="T37" fmla="*/ 66 h 774"/>
                <a:gd name="T38" fmla="*/ 446 w 728"/>
                <a:gd name="T39" fmla="*/ 41 h 774"/>
                <a:gd name="T40" fmla="*/ 313 w 728"/>
                <a:gd name="T41" fmla="*/ 60 h 774"/>
                <a:gd name="T42" fmla="*/ 217 w 728"/>
                <a:gd name="T43" fmla="*/ 117 h 774"/>
                <a:gd name="T44" fmla="*/ 149 w 728"/>
                <a:gd name="T45" fmla="*/ 216 h 774"/>
                <a:gd name="T46" fmla="*/ 122 w 728"/>
                <a:gd name="T47" fmla="*/ 366 h 774"/>
                <a:gd name="T48" fmla="*/ 223 w 728"/>
                <a:gd name="T49" fmla="*/ 621 h 774"/>
                <a:gd name="T50" fmla="*/ 492 w 728"/>
                <a:gd name="T51" fmla="*/ 717 h 774"/>
                <a:gd name="T52" fmla="*/ 632 w 728"/>
                <a:gd name="T53" fmla="*/ 698 h 774"/>
                <a:gd name="T54" fmla="*/ 719 w 728"/>
                <a:gd name="T55" fmla="*/ 656 h 774"/>
                <a:gd name="T56" fmla="*/ 728 w 728"/>
                <a:gd name="T57" fmla="*/ 667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28" h="774">
                  <a:moveTo>
                    <a:pt x="728" y="667"/>
                  </a:moveTo>
                  <a:cubicBezTo>
                    <a:pt x="707" y="716"/>
                    <a:pt x="707" y="716"/>
                    <a:pt x="707" y="716"/>
                  </a:cubicBezTo>
                  <a:cubicBezTo>
                    <a:pt x="664" y="736"/>
                    <a:pt x="622" y="751"/>
                    <a:pt x="581" y="761"/>
                  </a:cubicBezTo>
                  <a:cubicBezTo>
                    <a:pt x="540" y="770"/>
                    <a:pt x="495" y="774"/>
                    <a:pt x="447" y="774"/>
                  </a:cubicBezTo>
                  <a:cubicBezTo>
                    <a:pt x="390" y="774"/>
                    <a:pt x="337" y="768"/>
                    <a:pt x="288" y="754"/>
                  </a:cubicBezTo>
                  <a:cubicBezTo>
                    <a:pt x="240" y="740"/>
                    <a:pt x="197" y="721"/>
                    <a:pt x="161" y="696"/>
                  </a:cubicBezTo>
                  <a:cubicBezTo>
                    <a:pt x="124" y="670"/>
                    <a:pt x="94" y="642"/>
                    <a:pt x="71" y="610"/>
                  </a:cubicBezTo>
                  <a:cubicBezTo>
                    <a:pt x="48" y="579"/>
                    <a:pt x="31" y="545"/>
                    <a:pt x="18" y="508"/>
                  </a:cubicBezTo>
                  <a:cubicBezTo>
                    <a:pt x="6" y="471"/>
                    <a:pt x="0" y="430"/>
                    <a:pt x="0" y="386"/>
                  </a:cubicBezTo>
                  <a:cubicBezTo>
                    <a:pt x="0" y="275"/>
                    <a:pt x="41" y="183"/>
                    <a:pt x="123" y="110"/>
                  </a:cubicBezTo>
                  <a:cubicBezTo>
                    <a:pt x="204" y="37"/>
                    <a:pt x="316" y="0"/>
                    <a:pt x="457" y="0"/>
                  </a:cubicBezTo>
                  <a:cubicBezTo>
                    <a:pt x="490" y="0"/>
                    <a:pt x="521" y="2"/>
                    <a:pt x="549" y="6"/>
                  </a:cubicBezTo>
                  <a:cubicBezTo>
                    <a:pt x="578" y="9"/>
                    <a:pt x="612" y="16"/>
                    <a:pt x="653" y="27"/>
                  </a:cubicBezTo>
                  <a:cubicBezTo>
                    <a:pt x="694" y="37"/>
                    <a:pt x="719" y="43"/>
                    <a:pt x="728" y="45"/>
                  </a:cubicBezTo>
                  <a:cubicBezTo>
                    <a:pt x="720" y="64"/>
                    <a:pt x="714" y="82"/>
                    <a:pt x="710" y="101"/>
                  </a:cubicBezTo>
                  <a:cubicBezTo>
                    <a:pt x="704" y="131"/>
                    <a:pt x="700" y="165"/>
                    <a:pt x="698" y="204"/>
                  </a:cubicBezTo>
                  <a:cubicBezTo>
                    <a:pt x="665" y="204"/>
                    <a:pt x="665" y="204"/>
                    <a:pt x="665" y="204"/>
                  </a:cubicBezTo>
                  <a:cubicBezTo>
                    <a:pt x="665" y="143"/>
                    <a:pt x="665" y="143"/>
                    <a:pt x="665" y="143"/>
                  </a:cubicBezTo>
                  <a:cubicBezTo>
                    <a:pt x="661" y="109"/>
                    <a:pt x="641" y="83"/>
                    <a:pt x="605" y="66"/>
                  </a:cubicBezTo>
                  <a:cubicBezTo>
                    <a:pt x="569" y="50"/>
                    <a:pt x="516" y="41"/>
                    <a:pt x="446" y="41"/>
                  </a:cubicBezTo>
                  <a:cubicBezTo>
                    <a:pt x="393" y="42"/>
                    <a:pt x="349" y="48"/>
                    <a:pt x="313" y="60"/>
                  </a:cubicBezTo>
                  <a:cubicBezTo>
                    <a:pt x="277" y="72"/>
                    <a:pt x="245" y="91"/>
                    <a:pt x="217" y="117"/>
                  </a:cubicBezTo>
                  <a:cubicBezTo>
                    <a:pt x="189" y="143"/>
                    <a:pt x="166" y="176"/>
                    <a:pt x="149" y="216"/>
                  </a:cubicBezTo>
                  <a:cubicBezTo>
                    <a:pt x="131" y="256"/>
                    <a:pt x="122" y="306"/>
                    <a:pt x="122" y="366"/>
                  </a:cubicBezTo>
                  <a:cubicBezTo>
                    <a:pt x="122" y="472"/>
                    <a:pt x="155" y="557"/>
                    <a:pt x="223" y="621"/>
                  </a:cubicBezTo>
                  <a:cubicBezTo>
                    <a:pt x="291" y="685"/>
                    <a:pt x="380" y="717"/>
                    <a:pt x="492" y="717"/>
                  </a:cubicBezTo>
                  <a:cubicBezTo>
                    <a:pt x="542" y="717"/>
                    <a:pt x="589" y="711"/>
                    <a:pt x="632" y="698"/>
                  </a:cubicBezTo>
                  <a:cubicBezTo>
                    <a:pt x="661" y="689"/>
                    <a:pt x="690" y="675"/>
                    <a:pt x="719" y="656"/>
                  </a:cubicBezTo>
                  <a:lnTo>
                    <a:pt x="728" y="6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27" name="Freeform 11"/>
            <p:cNvSpPr>
              <a:spLocks/>
            </p:cNvSpPr>
            <p:nvPr userDrawn="1"/>
          </p:nvSpPr>
          <p:spPr bwMode="auto">
            <a:xfrm>
              <a:off x="657225" y="998538"/>
              <a:ext cx="231775" cy="246063"/>
            </a:xfrm>
            <a:custGeom>
              <a:avLst/>
              <a:gdLst>
                <a:gd name="T0" fmla="*/ 728 w 728"/>
                <a:gd name="T1" fmla="*/ 667 h 774"/>
                <a:gd name="T2" fmla="*/ 706 w 728"/>
                <a:gd name="T3" fmla="*/ 716 h 774"/>
                <a:gd name="T4" fmla="*/ 580 w 728"/>
                <a:gd name="T5" fmla="*/ 761 h 774"/>
                <a:gd name="T6" fmla="*/ 446 w 728"/>
                <a:gd name="T7" fmla="*/ 774 h 774"/>
                <a:gd name="T8" fmla="*/ 288 w 728"/>
                <a:gd name="T9" fmla="*/ 754 h 774"/>
                <a:gd name="T10" fmla="*/ 160 w 728"/>
                <a:gd name="T11" fmla="*/ 696 h 774"/>
                <a:gd name="T12" fmla="*/ 71 w 728"/>
                <a:gd name="T13" fmla="*/ 610 h 774"/>
                <a:gd name="T14" fmla="*/ 18 w 728"/>
                <a:gd name="T15" fmla="*/ 508 h 774"/>
                <a:gd name="T16" fmla="*/ 0 w 728"/>
                <a:gd name="T17" fmla="*/ 386 h 774"/>
                <a:gd name="T18" fmla="*/ 122 w 728"/>
                <a:gd name="T19" fmla="*/ 110 h 774"/>
                <a:gd name="T20" fmla="*/ 456 w 728"/>
                <a:gd name="T21" fmla="*/ 0 h 774"/>
                <a:gd name="T22" fmla="*/ 549 w 728"/>
                <a:gd name="T23" fmla="*/ 6 h 774"/>
                <a:gd name="T24" fmla="*/ 653 w 728"/>
                <a:gd name="T25" fmla="*/ 27 h 774"/>
                <a:gd name="T26" fmla="*/ 728 w 728"/>
                <a:gd name="T27" fmla="*/ 45 h 774"/>
                <a:gd name="T28" fmla="*/ 710 w 728"/>
                <a:gd name="T29" fmla="*/ 101 h 774"/>
                <a:gd name="T30" fmla="*/ 698 w 728"/>
                <a:gd name="T31" fmla="*/ 204 h 774"/>
                <a:gd name="T32" fmla="*/ 665 w 728"/>
                <a:gd name="T33" fmla="*/ 204 h 774"/>
                <a:gd name="T34" fmla="*/ 664 w 728"/>
                <a:gd name="T35" fmla="*/ 143 h 774"/>
                <a:gd name="T36" fmla="*/ 604 w 728"/>
                <a:gd name="T37" fmla="*/ 66 h 774"/>
                <a:gd name="T38" fmla="*/ 445 w 728"/>
                <a:gd name="T39" fmla="*/ 41 h 774"/>
                <a:gd name="T40" fmla="*/ 313 w 728"/>
                <a:gd name="T41" fmla="*/ 60 h 774"/>
                <a:gd name="T42" fmla="*/ 216 w 728"/>
                <a:gd name="T43" fmla="*/ 117 h 774"/>
                <a:gd name="T44" fmla="*/ 148 w 728"/>
                <a:gd name="T45" fmla="*/ 216 h 774"/>
                <a:gd name="T46" fmla="*/ 121 w 728"/>
                <a:gd name="T47" fmla="*/ 366 h 774"/>
                <a:gd name="T48" fmla="*/ 223 w 728"/>
                <a:gd name="T49" fmla="*/ 621 h 774"/>
                <a:gd name="T50" fmla="*/ 492 w 728"/>
                <a:gd name="T51" fmla="*/ 717 h 774"/>
                <a:gd name="T52" fmla="*/ 631 w 728"/>
                <a:gd name="T53" fmla="*/ 698 h 774"/>
                <a:gd name="T54" fmla="*/ 718 w 728"/>
                <a:gd name="T55" fmla="*/ 656 h 774"/>
                <a:gd name="T56" fmla="*/ 728 w 728"/>
                <a:gd name="T57" fmla="*/ 667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28" h="774">
                  <a:moveTo>
                    <a:pt x="728" y="667"/>
                  </a:moveTo>
                  <a:cubicBezTo>
                    <a:pt x="706" y="716"/>
                    <a:pt x="706" y="716"/>
                    <a:pt x="706" y="716"/>
                  </a:cubicBezTo>
                  <a:cubicBezTo>
                    <a:pt x="663" y="736"/>
                    <a:pt x="621" y="751"/>
                    <a:pt x="580" y="761"/>
                  </a:cubicBezTo>
                  <a:cubicBezTo>
                    <a:pt x="539" y="770"/>
                    <a:pt x="495" y="774"/>
                    <a:pt x="446" y="774"/>
                  </a:cubicBezTo>
                  <a:cubicBezTo>
                    <a:pt x="389" y="774"/>
                    <a:pt x="337" y="768"/>
                    <a:pt x="288" y="754"/>
                  </a:cubicBezTo>
                  <a:cubicBezTo>
                    <a:pt x="239" y="740"/>
                    <a:pt x="197" y="721"/>
                    <a:pt x="160" y="696"/>
                  </a:cubicBezTo>
                  <a:cubicBezTo>
                    <a:pt x="124" y="670"/>
                    <a:pt x="94" y="642"/>
                    <a:pt x="71" y="610"/>
                  </a:cubicBezTo>
                  <a:cubicBezTo>
                    <a:pt x="48" y="579"/>
                    <a:pt x="30" y="545"/>
                    <a:pt x="18" y="508"/>
                  </a:cubicBezTo>
                  <a:cubicBezTo>
                    <a:pt x="6" y="471"/>
                    <a:pt x="0" y="430"/>
                    <a:pt x="0" y="386"/>
                  </a:cubicBezTo>
                  <a:cubicBezTo>
                    <a:pt x="0" y="275"/>
                    <a:pt x="41" y="183"/>
                    <a:pt x="122" y="110"/>
                  </a:cubicBezTo>
                  <a:cubicBezTo>
                    <a:pt x="204" y="37"/>
                    <a:pt x="315" y="0"/>
                    <a:pt x="456" y="0"/>
                  </a:cubicBezTo>
                  <a:cubicBezTo>
                    <a:pt x="490" y="0"/>
                    <a:pt x="520" y="2"/>
                    <a:pt x="549" y="6"/>
                  </a:cubicBezTo>
                  <a:cubicBezTo>
                    <a:pt x="577" y="9"/>
                    <a:pt x="612" y="16"/>
                    <a:pt x="653" y="27"/>
                  </a:cubicBezTo>
                  <a:cubicBezTo>
                    <a:pt x="694" y="37"/>
                    <a:pt x="719" y="43"/>
                    <a:pt x="728" y="45"/>
                  </a:cubicBezTo>
                  <a:cubicBezTo>
                    <a:pt x="720" y="64"/>
                    <a:pt x="714" y="82"/>
                    <a:pt x="710" y="101"/>
                  </a:cubicBezTo>
                  <a:cubicBezTo>
                    <a:pt x="704" y="131"/>
                    <a:pt x="700" y="165"/>
                    <a:pt x="698" y="204"/>
                  </a:cubicBezTo>
                  <a:cubicBezTo>
                    <a:pt x="665" y="204"/>
                    <a:pt x="665" y="204"/>
                    <a:pt x="665" y="204"/>
                  </a:cubicBezTo>
                  <a:cubicBezTo>
                    <a:pt x="664" y="143"/>
                    <a:pt x="664" y="143"/>
                    <a:pt x="664" y="143"/>
                  </a:cubicBezTo>
                  <a:cubicBezTo>
                    <a:pt x="661" y="109"/>
                    <a:pt x="641" y="83"/>
                    <a:pt x="604" y="66"/>
                  </a:cubicBezTo>
                  <a:cubicBezTo>
                    <a:pt x="568" y="50"/>
                    <a:pt x="515" y="41"/>
                    <a:pt x="445" y="41"/>
                  </a:cubicBezTo>
                  <a:cubicBezTo>
                    <a:pt x="393" y="42"/>
                    <a:pt x="349" y="48"/>
                    <a:pt x="313" y="60"/>
                  </a:cubicBezTo>
                  <a:cubicBezTo>
                    <a:pt x="276" y="72"/>
                    <a:pt x="244" y="91"/>
                    <a:pt x="216" y="117"/>
                  </a:cubicBezTo>
                  <a:cubicBezTo>
                    <a:pt x="189" y="143"/>
                    <a:pt x="166" y="176"/>
                    <a:pt x="148" y="216"/>
                  </a:cubicBezTo>
                  <a:cubicBezTo>
                    <a:pt x="131" y="256"/>
                    <a:pt x="122" y="306"/>
                    <a:pt x="121" y="366"/>
                  </a:cubicBezTo>
                  <a:cubicBezTo>
                    <a:pt x="121" y="472"/>
                    <a:pt x="155" y="557"/>
                    <a:pt x="223" y="621"/>
                  </a:cubicBezTo>
                  <a:cubicBezTo>
                    <a:pt x="290" y="685"/>
                    <a:pt x="380" y="717"/>
                    <a:pt x="492" y="717"/>
                  </a:cubicBezTo>
                  <a:cubicBezTo>
                    <a:pt x="542" y="717"/>
                    <a:pt x="588" y="711"/>
                    <a:pt x="631" y="698"/>
                  </a:cubicBezTo>
                  <a:cubicBezTo>
                    <a:pt x="660" y="689"/>
                    <a:pt x="689" y="675"/>
                    <a:pt x="718" y="656"/>
                  </a:cubicBezTo>
                  <a:lnTo>
                    <a:pt x="728" y="6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28" name="Freeform 12"/>
            <p:cNvSpPr>
              <a:spLocks/>
            </p:cNvSpPr>
            <p:nvPr userDrawn="1"/>
          </p:nvSpPr>
          <p:spPr bwMode="auto">
            <a:xfrm>
              <a:off x="757238" y="687388"/>
              <a:ext cx="323850" cy="239713"/>
            </a:xfrm>
            <a:custGeom>
              <a:avLst/>
              <a:gdLst>
                <a:gd name="T0" fmla="*/ 0 w 1017"/>
                <a:gd name="T1" fmla="*/ 35 h 754"/>
                <a:gd name="T2" fmla="*/ 0 w 1017"/>
                <a:gd name="T3" fmla="*/ 0 h 754"/>
                <a:gd name="T4" fmla="*/ 110 w 1017"/>
                <a:gd name="T5" fmla="*/ 4 h 754"/>
                <a:gd name="T6" fmla="*/ 212 w 1017"/>
                <a:gd name="T7" fmla="*/ 0 h 754"/>
                <a:gd name="T8" fmla="*/ 300 w 1017"/>
                <a:gd name="T9" fmla="*/ 183 h 754"/>
                <a:gd name="T10" fmla="*/ 509 w 1017"/>
                <a:gd name="T11" fmla="*/ 592 h 754"/>
                <a:gd name="T12" fmla="*/ 697 w 1017"/>
                <a:gd name="T13" fmla="*/ 218 h 754"/>
                <a:gd name="T14" fmla="*/ 800 w 1017"/>
                <a:gd name="T15" fmla="*/ 0 h 754"/>
                <a:gd name="T16" fmla="*/ 898 w 1017"/>
                <a:gd name="T17" fmla="*/ 4 h 754"/>
                <a:gd name="T18" fmla="*/ 1017 w 1017"/>
                <a:gd name="T19" fmla="*/ 0 h 754"/>
                <a:gd name="T20" fmla="*/ 1017 w 1017"/>
                <a:gd name="T21" fmla="*/ 35 h 754"/>
                <a:gd name="T22" fmla="*/ 938 w 1017"/>
                <a:gd name="T23" fmla="*/ 40 h 754"/>
                <a:gd name="T24" fmla="*/ 918 w 1017"/>
                <a:gd name="T25" fmla="*/ 53 h 754"/>
                <a:gd name="T26" fmla="*/ 910 w 1017"/>
                <a:gd name="T27" fmla="*/ 103 h 754"/>
                <a:gd name="T28" fmla="*/ 907 w 1017"/>
                <a:gd name="T29" fmla="*/ 251 h 754"/>
                <a:gd name="T30" fmla="*/ 907 w 1017"/>
                <a:gd name="T31" fmla="*/ 492 h 754"/>
                <a:gd name="T32" fmla="*/ 910 w 1017"/>
                <a:gd name="T33" fmla="*/ 631 h 754"/>
                <a:gd name="T34" fmla="*/ 918 w 1017"/>
                <a:gd name="T35" fmla="*/ 690 h 754"/>
                <a:gd name="T36" fmla="*/ 938 w 1017"/>
                <a:gd name="T37" fmla="*/ 704 h 754"/>
                <a:gd name="T38" fmla="*/ 1017 w 1017"/>
                <a:gd name="T39" fmla="*/ 709 h 754"/>
                <a:gd name="T40" fmla="*/ 1017 w 1017"/>
                <a:gd name="T41" fmla="*/ 743 h 754"/>
                <a:gd name="T42" fmla="*/ 861 w 1017"/>
                <a:gd name="T43" fmla="*/ 739 h 754"/>
                <a:gd name="T44" fmla="*/ 699 w 1017"/>
                <a:gd name="T45" fmla="*/ 743 h 754"/>
                <a:gd name="T46" fmla="*/ 699 w 1017"/>
                <a:gd name="T47" fmla="*/ 709 h 754"/>
                <a:gd name="T48" fmla="*/ 778 w 1017"/>
                <a:gd name="T49" fmla="*/ 704 h 754"/>
                <a:gd name="T50" fmla="*/ 797 w 1017"/>
                <a:gd name="T51" fmla="*/ 691 h 754"/>
                <a:gd name="T52" fmla="*/ 806 w 1017"/>
                <a:gd name="T53" fmla="*/ 641 h 754"/>
                <a:gd name="T54" fmla="*/ 808 w 1017"/>
                <a:gd name="T55" fmla="*/ 492 h 754"/>
                <a:gd name="T56" fmla="*/ 808 w 1017"/>
                <a:gd name="T57" fmla="*/ 108 h 754"/>
                <a:gd name="T58" fmla="*/ 619 w 1017"/>
                <a:gd name="T59" fmla="*/ 486 h 754"/>
                <a:gd name="T60" fmla="*/ 549 w 1017"/>
                <a:gd name="T61" fmla="*/ 629 h 754"/>
                <a:gd name="T62" fmla="*/ 494 w 1017"/>
                <a:gd name="T63" fmla="*/ 754 h 754"/>
                <a:gd name="T64" fmla="*/ 472 w 1017"/>
                <a:gd name="T65" fmla="*/ 754 h 754"/>
                <a:gd name="T66" fmla="*/ 459 w 1017"/>
                <a:gd name="T67" fmla="*/ 722 h 754"/>
                <a:gd name="T68" fmla="*/ 422 w 1017"/>
                <a:gd name="T69" fmla="*/ 645 h 754"/>
                <a:gd name="T70" fmla="*/ 159 w 1017"/>
                <a:gd name="T71" fmla="*/ 126 h 754"/>
                <a:gd name="T72" fmla="*/ 159 w 1017"/>
                <a:gd name="T73" fmla="*/ 492 h 754"/>
                <a:gd name="T74" fmla="*/ 163 w 1017"/>
                <a:gd name="T75" fmla="*/ 631 h 754"/>
                <a:gd name="T76" fmla="*/ 171 w 1017"/>
                <a:gd name="T77" fmla="*/ 690 h 754"/>
                <a:gd name="T78" fmla="*/ 191 w 1017"/>
                <a:gd name="T79" fmla="*/ 704 h 754"/>
                <a:gd name="T80" fmla="*/ 271 w 1017"/>
                <a:gd name="T81" fmla="*/ 709 h 754"/>
                <a:gd name="T82" fmla="*/ 271 w 1017"/>
                <a:gd name="T83" fmla="*/ 743 h 754"/>
                <a:gd name="T84" fmla="*/ 138 w 1017"/>
                <a:gd name="T85" fmla="*/ 739 h 754"/>
                <a:gd name="T86" fmla="*/ 0 w 1017"/>
                <a:gd name="T87" fmla="*/ 743 h 754"/>
                <a:gd name="T88" fmla="*/ 0 w 1017"/>
                <a:gd name="T89" fmla="*/ 709 h 754"/>
                <a:gd name="T90" fmla="*/ 79 w 1017"/>
                <a:gd name="T91" fmla="*/ 704 h 754"/>
                <a:gd name="T92" fmla="*/ 98 w 1017"/>
                <a:gd name="T93" fmla="*/ 691 h 754"/>
                <a:gd name="T94" fmla="*/ 107 w 1017"/>
                <a:gd name="T95" fmla="*/ 641 h 754"/>
                <a:gd name="T96" fmla="*/ 109 w 1017"/>
                <a:gd name="T97" fmla="*/ 492 h 754"/>
                <a:gd name="T98" fmla="*/ 109 w 1017"/>
                <a:gd name="T99" fmla="*/ 251 h 754"/>
                <a:gd name="T100" fmla="*/ 107 w 1017"/>
                <a:gd name="T101" fmla="*/ 112 h 754"/>
                <a:gd name="T102" fmla="*/ 99 w 1017"/>
                <a:gd name="T103" fmla="*/ 54 h 754"/>
                <a:gd name="T104" fmla="*/ 78 w 1017"/>
                <a:gd name="T105" fmla="*/ 40 h 754"/>
                <a:gd name="T106" fmla="*/ 0 w 1017"/>
                <a:gd name="T107" fmla="*/ 35 h 7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17" h="754">
                  <a:moveTo>
                    <a:pt x="0" y="35"/>
                  </a:moveTo>
                  <a:cubicBezTo>
                    <a:pt x="0" y="0"/>
                    <a:pt x="0" y="0"/>
                    <a:pt x="0" y="0"/>
                  </a:cubicBezTo>
                  <a:cubicBezTo>
                    <a:pt x="38" y="2"/>
                    <a:pt x="75" y="4"/>
                    <a:pt x="110" y="4"/>
                  </a:cubicBezTo>
                  <a:cubicBezTo>
                    <a:pt x="145" y="4"/>
                    <a:pt x="179" y="2"/>
                    <a:pt x="212" y="0"/>
                  </a:cubicBezTo>
                  <a:cubicBezTo>
                    <a:pt x="244" y="70"/>
                    <a:pt x="274" y="131"/>
                    <a:pt x="300" y="183"/>
                  </a:cubicBezTo>
                  <a:cubicBezTo>
                    <a:pt x="509" y="592"/>
                    <a:pt x="509" y="592"/>
                    <a:pt x="509" y="592"/>
                  </a:cubicBezTo>
                  <a:cubicBezTo>
                    <a:pt x="697" y="218"/>
                    <a:pt x="697" y="218"/>
                    <a:pt x="697" y="218"/>
                  </a:cubicBezTo>
                  <a:cubicBezTo>
                    <a:pt x="749" y="116"/>
                    <a:pt x="783" y="43"/>
                    <a:pt x="800" y="0"/>
                  </a:cubicBezTo>
                  <a:cubicBezTo>
                    <a:pt x="839" y="2"/>
                    <a:pt x="872" y="4"/>
                    <a:pt x="898" y="4"/>
                  </a:cubicBezTo>
                  <a:cubicBezTo>
                    <a:pt x="923" y="4"/>
                    <a:pt x="962" y="2"/>
                    <a:pt x="1017" y="0"/>
                  </a:cubicBezTo>
                  <a:cubicBezTo>
                    <a:pt x="1017" y="35"/>
                    <a:pt x="1017" y="35"/>
                    <a:pt x="1017" y="35"/>
                  </a:cubicBezTo>
                  <a:cubicBezTo>
                    <a:pt x="974" y="35"/>
                    <a:pt x="947" y="37"/>
                    <a:pt x="938" y="40"/>
                  </a:cubicBezTo>
                  <a:cubicBezTo>
                    <a:pt x="928" y="43"/>
                    <a:pt x="922" y="47"/>
                    <a:pt x="918" y="53"/>
                  </a:cubicBezTo>
                  <a:cubicBezTo>
                    <a:pt x="914" y="60"/>
                    <a:pt x="911" y="76"/>
                    <a:pt x="910" y="103"/>
                  </a:cubicBezTo>
                  <a:cubicBezTo>
                    <a:pt x="910" y="110"/>
                    <a:pt x="909" y="159"/>
                    <a:pt x="907" y="251"/>
                  </a:cubicBezTo>
                  <a:cubicBezTo>
                    <a:pt x="907" y="492"/>
                    <a:pt x="907" y="492"/>
                    <a:pt x="907" y="492"/>
                  </a:cubicBezTo>
                  <a:cubicBezTo>
                    <a:pt x="907" y="540"/>
                    <a:pt x="908" y="586"/>
                    <a:pt x="910" y="631"/>
                  </a:cubicBezTo>
                  <a:cubicBezTo>
                    <a:pt x="911" y="664"/>
                    <a:pt x="914" y="684"/>
                    <a:pt x="918" y="690"/>
                  </a:cubicBezTo>
                  <a:cubicBezTo>
                    <a:pt x="922" y="696"/>
                    <a:pt x="929" y="701"/>
                    <a:pt x="938" y="704"/>
                  </a:cubicBezTo>
                  <a:cubicBezTo>
                    <a:pt x="948" y="707"/>
                    <a:pt x="974" y="709"/>
                    <a:pt x="1017" y="709"/>
                  </a:cubicBezTo>
                  <a:cubicBezTo>
                    <a:pt x="1017" y="743"/>
                    <a:pt x="1017" y="743"/>
                    <a:pt x="1017" y="743"/>
                  </a:cubicBezTo>
                  <a:cubicBezTo>
                    <a:pt x="943" y="740"/>
                    <a:pt x="891" y="739"/>
                    <a:pt x="861" y="739"/>
                  </a:cubicBezTo>
                  <a:cubicBezTo>
                    <a:pt x="837" y="739"/>
                    <a:pt x="782" y="740"/>
                    <a:pt x="699" y="743"/>
                  </a:cubicBezTo>
                  <a:cubicBezTo>
                    <a:pt x="699" y="709"/>
                    <a:pt x="699" y="709"/>
                    <a:pt x="699" y="709"/>
                  </a:cubicBezTo>
                  <a:cubicBezTo>
                    <a:pt x="742" y="709"/>
                    <a:pt x="768" y="707"/>
                    <a:pt x="778" y="704"/>
                  </a:cubicBezTo>
                  <a:cubicBezTo>
                    <a:pt x="788" y="701"/>
                    <a:pt x="794" y="697"/>
                    <a:pt x="797" y="691"/>
                  </a:cubicBezTo>
                  <a:cubicBezTo>
                    <a:pt x="802" y="684"/>
                    <a:pt x="805" y="668"/>
                    <a:pt x="806" y="641"/>
                  </a:cubicBezTo>
                  <a:cubicBezTo>
                    <a:pt x="806" y="633"/>
                    <a:pt x="807" y="584"/>
                    <a:pt x="808" y="492"/>
                  </a:cubicBezTo>
                  <a:cubicBezTo>
                    <a:pt x="808" y="108"/>
                    <a:pt x="808" y="108"/>
                    <a:pt x="808" y="108"/>
                  </a:cubicBezTo>
                  <a:cubicBezTo>
                    <a:pt x="619" y="486"/>
                    <a:pt x="619" y="486"/>
                    <a:pt x="619" y="486"/>
                  </a:cubicBezTo>
                  <a:cubicBezTo>
                    <a:pt x="589" y="545"/>
                    <a:pt x="566" y="593"/>
                    <a:pt x="549" y="629"/>
                  </a:cubicBezTo>
                  <a:cubicBezTo>
                    <a:pt x="537" y="655"/>
                    <a:pt x="518" y="696"/>
                    <a:pt x="494" y="754"/>
                  </a:cubicBezTo>
                  <a:cubicBezTo>
                    <a:pt x="472" y="754"/>
                    <a:pt x="472" y="754"/>
                    <a:pt x="472" y="754"/>
                  </a:cubicBezTo>
                  <a:cubicBezTo>
                    <a:pt x="468" y="740"/>
                    <a:pt x="463" y="729"/>
                    <a:pt x="459" y="722"/>
                  </a:cubicBezTo>
                  <a:cubicBezTo>
                    <a:pt x="422" y="645"/>
                    <a:pt x="422" y="645"/>
                    <a:pt x="422" y="645"/>
                  </a:cubicBezTo>
                  <a:cubicBezTo>
                    <a:pt x="159" y="126"/>
                    <a:pt x="159" y="126"/>
                    <a:pt x="159" y="126"/>
                  </a:cubicBezTo>
                  <a:cubicBezTo>
                    <a:pt x="159" y="492"/>
                    <a:pt x="159" y="492"/>
                    <a:pt x="159" y="492"/>
                  </a:cubicBezTo>
                  <a:cubicBezTo>
                    <a:pt x="159" y="540"/>
                    <a:pt x="160" y="586"/>
                    <a:pt x="163" y="631"/>
                  </a:cubicBezTo>
                  <a:cubicBezTo>
                    <a:pt x="164" y="664"/>
                    <a:pt x="167" y="683"/>
                    <a:pt x="171" y="690"/>
                  </a:cubicBezTo>
                  <a:cubicBezTo>
                    <a:pt x="175" y="696"/>
                    <a:pt x="182" y="701"/>
                    <a:pt x="191" y="704"/>
                  </a:cubicBezTo>
                  <a:cubicBezTo>
                    <a:pt x="200" y="707"/>
                    <a:pt x="227" y="709"/>
                    <a:pt x="271" y="709"/>
                  </a:cubicBezTo>
                  <a:cubicBezTo>
                    <a:pt x="271" y="743"/>
                    <a:pt x="271" y="743"/>
                    <a:pt x="271" y="743"/>
                  </a:cubicBezTo>
                  <a:cubicBezTo>
                    <a:pt x="138" y="739"/>
                    <a:pt x="138" y="739"/>
                    <a:pt x="138" y="739"/>
                  </a:cubicBezTo>
                  <a:cubicBezTo>
                    <a:pt x="0" y="743"/>
                    <a:pt x="0" y="743"/>
                    <a:pt x="0" y="743"/>
                  </a:cubicBezTo>
                  <a:cubicBezTo>
                    <a:pt x="0" y="709"/>
                    <a:pt x="0" y="709"/>
                    <a:pt x="0" y="709"/>
                  </a:cubicBezTo>
                  <a:cubicBezTo>
                    <a:pt x="43" y="709"/>
                    <a:pt x="69" y="707"/>
                    <a:pt x="79" y="704"/>
                  </a:cubicBezTo>
                  <a:cubicBezTo>
                    <a:pt x="88" y="701"/>
                    <a:pt x="95" y="697"/>
                    <a:pt x="98" y="691"/>
                  </a:cubicBezTo>
                  <a:cubicBezTo>
                    <a:pt x="103" y="684"/>
                    <a:pt x="105" y="668"/>
                    <a:pt x="107" y="641"/>
                  </a:cubicBezTo>
                  <a:cubicBezTo>
                    <a:pt x="107" y="634"/>
                    <a:pt x="108" y="584"/>
                    <a:pt x="109" y="492"/>
                  </a:cubicBezTo>
                  <a:cubicBezTo>
                    <a:pt x="109" y="251"/>
                    <a:pt x="109" y="251"/>
                    <a:pt x="109" y="251"/>
                  </a:cubicBezTo>
                  <a:cubicBezTo>
                    <a:pt x="109" y="204"/>
                    <a:pt x="108" y="158"/>
                    <a:pt x="107" y="112"/>
                  </a:cubicBezTo>
                  <a:cubicBezTo>
                    <a:pt x="105" y="79"/>
                    <a:pt x="103" y="60"/>
                    <a:pt x="99" y="54"/>
                  </a:cubicBezTo>
                  <a:cubicBezTo>
                    <a:pt x="94" y="48"/>
                    <a:pt x="88" y="43"/>
                    <a:pt x="78" y="40"/>
                  </a:cubicBezTo>
                  <a:cubicBezTo>
                    <a:pt x="69" y="37"/>
                    <a:pt x="43" y="35"/>
                    <a:pt x="0"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29" name="Freeform 13"/>
            <p:cNvSpPr>
              <a:spLocks noEditPoints="1"/>
            </p:cNvSpPr>
            <p:nvPr userDrawn="1"/>
          </p:nvSpPr>
          <p:spPr bwMode="auto">
            <a:xfrm>
              <a:off x="1092200" y="684213"/>
              <a:ext cx="263525" cy="238125"/>
            </a:xfrm>
            <a:custGeom>
              <a:avLst/>
              <a:gdLst>
                <a:gd name="T0" fmla="*/ 117 w 832"/>
                <a:gd name="T1" fmla="*/ 747 h 750"/>
                <a:gd name="T2" fmla="*/ 257 w 832"/>
                <a:gd name="T3" fmla="*/ 750 h 750"/>
                <a:gd name="T4" fmla="*/ 257 w 832"/>
                <a:gd name="T5" fmla="*/ 717 h 750"/>
                <a:gd name="T6" fmla="*/ 185 w 832"/>
                <a:gd name="T7" fmla="*/ 712 h 750"/>
                <a:gd name="T8" fmla="*/ 166 w 832"/>
                <a:gd name="T9" fmla="*/ 702 h 750"/>
                <a:gd name="T10" fmla="*/ 162 w 832"/>
                <a:gd name="T11" fmla="*/ 690 h 750"/>
                <a:gd name="T12" fmla="*/ 178 w 832"/>
                <a:gd name="T13" fmla="*/ 637 h 750"/>
                <a:gd name="T14" fmla="*/ 237 w 832"/>
                <a:gd name="T15" fmla="*/ 503 h 750"/>
                <a:gd name="T16" fmla="*/ 556 w 832"/>
                <a:gd name="T17" fmla="*/ 503 h 750"/>
                <a:gd name="T18" fmla="*/ 624 w 832"/>
                <a:gd name="T19" fmla="*/ 663 h 750"/>
                <a:gd name="T20" fmla="*/ 632 w 832"/>
                <a:gd name="T21" fmla="*/ 693 h 750"/>
                <a:gd name="T22" fmla="*/ 627 w 832"/>
                <a:gd name="T23" fmla="*/ 705 h 750"/>
                <a:gd name="T24" fmla="*/ 609 w 832"/>
                <a:gd name="T25" fmla="*/ 713 h 750"/>
                <a:gd name="T26" fmla="*/ 535 w 832"/>
                <a:gd name="T27" fmla="*/ 717 h 750"/>
                <a:gd name="T28" fmla="*/ 535 w 832"/>
                <a:gd name="T29" fmla="*/ 750 h 750"/>
                <a:gd name="T30" fmla="*/ 712 w 832"/>
                <a:gd name="T31" fmla="*/ 747 h 750"/>
                <a:gd name="T32" fmla="*/ 832 w 832"/>
                <a:gd name="T33" fmla="*/ 750 h 750"/>
                <a:gd name="T34" fmla="*/ 832 w 832"/>
                <a:gd name="T35" fmla="*/ 717 h 750"/>
                <a:gd name="T36" fmla="*/ 776 w 832"/>
                <a:gd name="T37" fmla="*/ 710 h 750"/>
                <a:gd name="T38" fmla="*/ 753 w 832"/>
                <a:gd name="T39" fmla="*/ 687 h 750"/>
                <a:gd name="T40" fmla="*/ 677 w 832"/>
                <a:gd name="T41" fmla="*/ 526 h 750"/>
                <a:gd name="T42" fmla="*/ 441 w 832"/>
                <a:gd name="T43" fmla="*/ 0 h 750"/>
                <a:gd name="T44" fmla="*/ 406 w 832"/>
                <a:gd name="T45" fmla="*/ 0 h 750"/>
                <a:gd name="T46" fmla="*/ 310 w 832"/>
                <a:gd name="T47" fmla="*/ 217 h 750"/>
                <a:gd name="T48" fmla="*/ 172 w 832"/>
                <a:gd name="T49" fmla="*/ 512 h 750"/>
                <a:gd name="T50" fmla="*/ 100 w 832"/>
                <a:gd name="T51" fmla="*/ 660 h 750"/>
                <a:gd name="T52" fmla="*/ 74 w 832"/>
                <a:gd name="T53" fmla="*/ 702 h 750"/>
                <a:gd name="T54" fmla="*/ 54 w 832"/>
                <a:gd name="T55" fmla="*/ 713 h 750"/>
                <a:gd name="T56" fmla="*/ 0 w 832"/>
                <a:gd name="T57" fmla="*/ 717 h 750"/>
                <a:gd name="T58" fmla="*/ 0 w 832"/>
                <a:gd name="T59" fmla="*/ 750 h 750"/>
                <a:gd name="T60" fmla="*/ 117 w 832"/>
                <a:gd name="T61" fmla="*/ 747 h 750"/>
                <a:gd name="T62" fmla="*/ 396 w 832"/>
                <a:gd name="T63" fmla="*/ 143 h 750"/>
                <a:gd name="T64" fmla="*/ 534 w 832"/>
                <a:gd name="T65" fmla="*/ 458 h 750"/>
                <a:gd name="T66" fmla="*/ 256 w 832"/>
                <a:gd name="T67" fmla="*/ 458 h 750"/>
                <a:gd name="T68" fmla="*/ 396 w 832"/>
                <a:gd name="T69" fmla="*/ 143 h 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32" h="750">
                  <a:moveTo>
                    <a:pt x="117" y="747"/>
                  </a:moveTo>
                  <a:cubicBezTo>
                    <a:pt x="148" y="747"/>
                    <a:pt x="195" y="748"/>
                    <a:pt x="257" y="750"/>
                  </a:cubicBezTo>
                  <a:cubicBezTo>
                    <a:pt x="257" y="717"/>
                    <a:pt x="257" y="717"/>
                    <a:pt x="257" y="717"/>
                  </a:cubicBezTo>
                  <a:cubicBezTo>
                    <a:pt x="222" y="716"/>
                    <a:pt x="199" y="715"/>
                    <a:pt x="185" y="712"/>
                  </a:cubicBezTo>
                  <a:cubicBezTo>
                    <a:pt x="177" y="710"/>
                    <a:pt x="170" y="707"/>
                    <a:pt x="166" y="702"/>
                  </a:cubicBezTo>
                  <a:cubicBezTo>
                    <a:pt x="163" y="699"/>
                    <a:pt x="162" y="695"/>
                    <a:pt x="162" y="690"/>
                  </a:cubicBezTo>
                  <a:cubicBezTo>
                    <a:pt x="162" y="679"/>
                    <a:pt x="167" y="662"/>
                    <a:pt x="178" y="637"/>
                  </a:cubicBezTo>
                  <a:cubicBezTo>
                    <a:pt x="237" y="503"/>
                    <a:pt x="237" y="503"/>
                    <a:pt x="237" y="503"/>
                  </a:cubicBezTo>
                  <a:cubicBezTo>
                    <a:pt x="556" y="503"/>
                    <a:pt x="556" y="503"/>
                    <a:pt x="556" y="503"/>
                  </a:cubicBezTo>
                  <a:cubicBezTo>
                    <a:pt x="624" y="663"/>
                    <a:pt x="624" y="663"/>
                    <a:pt x="624" y="663"/>
                  </a:cubicBezTo>
                  <a:cubicBezTo>
                    <a:pt x="629" y="675"/>
                    <a:pt x="632" y="685"/>
                    <a:pt x="632" y="693"/>
                  </a:cubicBezTo>
                  <a:cubicBezTo>
                    <a:pt x="632" y="698"/>
                    <a:pt x="630" y="702"/>
                    <a:pt x="627" y="705"/>
                  </a:cubicBezTo>
                  <a:cubicBezTo>
                    <a:pt x="624" y="708"/>
                    <a:pt x="618" y="711"/>
                    <a:pt x="609" y="713"/>
                  </a:cubicBezTo>
                  <a:cubicBezTo>
                    <a:pt x="601" y="715"/>
                    <a:pt x="576" y="716"/>
                    <a:pt x="535" y="717"/>
                  </a:cubicBezTo>
                  <a:cubicBezTo>
                    <a:pt x="535" y="750"/>
                    <a:pt x="535" y="750"/>
                    <a:pt x="535" y="750"/>
                  </a:cubicBezTo>
                  <a:cubicBezTo>
                    <a:pt x="712" y="747"/>
                    <a:pt x="712" y="747"/>
                    <a:pt x="712" y="747"/>
                  </a:cubicBezTo>
                  <a:cubicBezTo>
                    <a:pt x="734" y="747"/>
                    <a:pt x="775" y="748"/>
                    <a:pt x="832" y="750"/>
                  </a:cubicBezTo>
                  <a:cubicBezTo>
                    <a:pt x="832" y="717"/>
                    <a:pt x="832" y="717"/>
                    <a:pt x="832" y="717"/>
                  </a:cubicBezTo>
                  <a:cubicBezTo>
                    <a:pt x="803" y="716"/>
                    <a:pt x="784" y="714"/>
                    <a:pt x="776" y="710"/>
                  </a:cubicBezTo>
                  <a:cubicBezTo>
                    <a:pt x="767" y="707"/>
                    <a:pt x="760" y="699"/>
                    <a:pt x="753" y="687"/>
                  </a:cubicBezTo>
                  <a:cubicBezTo>
                    <a:pt x="740" y="664"/>
                    <a:pt x="715" y="611"/>
                    <a:pt x="677" y="526"/>
                  </a:cubicBezTo>
                  <a:cubicBezTo>
                    <a:pt x="441" y="0"/>
                    <a:pt x="441" y="0"/>
                    <a:pt x="441" y="0"/>
                  </a:cubicBezTo>
                  <a:cubicBezTo>
                    <a:pt x="406" y="0"/>
                    <a:pt x="406" y="0"/>
                    <a:pt x="406" y="0"/>
                  </a:cubicBezTo>
                  <a:cubicBezTo>
                    <a:pt x="357" y="112"/>
                    <a:pt x="325" y="185"/>
                    <a:pt x="310" y="217"/>
                  </a:cubicBezTo>
                  <a:cubicBezTo>
                    <a:pt x="172" y="512"/>
                    <a:pt x="172" y="512"/>
                    <a:pt x="172" y="512"/>
                  </a:cubicBezTo>
                  <a:cubicBezTo>
                    <a:pt x="131" y="598"/>
                    <a:pt x="107" y="647"/>
                    <a:pt x="100" y="660"/>
                  </a:cubicBezTo>
                  <a:cubicBezTo>
                    <a:pt x="89" y="683"/>
                    <a:pt x="80" y="697"/>
                    <a:pt x="74" y="702"/>
                  </a:cubicBezTo>
                  <a:cubicBezTo>
                    <a:pt x="68" y="708"/>
                    <a:pt x="61" y="711"/>
                    <a:pt x="54" y="713"/>
                  </a:cubicBezTo>
                  <a:cubicBezTo>
                    <a:pt x="47" y="715"/>
                    <a:pt x="29" y="716"/>
                    <a:pt x="0" y="717"/>
                  </a:cubicBezTo>
                  <a:cubicBezTo>
                    <a:pt x="0" y="750"/>
                    <a:pt x="0" y="750"/>
                    <a:pt x="0" y="750"/>
                  </a:cubicBezTo>
                  <a:cubicBezTo>
                    <a:pt x="42" y="748"/>
                    <a:pt x="81" y="747"/>
                    <a:pt x="117" y="747"/>
                  </a:cubicBezTo>
                  <a:close/>
                  <a:moveTo>
                    <a:pt x="396" y="143"/>
                  </a:moveTo>
                  <a:cubicBezTo>
                    <a:pt x="534" y="458"/>
                    <a:pt x="534" y="458"/>
                    <a:pt x="534" y="458"/>
                  </a:cubicBezTo>
                  <a:cubicBezTo>
                    <a:pt x="256" y="458"/>
                    <a:pt x="256" y="458"/>
                    <a:pt x="256" y="458"/>
                  </a:cubicBezTo>
                  <a:lnTo>
                    <a:pt x="396" y="1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30" name="Freeform 14"/>
            <p:cNvSpPr>
              <a:spLocks/>
            </p:cNvSpPr>
            <p:nvPr userDrawn="1"/>
          </p:nvSpPr>
          <p:spPr bwMode="auto">
            <a:xfrm>
              <a:off x="1309688" y="687388"/>
              <a:ext cx="260350" cy="234950"/>
            </a:xfrm>
            <a:custGeom>
              <a:avLst/>
              <a:gdLst>
                <a:gd name="T0" fmla="*/ 601 w 817"/>
                <a:gd name="T1" fmla="*/ 111 h 743"/>
                <a:gd name="T2" fmla="*/ 634 w 817"/>
                <a:gd name="T3" fmla="*/ 52 h 743"/>
                <a:gd name="T4" fmla="*/ 624 w 817"/>
                <a:gd name="T5" fmla="*/ 39 h 743"/>
                <a:gd name="T6" fmla="*/ 543 w 817"/>
                <a:gd name="T7" fmla="*/ 33 h 743"/>
                <a:gd name="T8" fmla="*/ 543 w 817"/>
                <a:gd name="T9" fmla="*/ 0 h 743"/>
                <a:gd name="T10" fmla="*/ 688 w 817"/>
                <a:gd name="T11" fmla="*/ 3 h 743"/>
                <a:gd name="T12" fmla="*/ 817 w 817"/>
                <a:gd name="T13" fmla="*/ 0 h 743"/>
                <a:gd name="T14" fmla="*/ 817 w 817"/>
                <a:gd name="T15" fmla="*/ 33 h 743"/>
                <a:gd name="T16" fmla="*/ 746 w 817"/>
                <a:gd name="T17" fmla="*/ 39 h 743"/>
                <a:gd name="T18" fmla="*/ 718 w 817"/>
                <a:gd name="T19" fmla="*/ 51 h 743"/>
                <a:gd name="T20" fmla="*/ 675 w 817"/>
                <a:gd name="T21" fmla="*/ 102 h 743"/>
                <a:gd name="T22" fmla="*/ 514 w 817"/>
                <a:gd name="T23" fmla="*/ 333 h 743"/>
                <a:gd name="T24" fmla="*/ 461 w 817"/>
                <a:gd name="T25" fmla="*/ 422 h 743"/>
                <a:gd name="T26" fmla="*/ 455 w 817"/>
                <a:gd name="T27" fmla="*/ 453 h 743"/>
                <a:gd name="T28" fmla="*/ 455 w 817"/>
                <a:gd name="T29" fmla="*/ 493 h 743"/>
                <a:gd name="T30" fmla="*/ 459 w 817"/>
                <a:gd name="T31" fmla="*/ 631 h 743"/>
                <a:gd name="T32" fmla="*/ 466 w 817"/>
                <a:gd name="T33" fmla="*/ 690 h 743"/>
                <a:gd name="T34" fmla="*/ 486 w 817"/>
                <a:gd name="T35" fmla="*/ 704 h 743"/>
                <a:gd name="T36" fmla="*/ 564 w 817"/>
                <a:gd name="T37" fmla="*/ 710 h 743"/>
                <a:gd name="T38" fmla="*/ 564 w 817"/>
                <a:gd name="T39" fmla="*/ 743 h 743"/>
                <a:gd name="T40" fmla="*/ 410 w 817"/>
                <a:gd name="T41" fmla="*/ 740 h 743"/>
                <a:gd name="T42" fmla="*/ 244 w 817"/>
                <a:gd name="T43" fmla="*/ 743 h 743"/>
                <a:gd name="T44" fmla="*/ 244 w 817"/>
                <a:gd name="T45" fmla="*/ 710 h 743"/>
                <a:gd name="T46" fmla="*/ 322 w 817"/>
                <a:gd name="T47" fmla="*/ 704 h 743"/>
                <a:gd name="T48" fmla="*/ 341 w 817"/>
                <a:gd name="T49" fmla="*/ 692 h 743"/>
                <a:gd name="T50" fmla="*/ 350 w 817"/>
                <a:gd name="T51" fmla="*/ 641 h 743"/>
                <a:gd name="T52" fmla="*/ 353 w 817"/>
                <a:gd name="T53" fmla="*/ 493 h 743"/>
                <a:gd name="T54" fmla="*/ 353 w 817"/>
                <a:gd name="T55" fmla="*/ 432 h 743"/>
                <a:gd name="T56" fmla="*/ 331 w 817"/>
                <a:gd name="T57" fmla="*/ 390 h 743"/>
                <a:gd name="T58" fmla="*/ 275 w 817"/>
                <a:gd name="T59" fmla="*/ 300 h 743"/>
                <a:gd name="T60" fmla="*/ 135 w 817"/>
                <a:gd name="T61" fmla="*/ 102 h 743"/>
                <a:gd name="T62" fmla="*/ 96 w 817"/>
                <a:gd name="T63" fmla="*/ 51 h 743"/>
                <a:gd name="T64" fmla="*/ 69 w 817"/>
                <a:gd name="T65" fmla="*/ 39 h 743"/>
                <a:gd name="T66" fmla="*/ 0 w 817"/>
                <a:gd name="T67" fmla="*/ 33 h 743"/>
                <a:gd name="T68" fmla="*/ 0 w 817"/>
                <a:gd name="T69" fmla="*/ 0 h 743"/>
                <a:gd name="T70" fmla="*/ 130 w 817"/>
                <a:gd name="T71" fmla="*/ 3 h 743"/>
                <a:gd name="T72" fmla="*/ 333 w 817"/>
                <a:gd name="T73" fmla="*/ 0 h 743"/>
                <a:gd name="T74" fmla="*/ 333 w 817"/>
                <a:gd name="T75" fmla="*/ 33 h 743"/>
                <a:gd name="T76" fmla="*/ 246 w 817"/>
                <a:gd name="T77" fmla="*/ 39 h 743"/>
                <a:gd name="T78" fmla="*/ 234 w 817"/>
                <a:gd name="T79" fmla="*/ 52 h 743"/>
                <a:gd name="T80" fmla="*/ 262 w 817"/>
                <a:gd name="T81" fmla="*/ 111 h 743"/>
                <a:gd name="T82" fmla="*/ 426 w 817"/>
                <a:gd name="T83" fmla="*/ 376 h 743"/>
                <a:gd name="T84" fmla="*/ 601 w 817"/>
                <a:gd name="T85" fmla="*/ 111 h 7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17" h="743">
                  <a:moveTo>
                    <a:pt x="601" y="111"/>
                  </a:moveTo>
                  <a:cubicBezTo>
                    <a:pt x="623" y="78"/>
                    <a:pt x="634" y="59"/>
                    <a:pt x="634" y="52"/>
                  </a:cubicBezTo>
                  <a:cubicBezTo>
                    <a:pt x="634" y="46"/>
                    <a:pt x="631" y="41"/>
                    <a:pt x="624" y="39"/>
                  </a:cubicBezTo>
                  <a:cubicBezTo>
                    <a:pt x="616" y="36"/>
                    <a:pt x="585" y="34"/>
                    <a:pt x="543" y="33"/>
                  </a:cubicBezTo>
                  <a:cubicBezTo>
                    <a:pt x="543" y="0"/>
                    <a:pt x="543" y="0"/>
                    <a:pt x="543" y="0"/>
                  </a:cubicBezTo>
                  <a:cubicBezTo>
                    <a:pt x="610" y="2"/>
                    <a:pt x="650" y="3"/>
                    <a:pt x="688" y="3"/>
                  </a:cubicBezTo>
                  <a:cubicBezTo>
                    <a:pt x="725" y="3"/>
                    <a:pt x="745" y="2"/>
                    <a:pt x="817" y="0"/>
                  </a:cubicBezTo>
                  <a:cubicBezTo>
                    <a:pt x="817" y="33"/>
                    <a:pt x="817" y="33"/>
                    <a:pt x="817" y="33"/>
                  </a:cubicBezTo>
                  <a:cubicBezTo>
                    <a:pt x="773" y="34"/>
                    <a:pt x="757" y="36"/>
                    <a:pt x="746" y="39"/>
                  </a:cubicBezTo>
                  <a:cubicBezTo>
                    <a:pt x="735" y="41"/>
                    <a:pt x="725" y="46"/>
                    <a:pt x="718" y="51"/>
                  </a:cubicBezTo>
                  <a:cubicBezTo>
                    <a:pt x="709" y="58"/>
                    <a:pt x="695" y="75"/>
                    <a:pt x="675" y="102"/>
                  </a:cubicBezTo>
                  <a:cubicBezTo>
                    <a:pt x="514" y="333"/>
                    <a:pt x="514" y="333"/>
                    <a:pt x="514" y="333"/>
                  </a:cubicBezTo>
                  <a:cubicBezTo>
                    <a:pt x="483" y="381"/>
                    <a:pt x="465" y="411"/>
                    <a:pt x="461" y="422"/>
                  </a:cubicBezTo>
                  <a:cubicBezTo>
                    <a:pt x="457" y="433"/>
                    <a:pt x="455" y="443"/>
                    <a:pt x="455" y="453"/>
                  </a:cubicBezTo>
                  <a:cubicBezTo>
                    <a:pt x="455" y="493"/>
                    <a:pt x="455" y="493"/>
                    <a:pt x="455" y="493"/>
                  </a:cubicBezTo>
                  <a:cubicBezTo>
                    <a:pt x="455" y="541"/>
                    <a:pt x="456" y="587"/>
                    <a:pt x="459" y="631"/>
                  </a:cubicBezTo>
                  <a:cubicBezTo>
                    <a:pt x="460" y="665"/>
                    <a:pt x="462" y="684"/>
                    <a:pt x="466" y="690"/>
                  </a:cubicBezTo>
                  <a:cubicBezTo>
                    <a:pt x="470" y="696"/>
                    <a:pt x="477" y="701"/>
                    <a:pt x="486" y="704"/>
                  </a:cubicBezTo>
                  <a:cubicBezTo>
                    <a:pt x="495" y="707"/>
                    <a:pt x="521" y="709"/>
                    <a:pt x="564" y="710"/>
                  </a:cubicBezTo>
                  <a:cubicBezTo>
                    <a:pt x="564" y="743"/>
                    <a:pt x="564" y="743"/>
                    <a:pt x="564" y="743"/>
                  </a:cubicBezTo>
                  <a:cubicBezTo>
                    <a:pt x="505" y="741"/>
                    <a:pt x="453" y="740"/>
                    <a:pt x="410" y="740"/>
                  </a:cubicBezTo>
                  <a:cubicBezTo>
                    <a:pt x="368" y="740"/>
                    <a:pt x="313" y="741"/>
                    <a:pt x="244" y="743"/>
                  </a:cubicBezTo>
                  <a:cubicBezTo>
                    <a:pt x="244" y="710"/>
                    <a:pt x="244" y="710"/>
                    <a:pt x="244" y="710"/>
                  </a:cubicBezTo>
                  <a:cubicBezTo>
                    <a:pt x="287" y="709"/>
                    <a:pt x="313" y="707"/>
                    <a:pt x="322" y="704"/>
                  </a:cubicBezTo>
                  <a:cubicBezTo>
                    <a:pt x="332" y="701"/>
                    <a:pt x="338" y="697"/>
                    <a:pt x="341" y="692"/>
                  </a:cubicBezTo>
                  <a:cubicBezTo>
                    <a:pt x="346" y="685"/>
                    <a:pt x="349" y="668"/>
                    <a:pt x="350" y="641"/>
                  </a:cubicBezTo>
                  <a:cubicBezTo>
                    <a:pt x="350" y="634"/>
                    <a:pt x="351" y="585"/>
                    <a:pt x="353" y="493"/>
                  </a:cubicBezTo>
                  <a:cubicBezTo>
                    <a:pt x="353" y="432"/>
                    <a:pt x="353" y="432"/>
                    <a:pt x="353" y="432"/>
                  </a:cubicBezTo>
                  <a:cubicBezTo>
                    <a:pt x="345" y="417"/>
                    <a:pt x="338" y="403"/>
                    <a:pt x="331" y="390"/>
                  </a:cubicBezTo>
                  <a:cubicBezTo>
                    <a:pt x="325" y="382"/>
                    <a:pt x="307" y="352"/>
                    <a:pt x="275" y="300"/>
                  </a:cubicBezTo>
                  <a:cubicBezTo>
                    <a:pt x="135" y="102"/>
                    <a:pt x="135" y="102"/>
                    <a:pt x="135" y="102"/>
                  </a:cubicBezTo>
                  <a:cubicBezTo>
                    <a:pt x="118" y="75"/>
                    <a:pt x="105" y="58"/>
                    <a:pt x="96" y="51"/>
                  </a:cubicBezTo>
                  <a:cubicBezTo>
                    <a:pt x="89" y="46"/>
                    <a:pt x="80" y="41"/>
                    <a:pt x="69" y="39"/>
                  </a:cubicBezTo>
                  <a:cubicBezTo>
                    <a:pt x="58" y="36"/>
                    <a:pt x="44" y="34"/>
                    <a:pt x="0" y="33"/>
                  </a:cubicBezTo>
                  <a:cubicBezTo>
                    <a:pt x="0" y="0"/>
                    <a:pt x="0" y="0"/>
                    <a:pt x="0" y="0"/>
                  </a:cubicBezTo>
                  <a:cubicBezTo>
                    <a:pt x="72" y="2"/>
                    <a:pt x="94" y="3"/>
                    <a:pt x="130" y="3"/>
                  </a:cubicBezTo>
                  <a:cubicBezTo>
                    <a:pt x="168" y="3"/>
                    <a:pt x="265" y="2"/>
                    <a:pt x="333" y="0"/>
                  </a:cubicBezTo>
                  <a:cubicBezTo>
                    <a:pt x="333" y="33"/>
                    <a:pt x="333" y="33"/>
                    <a:pt x="333" y="33"/>
                  </a:cubicBezTo>
                  <a:cubicBezTo>
                    <a:pt x="291" y="34"/>
                    <a:pt x="254" y="36"/>
                    <a:pt x="246" y="39"/>
                  </a:cubicBezTo>
                  <a:cubicBezTo>
                    <a:pt x="239" y="41"/>
                    <a:pt x="235" y="46"/>
                    <a:pt x="234" y="52"/>
                  </a:cubicBezTo>
                  <a:cubicBezTo>
                    <a:pt x="234" y="59"/>
                    <a:pt x="243" y="78"/>
                    <a:pt x="262" y="111"/>
                  </a:cubicBezTo>
                  <a:cubicBezTo>
                    <a:pt x="426" y="376"/>
                    <a:pt x="426" y="376"/>
                    <a:pt x="426" y="376"/>
                  </a:cubicBezTo>
                  <a:lnTo>
                    <a:pt x="601" y="1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31" name="Freeform 15"/>
            <p:cNvSpPr>
              <a:spLocks noEditPoints="1"/>
            </p:cNvSpPr>
            <p:nvPr userDrawn="1"/>
          </p:nvSpPr>
          <p:spPr bwMode="auto">
            <a:xfrm>
              <a:off x="1558925" y="681038"/>
              <a:ext cx="263525" cy="246063"/>
            </a:xfrm>
            <a:custGeom>
              <a:avLst/>
              <a:gdLst>
                <a:gd name="T0" fmla="*/ 148 w 830"/>
                <a:gd name="T1" fmla="*/ 190 h 775"/>
                <a:gd name="T2" fmla="*/ 247 w 830"/>
                <a:gd name="T3" fmla="*/ 82 h 775"/>
                <a:gd name="T4" fmla="*/ 399 w 830"/>
                <a:gd name="T5" fmla="*/ 45 h 775"/>
                <a:gd name="T6" fmla="*/ 512 w 830"/>
                <a:gd name="T7" fmla="*/ 62 h 775"/>
                <a:gd name="T8" fmla="*/ 596 w 830"/>
                <a:gd name="T9" fmla="*/ 106 h 775"/>
                <a:gd name="T10" fmla="*/ 652 w 830"/>
                <a:gd name="T11" fmla="*/ 167 h 775"/>
                <a:gd name="T12" fmla="*/ 690 w 830"/>
                <a:gd name="T13" fmla="*/ 245 h 775"/>
                <a:gd name="T14" fmla="*/ 713 w 830"/>
                <a:gd name="T15" fmla="*/ 398 h 775"/>
                <a:gd name="T16" fmla="*/ 681 w 830"/>
                <a:gd name="T17" fmla="*/ 571 h 775"/>
                <a:gd name="T18" fmla="*/ 584 w 830"/>
                <a:gd name="T19" fmla="*/ 686 h 775"/>
                <a:gd name="T20" fmla="*/ 431 w 830"/>
                <a:gd name="T21" fmla="*/ 727 h 775"/>
                <a:gd name="T22" fmla="*/ 315 w 830"/>
                <a:gd name="T23" fmla="*/ 707 h 775"/>
                <a:gd name="T24" fmla="*/ 220 w 830"/>
                <a:gd name="T25" fmla="*/ 644 h 775"/>
                <a:gd name="T26" fmla="*/ 151 w 830"/>
                <a:gd name="T27" fmla="*/ 539 h 775"/>
                <a:gd name="T28" fmla="*/ 125 w 830"/>
                <a:gd name="T29" fmla="*/ 450 h 775"/>
                <a:gd name="T30" fmla="*/ 115 w 830"/>
                <a:gd name="T31" fmla="*/ 349 h 775"/>
                <a:gd name="T32" fmla="*/ 148 w 830"/>
                <a:gd name="T33" fmla="*/ 190 h 775"/>
                <a:gd name="T34" fmla="*/ 26 w 830"/>
                <a:gd name="T35" fmla="*/ 541 h 775"/>
                <a:gd name="T36" fmla="*/ 105 w 830"/>
                <a:gd name="T37" fmla="*/ 669 h 775"/>
                <a:gd name="T38" fmla="*/ 231 w 830"/>
                <a:gd name="T39" fmla="*/ 748 h 775"/>
                <a:gd name="T40" fmla="*/ 392 w 830"/>
                <a:gd name="T41" fmla="*/ 775 h 775"/>
                <a:gd name="T42" fmla="*/ 706 w 830"/>
                <a:gd name="T43" fmla="*/ 657 h 775"/>
                <a:gd name="T44" fmla="*/ 830 w 830"/>
                <a:gd name="T45" fmla="*/ 364 h 775"/>
                <a:gd name="T46" fmla="*/ 817 w 830"/>
                <a:gd name="T47" fmla="*/ 261 h 775"/>
                <a:gd name="T48" fmla="*/ 784 w 830"/>
                <a:gd name="T49" fmla="*/ 177 h 775"/>
                <a:gd name="T50" fmla="*/ 709 w 830"/>
                <a:gd name="T51" fmla="*/ 89 h 775"/>
                <a:gd name="T52" fmla="*/ 588 w 830"/>
                <a:gd name="T53" fmla="*/ 25 h 775"/>
                <a:gd name="T54" fmla="*/ 423 w 830"/>
                <a:gd name="T55" fmla="*/ 0 h 775"/>
                <a:gd name="T56" fmla="*/ 249 w 830"/>
                <a:gd name="T57" fmla="*/ 29 h 775"/>
                <a:gd name="T58" fmla="*/ 112 w 830"/>
                <a:gd name="T59" fmla="*/ 113 h 775"/>
                <a:gd name="T60" fmla="*/ 26 w 830"/>
                <a:gd name="T61" fmla="*/ 239 h 775"/>
                <a:gd name="T62" fmla="*/ 0 w 830"/>
                <a:gd name="T63" fmla="*/ 393 h 775"/>
                <a:gd name="T64" fmla="*/ 26 w 830"/>
                <a:gd name="T65" fmla="*/ 541 h 7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30" h="775">
                  <a:moveTo>
                    <a:pt x="148" y="190"/>
                  </a:moveTo>
                  <a:cubicBezTo>
                    <a:pt x="170" y="143"/>
                    <a:pt x="203" y="107"/>
                    <a:pt x="247" y="82"/>
                  </a:cubicBezTo>
                  <a:cubicBezTo>
                    <a:pt x="290" y="57"/>
                    <a:pt x="341" y="45"/>
                    <a:pt x="399" y="45"/>
                  </a:cubicBezTo>
                  <a:cubicBezTo>
                    <a:pt x="440" y="45"/>
                    <a:pt x="477" y="51"/>
                    <a:pt x="512" y="62"/>
                  </a:cubicBezTo>
                  <a:cubicBezTo>
                    <a:pt x="546" y="74"/>
                    <a:pt x="575" y="89"/>
                    <a:pt x="596" y="106"/>
                  </a:cubicBezTo>
                  <a:cubicBezTo>
                    <a:pt x="618" y="124"/>
                    <a:pt x="637" y="144"/>
                    <a:pt x="652" y="167"/>
                  </a:cubicBezTo>
                  <a:cubicBezTo>
                    <a:pt x="668" y="190"/>
                    <a:pt x="681" y="216"/>
                    <a:pt x="690" y="245"/>
                  </a:cubicBezTo>
                  <a:cubicBezTo>
                    <a:pt x="706" y="292"/>
                    <a:pt x="713" y="343"/>
                    <a:pt x="713" y="398"/>
                  </a:cubicBezTo>
                  <a:cubicBezTo>
                    <a:pt x="713" y="463"/>
                    <a:pt x="703" y="521"/>
                    <a:pt x="681" y="571"/>
                  </a:cubicBezTo>
                  <a:cubicBezTo>
                    <a:pt x="660" y="620"/>
                    <a:pt x="627" y="659"/>
                    <a:pt x="584" y="686"/>
                  </a:cubicBezTo>
                  <a:cubicBezTo>
                    <a:pt x="541" y="714"/>
                    <a:pt x="490" y="727"/>
                    <a:pt x="431" y="727"/>
                  </a:cubicBezTo>
                  <a:cubicBezTo>
                    <a:pt x="388" y="727"/>
                    <a:pt x="350" y="721"/>
                    <a:pt x="315" y="707"/>
                  </a:cubicBezTo>
                  <a:cubicBezTo>
                    <a:pt x="280" y="694"/>
                    <a:pt x="248" y="673"/>
                    <a:pt x="220" y="644"/>
                  </a:cubicBezTo>
                  <a:cubicBezTo>
                    <a:pt x="192" y="616"/>
                    <a:pt x="169" y="581"/>
                    <a:pt x="151" y="539"/>
                  </a:cubicBezTo>
                  <a:cubicBezTo>
                    <a:pt x="141" y="514"/>
                    <a:pt x="132" y="484"/>
                    <a:pt x="125" y="450"/>
                  </a:cubicBezTo>
                  <a:cubicBezTo>
                    <a:pt x="118" y="416"/>
                    <a:pt x="115" y="382"/>
                    <a:pt x="115" y="349"/>
                  </a:cubicBezTo>
                  <a:cubicBezTo>
                    <a:pt x="115" y="290"/>
                    <a:pt x="126" y="236"/>
                    <a:pt x="148" y="190"/>
                  </a:cubicBezTo>
                  <a:close/>
                  <a:moveTo>
                    <a:pt x="26" y="541"/>
                  </a:moveTo>
                  <a:cubicBezTo>
                    <a:pt x="44" y="591"/>
                    <a:pt x="70" y="634"/>
                    <a:pt x="105" y="669"/>
                  </a:cubicBezTo>
                  <a:cubicBezTo>
                    <a:pt x="139" y="704"/>
                    <a:pt x="181" y="730"/>
                    <a:pt x="231" y="748"/>
                  </a:cubicBezTo>
                  <a:cubicBezTo>
                    <a:pt x="281" y="765"/>
                    <a:pt x="335" y="775"/>
                    <a:pt x="392" y="775"/>
                  </a:cubicBezTo>
                  <a:cubicBezTo>
                    <a:pt x="518" y="775"/>
                    <a:pt x="623" y="736"/>
                    <a:pt x="706" y="657"/>
                  </a:cubicBezTo>
                  <a:cubicBezTo>
                    <a:pt x="788" y="579"/>
                    <a:pt x="830" y="481"/>
                    <a:pt x="830" y="364"/>
                  </a:cubicBezTo>
                  <a:cubicBezTo>
                    <a:pt x="830" y="327"/>
                    <a:pt x="826" y="293"/>
                    <a:pt x="817" y="261"/>
                  </a:cubicBezTo>
                  <a:cubicBezTo>
                    <a:pt x="809" y="228"/>
                    <a:pt x="798" y="200"/>
                    <a:pt x="784" y="177"/>
                  </a:cubicBezTo>
                  <a:cubicBezTo>
                    <a:pt x="766" y="145"/>
                    <a:pt x="741" y="116"/>
                    <a:pt x="709" y="89"/>
                  </a:cubicBezTo>
                  <a:cubicBezTo>
                    <a:pt x="678" y="62"/>
                    <a:pt x="637" y="41"/>
                    <a:pt x="588" y="25"/>
                  </a:cubicBezTo>
                  <a:cubicBezTo>
                    <a:pt x="538" y="8"/>
                    <a:pt x="484" y="0"/>
                    <a:pt x="423" y="0"/>
                  </a:cubicBezTo>
                  <a:cubicBezTo>
                    <a:pt x="358" y="0"/>
                    <a:pt x="300" y="10"/>
                    <a:pt x="249" y="29"/>
                  </a:cubicBezTo>
                  <a:cubicBezTo>
                    <a:pt x="198" y="48"/>
                    <a:pt x="152" y="76"/>
                    <a:pt x="112" y="113"/>
                  </a:cubicBezTo>
                  <a:cubicBezTo>
                    <a:pt x="72" y="151"/>
                    <a:pt x="43" y="193"/>
                    <a:pt x="26" y="239"/>
                  </a:cubicBezTo>
                  <a:cubicBezTo>
                    <a:pt x="8" y="286"/>
                    <a:pt x="0" y="337"/>
                    <a:pt x="0" y="393"/>
                  </a:cubicBezTo>
                  <a:cubicBezTo>
                    <a:pt x="0" y="441"/>
                    <a:pt x="9" y="491"/>
                    <a:pt x="26" y="5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grpSp>
    </p:spTree>
    <p:extLst>
      <p:ext uri="{BB962C8B-B14F-4D97-AF65-F5344CB8AC3E}">
        <p14:creationId xmlns:p14="http://schemas.microsoft.com/office/powerpoint/2010/main" val="171763002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446198C-04DA-4E69-9F60-477E336F6D8D}" type="datetimeFigureOut">
              <a:rPr lang="en-US" smtClean="0"/>
              <a:t>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CAD713-2A88-4927-BA3B-75E8042AC897}" type="slidenum">
              <a:rPr lang="en-US" smtClean="0"/>
              <a:t>‹#›</a:t>
            </a:fld>
            <a:endParaRPr lang="en-US"/>
          </a:p>
        </p:txBody>
      </p:sp>
      <p:grpSp>
        <p:nvGrpSpPr>
          <p:cNvPr id="20" name="Group 19"/>
          <p:cNvGrpSpPr/>
          <p:nvPr userDrawn="1"/>
        </p:nvGrpSpPr>
        <p:grpSpPr>
          <a:xfrm>
            <a:off x="160867" y="6299344"/>
            <a:ext cx="560917" cy="458645"/>
            <a:chOff x="657225" y="681038"/>
            <a:chExt cx="1266825" cy="1381125"/>
          </a:xfrm>
          <a:solidFill>
            <a:srgbClr val="FFFFFF"/>
          </a:solidFill>
        </p:grpSpPr>
        <p:sp>
          <p:nvSpPr>
            <p:cNvPr id="21" name="Freeform 5"/>
            <p:cNvSpPr>
              <a:spLocks noEditPoints="1"/>
            </p:cNvSpPr>
            <p:nvPr userDrawn="1"/>
          </p:nvSpPr>
          <p:spPr bwMode="auto">
            <a:xfrm>
              <a:off x="846138" y="1354138"/>
              <a:ext cx="887413" cy="708025"/>
            </a:xfrm>
            <a:custGeom>
              <a:avLst/>
              <a:gdLst>
                <a:gd name="T0" fmla="*/ 2203 w 2794"/>
                <a:gd name="T1" fmla="*/ 0 h 2229"/>
                <a:gd name="T2" fmla="*/ 1613 w 2794"/>
                <a:gd name="T3" fmla="*/ 0 h 2229"/>
                <a:gd name="T4" fmla="*/ 1613 w 2794"/>
                <a:gd name="T5" fmla="*/ 665 h 2229"/>
                <a:gd name="T6" fmla="*/ 1904 w 2794"/>
                <a:gd name="T7" fmla="*/ 1330 h 2229"/>
                <a:gd name="T8" fmla="*/ 1904 w 2794"/>
                <a:gd name="T9" fmla="*/ 1237 h 2229"/>
                <a:gd name="T10" fmla="*/ 1749 w 2794"/>
                <a:gd name="T11" fmla="*/ 747 h 2229"/>
                <a:gd name="T12" fmla="*/ 1749 w 2794"/>
                <a:gd name="T13" fmla="*/ 573 h 2229"/>
                <a:gd name="T14" fmla="*/ 1972 w 2794"/>
                <a:gd name="T15" fmla="*/ 573 h 2229"/>
                <a:gd name="T16" fmla="*/ 1972 w 2794"/>
                <a:gd name="T17" fmla="*/ 1332 h 2229"/>
                <a:gd name="T18" fmla="*/ 1401 w 2794"/>
                <a:gd name="T19" fmla="*/ 2182 h 2229"/>
                <a:gd name="T20" fmla="*/ 829 w 2794"/>
                <a:gd name="T21" fmla="*/ 1374 h 2229"/>
                <a:gd name="T22" fmla="*/ 1180 w 2794"/>
                <a:gd name="T23" fmla="*/ 665 h 2229"/>
                <a:gd name="T24" fmla="*/ 1180 w 2794"/>
                <a:gd name="T25" fmla="*/ 573 h 2229"/>
                <a:gd name="T26" fmla="*/ 1401 w 2794"/>
                <a:gd name="T27" fmla="*/ 573 h 2229"/>
                <a:gd name="T28" fmla="*/ 1542 w 2794"/>
                <a:gd name="T29" fmla="*/ 573 h 2229"/>
                <a:gd name="T30" fmla="*/ 1542 w 2794"/>
                <a:gd name="T31" fmla="*/ 436 h 2229"/>
                <a:gd name="T32" fmla="*/ 1401 w 2794"/>
                <a:gd name="T33" fmla="*/ 436 h 2229"/>
                <a:gd name="T34" fmla="*/ 1180 w 2794"/>
                <a:gd name="T35" fmla="*/ 436 h 2229"/>
                <a:gd name="T36" fmla="*/ 1180 w 2794"/>
                <a:gd name="T37" fmla="*/ 436 h 2229"/>
                <a:gd name="T38" fmla="*/ 1044 w 2794"/>
                <a:gd name="T39" fmla="*/ 436 h 2229"/>
                <a:gd name="T40" fmla="*/ 1044 w 2794"/>
                <a:gd name="T41" fmla="*/ 436 h 2229"/>
                <a:gd name="T42" fmla="*/ 692 w 2794"/>
                <a:gd name="T43" fmla="*/ 436 h 2229"/>
                <a:gd name="T44" fmla="*/ 692 w 2794"/>
                <a:gd name="T45" fmla="*/ 1234 h 2229"/>
                <a:gd name="T46" fmla="*/ 695 w 2794"/>
                <a:gd name="T47" fmla="*/ 1315 h 2229"/>
                <a:gd name="T48" fmla="*/ 695 w 2794"/>
                <a:gd name="T49" fmla="*/ 1315 h 2229"/>
                <a:gd name="T50" fmla="*/ 829 w 2794"/>
                <a:gd name="T51" fmla="*/ 1205 h 2229"/>
                <a:gd name="T52" fmla="*/ 829 w 2794"/>
                <a:gd name="T53" fmla="*/ 1205 h 2229"/>
                <a:gd name="T54" fmla="*/ 829 w 2794"/>
                <a:gd name="T55" fmla="*/ 573 h 2229"/>
                <a:gd name="T56" fmla="*/ 1044 w 2794"/>
                <a:gd name="T57" fmla="*/ 573 h 2229"/>
                <a:gd name="T58" fmla="*/ 1044 w 2794"/>
                <a:gd name="T59" fmla="*/ 573 h 2229"/>
                <a:gd name="T60" fmla="*/ 1044 w 2794"/>
                <a:gd name="T61" fmla="*/ 747 h 2229"/>
                <a:gd name="T62" fmla="*/ 590 w 2794"/>
                <a:gd name="T63" fmla="*/ 1447 h 2229"/>
                <a:gd name="T64" fmla="*/ 135 w 2794"/>
                <a:gd name="T65" fmla="*/ 747 h 2229"/>
                <a:gd name="T66" fmla="*/ 135 w 2794"/>
                <a:gd name="T67" fmla="*/ 136 h 2229"/>
                <a:gd name="T68" fmla="*/ 590 w 2794"/>
                <a:gd name="T69" fmla="*/ 136 h 2229"/>
                <a:gd name="T70" fmla="*/ 1044 w 2794"/>
                <a:gd name="T71" fmla="*/ 136 h 2229"/>
                <a:gd name="T72" fmla="*/ 1044 w 2794"/>
                <a:gd name="T73" fmla="*/ 370 h 2229"/>
                <a:gd name="T74" fmla="*/ 1180 w 2794"/>
                <a:gd name="T75" fmla="*/ 370 h 2229"/>
                <a:gd name="T76" fmla="*/ 1180 w 2794"/>
                <a:gd name="T77" fmla="*/ 0 h 2229"/>
                <a:gd name="T78" fmla="*/ 590 w 2794"/>
                <a:gd name="T79" fmla="*/ 0 h 2229"/>
                <a:gd name="T80" fmla="*/ 0 w 2794"/>
                <a:gd name="T81" fmla="*/ 0 h 2229"/>
                <a:gd name="T82" fmla="*/ 0 w 2794"/>
                <a:gd name="T83" fmla="*/ 665 h 2229"/>
                <a:gd name="T84" fmla="*/ 590 w 2794"/>
                <a:gd name="T85" fmla="*/ 1495 h 2229"/>
                <a:gd name="T86" fmla="*/ 708 w 2794"/>
                <a:gd name="T87" fmla="*/ 1444 h 2229"/>
                <a:gd name="T88" fmla="*/ 1401 w 2794"/>
                <a:gd name="T89" fmla="*/ 2229 h 2229"/>
                <a:gd name="T90" fmla="*/ 2093 w 2794"/>
                <a:gd name="T91" fmla="*/ 1447 h 2229"/>
                <a:gd name="T92" fmla="*/ 2203 w 2794"/>
                <a:gd name="T93" fmla="*/ 1495 h 2229"/>
                <a:gd name="T94" fmla="*/ 2794 w 2794"/>
                <a:gd name="T95" fmla="*/ 665 h 2229"/>
                <a:gd name="T96" fmla="*/ 2794 w 2794"/>
                <a:gd name="T97" fmla="*/ 0 h 2229"/>
                <a:gd name="T98" fmla="*/ 2203 w 2794"/>
                <a:gd name="T99" fmla="*/ 0 h 2229"/>
                <a:gd name="T100" fmla="*/ 2658 w 2794"/>
                <a:gd name="T101" fmla="*/ 747 h 2229"/>
                <a:gd name="T102" fmla="*/ 2203 w 2794"/>
                <a:gd name="T103" fmla="*/ 1447 h 2229"/>
                <a:gd name="T104" fmla="*/ 2100 w 2794"/>
                <a:gd name="T105" fmla="*/ 1395 h 2229"/>
                <a:gd name="T106" fmla="*/ 2109 w 2794"/>
                <a:gd name="T107" fmla="*/ 1234 h 2229"/>
                <a:gd name="T108" fmla="*/ 2109 w 2794"/>
                <a:gd name="T109" fmla="*/ 436 h 2229"/>
                <a:gd name="T110" fmla="*/ 1749 w 2794"/>
                <a:gd name="T111" fmla="*/ 436 h 2229"/>
                <a:gd name="T112" fmla="*/ 1749 w 2794"/>
                <a:gd name="T113" fmla="*/ 136 h 2229"/>
                <a:gd name="T114" fmla="*/ 2203 w 2794"/>
                <a:gd name="T115" fmla="*/ 136 h 2229"/>
                <a:gd name="T116" fmla="*/ 2658 w 2794"/>
                <a:gd name="T117" fmla="*/ 136 h 2229"/>
                <a:gd name="T118" fmla="*/ 2658 w 2794"/>
                <a:gd name="T119" fmla="*/ 747 h 2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94" h="2229">
                  <a:moveTo>
                    <a:pt x="2203" y="0"/>
                  </a:moveTo>
                  <a:cubicBezTo>
                    <a:pt x="1613" y="0"/>
                    <a:pt x="1613" y="0"/>
                    <a:pt x="1613" y="0"/>
                  </a:cubicBezTo>
                  <a:cubicBezTo>
                    <a:pt x="1613" y="665"/>
                    <a:pt x="1613" y="665"/>
                    <a:pt x="1613" y="665"/>
                  </a:cubicBezTo>
                  <a:cubicBezTo>
                    <a:pt x="1613" y="970"/>
                    <a:pt x="1719" y="1183"/>
                    <a:pt x="1904" y="1330"/>
                  </a:cubicBezTo>
                  <a:cubicBezTo>
                    <a:pt x="1904" y="1237"/>
                    <a:pt x="1904" y="1237"/>
                    <a:pt x="1904" y="1237"/>
                  </a:cubicBezTo>
                  <a:cubicBezTo>
                    <a:pt x="1769" y="1081"/>
                    <a:pt x="1749" y="901"/>
                    <a:pt x="1749" y="747"/>
                  </a:cubicBezTo>
                  <a:cubicBezTo>
                    <a:pt x="1749" y="573"/>
                    <a:pt x="1749" y="573"/>
                    <a:pt x="1749" y="573"/>
                  </a:cubicBezTo>
                  <a:cubicBezTo>
                    <a:pt x="1972" y="573"/>
                    <a:pt x="1972" y="573"/>
                    <a:pt x="1972" y="573"/>
                  </a:cubicBezTo>
                  <a:cubicBezTo>
                    <a:pt x="1972" y="1332"/>
                    <a:pt x="1972" y="1332"/>
                    <a:pt x="1972" y="1332"/>
                  </a:cubicBezTo>
                  <a:cubicBezTo>
                    <a:pt x="1972" y="1609"/>
                    <a:pt x="1895" y="1961"/>
                    <a:pt x="1401" y="2182"/>
                  </a:cubicBezTo>
                  <a:cubicBezTo>
                    <a:pt x="931" y="1972"/>
                    <a:pt x="838" y="1643"/>
                    <a:pt x="829" y="1374"/>
                  </a:cubicBezTo>
                  <a:cubicBezTo>
                    <a:pt x="1051" y="1225"/>
                    <a:pt x="1180" y="1001"/>
                    <a:pt x="1180" y="665"/>
                  </a:cubicBezTo>
                  <a:cubicBezTo>
                    <a:pt x="1180" y="573"/>
                    <a:pt x="1180" y="573"/>
                    <a:pt x="1180" y="573"/>
                  </a:cubicBezTo>
                  <a:cubicBezTo>
                    <a:pt x="1401" y="573"/>
                    <a:pt x="1401" y="573"/>
                    <a:pt x="1401" y="573"/>
                  </a:cubicBezTo>
                  <a:cubicBezTo>
                    <a:pt x="1542" y="573"/>
                    <a:pt x="1542" y="573"/>
                    <a:pt x="1542" y="573"/>
                  </a:cubicBezTo>
                  <a:cubicBezTo>
                    <a:pt x="1542" y="436"/>
                    <a:pt x="1542" y="436"/>
                    <a:pt x="1542" y="436"/>
                  </a:cubicBezTo>
                  <a:cubicBezTo>
                    <a:pt x="1401" y="436"/>
                    <a:pt x="1401" y="436"/>
                    <a:pt x="1401" y="436"/>
                  </a:cubicBezTo>
                  <a:cubicBezTo>
                    <a:pt x="1180" y="436"/>
                    <a:pt x="1180" y="436"/>
                    <a:pt x="1180" y="436"/>
                  </a:cubicBezTo>
                  <a:cubicBezTo>
                    <a:pt x="1180" y="436"/>
                    <a:pt x="1180" y="436"/>
                    <a:pt x="1180" y="436"/>
                  </a:cubicBezTo>
                  <a:cubicBezTo>
                    <a:pt x="1044" y="436"/>
                    <a:pt x="1044" y="436"/>
                    <a:pt x="1044" y="436"/>
                  </a:cubicBezTo>
                  <a:cubicBezTo>
                    <a:pt x="1044" y="436"/>
                    <a:pt x="1044" y="436"/>
                    <a:pt x="1044" y="436"/>
                  </a:cubicBezTo>
                  <a:cubicBezTo>
                    <a:pt x="692" y="436"/>
                    <a:pt x="692" y="436"/>
                    <a:pt x="692" y="436"/>
                  </a:cubicBezTo>
                  <a:cubicBezTo>
                    <a:pt x="692" y="1234"/>
                    <a:pt x="692" y="1234"/>
                    <a:pt x="692" y="1234"/>
                  </a:cubicBezTo>
                  <a:cubicBezTo>
                    <a:pt x="692" y="1262"/>
                    <a:pt x="693" y="1289"/>
                    <a:pt x="695" y="1315"/>
                  </a:cubicBezTo>
                  <a:cubicBezTo>
                    <a:pt x="695" y="1315"/>
                    <a:pt x="695" y="1315"/>
                    <a:pt x="695" y="1315"/>
                  </a:cubicBezTo>
                  <a:cubicBezTo>
                    <a:pt x="748" y="1280"/>
                    <a:pt x="792" y="1244"/>
                    <a:pt x="829" y="1205"/>
                  </a:cubicBezTo>
                  <a:cubicBezTo>
                    <a:pt x="829" y="1205"/>
                    <a:pt x="829" y="1205"/>
                    <a:pt x="829" y="1205"/>
                  </a:cubicBezTo>
                  <a:cubicBezTo>
                    <a:pt x="829" y="573"/>
                    <a:pt x="829" y="573"/>
                    <a:pt x="829" y="573"/>
                  </a:cubicBezTo>
                  <a:cubicBezTo>
                    <a:pt x="1044" y="573"/>
                    <a:pt x="1044" y="573"/>
                    <a:pt x="1044" y="573"/>
                  </a:cubicBezTo>
                  <a:cubicBezTo>
                    <a:pt x="1044" y="573"/>
                    <a:pt x="1044" y="573"/>
                    <a:pt x="1044" y="573"/>
                  </a:cubicBezTo>
                  <a:cubicBezTo>
                    <a:pt x="1044" y="747"/>
                    <a:pt x="1044" y="747"/>
                    <a:pt x="1044" y="747"/>
                  </a:cubicBezTo>
                  <a:cubicBezTo>
                    <a:pt x="1044" y="978"/>
                    <a:pt x="1001" y="1263"/>
                    <a:pt x="590" y="1447"/>
                  </a:cubicBezTo>
                  <a:cubicBezTo>
                    <a:pt x="178" y="1263"/>
                    <a:pt x="135" y="978"/>
                    <a:pt x="135" y="747"/>
                  </a:cubicBezTo>
                  <a:cubicBezTo>
                    <a:pt x="135" y="136"/>
                    <a:pt x="135" y="136"/>
                    <a:pt x="135" y="136"/>
                  </a:cubicBezTo>
                  <a:cubicBezTo>
                    <a:pt x="590" y="136"/>
                    <a:pt x="590" y="136"/>
                    <a:pt x="590" y="136"/>
                  </a:cubicBezTo>
                  <a:cubicBezTo>
                    <a:pt x="1044" y="136"/>
                    <a:pt x="1044" y="136"/>
                    <a:pt x="1044" y="136"/>
                  </a:cubicBezTo>
                  <a:cubicBezTo>
                    <a:pt x="1044" y="370"/>
                    <a:pt x="1044" y="370"/>
                    <a:pt x="1044" y="370"/>
                  </a:cubicBezTo>
                  <a:cubicBezTo>
                    <a:pt x="1180" y="370"/>
                    <a:pt x="1180" y="370"/>
                    <a:pt x="1180" y="370"/>
                  </a:cubicBezTo>
                  <a:cubicBezTo>
                    <a:pt x="1180" y="0"/>
                    <a:pt x="1180" y="0"/>
                    <a:pt x="1180" y="0"/>
                  </a:cubicBezTo>
                  <a:cubicBezTo>
                    <a:pt x="590" y="0"/>
                    <a:pt x="590" y="0"/>
                    <a:pt x="590" y="0"/>
                  </a:cubicBezTo>
                  <a:cubicBezTo>
                    <a:pt x="0" y="0"/>
                    <a:pt x="0" y="0"/>
                    <a:pt x="0" y="0"/>
                  </a:cubicBezTo>
                  <a:cubicBezTo>
                    <a:pt x="0" y="665"/>
                    <a:pt x="0" y="665"/>
                    <a:pt x="0" y="665"/>
                  </a:cubicBezTo>
                  <a:cubicBezTo>
                    <a:pt x="0" y="1109"/>
                    <a:pt x="224" y="1357"/>
                    <a:pt x="590" y="1495"/>
                  </a:cubicBezTo>
                  <a:cubicBezTo>
                    <a:pt x="631" y="1479"/>
                    <a:pt x="670" y="1462"/>
                    <a:pt x="708" y="1444"/>
                  </a:cubicBezTo>
                  <a:cubicBezTo>
                    <a:pt x="771" y="1847"/>
                    <a:pt x="1023" y="2087"/>
                    <a:pt x="1401" y="2229"/>
                  </a:cubicBezTo>
                  <a:cubicBezTo>
                    <a:pt x="1777" y="2087"/>
                    <a:pt x="2029" y="1848"/>
                    <a:pt x="2093" y="1447"/>
                  </a:cubicBezTo>
                  <a:cubicBezTo>
                    <a:pt x="2128" y="1464"/>
                    <a:pt x="2165" y="1480"/>
                    <a:pt x="2203" y="1495"/>
                  </a:cubicBezTo>
                  <a:cubicBezTo>
                    <a:pt x="2569" y="1357"/>
                    <a:pt x="2794" y="1109"/>
                    <a:pt x="2794" y="665"/>
                  </a:cubicBezTo>
                  <a:cubicBezTo>
                    <a:pt x="2794" y="0"/>
                    <a:pt x="2794" y="0"/>
                    <a:pt x="2794" y="0"/>
                  </a:cubicBezTo>
                  <a:lnTo>
                    <a:pt x="2203" y="0"/>
                  </a:lnTo>
                  <a:close/>
                  <a:moveTo>
                    <a:pt x="2658" y="747"/>
                  </a:moveTo>
                  <a:cubicBezTo>
                    <a:pt x="2658" y="978"/>
                    <a:pt x="2615" y="1263"/>
                    <a:pt x="2203" y="1447"/>
                  </a:cubicBezTo>
                  <a:cubicBezTo>
                    <a:pt x="2166" y="1431"/>
                    <a:pt x="2131" y="1413"/>
                    <a:pt x="2100" y="1395"/>
                  </a:cubicBezTo>
                  <a:cubicBezTo>
                    <a:pt x="2106" y="1344"/>
                    <a:pt x="2109" y="1290"/>
                    <a:pt x="2109" y="1234"/>
                  </a:cubicBezTo>
                  <a:cubicBezTo>
                    <a:pt x="2109" y="436"/>
                    <a:pt x="2109" y="436"/>
                    <a:pt x="2109" y="436"/>
                  </a:cubicBezTo>
                  <a:cubicBezTo>
                    <a:pt x="1749" y="436"/>
                    <a:pt x="1749" y="436"/>
                    <a:pt x="1749" y="436"/>
                  </a:cubicBezTo>
                  <a:cubicBezTo>
                    <a:pt x="1749" y="136"/>
                    <a:pt x="1749" y="136"/>
                    <a:pt x="1749" y="136"/>
                  </a:cubicBezTo>
                  <a:cubicBezTo>
                    <a:pt x="2203" y="136"/>
                    <a:pt x="2203" y="136"/>
                    <a:pt x="2203" y="136"/>
                  </a:cubicBezTo>
                  <a:cubicBezTo>
                    <a:pt x="2658" y="136"/>
                    <a:pt x="2658" y="136"/>
                    <a:pt x="2658" y="136"/>
                  </a:cubicBezTo>
                  <a:lnTo>
                    <a:pt x="2658" y="7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22" name="Freeform 6"/>
            <p:cNvSpPr>
              <a:spLocks/>
            </p:cNvSpPr>
            <p:nvPr userDrawn="1"/>
          </p:nvSpPr>
          <p:spPr bwMode="auto">
            <a:xfrm>
              <a:off x="915988" y="1003301"/>
              <a:ext cx="188913" cy="236538"/>
            </a:xfrm>
            <a:custGeom>
              <a:avLst/>
              <a:gdLst>
                <a:gd name="T0" fmla="*/ 49 w 596"/>
                <a:gd name="T1" fmla="*/ 747 h 747"/>
                <a:gd name="T2" fmla="*/ 49 w 596"/>
                <a:gd name="T3" fmla="*/ 721 h 747"/>
                <a:gd name="T4" fmla="*/ 91 w 596"/>
                <a:gd name="T5" fmla="*/ 696 h 747"/>
                <a:gd name="T6" fmla="*/ 99 w 596"/>
                <a:gd name="T7" fmla="*/ 684 h 747"/>
                <a:gd name="T8" fmla="*/ 105 w 596"/>
                <a:gd name="T9" fmla="*/ 621 h 747"/>
                <a:gd name="T10" fmla="*/ 109 w 596"/>
                <a:gd name="T11" fmla="*/ 535 h 747"/>
                <a:gd name="T12" fmla="*/ 109 w 596"/>
                <a:gd name="T13" fmla="*/ 252 h 747"/>
                <a:gd name="T14" fmla="*/ 105 w 596"/>
                <a:gd name="T15" fmla="*/ 112 h 747"/>
                <a:gd name="T16" fmla="*/ 98 w 596"/>
                <a:gd name="T17" fmla="*/ 52 h 747"/>
                <a:gd name="T18" fmla="*/ 78 w 596"/>
                <a:gd name="T19" fmla="*/ 39 h 747"/>
                <a:gd name="T20" fmla="*/ 0 w 596"/>
                <a:gd name="T21" fmla="*/ 33 h 747"/>
                <a:gd name="T22" fmla="*/ 0 w 596"/>
                <a:gd name="T23" fmla="*/ 0 h 747"/>
                <a:gd name="T24" fmla="*/ 165 w 596"/>
                <a:gd name="T25" fmla="*/ 3 h 747"/>
                <a:gd name="T26" fmla="*/ 323 w 596"/>
                <a:gd name="T27" fmla="*/ 0 h 747"/>
                <a:gd name="T28" fmla="*/ 323 w 596"/>
                <a:gd name="T29" fmla="*/ 33 h 747"/>
                <a:gd name="T30" fmla="*/ 243 w 596"/>
                <a:gd name="T31" fmla="*/ 39 h 747"/>
                <a:gd name="T32" fmla="*/ 224 w 596"/>
                <a:gd name="T33" fmla="*/ 51 h 747"/>
                <a:gd name="T34" fmla="*/ 216 w 596"/>
                <a:gd name="T35" fmla="*/ 102 h 747"/>
                <a:gd name="T36" fmla="*/ 213 w 596"/>
                <a:gd name="T37" fmla="*/ 252 h 747"/>
                <a:gd name="T38" fmla="*/ 213 w 596"/>
                <a:gd name="T39" fmla="*/ 606 h 747"/>
                <a:gd name="T40" fmla="*/ 216 w 596"/>
                <a:gd name="T41" fmla="*/ 696 h 747"/>
                <a:gd name="T42" fmla="*/ 303 w 596"/>
                <a:gd name="T43" fmla="*/ 700 h 747"/>
                <a:gd name="T44" fmla="*/ 525 w 596"/>
                <a:gd name="T45" fmla="*/ 681 h 747"/>
                <a:gd name="T46" fmla="*/ 538 w 596"/>
                <a:gd name="T47" fmla="*/ 644 h 747"/>
                <a:gd name="T48" fmla="*/ 560 w 596"/>
                <a:gd name="T49" fmla="*/ 557 h 747"/>
                <a:gd name="T50" fmla="*/ 596 w 596"/>
                <a:gd name="T51" fmla="*/ 557 h 747"/>
                <a:gd name="T52" fmla="*/ 573 w 596"/>
                <a:gd name="T53" fmla="*/ 741 h 747"/>
                <a:gd name="T54" fmla="*/ 537 w 596"/>
                <a:gd name="T55" fmla="*/ 746 h 747"/>
                <a:gd name="T56" fmla="*/ 449 w 596"/>
                <a:gd name="T57" fmla="*/ 747 h 747"/>
                <a:gd name="T58" fmla="*/ 156 w 596"/>
                <a:gd name="T59" fmla="*/ 744 h 747"/>
                <a:gd name="T60" fmla="*/ 49 w 596"/>
                <a:gd name="T61" fmla="*/ 747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6" h="747">
                  <a:moveTo>
                    <a:pt x="49" y="747"/>
                  </a:moveTo>
                  <a:cubicBezTo>
                    <a:pt x="49" y="721"/>
                    <a:pt x="49" y="721"/>
                    <a:pt x="49" y="721"/>
                  </a:cubicBezTo>
                  <a:cubicBezTo>
                    <a:pt x="71" y="710"/>
                    <a:pt x="85" y="702"/>
                    <a:pt x="91" y="696"/>
                  </a:cubicBezTo>
                  <a:cubicBezTo>
                    <a:pt x="95" y="693"/>
                    <a:pt x="98" y="689"/>
                    <a:pt x="99" y="684"/>
                  </a:cubicBezTo>
                  <a:cubicBezTo>
                    <a:pt x="102" y="675"/>
                    <a:pt x="104" y="654"/>
                    <a:pt x="105" y="621"/>
                  </a:cubicBezTo>
                  <a:cubicBezTo>
                    <a:pt x="108" y="573"/>
                    <a:pt x="109" y="545"/>
                    <a:pt x="109" y="535"/>
                  </a:cubicBezTo>
                  <a:cubicBezTo>
                    <a:pt x="109" y="252"/>
                    <a:pt x="109" y="252"/>
                    <a:pt x="109" y="252"/>
                  </a:cubicBezTo>
                  <a:cubicBezTo>
                    <a:pt x="109" y="204"/>
                    <a:pt x="108" y="157"/>
                    <a:pt x="105" y="112"/>
                  </a:cubicBezTo>
                  <a:cubicBezTo>
                    <a:pt x="104" y="78"/>
                    <a:pt x="102" y="59"/>
                    <a:pt x="98" y="52"/>
                  </a:cubicBezTo>
                  <a:cubicBezTo>
                    <a:pt x="93" y="46"/>
                    <a:pt x="87" y="42"/>
                    <a:pt x="78" y="39"/>
                  </a:cubicBezTo>
                  <a:cubicBezTo>
                    <a:pt x="69" y="36"/>
                    <a:pt x="43" y="34"/>
                    <a:pt x="0" y="33"/>
                  </a:cubicBezTo>
                  <a:cubicBezTo>
                    <a:pt x="0" y="0"/>
                    <a:pt x="0" y="0"/>
                    <a:pt x="0" y="0"/>
                  </a:cubicBezTo>
                  <a:cubicBezTo>
                    <a:pt x="89" y="2"/>
                    <a:pt x="144" y="3"/>
                    <a:pt x="165" y="3"/>
                  </a:cubicBezTo>
                  <a:cubicBezTo>
                    <a:pt x="189" y="3"/>
                    <a:pt x="241" y="2"/>
                    <a:pt x="323" y="0"/>
                  </a:cubicBezTo>
                  <a:cubicBezTo>
                    <a:pt x="323" y="33"/>
                    <a:pt x="323" y="33"/>
                    <a:pt x="323" y="33"/>
                  </a:cubicBezTo>
                  <a:cubicBezTo>
                    <a:pt x="279" y="34"/>
                    <a:pt x="253" y="36"/>
                    <a:pt x="243" y="39"/>
                  </a:cubicBezTo>
                  <a:cubicBezTo>
                    <a:pt x="234" y="42"/>
                    <a:pt x="228" y="46"/>
                    <a:pt x="224" y="51"/>
                  </a:cubicBezTo>
                  <a:cubicBezTo>
                    <a:pt x="220" y="58"/>
                    <a:pt x="217" y="75"/>
                    <a:pt x="216" y="102"/>
                  </a:cubicBezTo>
                  <a:cubicBezTo>
                    <a:pt x="215" y="109"/>
                    <a:pt x="214" y="159"/>
                    <a:pt x="213" y="252"/>
                  </a:cubicBezTo>
                  <a:cubicBezTo>
                    <a:pt x="213" y="606"/>
                    <a:pt x="213" y="606"/>
                    <a:pt x="213" y="606"/>
                  </a:cubicBezTo>
                  <a:cubicBezTo>
                    <a:pt x="213" y="643"/>
                    <a:pt x="214" y="673"/>
                    <a:pt x="216" y="696"/>
                  </a:cubicBezTo>
                  <a:cubicBezTo>
                    <a:pt x="257" y="699"/>
                    <a:pt x="262" y="700"/>
                    <a:pt x="303" y="700"/>
                  </a:cubicBezTo>
                  <a:cubicBezTo>
                    <a:pt x="407" y="700"/>
                    <a:pt x="484" y="693"/>
                    <a:pt x="525" y="681"/>
                  </a:cubicBezTo>
                  <a:cubicBezTo>
                    <a:pt x="530" y="670"/>
                    <a:pt x="534" y="658"/>
                    <a:pt x="538" y="644"/>
                  </a:cubicBezTo>
                  <a:cubicBezTo>
                    <a:pt x="560" y="557"/>
                    <a:pt x="560" y="557"/>
                    <a:pt x="560" y="557"/>
                  </a:cubicBezTo>
                  <a:cubicBezTo>
                    <a:pt x="596" y="557"/>
                    <a:pt x="596" y="557"/>
                    <a:pt x="596" y="557"/>
                  </a:cubicBezTo>
                  <a:cubicBezTo>
                    <a:pt x="588" y="609"/>
                    <a:pt x="580" y="671"/>
                    <a:pt x="573" y="741"/>
                  </a:cubicBezTo>
                  <a:cubicBezTo>
                    <a:pt x="558" y="744"/>
                    <a:pt x="546" y="745"/>
                    <a:pt x="537" y="746"/>
                  </a:cubicBezTo>
                  <a:cubicBezTo>
                    <a:pt x="518" y="747"/>
                    <a:pt x="488" y="747"/>
                    <a:pt x="449" y="747"/>
                  </a:cubicBezTo>
                  <a:cubicBezTo>
                    <a:pt x="156" y="744"/>
                    <a:pt x="156" y="744"/>
                    <a:pt x="156" y="744"/>
                  </a:cubicBezTo>
                  <a:cubicBezTo>
                    <a:pt x="121" y="744"/>
                    <a:pt x="85" y="745"/>
                    <a:pt x="49" y="7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23" name="Freeform 7"/>
            <p:cNvSpPr>
              <a:spLocks/>
            </p:cNvSpPr>
            <p:nvPr userDrawn="1"/>
          </p:nvSpPr>
          <p:spPr bwMode="auto">
            <a:xfrm>
              <a:off x="1127125" y="1003301"/>
              <a:ext cx="103188" cy="236538"/>
            </a:xfrm>
            <a:custGeom>
              <a:avLst/>
              <a:gdLst>
                <a:gd name="T0" fmla="*/ 321 w 321"/>
                <a:gd name="T1" fmla="*/ 714 h 747"/>
                <a:gd name="T2" fmla="*/ 321 w 321"/>
                <a:gd name="T3" fmla="*/ 747 h 747"/>
                <a:gd name="T4" fmla="*/ 168 w 321"/>
                <a:gd name="T5" fmla="*/ 744 h 747"/>
                <a:gd name="T6" fmla="*/ 0 w 321"/>
                <a:gd name="T7" fmla="*/ 747 h 747"/>
                <a:gd name="T8" fmla="*/ 0 w 321"/>
                <a:gd name="T9" fmla="*/ 714 h 747"/>
                <a:gd name="T10" fmla="*/ 77 w 321"/>
                <a:gd name="T11" fmla="*/ 708 h 747"/>
                <a:gd name="T12" fmla="*/ 97 w 321"/>
                <a:gd name="T13" fmla="*/ 696 h 747"/>
                <a:gd name="T14" fmla="*/ 105 w 321"/>
                <a:gd name="T15" fmla="*/ 645 h 747"/>
                <a:gd name="T16" fmla="*/ 108 w 321"/>
                <a:gd name="T17" fmla="*/ 495 h 747"/>
                <a:gd name="T18" fmla="*/ 108 w 321"/>
                <a:gd name="T19" fmla="*/ 251 h 747"/>
                <a:gd name="T20" fmla="*/ 105 w 321"/>
                <a:gd name="T21" fmla="*/ 111 h 747"/>
                <a:gd name="T22" fmla="*/ 97 w 321"/>
                <a:gd name="T23" fmla="*/ 52 h 747"/>
                <a:gd name="T24" fmla="*/ 77 w 321"/>
                <a:gd name="T25" fmla="*/ 39 h 747"/>
                <a:gd name="T26" fmla="*/ 0 w 321"/>
                <a:gd name="T27" fmla="*/ 33 h 747"/>
                <a:gd name="T28" fmla="*/ 0 w 321"/>
                <a:gd name="T29" fmla="*/ 0 h 747"/>
                <a:gd name="T30" fmla="*/ 161 w 321"/>
                <a:gd name="T31" fmla="*/ 3 h 747"/>
                <a:gd name="T32" fmla="*/ 321 w 321"/>
                <a:gd name="T33" fmla="*/ 0 h 747"/>
                <a:gd name="T34" fmla="*/ 321 w 321"/>
                <a:gd name="T35" fmla="*/ 33 h 747"/>
                <a:gd name="T36" fmla="*/ 243 w 321"/>
                <a:gd name="T37" fmla="*/ 39 h 747"/>
                <a:gd name="T38" fmla="*/ 224 w 321"/>
                <a:gd name="T39" fmla="*/ 51 h 747"/>
                <a:gd name="T40" fmla="*/ 216 w 321"/>
                <a:gd name="T41" fmla="*/ 102 h 747"/>
                <a:gd name="T42" fmla="*/ 212 w 321"/>
                <a:gd name="T43" fmla="*/ 251 h 747"/>
                <a:gd name="T44" fmla="*/ 212 w 321"/>
                <a:gd name="T45" fmla="*/ 495 h 747"/>
                <a:gd name="T46" fmla="*/ 214 w 321"/>
                <a:gd name="T47" fmla="*/ 635 h 747"/>
                <a:gd name="T48" fmla="*/ 222 w 321"/>
                <a:gd name="T49" fmla="*/ 694 h 747"/>
                <a:gd name="T50" fmla="*/ 242 w 321"/>
                <a:gd name="T51" fmla="*/ 708 h 747"/>
                <a:gd name="T52" fmla="*/ 321 w 321"/>
                <a:gd name="T53" fmla="*/ 714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1" h="747">
                  <a:moveTo>
                    <a:pt x="321" y="714"/>
                  </a:moveTo>
                  <a:cubicBezTo>
                    <a:pt x="321" y="747"/>
                    <a:pt x="321" y="747"/>
                    <a:pt x="321" y="747"/>
                  </a:cubicBezTo>
                  <a:cubicBezTo>
                    <a:pt x="244" y="745"/>
                    <a:pt x="193" y="744"/>
                    <a:pt x="168" y="744"/>
                  </a:cubicBezTo>
                  <a:cubicBezTo>
                    <a:pt x="0" y="747"/>
                    <a:pt x="0" y="747"/>
                    <a:pt x="0" y="747"/>
                  </a:cubicBezTo>
                  <a:cubicBezTo>
                    <a:pt x="0" y="714"/>
                    <a:pt x="0" y="714"/>
                    <a:pt x="0" y="714"/>
                  </a:cubicBezTo>
                  <a:cubicBezTo>
                    <a:pt x="42" y="713"/>
                    <a:pt x="68" y="711"/>
                    <a:pt x="77" y="708"/>
                  </a:cubicBezTo>
                  <a:cubicBezTo>
                    <a:pt x="87" y="705"/>
                    <a:pt x="93" y="701"/>
                    <a:pt x="97" y="696"/>
                  </a:cubicBezTo>
                  <a:cubicBezTo>
                    <a:pt x="101" y="689"/>
                    <a:pt x="104" y="672"/>
                    <a:pt x="105" y="645"/>
                  </a:cubicBezTo>
                  <a:cubicBezTo>
                    <a:pt x="106" y="637"/>
                    <a:pt x="107" y="587"/>
                    <a:pt x="108" y="495"/>
                  </a:cubicBezTo>
                  <a:cubicBezTo>
                    <a:pt x="108" y="251"/>
                    <a:pt x="108" y="251"/>
                    <a:pt x="108" y="251"/>
                  </a:cubicBezTo>
                  <a:cubicBezTo>
                    <a:pt x="108" y="204"/>
                    <a:pt x="107" y="157"/>
                    <a:pt x="105" y="111"/>
                  </a:cubicBezTo>
                  <a:cubicBezTo>
                    <a:pt x="104" y="78"/>
                    <a:pt x="102" y="59"/>
                    <a:pt x="97" y="52"/>
                  </a:cubicBezTo>
                  <a:cubicBezTo>
                    <a:pt x="93" y="46"/>
                    <a:pt x="87" y="41"/>
                    <a:pt x="77" y="39"/>
                  </a:cubicBezTo>
                  <a:cubicBezTo>
                    <a:pt x="68" y="36"/>
                    <a:pt x="42" y="34"/>
                    <a:pt x="0" y="33"/>
                  </a:cubicBezTo>
                  <a:cubicBezTo>
                    <a:pt x="0" y="0"/>
                    <a:pt x="0" y="0"/>
                    <a:pt x="0" y="0"/>
                  </a:cubicBezTo>
                  <a:cubicBezTo>
                    <a:pt x="69" y="2"/>
                    <a:pt x="123" y="3"/>
                    <a:pt x="161" y="3"/>
                  </a:cubicBezTo>
                  <a:cubicBezTo>
                    <a:pt x="197" y="3"/>
                    <a:pt x="250" y="2"/>
                    <a:pt x="321" y="0"/>
                  </a:cubicBezTo>
                  <a:cubicBezTo>
                    <a:pt x="321" y="33"/>
                    <a:pt x="321" y="33"/>
                    <a:pt x="321" y="33"/>
                  </a:cubicBezTo>
                  <a:cubicBezTo>
                    <a:pt x="278" y="34"/>
                    <a:pt x="252" y="36"/>
                    <a:pt x="243" y="39"/>
                  </a:cubicBezTo>
                  <a:cubicBezTo>
                    <a:pt x="234" y="41"/>
                    <a:pt x="227" y="46"/>
                    <a:pt x="224" y="51"/>
                  </a:cubicBezTo>
                  <a:cubicBezTo>
                    <a:pt x="219" y="58"/>
                    <a:pt x="217" y="75"/>
                    <a:pt x="216" y="102"/>
                  </a:cubicBezTo>
                  <a:cubicBezTo>
                    <a:pt x="215" y="109"/>
                    <a:pt x="214" y="159"/>
                    <a:pt x="212" y="251"/>
                  </a:cubicBezTo>
                  <a:cubicBezTo>
                    <a:pt x="212" y="495"/>
                    <a:pt x="212" y="495"/>
                    <a:pt x="212" y="495"/>
                  </a:cubicBezTo>
                  <a:cubicBezTo>
                    <a:pt x="212" y="543"/>
                    <a:pt x="213" y="589"/>
                    <a:pt x="214" y="635"/>
                  </a:cubicBezTo>
                  <a:cubicBezTo>
                    <a:pt x="215" y="668"/>
                    <a:pt x="218" y="688"/>
                    <a:pt x="222" y="694"/>
                  </a:cubicBezTo>
                  <a:cubicBezTo>
                    <a:pt x="226" y="700"/>
                    <a:pt x="233" y="705"/>
                    <a:pt x="242" y="708"/>
                  </a:cubicBezTo>
                  <a:cubicBezTo>
                    <a:pt x="251" y="711"/>
                    <a:pt x="278" y="713"/>
                    <a:pt x="321" y="7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24" name="Freeform 8"/>
            <p:cNvSpPr>
              <a:spLocks/>
            </p:cNvSpPr>
            <p:nvPr userDrawn="1"/>
          </p:nvSpPr>
          <p:spPr bwMode="auto">
            <a:xfrm>
              <a:off x="1266825" y="1003301"/>
              <a:ext cx="276225" cy="242888"/>
            </a:xfrm>
            <a:custGeom>
              <a:avLst/>
              <a:gdLst>
                <a:gd name="T0" fmla="*/ 5 w 869"/>
                <a:gd name="T1" fmla="*/ 747 h 766"/>
                <a:gd name="T2" fmla="*/ 5 w 869"/>
                <a:gd name="T3" fmla="*/ 714 h 766"/>
                <a:gd name="T4" fmla="*/ 80 w 869"/>
                <a:gd name="T5" fmla="*/ 705 h 766"/>
                <a:gd name="T6" fmla="*/ 91 w 869"/>
                <a:gd name="T7" fmla="*/ 695 h 766"/>
                <a:gd name="T8" fmla="*/ 99 w 869"/>
                <a:gd name="T9" fmla="*/ 640 h 766"/>
                <a:gd name="T10" fmla="*/ 102 w 869"/>
                <a:gd name="T11" fmla="*/ 520 h 766"/>
                <a:gd name="T12" fmla="*/ 102 w 869"/>
                <a:gd name="T13" fmla="*/ 92 h 766"/>
                <a:gd name="T14" fmla="*/ 100 w 869"/>
                <a:gd name="T15" fmla="*/ 69 h 766"/>
                <a:gd name="T16" fmla="*/ 80 w 869"/>
                <a:gd name="T17" fmla="*/ 47 h 766"/>
                <a:gd name="T18" fmla="*/ 57 w 869"/>
                <a:gd name="T19" fmla="*/ 36 h 766"/>
                <a:gd name="T20" fmla="*/ 0 w 869"/>
                <a:gd name="T21" fmla="*/ 33 h 766"/>
                <a:gd name="T22" fmla="*/ 0 w 869"/>
                <a:gd name="T23" fmla="*/ 0 h 766"/>
                <a:gd name="T24" fmla="*/ 119 w 869"/>
                <a:gd name="T25" fmla="*/ 3 h 766"/>
                <a:gd name="T26" fmla="*/ 202 w 869"/>
                <a:gd name="T27" fmla="*/ 0 h 766"/>
                <a:gd name="T28" fmla="*/ 269 w 869"/>
                <a:gd name="T29" fmla="*/ 86 h 766"/>
                <a:gd name="T30" fmla="*/ 381 w 869"/>
                <a:gd name="T31" fmla="*/ 220 h 766"/>
                <a:gd name="T32" fmla="*/ 545 w 869"/>
                <a:gd name="T33" fmla="*/ 411 h 766"/>
                <a:gd name="T34" fmla="*/ 671 w 869"/>
                <a:gd name="T35" fmla="*/ 554 h 766"/>
                <a:gd name="T36" fmla="*/ 721 w 869"/>
                <a:gd name="T37" fmla="*/ 609 h 766"/>
                <a:gd name="T38" fmla="*/ 721 w 869"/>
                <a:gd name="T39" fmla="*/ 226 h 766"/>
                <a:gd name="T40" fmla="*/ 718 w 869"/>
                <a:gd name="T41" fmla="*/ 105 h 766"/>
                <a:gd name="T42" fmla="*/ 711 w 869"/>
                <a:gd name="T43" fmla="*/ 51 h 766"/>
                <a:gd name="T44" fmla="*/ 699 w 869"/>
                <a:gd name="T45" fmla="*/ 41 h 766"/>
                <a:gd name="T46" fmla="*/ 624 w 869"/>
                <a:gd name="T47" fmla="*/ 33 h 766"/>
                <a:gd name="T48" fmla="*/ 624 w 869"/>
                <a:gd name="T49" fmla="*/ 0 h 766"/>
                <a:gd name="T50" fmla="*/ 756 w 869"/>
                <a:gd name="T51" fmla="*/ 3 h 766"/>
                <a:gd name="T52" fmla="*/ 869 w 869"/>
                <a:gd name="T53" fmla="*/ 0 h 766"/>
                <a:gd name="T54" fmla="*/ 869 w 869"/>
                <a:gd name="T55" fmla="*/ 33 h 766"/>
                <a:gd name="T56" fmla="*/ 794 w 869"/>
                <a:gd name="T57" fmla="*/ 41 h 766"/>
                <a:gd name="T58" fmla="*/ 783 w 869"/>
                <a:gd name="T59" fmla="*/ 52 h 766"/>
                <a:gd name="T60" fmla="*/ 775 w 869"/>
                <a:gd name="T61" fmla="*/ 107 h 766"/>
                <a:gd name="T62" fmla="*/ 772 w 869"/>
                <a:gd name="T63" fmla="*/ 226 h 766"/>
                <a:gd name="T64" fmla="*/ 772 w 869"/>
                <a:gd name="T65" fmla="*/ 479 h 766"/>
                <a:gd name="T66" fmla="*/ 775 w 869"/>
                <a:gd name="T67" fmla="*/ 766 h 766"/>
                <a:gd name="T68" fmla="*/ 721 w 869"/>
                <a:gd name="T69" fmla="*/ 766 h 766"/>
                <a:gd name="T70" fmla="*/ 707 w 869"/>
                <a:gd name="T71" fmla="*/ 752 h 766"/>
                <a:gd name="T72" fmla="*/ 698 w 869"/>
                <a:gd name="T73" fmla="*/ 744 h 766"/>
                <a:gd name="T74" fmla="*/ 678 w 869"/>
                <a:gd name="T75" fmla="*/ 723 h 766"/>
                <a:gd name="T76" fmla="*/ 611 w 869"/>
                <a:gd name="T77" fmla="*/ 647 h 766"/>
                <a:gd name="T78" fmla="*/ 540 w 869"/>
                <a:gd name="T79" fmla="*/ 560 h 766"/>
                <a:gd name="T80" fmla="*/ 151 w 869"/>
                <a:gd name="T81" fmla="*/ 110 h 766"/>
                <a:gd name="T82" fmla="*/ 151 w 869"/>
                <a:gd name="T83" fmla="*/ 518 h 766"/>
                <a:gd name="T84" fmla="*/ 154 w 869"/>
                <a:gd name="T85" fmla="*/ 641 h 766"/>
                <a:gd name="T86" fmla="*/ 161 w 869"/>
                <a:gd name="T87" fmla="*/ 695 h 766"/>
                <a:gd name="T88" fmla="*/ 173 w 869"/>
                <a:gd name="T89" fmla="*/ 705 h 766"/>
                <a:gd name="T90" fmla="*/ 249 w 869"/>
                <a:gd name="T91" fmla="*/ 714 h 766"/>
                <a:gd name="T92" fmla="*/ 249 w 869"/>
                <a:gd name="T93" fmla="*/ 747 h 766"/>
                <a:gd name="T94" fmla="*/ 143 w 869"/>
                <a:gd name="T95" fmla="*/ 744 h 766"/>
                <a:gd name="T96" fmla="*/ 5 w 869"/>
                <a:gd name="T97" fmla="*/ 747 h 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69" h="766">
                  <a:moveTo>
                    <a:pt x="5" y="747"/>
                  </a:moveTo>
                  <a:cubicBezTo>
                    <a:pt x="5" y="714"/>
                    <a:pt x="5" y="714"/>
                    <a:pt x="5" y="714"/>
                  </a:cubicBezTo>
                  <a:cubicBezTo>
                    <a:pt x="43" y="714"/>
                    <a:pt x="68" y="711"/>
                    <a:pt x="80" y="705"/>
                  </a:cubicBezTo>
                  <a:cubicBezTo>
                    <a:pt x="86" y="703"/>
                    <a:pt x="89" y="700"/>
                    <a:pt x="91" y="695"/>
                  </a:cubicBezTo>
                  <a:cubicBezTo>
                    <a:pt x="95" y="688"/>
                    <a:pt x="98" y="670"/>
                    <a:pt x="99" y="640"/>
                  </a:cubicBezTo>
                  <a:cubicBezTo>
                    <a:pt x="101" y="594"/>
                    <a:pt x="102" y="554"/>
                    <a:pt x="102" y="520"/>
                  </a:cubicBezTo>
                  <a:cubicBezTo>
                    <a:pt x="102" y="92"/>
                    <a:pt x="102" y="92"/>
                    <a:pt x="102" y="92"/>
                  </a:cubicBezTo>
                  <a:cubicBezTo>
                    <a:pt x="102" y="80"/>
                    <a:pt x="102" y="73"/>
                    <a:pt x="100" y="69"/>
                  </a:cubicBezTo>
                  <a:cubicBezTo>
                    <a:pt x="97" y="63"/>
                    <a:pt x="91" y="56"/>
                    <a:pt x="80" y="47"/>
                  </a:cubicBezTo>
                  <a:cubicBezTo>
                    <a:pt x="74" y="41"/>
                    <a:pt x="66" y="38"/>
                    <a:pt x="57" y="36"/>
                  </a:cubicBezTo>
                  <a:cubicBezTo>
                    <a:pt x="49" y="34"/>
                    <a:pt x="30" y="33"/>
                    <a:pt x="0" y="33"/>
                  </a:cubicBezTo>
                  <a:cubicBezTo>
                    <a:pt x="0" y="0"/>
                    <a:pt x="0" y="0"/>
                    <a:pt x="0" y="0"/>
                  </a:cubicBezTo>
                  <a:cubicBezTo>
                    <a:pt x="63" y="2"/>
                    <a:pt x="103" y="3"/>
                    <a:pt x="119" y="3"/>
                  </a:cubicBezTo>
                  <a:cubicBezTo>
                    <a:pt x="147" y="3"/>
                    <a:pt x="174" y="2"/>
                    <a:pt x="202" y="0"/>
                  </a:cubicBezTo>
                  <a:cubicBezTo>
                    <a:pt x="232" y="39"/>
                    <a:pt x="255" y="67"/>
                    <a:pt x="269" y="86"/>
                  </a:cubicBezTo>
                  <a:cubicBezTo>
                    <a:pt x="381" y="220"/>
                    <a:pt x="381" y="220"/>
                    <a:pt x="381" y="220"/>
                  </a:cubicBezTo>
                  <a:cubicBezTo>
                    <a:pt x="545" y="411"/>
                    <a:pt x="545" y="411"/>
                    <a:pt x="545" y="411"/>
                  </a:cubicBezTo>
                  <a:cubicBezTo>
                    <a:pt x="597" y="472"/>
                    <a:pt x="639" y="520"/>
                    <a:pt x="671" y="554"/>
                  </a:cubicBezTo>
                  <a:cubicBezTo>
                    <a:pt x="691" y="578"/>
                    <a:pt x="708" y="596"/>
                    <a:pt x="721" y="609"/>
                  </a:cubicBezTo>
                  <a:cubicBezTo>
                    <a:pt x="721" y="226"/>
                    <a:pt x="721" y="226"/>
                    <a:pt x="721" y="226"/>
                  </a:cubicBezTo>
                  <a:cubicBezTo>
                    <a:pt x="721" y="191"/>
                    <a:pt x="720" y="151"/>
                    <a:pt x="718" y="105"/>
                  </a:cubicBezTo>
                  <a:cubicBezTo>
                    <a:pt x="717" y="76"/>
                    <a:pt x="714" y="58"/>
                    <a:pt x="711" y="51"/>
                  </a:cubicBezTo>
                  <a:cubicBezTo>
                    <a:pt x="708" y="46"/>
                    <a:pt x="705" y="43"/>
                    <a:pt x="699" y="41"/>
                  </a:cubicBezTo>
                  <a:cubicBezTo>
                    <a:pt x="687" y="36"/>
                    <a:pt x="662" y="33"/>
                    <a:pt x="624" y="33"/>
                  </a:cubicBezTo>
                  <a:cubicBezTo>
                    <a:pt x="624" y="0"/>
                    <a:pt x="624" y="0"/>
                    <a:pt x="624" y="0"/>
                  </a:cubicBezTo>
                  <a:cubicBezTo>
                    <a:pt x="667" y="2"/>
                    <a:pt x="711" y="3"/>
                    <a:pt x="756" y="3"/>
                  </a:cubicBezTo>
                  <a:cubicBezTo>
                    <a:pt x="797" y="3"/>
                    <a:pt x="835" y="2"/>
                    <a:pt x="869" y="0"/>
                  </a:cubicBezTo>
                  <a:cubicBezTo>
                    <a:pt x="869" y="33"/>
                    <a:pt x="869" y="33"/>
                    <a:pt x="869" y="33"/>
                  </a:cubicBezTo>
                  <a:cubicBezTo>
                    <a:pt x="831" y="33"/>
                    <a:pt x="806" y="36"/>
                    <a:pt x="794" y="41"/>
                  </a:cubicBezTo>
                  <a:cubicBezTo>
                    <a:pt x="789" y="43"/>
                    <a:pt x="785" y="47"/>
                    <a:pt x="783" y="52"/>
                  </a:cubicBezTo>
                  <a:cubicBezTo>
                    <a:pt x="779" y="58"/>
                    <a:pt x="776" y="77"/>
                    <a:pt x="775" y="107"/>
                  </a:cubicBezTo>
                  <a:cubicBezTo>
                    <a:pt x="773" y="153"/>
                    <a:pt x="772" y="193"/>
                    <a:pt x="772" y="226"/>
                  </a:cubicBezTo>
                  <a:cubicBezTo>
                    <a:pt x="772" y="479"/>
                    <a:pt x="772" y="479"/>
                    <a:pt x="772" y="479"/>
                  </a:cubicBezTo>
                  <a:cubicBezTo>
                    <a:pt x="772" y="531"/>
                    <a:pt x="773" y="626"/>
                    <a:pt x="775" y="766"/>
                  </a:cubicBezTo>
                  <a:cubicBezTo>
                    <a:pt x="721" y="766"/>
                    <a:pt x="721" y="766"/>
                    <a:pt x="721" y="766"/>
                  </a:cubicBezTo>
                  <a:cubicBezTo>
                    <a:pt x="707" y="752"/>
                    <a:pt x="707" y="752"/>
                    <a:pt x="707" y="752"/>
                  </a:cubicBezTo>
                  <a:cubicBezTo>
                    <a:pt x="705" y="751"/>
                    <a:pt x="700" y="746"/>
                    <a:pt x="698" y="744"/>
                  </a:cubicBezTo>
                  <a:cubicBezTo>
                    <a:pt x="696" y="742"/>
                    <a:pt x="689" y="735"/>
                    <a:pt x="678" y="723"/>
                  </a:cubicBezTo>
                  <a:cubicBezTo>
                    <a:pt x="647" y="689"/>
                    <a:pt x="625" y="664"/>
                    <a:pt x="611" y="647"/>
                  </a:cubicBezTo>
                  <a:cubicBezTo>
                    <a:pt x="540" y="560"/>
                    <a:pt x="540" y="560"/>
                    <a:pt x="540" y="560"/>
                  </a:cubicBezTo>
                  <a:cubicBezTo>
                    <a:pt x="151" y="110"/>
                    <a:pt x="151" y="110"/>
                    <a:pt x="151" y="110"/>
                  </a:cubicBezTo>
                  <a:cubicBezTo>
                    <a:pt x="151" y="518"/>
                    <a:pt x="151" y="518"/>
                    <a:pt x="151" y="518"/>
                  </a:cubicBezTo>
                  <a:cubicBezTo>
                    <a:pt x="151" y="552"/>
                    <a:pt x="152" y="593"/>
                    <a:pt x="154" y="641"/>
                  </a:cubicBezTo>
                  <a:cubicBezTo>
                    <a:pt x="156" y="670"/>
                    <a:pt x="158" y="688"/>
                    <a:pt x="161" y="695"/>
                  </a:cubicBezTo>
                  <a:cubicBezTo>
                    <a:pt x="164" y="700"/>
                    <a:pt x="168" y="704"/>
                    <a:pt x="173" y="705"/>
                  </a:cubicBezTo>
                  <a:cubicBezTo>
                    <a:pt x="185" y="711"/>
                    <a:pt x="210" y="714"/>
                    <a:pt x="249" y="714"/>
                  </a:cubicBezTo>
                  <a:cubicBezTo>
                    <a:pt x="249" y="747"/>
                    <a:pt x="249" y="747"/>
                    <a:pt x="249" y="747"/>
                  </a:cubicBezTo>
                  <a:cubicBezTo>
                    <a:pt x="217" y="745"/>
                    <a:pt x="181" y="744"/>
                    <a:pt x="143" y="744"/>
                  </a:cubicBezTo>
                  <a:cubicBezTo>
                    <a:pt x="100" y="744"/>
                    <a:pt x="54" y="745"/>
                    <a:pt x="5" y="7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25" name="Freeform 9"/>
            <p:cNvSpPr>
              <a:spLocks/>
            </p:cNvSpPr>
            <p:nvPr userDrawn="1"/>
          </p:nvSpPr>
          <p:spPr bwMode="auto">
            <a:xfrm>
              <a:off x="1573213" y="1003301"/>
              <a:ext cx="101600" cy="236538"/>
            </a:xfrm>
            <a:custGeom>
              <a:avLst/>
              <a:gdLst>
                <a:gd name="T0" fmla="*/ 322 w 322"/>
                <a:gd name="T1" fmla="*/ 714 h 747"/>
                <a:gd name="T2" fmla="*/ 322 w 322"/>
                <a:gd name="T3" fmla="*/ 747 h 747"/>
                <a:gd name="T4" fmla="*/ 169 w 322"/>
                <a:gd name="T5" fmla="*/ 744 h 747"/>
                <a:gd name="T6" fmla="*/ 0 w 322"/>
                <a:gd name="T7" fmla="*/ 747 h 747"/>
                <a:gd name="T8" fmla="*/ 0 w 322"/>
                <a:gd name="T9" fmla="*/ 714 h 747"/>
                <a:gd name="T10" fmla="*/ 79 w 322"/>
                <a:gd name="T11" fmla="*/ 708 h 747"/>
                <a:gd name="T12" fmla="*/ 98 w 322"/>
                <a:gd name="T13" fmla="*/ 696 h 747"/>
                <a:gd name="T14" fmla="*/ 106 w 322"/>
                <a:gd name="T15" fmla="*/ 645 h 747"/>
                <a:gd name="T16" fmla="*/ 109 w 322"/>
                <a:gd name="T17" fmla="*/ 495 h 747"/>
                <a:gd name="T18" fmla="*/ 109 w 322"/>
                <a:gd name="T19" fmla="*/ 251 h 747"/>
                <a:gd name="T20" fmla="*/ 106 w 322"/>
                <a:gd name="T21" fmla="*/ 111 h 747"/>
                <a:gd name="T22" fmla="*/ 98 w 322"/>
                <a:gd name="T23" fmla="*/ 52 h 747"/>
                <a:gd name="T24" fmla="*/ 78 w 322"/>
                <a:gd name="T25" fmla="*/ 39 h 747"/>
                <a:gd name="T26" fmla="*/ 0 w 322"/>
                <a:gd name="T27" fmla="*/ 33 h 747"/>
                <a:gd name="T28" fmla="*/ 0 w 322"/>
                <a:gd name="T29" fmla="*/ 0 h 747"/>
                <a:gd name="T30" fmla="*/ 161 w 322"/>
                <a:gd name="T31" fmla="*/ 3 h 747"/>
                <a:gd name="T32" fmla="*/ 322 w 322"/>
                <a:gd name="T33" fmla="*/ 0 h 747"/>
                <a:gd name="T34" fmla="*/ 322 w 322"/>
                <a:gd name="T35" fmla="*/ 33 h 747"/>
                <a:gd name="T36" fmla="*/ 244 w 322"/>
                <a:gd name="T37" fmla="*/ 39 h 747"/>
                <a:gd name="T38" fmla="*/ 224 w 322"/>
                <a:gd name="T39" fmla="*/ 51 h 747"/>
                <a:gd name="T40" fmla="*/ 216 w 322"/>
                <a:gd name="T41" fmla="*/ 102 h 747"/>
                <a:gd name="T42" fmla="*/ 213 w 322"/>
                <a:gd name="T43" fmla="*/ 251 h 747"/>
                <a:gd name="T44" fmla="*/ 213 w 322"/>
                <a:gd name="T45" fmla="*/ 495 h 747"/>
                <a:gd name="T46" fmla="*/ 215 w 322"/>
                <a:gd name="T47" fmla="*/ 635 h 747"/>
                <a:gd name="T48" fmla="*/ 223 w 322"/>
                <a:gd name="T49" fmla="*/ 694 h 747"/>
                <a:gd name="T50" fmla="*/ 243 w 322"/>
                <a:gd name="T51" fmla="*/ 708 h 747"/>
                <a:gd name="T52" fmla="*/ 322 w 322"/>
                <a:gd name="T53" fmla="*/ 714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2" h="747">
                  <a:moveTo>
                    <a:pt x="322" y="714"/>
                  </a:moveTo>
                  <a:cubicBezTo>
                    <a:pt x="322" y="747"/>
                    <a:pt x="322" y="747"/>
                    <a:pt x="322" y="747"/>
                  </a:cubicBezTo>
                  <a:cubicBezTo>
                    <a:pt x="244" y="745"/>
                    <a:pt x="193" y="744"/>
                    <a:pt x="169" y="744"/>
                  </a:cubicBezTo>
                  <a:cubicBezTo>
                    <a:pt x="0" y="747"/>
                    <a:pt x="0" y="747"/>
                    <a:pt x="0" y="747"/>
                  </a:cubicBezTo>
                  <a:cubicBezTo>
                    <a:pt x="0" y="714"/>
                    <a:pt x="0" y="714"/>
                    <a:pt x="0" y="714"/>
                  </a:cubicBezTo>
                  <a:cubicBezTo>
                    <a:pt x="43" y="713"/>
                    <a:pt x="69" y="711"/>
                    <a:pt x="79" y="708"/>
                  </a:cubicBezTo>
                  <a:cubicBezTo>
                    <a:pt x="88" y="705"/>
                    <a:pt x="94" y="701"/>
                    <a:pt x="98" y="696"/>
                  </a:cubicBezTo>
                  <a:cubicBezTo>
                    <a:pt x="102" y="689"/>
                    <a:pt x="105" y="672"/>
                    <a:pt x="106" y="645"/>
                  </a:cubicBezTo>
                  <a:cubicBezTo>
                    <a:pt x="107" y="637"/>
                    <a:pt x="108" y="587"/>
                    <a:pt x="109" y="495"/>
                  </a:cubicBezTo>
                  <a:cubicBezTo>
                    <a:pt x="109" y="251"/>
                    <a:pt x="109" y="251"/>
                    <a:pt x="109" y="251"/>
                  </a:cubicBezTo>
                  <a:cubicBezTo>
                    <a:pt x="109" y="204"/>
                    <a:pt x="108" y="157"/>
                    <a:pt x="106" y="111"/>
                  </a:cubicBezTo>
                  <a:cubicBezTo>
                    <a:pt x="105" y="78"/>
                    <a:pt x="102" y="59"/>
                    <a:pt x="98" y="52"/>
                  </a:cubicBezTo>
                  <a:cubicBezTo>
                    <a:pt x="94" y="46"/>
                    <a:pt x="88" y="41"/>
                    <a:pt x="78" y="39"/>
                  </a:cubicBezTo>
                  <a:cubicBezTo>
                    <a:pt x="69" y="36"/>
                    <a:pt x="43" y="34"/>
                    <a:pt x="0" y="33"/>
                  </a:cubicBezTo>
                  <a:cubicBezTo>
                    <a:pt x="0" y="0"/>
                    <a:pt x="0" y="0"/>
                    <a:pt x="0" y="0"/>
                  </a:cubicBezTo>
                  <a:cubicBezTo>
                    <a:pt x="70" y="2"/>
                    <a:pt x="124" y="3"/>
                    <a:pt x="161" y="3"/>
                  </a:cubicBezTo>
                  <a:cubicBezTo>
                    <a:pt x="198" y="3"/>
                    <a:pt x="251" y="2"/>
                    <a:pt x="322" y="0"/>
                  </a:cubicBezTo>
                  <a:cubicBezTo>
                    <a:pt x="322" y="33"/>
                    <a:pt x="322" y="33"/>
                    <a:pt x="322" y="33"/>
                  </a:cubicBezTo>
                  <a:cubicBezTo>
                    <a:pt x="279" y="34"/>
                    <a:pt x="253" y="36"/>
                    <a:pt x="244" y="39"/>
                  </a:cubicBezTo>
                  <a:cubicBezTo>
                    <a:pt x="234" y="41"/>
                    <a:pt x="228" y="46"/>
                    <a:pt x="224" y="51"/>
                  </a:cubicBezTo>
                  <a:cubicBezTo>
                    <a:pt x="220" y="58"/>
                    <a:pt x="217" y="75"/>
                    <a:pt x="216" y="102"/>
                  </a:cubicBezTo>
                  <a:cubicBezTo>
                    <a:pt x="216" y="109"/>
                    <a:pt x="215" y="159"/>
                    <a:pt x="213" y="251"/>
                  </a:cubicBezTo>
                  <a:cubicBezTo>
                    <a:pt x="213" y="495"/>
                    <a:pt x="213" y="495"/>
                    <a:pt x="213" y="495"/>
                  </a:cubicBezTo>
                  <a:cubicBezTo>
                    <a:pt x="213" y="543"/>
                    <a:pt x="214" y="589"/>
                    <a:pt x="215" y="635"/>
                  </a:cubicBezTo>
                  <a:cubicBezTo>
                    <a:pt x="216" y="668"/>
                    <a:pt x="219" y="688"/>
                    <a:pt x="223" y="694"/>
                  </a:cubicBezTo>
                  <a:cubicBezTo>
                    <a:pt x="227" y="700"/>
                    <a:pt x="234" y="705"/>
                    <a:pt x="243" y="708"/>
                  </a:cubicBezTo>
                  <a:cubicBezTo>
                    <a:pt x="252" y="711"/>
                    <a:pt x="278" y="713"/>
                    <a:pt x="322" y="7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26" name="Freeform 10"/>
            <p:cNvSpPr>
              <a:spLocks/>
            </p:cNvSpPr>
            <p:nvPr userDrawn="1"/>
          </p:nvSpPr>
          <p:spPr bwMode="auto">
            <a:xfrm>
              <a:off x="1692275" y="998538"/>
              <a:ext cx="231775" cy="246063"/>
            </a:xfrm>
            <a:custGeom>
              <a:avLst/>
              <a:gdLst>
                <a:gd name="T0" fmla="*/ 728 w 728"/>
                <a:gd name="T1" fmla="*/ 667 h 774"/>
                <a:gd name="T2" fmla="*/ 707 w 728"/>
                <a:gd name="T3" fmla="*/ 716 h 774"/>
                <a:gd name="T4" fmla="*/ 581 w 728"/>
                <a:gd name="T5" fmla="*/ 761 h 774"/>
                <a:gd name="T6" fmla="*/ 447 w 728"/>
                <a:gd name="T7" fmla="*/ 774 h 774"/>
                <a:gd name="T8" fmla="*/ 288 w 728"/>
                <a:gd name="T9" fmla="*/ 754 h 774"/>
                <a:gd name="T10" fmla="*/ 161 w 728"/>
                <a:gd name="T11" fmla="*/ 696 h 774"/>
                <a:gd name="T12" fmla="*/ 71 w 728"/>
                <a:gd name="T13" fmla="*/ 610 h 774"/>
                <a:gd name="T14" fmla="*/ 18 w 728"/>
                <a:gd name="T15" fmla="*/ 508 h 774"/>
                <a:gd name="T16" fmla="*/ 0 w 728"/>
                <a:gd name="T17" fmla="*/ 386 h 774"/>
                <a:gd name="T18" fmla="*/ 123 w 728"/>
                <a:gd name="T19" fmla="*/ 110 h 774"/>
                <a:gd name="T20" fmla="*/ 457 w 728"/>
                <a:gd name="T21" fmla="*/ 0 h 774"/>
                <a:gd name="T22" fmla="*/ 549 w 728"/>
                <a:gd name="T23" fmla="*/ 6 h 774"/>
                <a:gd name="T24" fmla="*/ 653 w 728"/>
                <a:gd name="T25" fmla="*/ 27 h 774"/>
                <a:gd name="T26" fmla="*/ 728 w 728"/>
                <a:gd name="T27" fmla="*/ 45 h 774"/>
                <a:gd name="T28" fmla="*/ 710 w 728"/>
                <a:gd name="T29" fmla="*/ 101 h 774"/>
                <a:gd name="T30" fmla="*/ 698 w 728"/>
                <a:gd name="T31" fmla="*/ 204 h 774"/>
                <a:gd name="T32" fmla="*/ 665 w 728"/>
                <a:gd name="T33" fmla="*/ 204 h 774"/>
                <a:gd name="T34" fmla="*/ 665 w 728"/>
                <a:gd name="T35" fmla="*/ 143 h 774"/>
                <a:gd name="T36" fmla="*/ 605 w 728"/>
                <a:gd name="T37" fmla="*/ 66 h 774"/>
                <a:gd name="T38" fmla="*/ 446 w 728"/>
                <a:gd name="T39" fmla="*/ 41 h 774"/>
                <a:gd name="T40" fmla="*/ 313 w 728"/>
                <a:gd name="T41" fmla="*/ 60 h 774"/>
                <a:gd name="T42" fmla="*/ 217 w 728"/>
                <a:gd name="T43" fmla="*/ 117 h 774"/>
                <a:gd name="T44" fmla="*/ 149 w 728"/>
                <a:gd name="T45" fmla="*/ 216 h 774"/>
                <a:gd name="T46" fmla="*/ 122 w 728"/>
                <a:gd name="T47" fmla="*/ 366 h 774"/>
                <a:gd name="T48" fmla="*/ 223 w 728"/>
                <a:gd name="T49" fmla="*/ 621 h 774"/>
                <a:gd name="T50" fmla="*/ 492 w 728"/>
                <a:gd name="T51" fmla="*/ 717 h 774"/>
                <a:gd name="T52" fmla="*/ 632 w 728"/>
                <a:gd name="T53" fmla="*/ 698 h 774"/>
                <a:gd name="T54" fmla="*/ 719 w 728"/>
                <a:gd name="T55" fmla="*/ 656 h 774"/>
                <a:gd name="T56" fmla="*/ 728 w 728"/>
                <a:gd name="T57" fmla="*/ 667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28" h="774">
                  <a:moveTo>
                    <a:pt x="728" y="667"/>
                  </a:moveTo>
                  <a:cubicBezTo>
                    <a:pt x="707" y="716"/>
                    <a:pt x="707" y="716"/>
                    <a:pt x="707" y="716"/>
                  </a:cubicBezTo>
                  <a:cubicBezTo>
                    <a:pt x="664" y="736"/>
                    <a:pt x="622" y="751"/>
                    <a:pt x="581" y="761"/>
                  </a:cubicBezTo>
                  <a:cubicBezTo>
                    <a:pt x="540" y="770"/>
                    <a:pt x="495" y="774"/>
                    <a:pt x="447" y="774"/>
                  </a:cubicBezTo>
                  <a:cubicBezTo>
                    <a:pt x="390" y="774"/>
                    <a:pt x="337" y="768"/>
                    <a:pt x="288" y="754"/>
                  </a:cubicBezTo>
                  <a:cubicBezTo>
                    <a:pt x="240" y="740"/>
                    <a:pt x="197" y="721"/>
                    <a:pt x="161" y="696"/>
                  </a:cubicBezTo>
                  <a:cubicBezTo>
                    <a:pt x="124" y="670"/>
                    <a:pt x="94" y="642"/>
                    <a:pt x="71" y="610"/>
                  </a:cubicBezTo>
                  <a:cubicBezTo>
                    <a:pt x="48" y="579"/>
                    <a:pt x="31" y="545"/>
                    <a:pt x="18" y="508"/>
                  </a:cubicBezTo>
                  <a:cubicBezTo>
                    <a:pt x="6" y="471"/>
                    <a:pt x="0" y="430"/>
                    <a:pt x="0" y="386"/>
                  </a:cubicBezTo>
                  <a:cubicBezTo>
                    <a:pt x="0" y="275"/>
                    <a:pt x="41" y="183"/>
                    <a:pt x="123" y="110"/>
                  </a:cubicBezTo>
                  <a:cubicBezTo>
                    <a:pt x="204" y="37"/>
                    <a:pt x="316" y="0"/>
                    <a:pt x="457" y="0"/>
                  </a:cubicBezTo>
                  <a:cubicBezTo>
                    <a:pt x="490" y="0"/>
                    <a:pt x="521" y="2"/>
                    <a:pt x="549" y="6"/>
                  </a:cubicBezTo>
                  <a:cubicBezTo>
                    <a:pt x="578" y="9"/>
                    <a:pt x="612" y="16"/>
                    <a:pt x="653" y="27"/>
                  </a:cubicBezTo>
                  <a:cubicBezTo>
                    <a:pt x="694" y="37"/>
                    <a:pt x="719" y="43"/>
                    <a:pt x="728" y="45"/>
                  </a:cubicBezTo>
                  <a:cubicBezTo>
                    <a:pt x="720" y="64"/>
                    <a:pt x="714" y="82"/>
                    <a:pt x="710" y="101"/>
                  </a:cubicBezTo>
                  <a:cubicBezTo>
                    <a:pt x="704" y="131"/>
                    <a:pt x="700" y="165"/>
                    <a:pt x="698" y="204"/>
                  </a:cubicBezTo>
                  <a:cubicBezTo>
                    <a:pt x="665" y="204"/>
                    <a:pt x="665" y="204"/>
                    <a:pt x="665" y="204"/>
                  </a:cubicBezTo>
                  <a:cubicBezTo>
                    <a:pt x="665" y="143"/>
                    <a:pt x="665" y="143"/>
                    <a:pt x="665" y="143"/>
                  </a:cubicBezTo>
                  <a:cubicBezTo>
                    <a:pt x="661" y="109"/>
                    <a:pt x="641" y="83"/>
                    <a:pt x="605" y="66"/>
                  </a:cubicBezTo>
                  <a:cubicBezTo>
                    <a:pt x="569" y="50"/>
                    <a:pt x="516" y="41"/>
                    <a:pt x="446" y="41"/>
                  </a:cubicBezTo>
                  <a:cubicBezTo>
                    <a:pt x="393" y="42"/>
                    <a:pt x="349" y="48"/>
                    <a:pt x="313" y="60"/>
                  </a:cubicBezTo>
                  <a:cubicBezTo>
                    <a:pt x="277" y="72"/>
                    <a:pt x="245" y="91"/>
                    <a:pt x="217" y="117"/>
                  </a:cubicBezTo>
                  <a:cubicBezTo>
                    <a:pt x="189" y="143"/>
                    <a:pt x="166" y="176"/>
                    <a:pt x="149" y="216"/>
                  </a:cubicBezTo>
                  <a:cubicBezTo>
                    <a:pt x="131" y="256"/>
                    <a:pt x="122" y="306"/>
                    <a:pt x="122" y="366"/>
                  </a:cubicBezTo>
                  <a:cubicBezTo>
                    <a:pt x="122" y="472"/>
                    <a:pt x="155" y="557"/>
                    <a:pt x="223" y="621"/>
                  </a:cubicBezTo>
                  <a:cubicBezTo>
                    <a:pt x="291" y="685"/>
                    <a:pt x="380" y="717"/>
                    <a:pt x="492" y="717"/>
                  </a:cubicBezTo>
                  <a:cubicBezTo>
                    <a:pt x="542" y="717"/>
                    <a:pt x="589" y="711"/>
                    <a:pt x="632" y="698"/>
                  </a:cubicBezTo>
                  <a:cubicBezTo>
                    <a:pt x="661" y="689"/>
                    <a:pt x="690" y="675"/>
                    <a:pt x="719" y="656"/>
                  </a:cubicBezTo>
                  <a:lnTo>
                    <a:pt x="728" y="6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27" name="Freeform 11"/>
            <p:cNvSpPr>
              <a:spLocks/>
            </p:cNvSpPr>
            <p:nvPr userDrawn="1"/>
          </p:nvSpPr>
          <p:spPr bwMode="auto">
            <a:xfrm>
              <a:off x="657225" y="998538"/>
              <a:ext cx="231775" cy="246063"/>
            </a:xfrm>
            <a:custGeom>
              <a:avLst/>
              <a:gdLst>
                <a:gd name="T0" fmla="*/ 728 w 728"/>
                <a:gd name="T1" fmla="*/ 667 h 774"/>
                <a:gd name="T2" fmla="*/ 706 w 728"/>
                <a:gd name="T3" fmla="*/ 716 h 774"/>
                <a:gd name="T4" fmla="*/ 580 w 728"/>
                <a:gd name="T5" fmla="*/ 761 h 774"/>
                <a:gd name="T6" fmla="*/ 446 w 728"/>
                <a:gd name="T7" fmla="*/ 774 h 774"/>
                <a:gd name="T8" fmla="*/ 288 w 728"/>
                <a:gd name="T9" fmla="*/ 754 h 774"/>
                <a:gd name="T10" fmla="*/ 160 w 728"/>
                <a:gd name="T11" fmla="*/ 696 h 774"/>
                <a:gd name="T12" fmla="*/ 71 w 728"/>
                <a:gd name="T13" fmla="*/ 610 h 774"/>
                <a:gd name="T14" fmla="*/ 18 w 728"/>
                <a:gd name="T15" fmla="*/ 508 h 774"/>
                <a:gd name="T16" fmla="*/ 0 w 728"/>
                <a:gd name="T17" fmla="*/ 386 h 774"/>
                <a:gd name="T18" fmla="*/ 122 w 728"/>
                <a:gd name="T19" fmla="*/ 110 h 774"/>
                <a:gd name="T20" fmla="*/ 456 w 728"/>
                <a:gd name="T21" fmla="*/ 0 h 774"/>
                <a:gd name="T22" fmla="*/ 549 w 728"/>
                <a:gd name="T23" fmla="*/ 6 h 774"/>
                <a:gd name="T24" fmla="*/ 653 w 728"/>
                <a:gd name="T25" fmla="*/ 27 h 774"/>
                <a:gd name="T26" fmla="*/ 728 w 728"/>
                <a:gd name="T27" fmla="*/ 45 h 774"/>
                <a:gd name="T28" fmla="*/ 710 w 728"/>
                <a:gd name="T29" fmla="*/ 101 h 774"/>
                <a:gd name="T30" fmla="*/ 698 w 728"/>
                <a:gd name="T31" fmla="*/ 204 h 774"/>
                <a:gd name="T32" fmla="*/ 665 w 728"/>
                <a:gd name="T33" fmla="*/ 204 h 774"/>
                <a:gd name="T34" fmla="*/ 664 w 728"/>
                <a:gd name="T35" fmla="*/ 143 h 774"/>
                <a:gd name="T36" fmla="*/ 604 w 728"/>
                <a:gd name="T37" fmla="*/ 66 h 774"/>
                <a:gd name="T38" fmla="*/ 445 w 728"/>
                <a:gd name="T39" fmla="*/ 41 h 774"/>
                <a:gd name="T40" fmla="*/ 313 w 728"/>
                <a:gd name="T41" fmla="*/ 60 h 774"/>
                <a:gd name="T42" fmla="*/ 216 w 728"/>
                <a:gd name="T43" fmla="*/ 117 h 774"/>
                <a:gd name="T44" fmla="*/ 148 w 728"/>
                <a:gd name="T45" fmla="*/ 216 h 774"/>
                <a:gd name="T46" fmla="*/ 121 w 728"/>
                <a:gd name="T47" fmla="*/ 366 h 774"/>
                <a:gd name="T48" fmla="*/ 223 w 728"/>
                <a:gd name="T49" fmla="*/ 621 h 774"/>
                <a:gd name="T50" fmla="*/ 492 w 728"/>
                <a:gd name="T51" fmla="*/ 717 h 774"/>
                <a:gd name="T52" fmla="*/ 631 w 728"/>
                <a:gd name="T53" fmla="*/ 698 h 774"/>
                <a:gd name="T54" fmla="*/ 718 w 728"/>
                <a:gd name="T55" fmla="*/ 656 h 774"/>
                <a:gd name="T56" fmla="*/ 728 w 728"/>
                <a:gd name="T57" fmla="*/ 667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28" h="774">
                  <a:moveTo>
                    <a:pt x="728" y="667"/>
                  </a:moveTo>
                  <a:cubicBezTo>
                    <a:pt x="706" y="716"/>
                    <a:pt x="706" y="716"/>
                    <a:pt x="706" y="716"/>
                  </a:cubicBezTo>
                  <a:cubicBezTo>
                    <a:pt x="663" y="736"/>
                    <a:pt x="621" y="751"/>
                    <a:pt x="580" y="761"/>
                  </a:cubicBezTo>
                  <a:cubicBezTo>
                    <a:pt x="539" y="770"/>
                    <a:pt x="495" y="774"/>
                    <a:pt x="446" y="774"/>
                  </a:cubicBezTo>
                  <a:cubicBezTo>
                    <a:pt x="389" y="774"/>
                    <a:pt x="337" y="768"/>
                    <a:pt x="288" y="754"/>
                  </a:cubicBezTo>
                  <a:cubicBezTo>
                    <a:pt x="239" y="740"/>
                    <a:pt x="197" y="721"/>
                    <a:pt x="160" y="696"/>
                  </a:cubicBezTo>
                  <a:cubicBezTo>
                    <a:pt x="124" y="670"/>
                    <a:pt x="94" y="642"/>
                    <a:pt x="71" y="610"/>
                  </a:cubicBezTo>
                  <a:cubicBezTo>
                    <a:pt x="48" y="579"/>
                    <a:pt x="30" y="545"/>
                    <a:pt x="18" y="508"/>
                  </a:cubicBezTo>
                  <a:cubicBezTo>
                    <a:pt x="6" y="471"/>
                    <a:pt x="0" y="430"/>
                    <a:pt x="0" y="386"/>
                  </a:cubicBezTo>
                  <a:cubicBezTo>
                    <a:pt x="0" y="275"/>
                    <a:pt x="41" y="183"/>
                    <a:pt x="122" y="110"/>
                  </a:cubicBezTo>
                  <a:cubicBezTo>
                    <a:pt x="204" y="37"/>
                    <a:pt x="315" y="0"/>
                    <a:pt x="456" y="0"/>
                  </a:cubicBezTo>
                  <a:cubicBezTo>
                    <a:pt x="490" y="0"/>
                    <a:pt x="520" y="2"/>
                    <a:pt x="549" y="6"/>
                  </a:cubicBezTo>
                  <a:cubicBezTo>
                    <a:pt x="577" y="9"/>
                    <a:pt x="612" y="16"/>
                    <a:pt x="653" y="27"/>
                  </a:cubicBezTo>
                  <a:cubicBezTo>
                    <a:pt x="694" y="37"/>
                    <a:pt x="719" y="43"/>
                    <a:pt x="728" y="45"/>
                  </a:cubicBezTo>
                  <a:cubicBezTo>
                    <a:pt x="720" y="64"/>
                    <a:pt x="714" y="82"/>
                    <a:pt x="710" y="101"/>
                  </a:cubicBezTo>
                  <a:cubicBezTo>
                    <a:pt x="704" y="131"/>
                    <a:pt x="700" y="165"/>
                    <a:pt x="698" y="204"/>
                  </a:cubicBezTo>
                  <a:cubicBezTo>
                    <a:pt x="665" y="204"/>
                    <a:pt x="665" y="204"/>
                    <a:pt x="665" y="204"/>
                  </a:cubicBezTo>
                  <a:cubicBezTo>
                    <a:pt x="664" y="143"/>
                    <a:pt x="664" y="143"/>
                    <a:pt x="664" y="143"/>
                  </a:cubicBezTo>
                  <a:cubicBezTo>
                    <a:pt x="661" y="109"/>
                    <a:pt x="641" y="83"/>
                    <a:pt x="604" y="66"/>
                  </a:cubicBezTo>
                  <a:cubicBezTo>
                    <a:pt x="568" y="50"/>
                    <a:pt x="515" y="41"/>
                    <a:pt x="445" y="41"/>
                  </a:cubicBezTo>
                  <a:cubicBezTo>
                    <a:pt x="393" y="42"/>
                    <a:pt x="349" y="48"/>
                    <a:pt x="313" y="60"/>
                  </a:cubicBezTo>
                  <a:cubicBezTo>
                    <a:pt x="276" y="72"/>
                    <a:pt x="244" y="91"/>
                    <a:pt x="216" y="117"/>
                  </a:cubicBezTo>
                  <a:cubicBezTo>
                    <a:pt x="189" y="143"/>
                    <a:pt x="166" y="176"/>
                    <a:pt x="148" y="216"/>
                  </a:cubicBezTo>
                  <a:cubicBezTo>
                    <a:pt x="131" y="256"/>
                    <a:pt x="122" y="306"/>
                    <a:pt x="121" y="366"/>
                  </a:cubicBezTo>
                  <a:cubicBezTo>
                    <a:pt x="121" y="472"/>
                    <a:pt x="155" y="557"/>
                    <a:pt x="223" y="621"/>
                  </a:cubicBezTo>
                  <a:cubicBezTo>
                    <a:pt x="290" y="685"/>
                    <a:pt x="380" y="717"/>
                    <a:pt x="492" y="717"/>
                  </a:cubicBezTo>
                  <a:cubicBezTo>
                    <a:pt x="542" y="717"/>
                    <a:pt x="588" y="711"/>
                    <a:pt x="631" y="698"/>
                  </a:cubicBezTo>
                  <a:cubicBezTo>
                    <a:pt x="660" y="689"/>
                    <a:pt x="689" y="675"/>
                    <a:pt x="718" y="656"/>
                  </a:cubicBezTo>
                  <a:lnTo>
                    <a:pt x="728" y="6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28" name="Freeform 12"/>
            <p:cNvSpPr>
              <a:spLocks/>
            </p:cNvSpPr>
            <p:nvPr userDrawn="1"/>
          </p:nvSpPr>
          <p:spPr bwMode="auto">
            <a:xfrm>
              <a:off x="757238" y="687388"/>
              <a:ext cx="323850" cy="239713"/>
            </a:xfrm>
            <a:custGeom>
              <a:avLst/>
              <a:gdLst>
                <a:gd name="T0" fmla="*/ 0 w 1017"/>
                <a:gd name="T1" fmla="*/ 35 h 754"/>
                <a:gd name="T2" fmla="*/ 0 w 1017"/>
                <a:gd name="T3" fmla="*/ 0 h 754"/>
                <a:gd name="T4" fmla="*/ 110 w 1017"/>
                <a:gd name="T5" fmla="*/ 4 h 754"/>
                <a:gd name="T6" fmla="*/ 212 w 1017"/>
                <a:gd name="T7" fmla="*/ 0 h 754"/>
                <a:gd name="T8" fmla="*/ 300 w 1017"/>
                <a:gd name="T9" fmla="*/ 183 h 754"/>
                <a:gd name="T10" fmla="*/ 509 w 1017"/>
                <a:gd name="T11" fmla="*/ 592 h 754"/>
                <a:gd name="T12" fmla="*/ 697 w 1017"/>
                <a:gd name="T13" fmla="*/ 218 h 754"/>
                <a:gd name="T14" fmla="*/ 800 w 1017"/>
                <a:gd name="T15" fmla="*/ 0 h 754"/>
                <a:gd name="T16" fmla="*/ 898 w 1017"/>
                <a:gd name="T17" fmla="*/ 4 h 754"/>
                <a:gd name="T18" fmla="*/ 1017 w 1017"/>
                <a:gd name="T19" fmla="*/ 0 h 754"/>
                <a:gd name="T20" fmla="*/ 1017 w 1017"/>
                <a:gd name="T21" fmla="*/ 35 h 754"/>
                <a:gd name="T22" fmla="*/ 938 w 1017"/>
                <a:gd name="T23" fmla="*/ 40 h 754"/>
                <a:gd name="T24" fmla="*/ 918 w 1017"/>
                <a:gd name="T25" fmla="*/ 53 h 754"/>
                <a:gd name="T26" fmla="*/ 910 w 1017"/>
                <a:gd name="T27" fmla="*/ 103 h 754"/>
                <a:gd name="T28" fmla="*/ 907 w 1017"/>
                <a:gd name="T29" fmla="*/ 251 h 754"/>
                <a:gd name="T30" fmla="*/ 907 w 1017"/>
                <a:gd name="T31" fmla="*/ 492 h 754"/>
                <a:gd name="T32" fmla="*/ 910 w 1017"/>
                <a:gd name="T33" fmla="*/ 631 h 754"/>
                <a:gd name="T34" fmla="*/ 918 w 1017"/>
                <a:gd name="T35" fmla="*/ 690 h 754"/>
                <a:gd name="T36" fmla="*/ 938 w 1017"/>
                <a:gd name="T37" fmla="*/ 704 h 754"/>
                <a:gd name="T38" fmla="*/ 1017 w 1017"/>
                <a:gd name="T39" fmla="*/ 709 h 754"/>
                <a:gd name="T40" fmla="*/ 1017 w 1017"/>
                <a:gd name="T41" fmla="*/ 743 h 754"/>
                <a:gd name="T42" fmla="*/ 861 w 1017"/>
                <a:gd name="T43" fmla="*/ 739 h 754"/>
                <a:gd name="T44" fmla="*/ 699 w 1017"/>
                <a:gd name="T45" fmla="*/ 743 h 754"/>
                <a:gd name="T46" fmla="*/ 699 w 1017"/>
                <a:gd name="T47" fmla="*/ 709 h 754"/>
                <a:gd name="T48" fmla="*/ 778 w 1017"/>
                <a:gd name="T49" fmla="*/ 704 h 754"/>
                <a:gd name="T50" fmla="*/ 797 w 1017"/>
                <a:gd name="T51" fmla="*/ 691 h 754"/>
                <a:gd name="T52" fmla="*/ 806 w 1017"/>
                <a:gd name="T53" fmla="*/ 641 h 754"/>
                <a:gd name="T54" fmla="*/ 808 w 1017"/>
                <a:gd name="T55" fmla="*/ 492 h 754"/>
                <a:gd name="T56" fmla="*/ 808 w 1017"/>
                <a:gd name="T57" fmla="*/ 108 h 754"/>
                <a:gd name="T58" fmla="*/ 619 w 1017"/>
                <a:gd name="T59" fmla="*/ 486 h 754"/>
                <a:gd name="T60" fmla="*/ 549 w 1017"/>
                <a:gd name="T61" fmla="*/ 629 h 754"/>
                <a:gd name="T62" fmla="*/ 494 w 1017"/>
                <a:gd name="T63" fmla="*/ 754 h 754"/>
                <a:gd name="T64" fmla="*/ 472 w 1017"/>
                <a:gd name="T65" fmla="*/ 754 h 754"/>
                <a:gd name="T66" fmla="*/ 459 w 1017"/>
                <a:gd name="T67" fmla="*/ 722 h 754"/>
                <a:gd name="T68" fmla="*/ 422 w 1017"/>
                <a:gd name="T69" fmla="*/ 645 h 754"/>
                <a:gd name="T70" fmla="*/ 159 w 1017"/>
                <a:gd name="T71" fmla="*/ 126 h 754"/>
                <a:gd name="T72" fmla="*/ 159 w 1017"/>
                <a:gd name="T73" fmla="*/ 492 h 754"/>
                <a:gd name="T74" fmla="*/ 163 w 1017"/>
                <a:gd name="T75" fmla="*/ 631 h 754"/>
                <a:gd name="T76" fmla="*/ 171 w 1017"/>
                <a:gd name="T77" fmla="*/ 690 h 754"/>
                <a:gd name="T78" fmla="*/ 191 w 1017"/>
                <a:gd name="T79" fmla="*/ 704 h 754"/>
                <a:gd name="T80" fmla="*/ 271 w 1017"/>
                <a:gd name="T81" fmla="*/ 709 h 754"/>
                <a:gd name="T82" fmla="*/ 271 w 1017"/>
                <a:gd name="T83" fmla="*/ 743 h 754"/>
                <a:gd name="T84" fmla="*/ 138 w 1017"/>
                <a:gd name="T85" fmla="*/ 739 h 754"/>
                <a:gd name="T86" fmla="*/ 0 w 1017"/>
                <a:gd name="T87" fmla="*/ 743 h 754"/>
                <a:gd name="T88" fmla="*/ 0 w 1017"/>
                <a:gd name="T89" fmla="*/ 709 h 754"/>
                <a:gd name="T90" fmla="*/ 79 w 1017"/>
                <a:gd name="T91" fmla="*/ 704 h 754"/>
                <a:gd name="T92" fmla="*/ 98 w 1017"/>
                <a:gd name="T93" fmla="*/ 691 h 754"/>
                <a:gd name="T94" fmla="*/ 107 w 1017"/>
                <a:gd name="T95" fmla="*/ 641 h 754"/>
                <a:gd name="T96" fmla="*/ 109 w 1017"/>
                <a:gd name="T97" fmla="*/ 492 h 754"/>
                <a:gd name="T98" fmla="*/ 109 w 1017"/>
                <a:gd name="T99" fmla="*/ 251 h 754"/>
                <a:gd name="T100" fmla="*/ 107 w 1017"/>
                <a:gd name="T101" fmla="*/ 112 h 754"/>
                <a:gd name="T102" fmla="*/ 99 w 1017"/>
                <a:gd name="T103" fmla="*/ 54 h 754"/>
                <a:gd name="T104" fmla="*/ 78 w 1017"/>
                <a:gd name="T105" fmla="*/ 40 h 754"/>
                <a:gd name="T106" fmla="*/ 0 w 1017"/>
                <a:gd name="T107" fmla="*/ 35 h 7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17" h="754">
                  <a:moveTo>
                    <a:pt x="0" y="35"/>
                  </a:moveTo>
                  <a:cubicBezTo>
                    <a:pt x="0" y="0"/>
                    <a:pt x="0" y="0"/>
                    <a:pt x="0" y="0"/>
                  </a:cubicBezTo>
                  <a:cubicBezTo>
                    <a:pt x="38" y="2"/>
                    <a:pt x="75" y="4"/>
                    <a:pt x="110" y="4"/>
                  </a:cubicBezTo>
                  <a:cubicBezTo>
                    <a:pt x="145" y="4"/>
                    <a:pt x="179" y="2"/>
                    <a:pt x="212" y="0"/>
                  </a:cubicBezTo>
                  <a:cubicBezTo>
                    <a:pt x="244" y="70"/>
                    <a:pt x="274" y="131"/>
                    <a:pt x="300" y="183"/>
                  </a:cubicBezTo>
                  <a:cubicBezTo>
                    <a:pt x="509" y="592"/>
                    <a:pt x="509" y="592"/>
                    <a:pt x="509" y="592"/>
                  </a:cubicBezTo>
                  <a:cubicBezTo>
                    <a:pt x="697" y="218"/>
                    <a:pt x="697" y="218"/>
                    <a:pt x="697" y="218"/>
                  </a:cubicBezTo>
                  <a:cubicBezTo>
                    <a:pt x="749" y="116"/>
                    <a:pt x="783" y="43"/>
                    <a:pt x="800" y="0"/>
                  </a:cubicBezTo>
                  <a:cubicBezTo>
                    <a:pt x="839" y="2"/>
                    <a:pt x="872" y="4"/>
                    <a:pt x="898" y="4"/>
                  </a:cubicBezTo>
                  <a:cubicBezTo>
                    <a:pt x="923" y="4"/>
                    <a:pt x="962" y="2"/>
                    <a:pt x="1017" y="0"/>
                  </a:cubicBezTo>
                  <a:cubicBezTo>
                    <a:pt x="1017" y="35"/>
                    <a:pt x="1017" y="35"/>
                    <a:pt x="1017" y="35"/>
                  </a:cubicBezTo>
                  <a:cubicBezTo>
                    <a:pt x="974" y="35"/>
                    <a:pt x="947" y="37"/>
                    <a:pt x="938" y="40"/>
                  </a:cubicBezTo>
                  <a:cubicBezTo>
                    <a:pt x="928" y="43"/>
                    <a:pt x="922" y="47"/>
                    <a:pt x="918" y="53"/>
                  </a:cubicBezTo>
                  <a:cubicBezTo>
                    <a:pt x="914" y="60"/>
                    <a:pt x="911" y="76"/>
                    <a:pt x="910" y="103"/>
                  </a:cubicBezTo>
                  <a:cubicBezTo>
                    <a:pt x="910" y="110"/>
                    <a:pt x="909" y="159"/>
                    <a:pt x="907" y="251"/>
                  </a:cubicBezTo>
                  <a:cubicBezTo>
                    <a:pt x="907" y="492"/>
                    <a:pt x="907" y="492"/>
                    <a:pt x="907" y="492"/>
                  </a:cubicBezTo>
                  <a:cubicBezTo>
                    <a:pt x="907" y="540"/>
                    <a:pt x="908" y="586"/>
                    <a:pt x="910" y="631"/>
                  </a:cubicBezTo>
                  <a:cubicBezTo>
                    <a:pt x="911" y="664"/>
                    <a:pt x="914" y="684"/>
                    <a:pt x="918" y="690"/>
                  </a:cubicBezTo>
                  <a:cubicBezTo>
                    <a:pt x="922" y="696"/>
                    <a:pt x="929" y="701"/>
                    <a:pt x="938" y="704"/>
                  </a:cubicBezTo>
                  <a:cubicBezTo>
                    <a:pt x="948" y="707"/>
                    <a:pt x="974" y="709"/>
                    <a:pt x="1017" y="709"/>
                  </a:cubicBezTo>
                  <a:cubicBezTo>
                    <a:pt x="1017" y="743"/>
                    <a:pt x="1017" y="743"/>
                    <a:pt x="1017" y="743"/>
                  </a:cubicBezTo>
                  <a:cubicBezTo>
                    <a:pt x="943" y="740"/>
                    <a:pt x="891" y="739"/>
                    <a:pt x="861" y="739"/>
                  </a:cubicBezTo>
                  <a:cubicBezTo>
                    <a:pt x="837" y="739"/>
                    <a:pt x="782" y="740"/>
                    <a:pt x="699" y="743"/>
                  </a:cubicBezTo>
                  <a:cubicBezTo>
                    <a:pt x="699" y="709"/>
                    <a:pt x="699" y="709"/>
                    <a:pt x="699" y="709"/>
                  </a:cubicBezTo>
                  <a:cubicBezTo>
                    <a:pt x="742" y="709"/>
                    <a:pt x="768" y="707"/>
                    <a:pt x="778" y="704"/>
                  </a:cubicBezTo>
                  <a:cubicBezTo>
                    <a:pt x="788" y="701"/>
                    <a:pt x="794" y="697"/>
                    <a:pt x="797" y="691"/>
                  </a:cubicBezTo>
                  <a:cubicBezTo>
                    <a:pt x="802" y="684"/>
                    <a:pt x="805" y="668"/>
                    <a:pt x="806" y="641"/>
                  </a:cubicBezTo>
                  <a:cubicBezTo>
                    <a:pt x="806" y="633"/>
                    <a:pt x="807" y="584"/>
                    <a:pt x="808" y="492"/>
                  </a:cubicBezTo>
                  <a:cubicBezTo>
                    <a:pt x="808" y="108"/>
                    <a:pt x="808" y="108"/>
                    <a:pt x="808" y="108"/>
                  </a:cubicBezTo>
                  <a:cubicBezTo>
                    <a:pt x="619" y="486"/>
                    <a:pt x="619" y="486"/>
                    <a:pt x="619" y="486"/>
                  </a:cubicBezTo>
                  <a:cubicBezTo>
                    <a:pt x="589" y="545"/>
                    <a:pt x="566" y="593"/>
                    <a:pt x="549" y="629"/>
                  </a:cubicBezTo>
                  <a:cubicBezTo>
                    <a:pt x="537" y="655"/>
                    <a:pt x="518" y="696"/>
                    <a:pt x="494" y="754"/>
                  </a:cubicBezTo>
                  <a:cubicBezTo>
                    <a:pt x="472" y="754"/>
                    <a:pt x="472" y="754"/>
                    <a:pt x="472" y="754"/>
                  </a:cubicBezTo>
                  <a:cubicBezTo>
                    <a:pt x="468" y="740"/>
                    <a:pt x="463" y="729"/>
                    <a:pt x="459" y="722"/>
                  </a:cubicBezTo>
                  <a:cubicBezTo>
                    <a:pt x="422" y="645"/>
                    <a:pt x="422" y="645"/>
                    <a:pt x="422" y="645"/>
                  </a:cubicBezTo>
                  <a:cubicBezTo>
                    <a:pt x="159" y="126"/>
                    <a:pt x="159" y="126"/>
                    <a:pt x="159" y="126"/>
                  </a:cubicBezTo>
                  <a:cubicBezTo>
                    <a:pt x="159" y="492"/>
                    <a:pt x="159" y="492"/>
                    <a:pt x="159" y="492"/>
                  </a:cubicBezTo>
                  <a:cubicBezTo>
                    <a:pt x="159" y="540"/>
                    <a:pt x="160" y="586"/>
                    <a:pt x="163" y="631"/>
                  </a:cubicBezTo>
                  <a:cubicBezTo>
                    <a:pt x="164" y="664"/>
                    <a:pt x="167" y="683"/>
                    <a:pt x="171" y="690"/>
                  </a:cubicBezTo>
                  <a:cubicBezTo>
                    <a:pt x="175" y="696"/>
                    <a:pt x="182" y="701"/>
                    <a:pt x="191" y="704"/>
                  </a:cubicBezTo>
                  <a:cubicBezTo>
                    <a:pt x="200" y="707"/>
                    <a:pt x="227" y="709"/>
                    <a:pt x="271" y="709"/>
                  </a:cubicBezTo>
                  <a:cubicBezTo>
                    <a:pt x="271" y="743"/>
                    <a:pt x="271" y="743"/>
                    <a:pt x="271" y="743"/>
                  </a:cubicBezTo>
                  <a:cubicBezTo>
                    <a:pt x="138" y="739"/>
                    <a:pt x="138" y="739"/>
                    <a:pt x="138" y="739"/>
                  </a:cubicBezTo>
                  <a:cubicBezTo>
                    <a:pt x="0" y="743"/>
                    <a:pt x="0" y="743"/>
                    <a:pt x="0" y="743"/>
                  </a:cubicBezTo>
                  <a:cubicBezTo>
                    <a:pt x="0" y="709"/>
                    <a:pt x="0" y="709"/>
                    <a:pt x="0" y="709"/>
                  </a:cubicBezTo>
                  <a:cubicBezTo>
                    <a:pt x="43" y="709"/>
                    <a:pt x="69" y="707"/>
                    <a:pt x="79" y="704"/>
                  </a:cubicBezTo>
                  <a:cubicBezTo>
                    <a:pt x="88" y="701"/>
                    <a:pt x="95" y="697"/>
                    <a:pt x="98" y="691"/>
                  </a:cubicBezTo>
                  <a:cubicBezTo>
                    <a:pt x="103" y="684"/>
                    <a:pt x="105" y="668"/>
                    <a:pt x="107" y="641"/>
                  </a:cubicBezTo>
                  <a:cubicBezTo>
                    <a:pt x="107" y="634"/>
                    <a:pt x="108" y="584"/>
                    <a:pt x="109" y="492"/>
                  </a:cubicBezTo>
                  <a:cubicBezTo>
                    <a:pt x="109" y="251"/>
                    <a:pt x="109" y="251"/>
                    <a:pt x="109" y="251"/>
                  </a:cubicBezTo>
                  <a:cubicBezTo>
                    <a:pt x="109" y="204"/>
                    <a:pt x="108" y="158"/>
                    <a:pt x="107" y="112"/>
                  </a:cubicBezTo>
                  <a:cubicBezTo>
                    <a:pt x="105" y="79"/>
                    <a:pt x="103" y="60"/>
                    <a:pt x="99" y="54"/>
                  </a:cubicBezTo>
                  <a:cubicBezTo>
                    <a:pt x="94" y="48"/>
                    <a:pt x="88" y="43"/>
                    <a:pt x="78" y="40"/>
                  </a:cubicBezTo>
                  <a:cubicBezTo>
                    <a:pt x="69" y="37"/>
                    <a:pt x="43" y="35"/>
                    <a:pt x="0"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29" name="Freeform 13"/>
            <p:cNvSpPr>
              <a:spLocks noEditPoints="1"/>
            </p:cNvSpPr>
            <p:nvPr userDrawn="1"/>
          </p:nvSpPr>
          <p:spPr bwMode="auto">
            <a:xfrm>
              <a:off x="1092200" y="684213"/>
              <a:ext cx="263525" cy="238125"/>
            </a:xfrm>
            <a:custGeom>
              <a:avLst/>
              <a:gdLst>
                <a:gd name="T0" fmla="*/ 117 w 832"/>
                <a:gd name="T1" fmla="*/ 747 h 750"/>
                <a:gd name="T2" fmla="*/ 257 w 832"/>
                <a:gd name="T3" fmla="*/ 750 h 750"/>
                <a:gd name="T4" fmla="*/ 257 w 832"/>
                <a:gd name="T5" fmla="*/ 717 h 750"/>
                <a:gd name="T6" fmla="*/ 185 w 832"/>
                <a:gd name="T7" fmla="*/ 712 h 750"/>
                <a:gd name="T8" fmla="*/ 166 w 832"/>
                <a:gd name="T9" fmla="*/ 702 h 750"/>
                <a:gd name="T10" fmla="*/ 162 w 832"/>
                <a:gd name="T11" fmla="*/ 690 h 750"/>
                <a:gd name="T12" fmla="*/ 178 w 832"/>
                <a:gd name="T13" fmla="*/ 637 h 750"/>
                <a:gd name="T14" fmla="*/ 237 w 832"/>
                <a:gd name="T15" fmla="*/ 503 h 750"/>
                <a:gd name="T16" fmla="*/ 556 w 832"/>
                <a:gd name="T17" fmla="*/ 503 h 750"/>
                <a:gd name="T18" fmla="*/ 624 w 832"/>
                <a:gd name="T19" fmla="*/ 663 h 750"/>
                <a:gd name="T20" fmla="*/ 632 w 832"/>
                <a:gd name="T21" fmla="*/ 693 h 750"/>
                <a:gd name="T22" fmla="*/ 627 w 832"/>
                <a:gd name="T23" fmla="*/ 705 h 750"/>
                <a:gd name="T24" fmla="*/ 609 w 832"/>
                <a:gd name="T25" fmla="*/ 713 h 750"/>
                <a:gd name="T26" fmla="*/ 535 w 832"/>
                <a:gd name="T27" fmla="*/ 717 h 750"/>
                <a:gd name="T28" fmla="*/ 535 w 832"/>
                <a:gd name="T29" fmla="*/ 750 h 750"/>
                <a:gd name="T30" fmla="*/ 712 w 832"/>
                <a:gd name="T31" fmla="*/ 747 h 750"/>
                <a:gd name="T32" fmla="*/ 832 w 832"/>
                <a:gd name="T33" fmla="*/ 750 h 750"/>
                <a:gd name="T34" fmla="*/ 832 w 832"/>
                <a:gd name="T35" fmla="*/ 717 h 750"/>
                <a:gd name="T36" fmla="*/ 776 w 832"/>
                <a:gd name="T37" fmla="*/ 710 h 750"/>
                <a:gd name="T38" fmla="*/ 753 w 832"/>
                <a:gd name="T39" fmla="*/ 687 h 750"/>
                <a:gd name="T40" fmla="*/ 677 w 832"/>
                <a:gd name="T41" fmla="*/ 526 h 750"/>
                <a:gd name="T42" fmla="*/ 441 w 832"/>
                <a:gd name="T43" fmla="*/ 0 h 750"/>
                <a:gd name="T44" fmla="*/ 406 w 832"/>
                <a:gd name="T45" fmla="*/ 0 h 750"/>
                <a:gd name="T46" fmla="*/ 310 w 832"/>
                <a:gd name="T47" fmla="*/ 217 h 750"/>
                <a:gd name="T48" fmla="*/ 172 w 832"/>
                <a:gd name="T49" fmla="*/ 512 h 750"/>
                <a:gd name="T50" fmla="*/ 100 w 832"/>
                <a:gd name="T51" fmla="*/ 660 h 750"/>
                <a:gd name="T52" fmla="*/ 74 w 832"/>
                <a:gd name="T53" fmla="*/ 702 h 750"/>
                <a:gd name="T54" fmla="*/ 54 w 832"/>
                <a:gd name="T55" fmla="*/ 713 h 750"/>
                <a:gd name="T56" fmla="*/ 0 w 832"/>
                <a:gd name="T57" fmla="*/ 717 h 750"/>
                <a:gd name="T58" fmla="*/ 0 w 832"/>
                <a:gd name="T59" fmla="*/ 750 h 750"/>
                <a:gd name="T60" fmla="*/ 117 w 832"/>
                <a:gd name="T61" fmla="*/ 747 h 750"/>
                <a:gd name="T62" fmla="*/ 396 w 832"/>
                <a:gd name="T63" fmla="*/ 143 h 750"/>
                <a:gd name="T64" fmla="*/ 534 w 832"/>
                <a:gd name="T65" fmla="*/ 458 h 750"/>
                <a:gd name="T66" fmla="*/ 256 w 832"/>
                <a:gd name="T67" fmla="*/ 458 h 750"/>
                <a:gd name="T68" fmla="*/ 396 w 832"/>
                <a:gd name="T69" fmla="*/ 143 h 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32" h="750">
                  <a:moveTo>
                    <a:pt x="117" y="747"/>
                  </a:moveTo>
                  <a:cubicBezTo>
                    <a:pt x="148" y="747"/>
                    <a:pt x="195" y="748"/>
                    <a:pt x="257" y="750"/>
                  </a:cubicBezTo>
                  <a:cubicBezTo>
                    <a:pt x="257" y="717"/>
                    <a:pt x="257" y="717"/>
                    <a:pt x="257" y="717"/>
                  </a:cubicBezTo>
                  <a:cubicBezTo>
                    <a:pt x="222" y="716"/>
                    <a:pt x="199" y="715"/>
                    <a:pt x="185" y="712"/>
                  </a:cubicBezTo>
                  <a:cubicBezTo>
                    <a:pt x="177" y="710"/>
                    <a:pt x="170" y="707"/>
                    <a:pt x="166" y="702"/>
                  </a:cubicBezTo>
                  <a:cubicBezTo>
                    <a:pt x="163" y="699"/>
                    <a:pt x="162" y="695"/>
                    <a:pt x="162" y="690"/>
                  </a:cubicBezTo>
                  <a:cubicBezTo>
                    <a:pt x="162" y="679"/>
                    <a:pt x="167" y="662"/>
                    <a:pt x="178" y="637"/>
                  </a:cubicBezTo>
                  <a:cubicBezTo>
                    <a:pt x="237" y="503"/>
                    <a:pt x="237" y="503"/>
                    <a:pt x="237" y="503"/>
                  </a:cubicBezTo>
                  <a:cubicBezTo>
                    <a:pt x="556" y="503"/>
                    <a:pt x="556" y="503"/>
                    <a:pt x="556" y="503"/>
                  </a:cubicBezTo>
                  <a:cubicBezTo>
                    <a:pt x="624" y="663"/>
                    <a:pt x="624" y="663"/>
                    <a:pt x="624" y="663"/>
                  </a:cubicBezTo>
                  <a:cubicBezTo>
                    <a:pt x="629" y="675"/>
                    <a:pt x="632" y="685"/>
                    <a:pt x="632" y="693"/>
                  </a:cubicBezTo>
                  <a:cubicBezTo>
                    <a:pt x="632" y="698"/>
                    <a:pt x="630" y="702"/>
                    <a:pt x="627" y="705"/>
                  </a:cubicBezTo>
                  <a:cubicBezTo>
                    <a:pt x="624" y="708"/>
                    <a:pt x="618" y="711"/>
                    <a:pt x="609" y="713"/>
                  </a:cubicBezTo>
                  <a:cubicBezTo>
                    <a:pt x="601" y="715"/>
                    <a:pt x="576" y="716"/>
                    <a:pt x="535" y="717"/>
                  </a:cubicBezTo>
                  <a:cubicBezTo>
                    <a:pt x="535" y="750"/>
                    <a:pt x="535" y="750"/>
                    <a:pt x="535" y="750"/>
                  </a:cubicBezTo>
                  <a:cubicBezTo>
                    <a:pt x="712" y="747"/>
                    <a:pt x="712" y="747"/>
                    <a:pt x="712" y="747"/>
                  </a:cubicBezTo>
                  <a:cubicBezTo>
                    <a:pt x="734" y="747"/>
                    <a:pt x="775" y="748"/>
                    <a:pt x="832" y="750"/>
                  </a:cubicBezTo>
                  <a:cubicBezTo>
                    <a:pt x="832" y="717"/>
                    <a:pt x="832" y="717"/>
                    <a:pt x="832" y="717"/>
                  </a:cubicBezTo>
                  <a:cubicBezTo>
                    <a:pt x="803" y="716"/>
                    <a:pt x="784" y="714"/>
                    <a:pt x="776" y="710"/>
                  </a:cubicBezTo>
                  <a:cubicBezTo>
                    <a:pt x="767" y="707"/>
                    <a:pt x="760" y="699"/>
                    <a:pt x="753" y="687"/>
                  </a:cubicBezTo>
                  <a:cubicBezTo>
                    <a:pt x="740" y="664"/>
                    <a:pt x="715" y="611"/>
                    <a:pt x="677" y="526"/>
                  </a:cubicBezTo>
                  <a:cubicBezTo>
                    <a:pt x="441" y="0"/>
                    <a:pt x="441" y="0"/>
                    <a:pt x="441" y="0"/>
                  </a:cubicBezTo>
                  <a:cubicBezTo>
                    <a:pt x="406" y="0"/>
                    <a:pt x="406" y="0"/>
                    <a:pt x="406" y="0"/>
                  </a:cubicBezTo>
                  <a:cubicBezTo>
                    <a:pt x="357" y="112"/>
                    <a:pt x="325" y="185"/>
                    <a:pt x="310" y="217"/>
                  </a:cubicBezTo>
                  <a:cubicBezTo>
                    <a:pt x="172" y="512"/>
                    <a:pt x="172" y="512"/>
                    <a:pt x="172" y="512"/>
                  </a:cubicBezTo>
                  <a:cubicBezTo>
                    <a:pt x="131" y="598"/>
                    <a:pt x="107" y="647"/>
                    <a:pt x="100" y="660"/>
                  </a:cubicBezTo>
                  <a:cubicBezTo>
                    <a:pt x="89" y="683"/>
                    <a:pt x="80" y="697"/>
                    <a:pt x="74" y="702"/>
                  </a:cubicBezTo>
                  <a:cubicBezTo>
                    <a:pt x="68" y="708"/>
                    <a:pt x="61" y="711"/>
                    <a:pt x="54" y="713"/>
                  </a:cubicBezTo>
                  <a:cubicBezTo>
                    <a:pt x="47" y="715"/>
                    <a:pt x="29" y="716"/>
                    <a:pt x="0" y="717"/>
                  </a:cubicBezTo>
                  <a:cubicBezTo>
                    <a:pt x="0" y="750"/>
                    <a:pt x="0" y="750"/>
                    <a:pt x="0" y="750"/>
                  </a:cubicBezTo>
                  <a:cubicBezTo>
                    <a:pt x="42" y="748"/>
                    <a:pt x="81" y="747"/>
                    <a:pt x="117" y="747"/>
                  </a:cubicBezTo>
                  <a:close/>
                  <a:moveTo>
                    <a:pt x="396" y="143"/>
                  </a:moveTo>
                  <a:cubicBezTo>
                    <a:pt x="534" y="458"/>
                    <a:pt x="534" y="458"/>
                    <a:pt x="534" y="458"/>
                  </a:cubicBezTo>
                  <a:cubicBezTo>
                    <a:pt x="256" y="458"/>
                    <a:pt x="256" y="458"/>
                    <a:pt x="256" y="458"/>
                  </a:cubicBezTo>
                  <a:lnTo>
                    <a:pt x="396" y="1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30" name="Freeform 14"/>
            <p:cNvSpPr>
              <a:spLocks/>
            </p:cNvSpPr>
            <p:nvPr userDrawn="1"/>
          </p:nvSpPr>
          <p:spPr bwMode="auto">
            <a:xfrm>
              <a:off x="1309688" y="687388"/>
              <a:ext cx="260350" cy="234950"/>
            </a:xfrm>
            <a:custGeom>
              <a:avLst/>
              <a:gdLst>
                <a:gd name="T0" fmla="*/ 601 w 817"/>
                <a:gd name="T1" fmla="*/ 111 h 743"/>
                <a:gd name="T2" fmla="*/ 634 w 817"/>
                <a:gd name="T3" fmla="*/ 52 h 743"/>
                <a:gd name="T4" fmla="*/ 624 w 817"/>
                <a:gd name="T5" fmla="*/ 39 h 743"/>
                <a:gd name="T6" fmla="*/ 543 w 817"/>
                <a:gd name="T7" fmla="*/ 33 h 743"/>
                <a:gd name="T8" fmla="*/ 543 w 817"/>
                <a:gd name="T9" fmla="*/ 0 h 743"/>
                <a:gd name="T10" fmla="*/ 688 w 817"/>
                <a:gd name="T11" fmla="*/ 3 h 743"/>
                <a:gd name="T12" fmla="*/ 817 w 817"/>
                <a:gd name="T13" fmla="*/ 0 h 743"/>
                <a:gd name="T14" fmla="*/ 817 w 817"/>
                <a:gd name="T15" fmla="*/ 33 h 743"/>
                <a:gd name="T16" fmla="*/ 746 w 817"/>
                <a:gd name="T17" fmla="*/ 39 h 743"/>
                <a:gd name="T18" fmla="*/ 718 w 817"/>
                <a:gd name="T19" fmla="*/ 51 h 743"/>
                <a:gd name="T20" fmla="*/ 675 w 817"/>
                <a:gd name="T21" fmla="*/ 102 h 743"/>
                <a:gd name="T22" fmla="*/ 514 w 817"/>
                <a:gd name="T23" fmla="*/ 333 h 743"/>
                <a:gd name="T24" fmla="*/ 461 w 817"/>
                <a:gd name="T25" fmla="*/ 422 h 743"/>
                <a:gd name="T26" fmla="*/ 455 w 817"/>
                <a:gd name="T27" fmla="*/ 453 h 743"/>
                <a:gd name="T28" fmla="*/ 455 w 817"/>
                <a:gd name="T29" fmla="*/ 493 h 743"/>
                <a:gd name="T30" fmla="*/ 459 w 817"/>
                <a:gd name="T31" fmla="*/ 631 h 743"/>
                <a:gd name="T32" fmla="*/ 466 w 817"/>
                <a:gd name="T33" fmla="*/ 690 h 743"/>
                <a:gd name="T34" fmla="*/ 486 w 817"/>
                <a:gd name="T35" fmla="*/ 704 h 743"/>
                <a:gd name="T36" fmla="*/ 564 w 817"/>
                <a:gd name="T37" fmla="*/ 710 h 743"/>
                <a:gd name="T38" fmla="*/ 564 w 817"/>
                <a:gd name="T39" fmla="*/ 743 h 743"/>
                <a:gd name="T40" fmla="*/ 410 w 817"/>
                <a:gd name="T41" fmla="*/ 740 h 743"/>
                <a:gd name="T42" fmla="*/ 244 w 817"/>
                <a:gd name="T43" fmla="*/ 743 h 743"/>
                <a:gd name="T44" fmla="*/ 244 w 817"/>
                <a:gd name="T45" fmla="*/ 710 h 743"/>
                <a:gd name="T46" fmla="*/ 322 w 817"/>
                <a:gd name="T47" fmla="*/ 704 h 743"/>
                <a:gd name="T48" fmla="*/ 341 w 817"/>
                <a:gd name="T49" fmla="*/ 692 h 743"/>
                <a:gd name="T50" fmla="*/ 350 w 817"/>
                <a:gd name="T51" fmla="*/ 641 h 743"/>
                <a:gd name="T52" fmla="*/ 353 w 817"/>
                <a:gd name="T53" fmla="*/ 493 h 743"/>
                <a:gd name="T54" fmla="*/ 353 w 817"/>
                <a:gd name="T55" fmla="*/ 432 h 743"/>
                <a:gd name="T56" fmla="*/ 331 w 817"/>
                <a:gd name="T57" fmla="*/ 390 h 743"/>
                <a:gd name="T58" fmla="*/ 275 w 817"/>
                <a:gd name="T59" fmla="*/ 300 h 743"/>
                <a:gd name="T60" fmla="*/ 135 w 817"/>
                <a:gd name="T61" fmla="*/ 102 h 743"/>
                <a:gd name="T62" fmla="*/ 96 w 817"/>
                <a:gd name="T63" fmla="*/ 51 h 743"/>
                <a:gd name="T64" fmla="*/ 69 w 817"/>
                <a:gd name="T65" fmla="*/ 39 h 743"/>
                <a:gd name="T66" fmla="*/ 0 w 817"/>
                <a:gd name="T67" fmla="*/ 33 h 743"/>
                <a:gd name="T68" fmla="*/ 0 w 817"/>
                <a:gd name="T69" fmla="*/ 0 h 743"/>
                <a:gd name="T70" fmla="*/ 130 w 817"/>
                <a:gd name="T71" fmla="*/ 3 h 743"/>
                <a:gd name="T72" fmla="*/ 333 w 817"/>
                <a:gd name="T73" fmla="*/ 0 h 743"/>
                <a:gd name="T74" fmla="*/ 333 w 817"/>
                <a:gd name="T75" fmla="*/ 33 h 743"/>
                <a:gd name="T76" fmla="*/ 246 w 817"/>
                <a:gd name="T77" fmla="*/ 39 h 743"/>
                <a:gd name="T78" fmla="*/ 234 w 817"/>
                <a:gd name="T79" fmla="*/ 52 h 743"/>
                <a:gd name="T80" fmla="*/ 262 w 817"/>
                <a:gd name="T81" fmla="*/ 111 h 743"/>
                <a:gd name="T82" fmla="*/ 426 w 817"/>
                <a:gd name="T83" fmla="*/ 376 h 743"/>
                <a:gd name="T84" fmla="*/ 601 w 817"/>
                <a:gd name="T85" fmla="*/ 111 h 7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17" h="743">
                  <a:moveTo>
                    <a:pt x="601" y="111"/>
                  </a:moveTo>
                  <a:cubicBezTo>
                    <a:pt x="623" y="78"/>
                    <a:pt x="634" y="59"/>
                    <a:pt x="634" y="52"/>
                  </a:cubicBezTo>
                  <a:cubicBezTo>
                    <a:pt x="634" y="46"/>
                    <a:pt x="631" y="41"/>
                    <a:pt x="624" y="39"/>
                  </a:cubicBezTo>
                  <a:cubicBezTo>
                    <a:pt x="616" y="36"/>
                    <a:pt x="585" y="34"/>
                    <a:pt x="543" y="33"/>
                  </a:cubicBezTo>
                  <a:cubicBezTo>
                    <a:pt x="543" y="0"/>
                    <a:pt x="543" y="0"/>
                    <a:pt x="543" y="0"/>
                  </a:cubicBezTo>
                  <a:cubicBezTo>
                    <a:pt x="610" y="2"/>
                    <a:pt x="650" y="3"/>
                    <a:pt x="688" y="3"/>
                  </a:cubicBezTo>
                  <a:cubicBezTo>
                    <a:pt x="725" y="3"/>
                    <a:pt x="745" y="2"/>
                    <a:pt x="817" y="0"/>
                  </a:cubicBezTo>
                  <a:cubicBezTo>
                    <a:pt x="817" y="33"/>
                    <a:pt x="817" y="33"/>
                    <a:pt x="817" y="33"/>
                  </a:cubicBezTo>
                  <a:cubicBezTo>
                    <a:pt x="773" y="34"/>
                    <a:pt x="757" y="36"/>
                    <a:pt x="746" y="39"/>
                  </a:cubicBezTo>
                  <a:cubicBezTo>
                    <a:pt x="735" y="41"/>
                    <a:pt x="725" y="46"/>
                    <a:pt x="718" y="51"/>
                  </a:cubicBezTo>
                  <a:cubicBezTo>
                    <a:pt x="709" y="58"/>
                    <a:pt x="695" y="75"/>
                    <a:pt x="675" y="102"/>
                  </a:cubicBezTo>
                  <a:cubicBezTo>
                    <a:pt x="514" y="333"/>
                    <a:pt x="514" y="333"/>
                    <a:pt x="514" y="333"/>
                  </a:cubicBezTo>
                  <a:cubicBezTo>
                    <a:pt x="483" y="381"/>
                    <a:pt x="465" y="411"/>
                    <a:pt x="461" y="422"/>
                  </a:cubicBezTo>
                  <a:cubicBezTo>
                    <a:pt x="457" y="433"/>
                    <a:pt x="455" y="443"/>
                    <a:pt x="455" y="453"/>
                  </a:cubicBezTo>
                  <a:cubicBezTo>
                    <a:pt x="455" y="493"/>
                    <a:pt x="455" y="493"/>
                    <a:pt x="455" y="493"/>
                  </a:cubicBezTo>
                  <a:cubicBezTo>
                    <a:pt x="455" y="541"/>
                    <a:pt x="456" y="587"/>
                    <a:pt x="459" y="631"/>
                  </a:cubicBezTo>
                  <a:cubicBezTo>
                    <a:pt x="460" y="665"/>
                    <a:pt x="462" y="684"/>
                    <a:pt x="466" y="690"/>
                  </a:cubicBezTo>
                  <a:cubicBezTo>
                    <a:pt x="470" y="696"/>
                    <a:pt x="477" y="701"/>
                    <a:pt x="486" y="704"/>
                  </a:cubicBezTo>
                  <a:cubicBezTo>
                    <a:pt x="495" y="707"/>
                    <a:pt x="521" y="709"/>
                    <a:pt x="564" y="710"/>
                  </a:cubicBezTo>
                  <a:cubicBezTo>
                    <a:pt x="564" y="743"/>
                    <a:pt x="564" y="743"/>
                    <a:pt x="564" y="743"/>
                  </a:cubicBezTo>
                  <a:cubicBezTo>
                    <a:pt x="505" y="741"/>
                    <a:pt x="453" y="740"/>
                    <a:pt x="410" y="740"/>
                  </a:cubicBezTo>
                  <a:cubicBezTo>
                    <a:pt x="368" y="740"/>
                    <a:pt x="313" y="741"/>
                    <a:pt x="244" y="743"/>
                  </a:cubicBezTo>
                  <a:cubicBezTo>
                    <a:pt x="244" y="710"/>
                    <a:pt x="244" y="710"/>
                    <a:pt x="244" y="710"/>
                  </a:cubicBezTo>
                  <a:cubicBezTo>
                    <a:pt x="287" y="709"/>
                    <a:pt x="313" y="707"/>
                    <a:pt x="322" y="704"/>
                  </a:cubicBezTo>
                  <a:cubicBezTo>
                    <a:pt x="332" y="701"/>
                    <a:pt x="338" y="697"/>
                    <a:pt x="341" y="692"/>
                  </a:cubicBezTo>
                  <a:cubicBezTo>
                    <a:pt x="346" y="685"/>
                    <a:pt x="349" y="668"/>
                    <a:pt x="350" y="641"/>
                  </a:cubicBezTo>
                  <a:cubicBezTo>
                    <a:pt x="350" y="634"/>
                    <a:pt x="351" y="585"/>
                    <a:pt x="353" y="493"/>
                  </a:cubicBezTo>
                  <a:cubicBezTo>
                    <a:pt x="353" y="432"/>
                    <a:pt x="353" y="432"/>
                    <a:pt x="353" y="432"/>
                  </a:cubicBezTo>
                  <a:cubicBezTo>
                    <a:pt x="345" y="417"/>
                    <a:pt x="338" y="403"/>
                    <a:pt x="331" y="390"/>
                  </a:cubicBezTo>
                  <a:cubicBezTo>
                    <a:pt x="325" y="382"/>
                    <a:pt x="307" y="352"/>
                    <a:pt x="275" y="300"/>
                  </a:cubicBezTo>
                  <a:cubicBezTo>
                    <a:pt x="135" y="102"/>
                    <a:pt x="135" y="102"/>
                    <a:pt x="135" y="102"/>
                  </a:cubicBezTo>
                  <a:cubicBezTo>
                    <a:pt x="118" y="75"/>
                    <a:pt x="105" y="58"/>
                    <a:pt x="96" y="51"/>
                  </a:cubicBezTo>
                  <a:cubicBezTo>
                    <a:pt x="89" y="46"/>
                    <a:pt x="80" y="41"/>
                    <a:pt x="69" y="39"/>
                  </a:cubicBezTo>
                  <a:cubicBezTo>
                    <a:pt x="58" y="36"/>
                    <a:pt x="44" y="34"/>
                    <a:pt x="0" y="33"/>
                  </a:cubicBezTo>
                  <a:cubicBezTo>
                    <a:pt x="0" y="0"/>
                    <a:pt x="0" y="0"/>
                    <a:pt x="0" y="0"/>
                  </a:cubicBezTo>
                  <a:cubicBezTo>
                    <a:pt x="72" y="2"/>
                    <a:pt x="94" y="3"/>
                    <a:pt x="130" y="3"/>
                  </a:cubicBezTo>
                  <a:cubicBezTo>
                    <a:pt x="168" y="3"/>
                    <a:pt x="265" y="2"/>
                    <a:pt x="333" y="0"/>
                  </a:cubicBezTo>
                  <a:cubicBezTo>
                    <a:pt x="333" y="33"/>
                    <a:pt x="333" y="33"/>
                    <a:pt x="333" y="33"/>
                  </a:cubicBezTo>
                  <a:cubicBezTo>
                    <a:pt x="291" y="34"/>
                    <a:pt x="254" y="36"/>
                    <a:pt x="246" y="39"/>
                  </a:cubicBezTo>
                  <a:cubicBezTo>
                    <a:pt x="239" y="41"/>
                    <a:pt x="235" y="46"/>
                    <a:pt x="234" y="52"/>
                  </a:cubicBezTo>
                  <a:cubicBezTo>
                    <a:pt x="234" y="59"/>
                    <a:pt x="243" y="78"/>
                    <a:pt x="262" y="111"/>
                  </a:cubicBezTo>
                  <a:cubicBezTo>
                    <a:pt x="426" y="376"/>
                    <a:pt x="426" y="376"/>
                    <a:pt x="426" y="376"/>
                  </a:cubicBezTo>
                  <a:lnTo>
                    <a:pt x="601" y="1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31" name="Freeform 15"/>
            <p:cNvSpPr>
              <a:spLocks noEditPoints="1"/>
            </p:cNvSpPr>
            <p:nvPr userDrawn="1"/>
          </p:nvSpPr>
          <p:spPr bwMode="auto">
            <a:xfrm>
              <a:off x="1558925" y="681038"/>
              <a:ext cx="263525" cy="246063"/>
            </a:xfrm>
            <a:custGeom>
              <a:avLst/>
              <a:gdLst>
                <a:gd name="T0" fmla="*/ 148 w 830"/>
                <a:gd name="T1" fmla="*/ 190 h 775"/>
                <a:gd name="T2" fmla="*/ 247 w 830"/>
                <a:gd name="T3" fmla="*/ 82 h 775"/>
                <a:gd name="T4" fmla="*/ 399 w 830"/>
                <a:gd name="T5" fmla="*/ 45 h 775"/>
                <a:gd name="T6" fmla="*/ 512 w 830"/>
                <a:gd name="T7" fmla="*/ 62 h 775"/>
                <a:gd name="T8" fmla="*/ 596 w 830"/>
                <a:gd name="T9" fmla="*/ 106 h 775"/>
                <a:gd name="T10" fmla="*/ 652 w 830"/>
                <a:gd name="T11" fmla="*/ 167 h 775"/>
                <a:gd name="T12" fmla="*/ 690 w 830"/>
                <a:gd name="T13" fmla="*/ 245 h 775"/>
                <a:gd name="T14" fmla="*/ 713 w 830"/>
                <a:gd name="T15" fmla="*/ 398 h 775"/>
                <a:gd name="T16" fmla="*/ 681 w 830"/>
                <a:gd name="T17" fmla="*/ 571 h 775"/>
                <a:gd name="T18" fmla="*/ 584 w 830"/>
                <a:gd name="T19" fmla="*/ 686 h 775"/>
                <a:gd name="T20" fmla="*/ 431 w 830"/>
                <a:gd name="T21" fmla="*/ 727 h 775"/>
                <a:gd name="T22" fmla="*/ 315 w 830"/>
                <a:gd name="T23" fmla="*/ 707 h 775"/>
                <a:gd name="T24" fmla="*/ 220 w 830"/>
                <a:gd name="T25" fmla="*/ 644 h 775"/>
                <a:gd name="T26" fmla="*/ 151 w 830"/>
                <a:gd name="T27" fmla="*/ 539 h 775"/>
                <a:gd name="T28" fmla="*/ 125 w 830"/>
                <a:gd name="T29" fmla="*/ 450 h 775"/>
                <a:gd name="T30" fmla="*/ 115 w 830"/>
                <a:gd name="T31" fmla="*/ 349 h 775"/>
                <a:gd name="T32" fmla="*/ 148 w 830"/>
                <a:gd name="T33" fmla="*/ 190 h 775"/>
                <a:gd name="T34" fmla="*/ 26 w 830"/>
                <a:gd name="T35" fmla="*/ 541 h 775"/>
                <a:gd name="T36" fmla="*/ 105 w 830"/>
                <a:gd name="T37" fmla="*/ 669 h 775"/>
                <a:gd name="T38" fmla="*/ 231 w 830"/>
                <a:gd name="T39" fmla="*/ 748 h 775"/>
                <a:gd name="T40" fmla="*/ 392 w 830"/>
                <a:gd name="T41" fmla="*/ 775 h 775"/>
                <a:gd name="T42" fmla="*/ 706 w 830"/>
                <a:gd name="T43" fmla="*/ 657 h 775"/>
                <a:gd name="T44" fmla="*/ 830 w 830"/>
                <a:gd name="T45" fmla="*/ 364 h 775"/>
                <a:gd name="T46" fmla="*/ 817 w 830"/>
                <a:gd name="T47" fmla="*/ 261 h 775"/>
                <a:gd name="T48" fmla="*/ 784 w 830"/>
                <a:gd name="T49" fmla="*/ 177 h 775"/>
                <a:gd name="T50" fmla="*/ 709 w 830"/>
                <a:gd name="T51" fmla="*/ 89 h 775"/>
                <a:gd name="T52" fmla="*/ 588 w 830"/>
                <a:gd name="T53" fmla="*/ 25 h 775"/>
                <a:gd name="T54" fmla="*/ 423 w 830"/>
                <a:gd name="T55" fmla="*/ 0 h 775"/>
                <a:gd name="T56" fmla="*/ 249 w 830"/>
                <a:gd name="T57" fmla="*/ 29 h 775"/>
                <a:gd name="T58" fmla="*/ 112 w 830"/>
                <a:gd name="T59" fmla="*/ 113 h 775"/>
                <a:gd name="T60" fmla="*/ 26 w 830"/>
                <a:gd name="T61" fmla="*/ 239 h 775"/>
                <a:gd name="T62" fmla="*/ 0 w 830"/>
                <a:gd name="T63" fmla="*/ 393 h 775"/>
                <a:gd name="T64" fmla="*/ 26 w 830"/>
                <a:gd name="T65" fmla="*/ 541 h 7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30" h="775">
                  <a:moveTo>
                    <a:pt x="148" y="190"/>
                  </a:moveTo>
                  <a:cubicBezTo>
                    <a:pt x="170" y="143"/>
                    <a:pt x="203" y="107"/>
                    <a:pt x="247" y="82"/>
                  </a:cubicBezTo>
                  <a:cubicBezTo>
                    <a:pt x="290" y="57"/>
                    <a:pt x="341" y="45"/>
                    <a:pt x="399" y="45"/>
                  </a:cubicBezTo>
                  <a:cubicBezTo>
                    <a:pt x="440" y="45"/>
                    <a:pt x="477" y="51"/>
                    <a:pt x="512" y="62"/>
                  </a:cubicBezTo>
                  <a:cubicBezTo>
                    <a:pt x="546" y="74"/>
                    <a:pt x="575" y="89"/>
                    <a:pt x="596" y="106"/>
                  </a:cubicBezTo>
                  <a:cubicBezTo>
                    <a:pt x="618" y="124"/>
                    <a:pt x="637" y="144"/>
                    <a:pt x="652" y="167"/>
                  </a:cubicBezTo>
                  <a:cubicBezTo>
                    <a:pt x="668" y="190"/>
                    <a:pt x="681" y="216"/>
                    <a:pt x="690" y="245"/>
                  </a:cubicBezTo>
                  <a:cubicBezTo>
                    <a:pt x="706" y="292"/>
                    <a:pt x="713" y="343"/>
                    <a:pt x="713" y="398"/>
                  </a:cubicBezTo>
                  <a:cubicBezTo>
                    <a:pt x="713" y="463"/>
                    <a:pt x="703" y="521"/>
                    <a:pt x="681" y="571"/>
                  </a:cubicBezTo>
                  <a:cubicBezTo>
                    <a:pt x="660" y="620"/>
                    <a:pt x="627" y="659"/>
                    <a:pt x="584" y="686"/>
                  </a:cubicBezTo>
                  <a:cubicBezTo>
                    <a:pt x="541" y="714"/>
                    <a:pt x="490" y="727"/>
                    <a:pt x="431" y="727"/>
                  </a:cubicBezTo>
                  <a:cubicBezTo>
                    <a:pt x="388" y="727"/>
                    <a:pt x="350" y="721"/>
                    <a:pt x="315" y="707"/>
                  </a:cubicBezTo>
                  <a:cubicBezTo>
                    <a:pt x="280" y="694"/>
                    <a:pt x="248" y="673"/>
                    <a:pt x="220" y="644"/>
                  </a:cubicBezTo>
                  <a:cubicBezTo>
                    <a:pt x="192" y="616"/>
                    <a:pt x="169" y="581"/>
                    <a:pt x="151" y="539"/>
                  </a:cubicBezTo>
                  <a:cubicBezTo>
                    <a:pt x="141" y="514"/>
                    <a:pt x="132" y="484"/>
                    <a:pt x="125" y="450"/>
                  </a:cubicBezTo>
                  <a:cubicBezTo>
                    <a:pt x="118" y="416"/>
                    <a:pt x="115" y="382"/>
                    <a:pt x="115" y="349"/>
                  </a:cubicBezTo>
                  <a:cubicBezTo>
                    <a:pt x="115" y="290"/>
                    <a:pt x="126" y="236"/>
                    <a:pt x="148" y="190"/>
                  </a:cubicBezTo>
                  <a:close/>
                  <a:moveTo>
                    <a:pt x="26" y="541"/>
                  </a:moveTo>
                  <a:cubicBezTo>
                    <a:pt x="44" y="591"/>
                    <a:pt x="70" y="634"/>
                    <a:pt x="105" y="669"/>
                  </a:cubicBezTo>
                  <a:cubicBezTo>
                    <a:pt x="139" y="704"/>
                    <a:pt x="181" y="730"/>
                    <a:pt x="231" y="748"/>
                  </a:cubicBezTo>
                  <a:cubicBezTo>
                    <a:pt x="281" y="765"/>
                    <a:pt x="335" y="775"/>
                    <a:pt x="392" y="775"/>
                  </a:cubicBezTo>
                  <a:cubicBezTo>
                    <a:pt x="518" y="775"/>
                    <a:pt x="623" y="736"/>
                    <a:pt x="706" y="657"/>
                  </a:cubicBezTo>
                  <a:cubicBezTo>
                    <a:pt x="788" y="579"/>
                    <a:pt x="830" y="481"/>
                    <a:pt x="830" y="364"/>
                  </a:cubicBezTo>
                  <a:cubicBezTo>
                    <a:pt x="830" y="327"/>
                    <a:pt x="826" y="293"/>
                    <a:pt x="817" y="261"/>
                  </a:cubicBezTo>
                  <a:cubicBezTo>
                    <a:pt x="809" y="228"/>
                    <a:pt x="798" y="200"/>
                    <a:pt x="784" y="177"/>
                  </a:cubicBezTo>
                  <a:cubicBezTo>
                    <a:pt x="766" y="145"/>
                    <a:pt x="741" y="116"/>
                    <a:pt x="709" y="89"/>
                  </a:cubicBezTo>
                  <a:cubicBezTo>
                    <a:pt x="678" y="62"/>
                    <a:pt x="637" y="41"/>
                    <a:pt x="588" y="25"/>
                  </a:cubicBezTo>
                  <a:cubicBezTo>
                    <a:pt x="538" y="8"/>
                    <a:pt x="484" y="0"/>
                    <a:pt x="423" y="0"/>
                  </a:cubicBezTo>
                  <a:cubicBezTo>
                    <a:pt x="358" y="0"/>
                    <a:pt x="300" y="10"/>
                    <a:pt x="249" y="29"/>
                  </a:cubicBezTo>
                  <a:cubicBezTo>
                    <a:pt x="198" y="48"/>
                    <a:pt x="152" y="76"/>
                    <a:pt x="112" y="113"/>
                  </a:cubicBezTo>
                  <a:cubicBezTo>
                    <a:pt x="72" y="151"/>
                    <a:pt x="43" y="193"/>
                    <a:pt x="26" y="239"/>
                  </a:cubicBezTo>
                  <a:cubicBezTo>
                    <a:pt x="8" y="286"/>
                    <a:pt x="0" y="337"/>
                    <a:pt x="0" y="393"/>
                  </a:cubicBezTo>
                  <a:cubicBezTo>
                    <a:pt x="0" y="441"/>
                    <a:pt x="9" y="491"/>
                    <a:pt x="26" y="5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grpSp>
    </p:spTree>
    <p:extLst>
      <p:ext uri="{BB962C8B-B14F-4D97-AF65-F5344CB8AC3E}">
        <p14:creationId xmlns:p14="http://schemas.microsoft.com/office/powerpoint/2010/main" val="337116416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Mayo Reduced Siz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1755648" y="1673352"/>
            <a:ext cx="8705088"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446198C-04DA-4E69-9F60-477E336F6D8D}" type="datetimeFigureOut">
              <a:rPr lang="en-US" smtClean="0"/>
              <a:t>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CAD713-2A88-4927-BA3B-75E8042AC897}" type="slidenum">
              <a:rPr lang="en-US" smtClean="0"/>
              <a:t>‹#›</a:t>
            </a:fld>
            <a:endParaRPr lang="en-US"/>
          </a:p>
        </p:txBody>
      </p:sp>
      <p:grpSp>
        <p:nvGrpSpPr>
          <p:cNvPr id="20" name="Group 19"/>
          <p:cNvGrpSpPr/>
          <p:nvPr userDrawn="1"/>
        </p:nvGrpSpPr>
        <p:grpSpPr>
          <a:xfrm>
            <a:off x="160867" y="6299344"/>
            <a:ext cx="560917" cy="458645"/>
            <a:chOff x="657225" y="681038"/>
            <a:chExt cx="1266825" cy="1381125"/>
          </a:xfrm>
          <a:solidFill>
            <a:srgbClr val="FFFFFF"/>
          </a:solidFill>
        </p:grpSpPr>
        <p:sp>
          <p:nvSpPr>
            <p:cNvPr id="21" name="Freeform 5"/>
            <p:cNvSpPr>
              <a:spLocks noEditPoints="1"/>
            </p:cNvSpPr>
            <p:nvPr userDrawn="1"/>
          </p:nvSpPr>
          <p:spPr bwMode="auto">
            <a:xfrm>
              <a:off x="846138" y="1354138"/>
              <a:ext cx="887413" cy="708025"/>
            </a:xfrm>
            <a:custGeom>
              <a:avLst/>
              <a:gdLst>
                <a:gd name="T0" fmla="*/ 2203 w 2794"/>
                <a:gd name="T1" fmla="*/ 0 h 2229"/>
                <a:gd name="T2" fmla="*/ 1613 w 2794"/>
                <a:gd name="T3" fmla="*/ 0 h 2229"/>
                <a:gd name="T4" fmla="*/ 1613 w 2794"/>
                <a:gd name="T5" fmla="*/ 665 h 2229"/>
                <a:gd name="T6" fmla="*/ 1904 w 2794"/>
                <a:gd name="T7" fmla="*/ 1330 h 2229"/>
                <a:gd name="T8" fmla="*/ 1904 w 2794"/>
                <a:gd name="T9" fmla="*/ 1237 h 2229"/>
                <a:gd name="T10" fmla="*/ 1749 w 2794"/>
                <a:gd name="T11" fmla="*/ 747 h 2229"/>
                <a:gd name="T12" fmla="*/ 1749 w 2794"/>
                <a:gd name="T13" fmla="*/ 573 h 2229"/>
                <a:gd name="T14" fmla="*/ 1972 w 2794"/>
                <a:gd name="T15" fmla="*/ 573 h 2229"/>
                <a:gd name="T16" fmla="*/ 1972 w 2794"/>
                <a:gd name="T17" fmla="*/ 1332 h 2229"/>
                <a:gd name="T18" fmla="*/ 1401 w 2794"/>
                <a:gd name="T19" fmla="*/ 2182 h 2229"/>
                <a:gd name="T20" fmla="*/ 829 w 2794"/>
                <a:gd name="T21" fmla="*/ 1374 h 2229"/>
                <a:gd name="T22" fmla="*/ 1180 w 2794"/>
                <a:gd name="T23" fmla="*/ 665 h 2229"/>
                <a:gd name="T24" fmla="*/ 1180 w 2794"/>
                <a:gd name="T25" fmla="*/ 573 h 2229"/>
                <a:gd name="T26" fmla="*/ 1401 w 2794"/>
                <a:gd name="T27" fmla="*/ 573 h 2229"/>
                <a:gd name="T28" fmla="*/ 1542 w 2794"/>
                <a:gd name="T29" fmla="*/ 573 h 2229"/>
                <a:gd name="T30" fmla="*/ 1542 w 2794"/>
                <a:gd name="T31" fmla="*/ 436 h 2229"/>
                <a:gd name="T32" fmla="*/ 1401 w 2794"/>
                <a:gd name="T33" fmla="*/ 436 h 2229"/>
                <a:gd name="T34" fmla="*/ 1180 w 2794"/>
                <a:gd name="T35" fmla="*/ 436 h 2229"/>
                <a:gd name="T36" fmla="*/ 1180 w 2794"/>
                <a:gd name="T37" fmla="*/ 436 h 2229"/>
                <a:gd name="T38" fmla="*/ 1044 w 2794"/>
                <a:gd name="T39" fmla="*/ 436 h 2229"/>
                <a:gd name="T40" fmla="*/ 1044 w 2794"/>
                <a:gd name="T41" fmla="*/ 436 h 2229"/>
                <a:gd name="T42" fmla="*/ 692 w 2794"/>
                <a:gd name="T43" fmla="*/ 436 h 2229"/>
                <a:gd name="T44" fmla="*/ 692 w 2794"/>
                <a:gd name="T45" fmla="*/ 1234 h 2229"/>
                <a:gd name="T46" fmla="*/ 695 w 2794"/>
                <a:gd name="T47" fmla="*/ 1315 h 2229"/>
                <a:gd name="T48" fmla="*/ 695 w 2794"/>
                <a:gd name="T49" fmla="*/ 1315 h 2229"/>
                <a:gd name="T50" fmla="*/ 829 w 2794"/>
                <a:gd name="T51" fmla="*/ 1205 h 2229"/>
                <a:gd name="T52" fmla="*/ 829 w 2794"/>
                <a:gd name="T53" fmla="*/ 1205 h 2229"/>
                <a:gd name="T54" fmla="*/ 829 w 2794"/>
                <a:gd name="T55" fmla="*/ 573 h 2229"/>
                <a:gd name="T56" fmla="*/ 1044 w 2794"/>
                <a:gd name="T57" fmla="*/ 573 h 2229"/>
                <a:gd name="T58" fmla="*/ 1044 w 2794"/>
                <a:gd name="T59" fmla="*/ 573 h 2229"/>
                <a:gd name="T60" fmla="*/ 1044 w 2794"/>
                <a:gd name="T61" fmla="*/ 747 h 2229"/>
                <a:gd name="T62" fmla="*/ 590 w 2794"/>
                <a:gd name="T63" fmla="*/ 1447 h 2229"/>
                <a:gd name="T64" fmla="*/ 135 w 2794"/>
                <a:gd name="T65" fmla="*/ 747 h 2229"/>
                <a:gd name="T66" fmla="*/ 135 w 2794"/>
                <a:gd name="T67" fmla="*/ 136 h 2229"/>
                <a:gd name="T68" fmla="*/ 590 w 2794"/>
                <a:gd name="T69" fmla="*/ 136 h 2229"/>
                <a:gd name="T70" fmla="*/ 1044 w 2794"/>
                <a:gd name="T71" fmla="*/ 136 h 2229"/>
                <a:gd name="T72" fmla="*/ 1044 w 2794"/>
                <a:gd name="T73" fmla="*/ 370 h 2229"/>
                <a:gd name="T74" fmla="*/ 1180 w 2794"/>
                <a:gd name="T75" fmla="*/ 370 h 2229"/>
                <a:gd name="T76" fmla="*/ 1180 w 2794"/>
                <a:gd name="T77" fmla="*/ 0 h 2229"/>
                <a:gd name="T78" fmla="*/ 590 w 2794"/>
                <a:gd name="T79" fmla="*/ 0 h 2229"/>
                <a:gd name="T80" fmla="*/ 0 w 2794"/>
                <a:gd name="T81" fmla="*/ 0 h 2229"/>
                <a:gd name="T82" fmla="*/ 0 w 2794"/>
                <a:gd name="T83" fmla="*/ 665 h 2229"/>
                <a:gd name="T84" fmla="*/ 590 w 2794"/>
                <a:gd name="T85" fmla="*/ 1495 h 2229"/>
                <a:gd name="T86" fmla="*/ 708 w 2794"/>
                <a:gd name="T87" fmla="*/ 1444 h 2229"/>
                <a:gd name="T88" fmla="*/ 1401 w 2794"/>
                <a:gd name="T89" fmla="*/ 2229 h 2229"/>
                <a:gd name="T90" fmla="*/ 2093 w 2794"/>
                <a:gd name="T91" fmla="*/ 1447 h 2229"/>
                <a:gd name="T92" fmla="*/ 2203 w 2794"/>
                <a:gd name="T93" fmla="*/ 1495 h 2229"/>
                <a:gd name="T94" fmla="*/ 2794 w 2794"/>
                <a:gd name="T95" fmla="*/ 665 h 2229"/>
                <a:gd name="T96" fmla="*/ 2794 w 2794"/>
                <a:gd name="T97" fmla="*/ 0 h 2229"/>
                <a:gd name="T98" fmla="*/ 2203 w 2794"/>
                <a:gd name="T99" fmla="*/ 0 h 2229"/>
                <a:gd name="T100" fmla="*/ 2658 w 2794"/>
                <a:gd name="T101" fmla="*/ 747 h 2229"/>
                <a:gd name="T102" fmla="*/ 2203 w 2794"/>
                <a:gd name="T103" fmla="*/ 1447 h 2229"/>
                <a:gd name="T104" fmla="*/ 2100 w 2794"/>
                <a:gd name="T105" fmla="*/ 1395 h 2229"/>
                <a:gd name="T106" fmla="*/ 2109 w 2794"/>
                <a:gd name="T107" fmla="*/ 1234 h 2229"/>
                <a:gd name="T108" fmla="*/ 2109 w 2794"/>
                <a:gd name="T109" fmla="*/ 436 h 2229"/>
                <a:gd name="T110" fmla="*/ 1749 w 2794"/>
                <a:gd name="T111" fmla="*/ 436 h 2229"/>
                <a:gd name="T112" fmla="*/ 1749 w 2794"/>
                <a:gd name="T113" fmla="*/ 136 h 2229"/>
                <a:gd name="T114" fmla="*/ 2203 w 2794"/>
                <a:gd name="T115" fmla="*/ 136 h 2229"/>
                <a:gd name="T116" fmla="*/ 2658 w 2794"/>
                <a:gd name="T117" fmla="*/ 136 h 2229"/>
                <a:gd name="T118" fmla="*/ 2658 w 2794"/>
                <a:gd name="T119" fmla="*/ 747 h 2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94" h="2229">
                  <a:moveTo>
                    <a:pt x="2203" y="0"/>
                  </a:moveTo>
                  <a:cubicBezTo>
                    <a:pt x="1613" y="0"/>
                    <a:pt x="1613" y="0"/>
                    <a:pt x="1613" y="0"/>
                  </a:cubicBezTo>
                  <a:cubicBezTo>
                    <a:pt x="1613" y="665"/>
                    <a:pt x="1613" y="665"/>
                    <a:pt x="1613" y="665"/>
                  </a:cubicBezTo>
                  <a:cubicBezTo>
                    <a:pt x="1613" y="970"/>
                    <a:pt x="1719" y="1183"/>
                    <a:pt x="1904" y="1330"/>
                  </a:cubicBezTo>
                  <a:cubicBezTo>
                    <a:pt x="1904" y="1237"/>
                    <a:pt x="1904" y="1237"/>
                    <a:pt x="1904" y="1237"/>
                  </a:cubicBezTo>
                  <a:cubicBezTo>
                    <a:pt x="1769" y="1081"/>
                    <a:pt x="1749" y="901"/>
                    <a:pt x="1749" y="747"/>
                  </a:cubicBezTo>
                  <a:cubicBezTo>
                    <a:pt x="1749" y="573"/>
                    <a:pt x="1749" y="573"/>
                    <a:pt x="1749" y="573"/>
                  </a:cubicBezTo>
                  <a:cubicBezTo>
                    <a:pt x="1972" y="573"/>
                    <a:pt x="1972" y="573"/>
                    <a:pt x="1972" y="573"/>
                  </a:cubicBezTo>
                  <a:cubicBezTo>
                    <a:pt x="1972" y="1332"/>
                    <a:pt x="1972" y="1332"/>
                    <a:pt x="1972" y="1332"/>
                  </a:cubicBezTo>
                  <a:cubicBezTo>
                    <a:pt x="1972" y="1609"/>
                    <a:pt x="1895" y="1961"/>
                    <a:pt x="1401" y="2182"/>
                  </a:cubicBezTo>
                  <a:cubicBezTo>
                    <a:pt x="931" y="1972"/>
                    <a:pt x="838" y="1643"/>
                    <a:pt x="829" y="1374"/>
                  </a:cubicBezTo>
                  <a:cubicBezTo>
                    <a:pt x="1051" y="1225"/>
                    <a:pt x="1180" y="1001"/>
                    <a:pt x="1180" y="665"/>
                  </a:cubicBezTo>
                  <a:cubicBezTo>
                    <a:pt x="1180" y="573"/>
                    <a:pt x="1180" y="573"/>
                    <a:pt x="1180" y="573"/>
                  </a:cubicBezTo>
                  <a:cubicBezTo>
                    <a:pt x="1401" y="573"/>
                    <a:pt x="1401" y="573"/>
                    <a:pt x="1401" y="573"/>
                  </a:cubicBezTo>
                  <a:cubicBezTo>
                    <a:pt x="1542" y="573"/>
                    <a:pt x="1542" y="573"/>
                    <a:pt x="1542" y="573"/>
                  </a:cubicBezTo>
                  <a:cubicBezTo>
                    <a:pt x="1542" y="436"/>
                    <a:pt x="1542" y="436"/>
                    <a:pt x="1542" y="436"/>
                  </a:cubicBezTo>
                  <a:cubicBezTo>
                    <a:pt x="1401" y="436"/>
                    <a:pt x="1401" y="436"/>
                    <a:pt x="1401" y="436"/>
                  </a:cubicBezTo>
                  <a:cubicBezTo>
                    <a:pt x="1180" y="436"/>
                    <a:pt x="1180" y="436"/>
                    <a:pt x="1180" y="436"/>
                  </a:cubicBezTo>
                  <a:cubicBezTo>
                    <a:pt x="1180" y="436"/>
                    <a:pt x="1180" y="436"/>
                    <a:pt x="1180" y="436"/>
                  </a:cubicBezTo>
                  <a:cubicBezTo>
                    <a:pt x="1044" y="436"/>
                    <a:pt x="1044" y="436"/>
                    <a:pt x="1044" y="436"/>
                  </a:cubicBezTo>
                  <a:cubicBezTo>
                    <a:pt x="1044" y="436"/>
                    <a:pt x="1044" y="436"/>
                    <a:pt x="1044" y="436"/>
                  </a:cubicBezTo>
                  <a:cubicBezTo>
                    <a:pt x="692" y="436"/>
                    <a:pt x="692" y="436"/>
                    <a:pt x="692" y="436"/>
                  </a:cubicBezTo>
                  <a:cubicBezTo>
                    <a:pt x="692" y="1234"/>
                    <a:pt x="692" y="1234"/>
                    <a:pt x="692" y="1234"/>
                  </a:cubicBezTo>
                  <a:cubicBezTo>
                    <a:pt x="692" y="1262"/>
                    <a:pt x="693" y="1289"/>
                    <a:pt x="695" y="1315"/>
                  </a:cubicBezTo>
                  <a:cubicBezTo>
                    <a:pt x="695" y="1315"/>
                    <a:pt x="695" y="1315"/>
                    <a:pt x="695" y="1315"/>
                  </a:cubicBezTo>
                  <a:cubicBezTo>
                    <a:pt x="748" y="1280"/>
                    <a:pt x="792" y="1244"/>
                    <a:pt x="829" y="1205"/>
                  </a:cubicBezTo>
                  <a:cubicBezTo>
                    <a:pt x="829" y="1205"/>
                    <a:pt x="829" y="1205"/>
                    <a:pt x="829" y="1205"/>
                  </a:cubicBezTo>
                  <a:cubicBezTo>
                    <a:pt x="829" y="573"/>
                    <a:pt x="829" y="573"/>
                    <a:pt x="829" y="573"/>
                  </a:cubicBezTo>
                  <a:cubicBezTo>
                    <a:pt x="1044" y="573"/>
                    <a:pt x="1044" y="573"/>
                    <a:pt x="1044" y="573"/>
                  </a:cubicBezTo>
                  <a:cubicBezTo>
                    <a:pt x="1044" y="573"/>
                    <a:pt x="1044" y="573"/>
                    <a:pt x="1044" y="573"/>
                  </a:cubicBezTo>
                  <a:cubicBezTo>
                    <a:pt x="1044" y="747"/>
                    <a:pt x="1044" y="747"/>
                    <a:pt x="1044" y="747"/>
                  </a:cubicBezTo>
                  <a:cubicBezTo>
                    <a:pt x="1044" y="978"/>
                    <a:pt x="1001" y="1263"/>
                    <a:pt x="590" y="1447"/>
                  </a:cubicBezTo>
                  <a:cubicBezTo>
                    <a:pt x="178" y="1263"/>
                    <a:pt x="135" y="978"/>
                    <a:pt x="135" y="747"/>
                  </a:cubicBezTo>
                  <a:cubicBezTo>
                    <a:pt x="135" y="136"/>
                    <a:pt x="135" y="136"/>
                    <a:pt x="135" y="136"/>
                  </a:cubicBezTo>
                  <a:cubicBezTo>
                    <a:pt x="590" y="136"/>
                    <a:pt x="590" y="136"/>
                    <a:pt x="590" y="136"/>
                  </a:cubicBezTo>
                  <a:cubicBezTo>
                    <a:pt x="1044" y="136"/>
                    <a:pt x="1044" y="136"/>
                    <a:pt x="1044" y="136"/>
                  </a:cubicBezTo>
                  <a:cubicBezTo>
                    <a:pt x="1044" y="370"/>
                    <a:pt x="1044" y="370"/>
                    <a:pt x="1044" y="370"/>
                  </a:cubicBezTo>
                  <a:cubicBezTo>
                    <a:pt x="1180" y="370"/>
                    <a:pt x="1180" y="370"/>
                    <a:pt x="1180" y="370"/>
                  </a:cubicBezTo>
                  <a:cubicBezTo>
                    <a:pt x="1180" y="0"/>
                    <a:pt x="1180" y="0"/>
                    <a:pt x="1180" y="0"/>
                  </a:cubicBezTo>
                  <a:cubicBezTo>
                    <a:pt x="590" y="0"/>
                    <a:pt x="590" y="0"/>
                    <a:pt x="590" y="0"/>
                  </a:cubicBezTo>
                  <a:cubicBezTo>
                    <a:pt x="0" y="0"/>
                    <a:pt x="0" y="0"/>
                    <a:pt x="0" y="0"/>
                  </a:cubicBezTo>
                  <a:cubicBezTo>
                    <a:pt x="0" y="665"/>
                    <a:pt x="0" y="665"/>
                    <a:pt x="0" y="665"/>
                  </a:cubicBezTo>
                  <a:cubicBezTo>
                    <a:pt x="0" y="1109"/>
                    <a:pt x="224" y="1357"/>
                    <a:pt x="590" y="1495"/>
                  </a:cubicBezTo>
                  <a:cubicBezTo>
                    <a:pt x="631" y="1479"/>
                    <a:pt x="670" y="1462"/>
                    <a:pt x="708" y="1444"/>
                  </a:cubicBezTo>
                  <a:cubicBezTo>
                    <a:pt x="771" y="1847"/>
                    <a:pt x="1023" y="2087"/>
                    <a:pt x="1401" y="2229"/>
                  </a:cubicBezTo>
                  <a:cubicBezTo>
                    <a:pt x="1777" y="2087"/>
                    <a:pt x="2029" y="1848"/>
                    <a:pt x="2093" y="1447"/>
                  </a:cubicBezTo>
                  <a:cubicBezTo>
                    <a:pt x="2128" y="1464"/>
                    <a:pt x="2165" y="1480"/>
                    <a:pt x="2203" y="1495"/>
                  </a:cubicBezTo>
                  <a:cubicBezTo>
                    <a:pt x="2569" y="1357"/>
                    <a:pt x="2794" y="1109"/>
                    <a:pt x="2794" y="665"/>
                  </a:cubicBezTo>
                  <a:cubicBezTo>
                    <a:pt x="2794" y="0"/>
                    <a:pt x="2794" y="0"/>
                    <a:pt x="2794" y="0"/>
                  </a:cubicBezTo>
                  <a:lnTo>
                    <a:pt x="2203" y="0"/>
                  </a:lnTo>
                  <a:close/>
                  <a:moveTo>
                    <a:pt x="2658" y="747"/>
                  </a:moveTo>
                  <a:cubicBezTo>
                    <a:pt x="2658" y="978"/>
                    <a:pt x="2615" y="1263"/>
                    <a:pt x="2203" y="1447"/>
                  </a:cubicBezTo>
                  <a:cubicBezTo>
                    <a:pt x="2166" y="1431"/>
                    <a:pt x="2131" y="1413"/>
                    <a:pt x="2100" y="1395"/>
                  </a:cubicBezTo>
                  <a:cubicBezTo>
                    <a:pt x="2106" y="1344"/>
                    <a:pt x="2109" y="1290"/>
                    <a:pt x="2109" y="1234"/>
                  </a:cubicBezTo>
                  <a:cubicBezTo>
                    <a:pt x="2109" y="436"/>
                    <a:pt x="2109" y="436"/>
                    <a:pt x="2109" y="436"/>
                  </a:cubicBezTo>
                  <a:cubicBezTo>
                    <a:pt x="1749" y="436"/>
                    <a:pt x="1749" y="436"/>
                    <a:pt x="1749" y="436"/>
                  </a:cubicBezTo>
                  <a:cubicBezTo>
                    <a:pt x="1749" y="136"/>
                    <a:pt x="1749" y="136"/>
                    <a:pt x="1749" y="136"/>
                  </a:cubicBezTo>
                  <a:cubicBezTo>
                    <a:pt x="2203" y="136"/>
                    <a:pt x="2203" y="136"/>
                    <a:pt x="2203" y="136"/>
                  </a:cubicBezTo>
                  <a:cubicBezTo>
                    <a:pt x="2658" y="136"/>
                    <a:pt x="2658" y="136"/>
                    <a:pt x="2658" y="136"/>
                  </a:cubicBezTo>
                  <a:lnTo>
                    <a:pt x="2658" y="7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22" name="Freeform 6"/>
            <p:cNvSpPr>
              <a:spLocks/>
            </p:cNvSpPr>
            <p:nvPr userDrawn="1"/>
          </p:nvSpPr>
          <p:spPr bwMode="auto">
            <a:xfrm>
              <a:off x="915988" y="1003301"/>
              <a:ext cx="188913" cy="236538"/>
            </a:xfrm>
            <a:custGeom>
              <a:avLst/>
              <a:gdLst>
                <a:gd name="T0" fmla="*/ 49 w 596"/>
                <a:gd name="T1" fmla="*/ 747 h 747"/>
                <a:gd name="T2" fmla="*/ 49 w 596"/>
                <a:gd name="T3" fmla="*/ 721 h 747"/>
                <a:gd name="T4" fmla="*/ 91 w 596"/>
                <a:gd name="T5" fmla="*/ 696 h 747"/>
                <a:gd name="T6" fmla="*/ 99 w 596"/>
                <a:gd name="T7" fmla="*/ 684 h 747"/>
                <a:gd name="T8" fmla="*/ 105 w 596"/>
                <a:gd name="T9" fmla="*/ 621 h 747"/>
                <a:gd name="T10" fmla="*/ 109 w 596"/>
                <a:gd name="T11" fmla="*/ 535 h 747"/>
                <a:gd name="T12" fmla="*/ 109 w 596"/>
                <a:gd name="T13" fmla="*/ 252 h 747"/>
                <a:gd name="T14" fmla="*/ 105 w 596"/>
                <a:gd name="T15" fmla="*/ 112 h 747"/>
                <a:gd name="T16" fmla="*/ 98 w 596"/>
                <a:gd name="T17" fmla="*/ 52 h 747"/>
                <a:gd name="T18" fmla="*/ 78 w 596"/>
                <a:gd name="T19" fmla="*/ 39 h 747"/>
                <a:gd name="T20" fmla="*/ 0 w 596"/>
                <a:gd name="T21" fmla="*/ 33 h 747"/>
                <a:gd name="T22" fmla="*/ 0 w 596"/>
                <a:gd name="T23" fmla="*/ 0 h 747"/>
                <a:gd name="T24" fmla="*/ 165 w 596"/>
                <a:gd name="T25" fmla="*/ 3 h 747"/>
                <a:gd name="T26" fmla="*/ 323 w 596"/>
                <a:gd name="T27" fmla="*/ 0 h 747"/>
                <a:gd name="T28" fmla="*/ 323 w 596"/>
                <a:gd name="T29" fmla="*/ 33 h 747"/>
                <a:gd name="T30" fmla="*/ 243 w 596"/>
                <a:gd name="T31" fmla="*/ 39 h 747"/>
                <a:gd name="T32" fmla="*/ 224 w 596"/>
                <a:gd name="T33" fmla="*/ 51 h 747"/>
                <a:gd name="T34" fmla="*/ 216 w 596"/>
                <a:gd name="T35" fmla="*/ 102 h 747"/>
                <a:gd name="T36" fmla="*/ 213 w 596"/>
                <a:gd name="T37" fmla="*/ 252 h 747"/>
                <a:gd name="T38" fmla="*/ 213 w 596"/>
                <a:gd name="T39" fmla="*/ 606 h 747"/>
                <a:gd name="T40" fmla="*/ 216 w 596"/>
                <a:gd name="T41" fmla="*/ 696 h 747"/>
                <a:gd name="T42" fmla="*/ 303 w 596"/>
                <a:gd name="T43" fmla="*/ 700 h 747"/>
                <a:gd name="T44" fmla="*/ 525 w 596"/>
                <a:gd name="T45" fmla="*/ 681 h 747"/>
                <a:gd name="T46" fmla="*/ 538 w 596"/>
                <a:gd name="T47" fmla="*/ 644 h 747"/>
                <a:gd name="T48" fmla="*/ 560 w 596"/>
                <a:gd name="T49" fmla="*/ 557 h 747"/>
                <a:gd name="T50" fmla="*/ 596 w 596"/>
                <a:gd name="T51" fmla="*/ 557 h 747"/>
                <a:gd name="T52" fmla="*/ 573 w 596"/>
                <a:gd name="T53" fmla="*/ 741 h 747"/>
                <a:gd name="T54" fmla="*/ 537 w 596"/>
                <a:gd name="T55" fmla="*/ 746 h 747"/>
                <a:gd name="T56" fmla="*/ 449 w 596"/>
                <a:gd name="T57" fmla="*/ 747 h 747"/>
                <a:gd name="T58" fmla="*/ 156 w 596"/>
                <a:gd name="T59" fmla="*/ 744 h 747"/>
                <a:gd name="T60" fmla="*/ 49 w 596"/>
                <a:gd name="T61" fmla="*/ 747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6" h="747">
                  <a:moveTo>
                    <a:pt x="49" y="747"/>
                  </a:moveTo>
                  <a:cubicBezTo>
                    <a:pt x="49" y="721"/>
                    <a:pt x="49" y="721"/>
                    <a:pt x="49" y="721"/>
                  </a:cubicBezTo>
                  <a:cubicBezTo>
                    <a:pt x="71" y="710"/>
                    <a:pt x="85" y="702"/>
                    <a:pt x="91" y="696"/>
                  </a:cubicBezTo>
                  <a:cubicBezTo>
                    <a:pt x="95" y="693"/>
                    <a:pt x="98" y="689"/>
                    <a:pt x="99" y="684"/>
                  </a:cubicBezTo>
                  <a:cubicBezTo>
                    <a:pt x="102" y="675"/>
                    <a:pt x="104" y="654"/>
                    <a:pt x="105" y="621"/>
                  </a:cubicBezTo>
                  <a:cubicBezTo>
                    <a:pt x="108" y="573"/>
                    <a:pt x="109" y="545"/>
                    <a:pt x="109" y="535"/>
                  </a:cubicBezTo>
                  <a:cubicBezTo>
                    <a:pt x="109" y="252"/>
                    <a:pt x="109" y="252"/>
                    <a:pt x="109" y="252"/>
                  </a:cubicBezTo>
                  <a:cubicBezTo>
                    <a:pt x="109" y="204"/>
                    <a:pt x="108" y="157"/>
                    <a:pt x="105" y="112"/>
                  </a:cubicBezTo>
                  <a:cubicBezTo>
                    <a:pt x="104" y="78"/>
                    <a:pt x="102" y="59"/>
                    <a:pt x="98" y="52"/>
                  </a:cubicBezTo>
                  <a:cubicBezTo>
                    <a:pt x="93" y="46"/>
                    <a:pt x="87" y="42"/>
                    <a:pt x="78" y="39"/>
                  </a:cubicBezTo>
                  <a:cubicBezTo>
                    <a:pt x="69" y="36"/>
                    <a:pt x="43" y="34"/>
                    <a:pt x="0" y="33"/>
                  </a:cubicBezTo>
                  <a:cubicBezTo>
                    <a:pt x="0" y="0"/>
                    <a:pt x="0" y="0"/>
                    <a:pt x="0" y="0"/>
                  </a:cubicBezTo>
                  <a:cubicBezTo>
                    <a:pt x="89" y="2"/>
                    <a:pt x="144" y="3"/>
                    <a:pt x="165" y="3"/>
                  </a:cubicBezTo>
                  <a:cubicBezTo>
                    <a:pt x="189" y="3"/>
                    <a:pt x="241" y="2"/>
                    <a:pt x="323" y="0"/>
                  </a:cubicBezTo>
                  <a:cubicBezTo>
                    <a:pt x="323" y="33"/>
                    <a:pt x="323" y="33"/>
                    <a:pt x="323" y="33"/>
                  </a:cubicBezTo>
                  <a:cubicBezTo>
                    <a:pt x="279" y="34"/>
                    <a:pt x="253" y="36"/>
                    <a:pt x="243" y="39"/>
                  </a:cubicBezTo>
                  <a:cubicBezTo>
                    <a:pt x="234" y="42"/>
                    <a:pt x="228" y="46"/>
                    <a:pt x="224" y="51"/>
                  </a:cubicBezTo>
                  <a:cubicBezTo>
                    <a:pt x="220" y="58"/>
                    <a:pt x="217" y="75"/>
                    <a:pt x="216" y="102"/>
                  </a:cubicBezTo>
                  <a:cubicBezTo>
                    <a:pt x="215" y="109"/>
                    <a:pt x="214" y="159"/>
                    <a:pt x="213" y="252"/>
                  </a:cubicBezTo>
                  <a:cubicBezTo>
                    <a:pt x="213" y="606"/>
                    <a:pt x="213" y="606"/>
                    <a:pt x="213" y="606"/>
                  </a:cubicBezTo>
                  <a:cubicBezTo>
                    <a:pt x="213" y="643"/>
                    <a:pt x="214" y="673"/>
                    <a:pt x="216" y="696"/>
                  </a:cubicBezTo>
                  <a:cubicBezTo>
                    <a:pt x="257" y="699"/>
                    <a:pt x="262" y="700"/>
                    <a:pt x="303" y="700"/>
                  </a:cubicBezTo>
                  <a:cubicBezTo>
                    <a:pt x="407" y="700"/>
                    <a:pt x="484" y="693"/>
                    <a:pt x="525" y="681"/>
                  </a:cubicBezTo>
                  <a:cubicBezTo>
                    <a:pt x="530" y="670"/>
                    <a:pt x="534" y="658"/>
                    <a:pt x="538" y="644"/>
                  </a:cubicBezTo>
                  <a:cubicBezTo>
                    <a:pt x="560" y="557"/>
                    <a:pt x="560" y="557"/>
                    <a:pt x="560" y="557"/>
                  </a:cubicBezTo>
                  <a:cubicBezTo>
                    <a:pt x="596" y="557"/>
                    <a:pt x="596" y="557"/>
                    <a:pt x="596" y="557"/>
                  </a:cubicBezTo>
                  <a:cubicBezTo>
                    <a:pt x="588" y="609"/>
                    <a:pt x="580" y="671"/>
                    <a:pt x="573" y="741"/>
                  </a:cubicBezTo>
                  <a:cubicBezTo>
                    <a:pt x="558" y="744"/>
                    <a:pt x="546" y="745"/>
                    <a:pt x="537" y="746"/>
                  </a:cubicBezTo>
                  <a:cubicBezTo>
                    <a:pt x="518" y="747"/>
                    <a:pt x="488" y="747"/>
                    <a:pt x="449" y="747"/>
                  </a:cubicBezTo>
                  <a:cubicBezTo>
                    <a:pt x="156" y="744"/>
                    <a:pt x="156" y="744"/>
                    <a:pt x="156" y="744"/>
                  </a:cubicBezTo>
                  <a:cubicBezTo>
                    <a:pt x="121" y="744"/>
                    <a:pt x="85" y="745"/>
                    <a:pt x="49" y="7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23" name="Freeform 7"/>
            <p:cNvSpPr>
              <a:spLocks/>
            </p:cNvSpPr>
            <p:nvPr userDrawn="1"/>
          </p:nvSpPr>
          <p:spPr bwMode="auto">
            <a:xfrm>
              <a:off x="1127125" y="1003301"/>
              <a:ext cx="103188" cy="236538"/>
            </a:xfrm>
            <a:custGeom>
              <a:avLst/>
              <a:gdLst>
                <a:gd name="T0" fmla="*/ 321 w 321"/>
                <a:gd name="T1" fmla="*/ 714 h 747"/>
                <a:gd name="T2" fmla="*/ 321 w 321"/>
                <a:gd name="T3" fmla="*/ 747 h 747"/>
                <a:gd name="T4" fmla="*/ 168 w 321"/>
                <a:gd name="T5" fmla="*/ 744 h 747"/>
                <a:gd name="T6" fmla="*/ 0 w 321"/>
                <a:gd name="T7" fmla="*/ 747 h 747"/>
                <a:gd name="T8" fmla="*/ 0 w 321"/>
                <a:gd name="T9" fmla="*/ 714 h 747"/>
                <a:gd name="T10" fmla="*/ 77 w 321"/>
                <a:gd name="T11" fmla="*/ 708 h 747"/>
                <a:gd name="T12" fmla="*/ 97 w 321"/>
                <a:gd name="T13" fmla="*/ 696 h 747"/>
                <a:gd name="T14" fmla="*/ 105 w 321"/>
                <a:gd name="T15" fmla="*/ 645 h 747"/>
                <a:gd name="T16" fmla="*/ 108 w 321"/>
                <a:gd name="T17" fmla="*/ 495 h 747"/>
                <a:gd name="T18" fmla="*/ 108 w 321"/>
                <a:gd name="T19" fmla="*/ 251 h 747"/>
                <a:gd name="T20" fmla="*/ 105 w 321"/>
                <a:gd name="T21" fmla="*/ 111 h 747"/>
                <a:gd name="T22" fmla="*/ 97 w 321"/>
                <a:gd name="T23" fmla="*/ 52 h 747"/>
                <a:gd name="T24" fmla="*/ 77 w 321"/>
                <a:gd name="T25" fmla="*/ 39 h 747"/>
                <a:gd name="T26" fmla="*/ 0 w 321"/>
                <a:gd name="T27" fmla="*/ 33 h 747"/>
                <a:gd name="T28" fmla="*/ 0 w 321"/>
                <a:gd name="T29" fmla="*/ 0 h 747"/>
                <a:gd name="T30" fmla="*/ 161 w 321"/>
                <a:gd name="T31" fmla="*/ 3 h 747"/>
                <a:gd name="T32" fmla="*/ 321 w 321"/>
                <a:gd name="T33" fmla="*/ 0 h 747"/>
                <a:gd name="T34" fmla="*/ 321 w 321"/>
                <a:gd name="T35" fmla="*/ 33 h 747"/>
                <a:gd name="T36" fmla="*/ 243 w 321"/>
                <a:gd name="T37" fmla="*/ 39 h 747"/>
                <a:gd name="T38" fmla="*/ 224 w 321"/>
                <a:gd name="T39" fmla="*/ 51 h 747"/>
                <a:gd name="T40" fmla="*/ 216 w 321"/>
                <a:gd name="T41" fmla="*/ 102 h 747"/>
                <a:gd name="T42" fmla="*/ 212 w 321"/>
                <a:gd name="T43" fmla="*/ 251 h 747"/>
                <a:gd name="T44" fmla="*/ 212 w 321"/>
                <a:gd name="T45" fmla="*/ 495 h 747"/>
                <a:gd name="T46" fmla="*/ 214 w 321"/>
                <a:gd name="T47" fmla="*/ 635 h 747"/>
                <a:gd name="T48" fmla="*/ 222 w 321"/>
                <a:gd name="T49" fmla="*/ 694 h 747"/>
                <a:gd name="T50" fmla="*/ 242 w 321"/>
                <a:gd name="T51" fmla="*/ 708 h 747"/>
                <a:gd name="T52" fmla="*/ 321 w 321"/>
                <a:gd name="T53" fmla="*/ 714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1" h="747">
                  <a:moveTo>
                    <a:pt x="321" y="714"/>
                  </a:moveTo>
                  <a:cubicBezTo>
                    <a:pt x="321" y="747"/>
                    <a:pt x="321" y="747"/>
                    <a:pt x="321" y="747"/>
                  </a:cubicBezTo>
                  <a:cubicBezTo>
                    <a:pt x="244" y="745"/>
                    <a:pt x="193" y="744"/>
                    <a:pt x="168" y="744"/>
                  </a:cubicBezTo>
                  <a:cubicBezTo>
                    <a:pt x="0" y="747"/>
                    <a:pt x="0" y="747"/>
                    <a:pt x="0" y="747"/>
                  </a:cubicBezTo>
                  <a:cubicBezTo>
                    <a:pt x="0" y="714"/>
                    <a:pt x="0" y="714"/>
                    <a:pt x="0" y="714"/>
                  </a:cubicBezTo>
                  <a:cubicBezTo>
                    <a:pt x="42" y="713"/>
                    <a:pt x="68" y="711"/>
                    <a:pt x="77" y="708"/>
                  </a:cubicBezTo>
                  <a:cubicBezTo>
                    <a:pt x="87" y="705"/>
                    <a:pt x="93" y="701"/>
                    <a:pt x="97" y="696"/>
                  </a:cubicBezTo>
                  <a:cubicBezTo>
                    <a:pt x="101" y="689"/>
                    <a:pt x="104" y="672"/>
                    <a:pt x="105" y="645"/>
                  </a:cubicBezTo>
                  <a:cubicBezTo>
                    <a:pt x="106" y="637"/>
                    <a:pt x="107" y="587"/>
                    <a:pt x="108" y="495"/>
                  </a:cubicBezTo>
                  <a:cubicBezTo>
                    <a:pt x="108" y="251"/>
                    <a:pt x="108" y="251"/>
                    <a:pt x="108" y="251"/>
                  </a:cubicBezTo>
                  <a:cubicBezTo>
                    <a:pt x="108" y="204"/>
                    <a:pt x="107" y="157"/>
                    <a:pt x="105" y="111"/>
                  </a:cubicBezTo>
                  <a:cubicBezTo>
                    <a:pt x="104" y="78"/>
                    <a:pt x="102" y="59"/>
                    <a:pt x="97" y="52"/>
                  </a:cubicBezTo>
                  <a:cubicBezTo>
                    <a:pt x="93" y="46"/>
                    <a:pt x="87" y="41"/>
                    <a:pt x="77" y="39"/>
                  </a:cubicBezTo>
                  <a:cubicBezTo>
                    <a:pt x="68" y="36"/>
                    <a:pt x="42" y="34"/>
                    <a:pt x="0" y="33"/>
                  </a:cubicBezTo>
                  <a:cubicBezTo>
                    <a:pt x="0" y="0"/>
                    <a:pt x="0" y="0"/>
                    <a:pt x="0" y="0"/>
                  </a:cubicBezTo>
                  <a:cubicBezTo>
                    <a:pt x="69" y="2"/>
                    <a:pt x="123" y="3"/>
                    <a:pt x="161" y="3"/>
                  </a:cubicBezTo>
                  <a:cubicBezTo>
                    <a:pt x="197" y="3"/>
                    <a:pt x="250" y="2"/>
                    <a:pt x="321" y="0"/>
                  </a:cubicBezTo>
                  <a:cubicBezTo>
                    <a:pt x="321" y="33"/>
                    <a:pt x="321" y="33"/>
                    <a:pt x="321" y="33"/>
                  </a:cubicBezTo>
                  <a:cubicBezTo>
                    <a:pt x="278" y="34"/>
                    <a:pt x="252" y="36"/>
                    <a:pt x="243" y="39"/>
                  </a:cubicBezTo>
                  <a:cubicBezTo>
                    <a:pt x="234" y="41"/>
                    <a:pt x="227" y="46"/>
                    <a:pt x="224" y="51"/>
                  </a:cubicBezTo>
                  <a:cubicBezTo>
                    <a:pt x="219" y="58"/>
                    <a:pt x="217" y="75"/>
                    <a:pt x="216" y="102"/>
                  </a:cubicBezTo>
                  <a:cubicBezTo>
                    <a:pt x="215" y="109"/>
                    <a:pt x="214" y="159"/>
                    <a:pt x="212" y="251"/>
                  </a:cubicBezTo>
                  <a:cubicBezTo>
                    <a:pt x="212" y="495"/>
                    <a:pt x="212" y="495"/>
                    <a:pt x="212" y="495"/>
                  </a:cubicBezTo>
                  <a:cubicBezTo>
                    <a:pt x="212" y="543"/>
                    <a:pt x="213" y="589"/>
                    <a:pt x="214" y="635"/>
                  </a:cubicBezTo>
                  <a:cubicBezTo>
                    <a:pt x="215" y="668"/>
                    <a:pt x="218" y="688"/>
                    <a:pt x="222" y="694"/>
                  </a:cubicBezTo>
                  <a:cubicBezTo>
                    <a:pt x="226" y="700"/>
                    <a:pt x="233" y="705"/>
                    <a:pt x="242" y="708"/>
                  </a:cubicBezTo>
                  <a:cubicBezTo>
                    <a:pt x="251" y="711"/>
                    <a:pt x="278" y="713"/>
                    <a:pt x="321" y="7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24" name="Freeform 8"/>
            <p:cNvSpPr>
              <a:spLocks/>
            </p:cNvSpPr>
            <p:nvPr userDrawn="1"/>
          </p:nvSpPr>
          <p:spPr bwMode="auto">
            <a:xfrm>
              <a:off x="1266825" y="1003301"/>
              <a:ext cx="276225" cy="242888"/>
            </a:xfrm>
            <a:custGeom>
              <a:avLst/>
              <a:gdLst>
                <a:gd name="T0" fmla="*/ 5 w 869"/>
                <a:gd name="T1" fmla="*/ 747 h 766"/>
                <a:gd name="T2" fmla="*/ 5 w 869"/>
                <a:gd name="T3" fmla="*/ 714 h 766"/>
                <a:gd name="T4" fmla="*/ 80 w 869"/>
                <a:gd name="T5" fmla="*/ 705 h 766"/>
                <a:gd name="T6" fmla="*/ 91 w 869"/>
                <a:gd name="T7" fmla="*/ 695 h 766"/>
                <a:gd name="T8" fmla="*/ 99 w 869"/>
                <a:gd name="T9" fmla="*/ 640 h 766"/>
                <a:gd name="T10" fmla="*/ 102 w 869"/>
                <a:gd name="T11" fmla="*/ 520 h 766"/>
                <a:gd name="T12" fmla="*/ 102 w 869"/>
                <a:gd name="T13" fmla="*/ 92 h 766"/>
                <a:gd name="T14" fmla="*/ 100 w 869"/>
                <a:gd name="T15" fmla="*/ 69 h 766"/>
                <a:gd name="T16" fmla="*/ 80 w 869"/>
                <a:gd name="T17" fmla="*/ 47 h 766"/>
                <a:gd name="T18" fmla="*/ 57 w 869"/>
                <a:gd name="T19" fmla="*/ 36 h 766"/>
                <a:gd name="T20" fmla="*/ 0 w 869"/>
                <a:gd name="T21" fmla="*/ 33 h 766"/>
                <a:gd name="T22" fmla="*/ 0 w 869"/>
                <a:gd name="T23" fmla="*/ 0 h 766"/>
                <a:gd name="T24" fmla="*/ 119 w 869"/>
                <a:gd name="T25" fmla="*/ 3 h 766"/>
                <a:gd name="T26" fmla="*/ 202 w 869"/>
                <a:gd name="T27" fmla="*/ 0 h 766"/>
                <a:gd name="T28" fmla="*/ 269 w 869"/>
                <a:gd name="T29" fmla="*/ 86 h 766"/>
                <a:gd name="T30" fmla="*/ 381 w 869"/>
                <a:gd name="T31" fmla="*/ 220 h 766"/>
                <a:gd name="T32" fmla="*/ 545 w 869"/>
                <a:gd name="T33" fmla="*/ 411 h 766"/>
                <a:gd name="T34" fmla="*/ 671 w 869"/>
                <a:gd name="T35" fmla="*/ 554 h 766"/>
                <a:gd name="T36" fmla="*/ 721 w 869"/>
                <a:gd name="T37" fmla="*/ 609 h 766"/>
                <a:gd name="T38" fmla="*/ 721 w 869"/>
                <a:gd name="T39" fmla="*/ 226 h 766"/>
                <a:gd name="T40" fmla="*/ 718 w 869"/>
                <a:gd name="T41" fmla="*/ 105 h 766"/>
                <a:gd name="T42" fmla="*/ 711 w 869"/>
                <a:gd name="T43" fmla="*/ 51 h 766"/>
                <a:gd name="T44" fmla="*/ 699 w 869"/>
                <a:gd name="T45" fmla="*/ 41 h 766"/>
                <a:gd name="T46" fmla="*/ 624 w 869"/>
                <a:gd name="T47" fmla="*/ 33 h 766"/>
                <a:gd name="T48" fmla="*/ 624 w 869"/>
                <a:gd name="T49" fmla="*/ 0 h 766"/>
                <a:gd name="T50" fmla="*/ 756 w 869"/>
                <a:gd name="T51" fmla="*/ 3 h 766"/>
                <a:gd name="T52" fmla="*/ 869 w 869"/>
                <a:gd name="T53" fmla="*/ 0 h 766"/>
                <a:gd name="T54" fmla="*/ 869 w 869"/>
                <a:gd name="T55" fmla="*/ 33 h 766"/>
                <a:gd name="T56" fmla="*/ 794 w 869"/>
                <a:gd name="T57" fmla="*/ 41 h 766"/>
                <a:gd name="T58" fmla="*/ 783 w 869"/>
                <a:gd name="T59" fmla="*/ 52 h 766"/>
                <a:gd name="T60" fmla="*/ 775 w 869"/>
                <a:gd name="T61" fmla="*/ 107 h 766"/>
                <a:gd name="T62" fmla="*/ 772 w 869"/>
                <a:gd name="T63" fmla="*/ 226 h 766"/>
                <a:gd name="T64" fmla="*/ 772 w 869"/>
                <a:gd name="T65" fmla="*/ 479 h 766"/>
                <a:gd name="T66" fmla="*/ 775 w 869"/>
                <a:gd name="T67" fmla="*/ 766 h 766"/>
                <a:gd name="T68" fmla="*/ 721 w 869"/>
                <a:gd name="T69" fmla="*/ 766 h 766"/>
                <a:gd name="T70" fmla="*/ 707 w 869"/>
                <a:gd name="T71" fmla="*/ 752 h 766"/>
                <a:gd name="T72" fmla="*/ 698 w 869"/>
                <a:gd name="T73" fmla="*/ 744 h 766"/>
                <a:gd name="T74" fmla="*/ 678 w 869"/>
                <a:gd name="T75" fmla="*/ 723 h 766"/>
                <a:gd name="T76" fmla="*/ 611 w 869"/>
                <a:gd name="T77" fmla="*/ 647 h 766"/>
                <a:gd name="T78" fmla="*/ 540 w 869"/>
                <a:gd name="T79" fmla="*/ 560 h 766"/>
                <a:gd name="T80" fmla="*/ 151 w 869"/>
                <a:gd name="T81" fmla="*/ 110 h 766"/>
                <a:gd name="T82" fmla="*/ 151 w 869"/>
                <a:gd name="T83" fmla="*/ 518 h 766"/>
                <a:gd name="T84" fmla="*/ 154 w 869"/>
                <a:gd name="T85" fmla="*/ 641 h 766"/>
                <a:gd name="T86" fmla="*/ 161 w 869"/>
                <a:gd name="T87" fmla="*/ 695 h 766"/>
                <a:gd name="T88" fmla="*/ 173 w 869"/>
                <a:gd name="T89" fmla="*/ 705 h 766"/>
                <a:gd name="T90" fmla="*/ 249 w 869"/>
                <a:gd name="T91" fmla="*/ 714 h 766"/>
                <a:gd name="T92" fmla="*/ 249 w 869"/>
                <a:gd name="T93" fmla="*/ 747 h 766"/>
                <a:gd name="T94" fmla="*/ 143 w 869"/>
                <a:gd name="T95" fmla="*/ 744 h 766"/>
                <a:gd name="T96" fmla="*/ 5 w 869"/>
                <a:gd name="T97" fmla="*/ 747 h 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69" h="766">
                  <a:moveTo>
                    <a:pt x="5" y="747"/>
                  </a:moveTo>
                  <a:cubicBezTo>
                    <a:pt x="5" y="714"/>
                    <a:pt x="5" y="714"/>
                    <a:pt x="5" y="714"/>
                  </a:cubicBezTo>
                  <a:cubicBezTo>
                    <a:pt x="43" y="714"/>
                    <a:pt x="68" y="711"/>
                    <a:pt x="80" y="705"/>
                  </a:cubicBezTo>
                  <a:cubicBezTo>
                    <a:pt x="86" y="703"/>
                    <a:pt x="89" y="700"/>
                    <a:pt x="91" y="695"/>
                  </a:cubicBezTo>
                  <a:cubicBezTo>
                    <a:pt x="95" y="688"/>
                    <a:pt x="98" y="670"/>
                    <a:pt x="99" y="640"/>
                  </a:cubicBezTo>
                  <a:cubicBezTo>
                    <a:pt x="101" y="594"/>
                    <a:pt x="102" y="554"/>
                    <a:pt x="102" y="520"/>
                  </a:cubicBezTo>
                  <a:cubicBezTo>
                    <a:pt x="102" y="92"/>
                    <a:pt x="102" y="92"/>
                    <a:pt x="102" y="92"/>
                  </a:cubicBezTo>
                  <a:cubicBezTo>
                    <a:pt x="102" y="80"/>
                    <a:pt x="102" y="73"/>
                    <a:pt x="100" y="69"/>
                  </a:cubicBezTo>
                  <a:cubicBezTo>
                    <a:pt x="97" y="63"/>
                    <a:pt x="91" y="56"/>
                    <a:pt x="80" y="47"/>
                  </a:cubicBezTo>
                  <a:cubicBezTo>
                    <a:pt x="74" y="41"/>
                    <a:pt x="66" y="38"/>
                    <a:pt x="57" y="36"/>
                  </a:cubicBezTo>
                  <a:cubicBezTo>
                    <a:pt x="49" y="34"/>
                    <a:pt x="30" y="33"/>
                    <a:pt x="0" y="33"/>
                  </a:cubicBezTo>
                  <a:cubicBezTo>
                    <a:pt x="0" y="0"/>
                    <a:pt x="0" y="0"/>
                    <a:pt x="0" y="0"/>
                  </a:cubicBezTo>
                  <a:cubicBezTo>
                    <a:pt x="63" y="2"/>
                    <a:pt x="103" y="3"/>
                    <a:pt x="119" y="3"/>
                  </a:cubicBezTo>
                  <a:cubicBezTo>
                    <a:pt x="147" y="3"/>
                    <a:pt x="174" y="2"/>
                    <a:pt x="202" y="0"/>
                  </a:cubicBezTo>
                  <a:cubicBezTo>
                    <a:pt x="232" y="39"/>
                    <a:pt x="255" y="67"/>
                    <a:pt x="269" y="86"/>
                  </a:cubicBezTo>
                  <a:cubicBezTo>
                    <a:pt x="381" y="220"/>
                    <a:pt x="381" y="220"/>
                    <a:pt x="381" y="220"/>
                  </a:cubicBezTo>
                  <a:cubicBezTo>
                    <a:pt x="545" y="411"/>
                    <a:pt x="545" y="411"/>
                    <a:pt x="545" y="411"/>
                  </a:cubicBezTo>
                  <a:cubicBezTo>
                    <a:pt x="597" y="472"/>
                    <a:pt x="639" y="520"/>
                    <a:pt x="671" y="554"/>
                  </a:cubicBezTo>
                  <a:cubicBezTo>
                    <a:pt x="691" y="578"/>
                    <a:pt x="708" y="596"/>
                    <a:pt x="721" y="609"/>
                  </a:cubicBezTo>
                  <a:cubicBezTo>
                    <a:pt x="721" y="226"/>
                    <a:pt x="721" y="226"/>
                    <a:pt x="721" y="226"/>
                  </a:cubicBezTo>
                  <a:cubicBezTo>
                    <a:pt x="721" y="191"/>
                    <a:pt x="720" y="151"/>
                    <a:pt x="718" y="105"/>
                  </a:cubicBezTo>
                  <a:cubicBezTo>
                    <a:pt x="717" y="76"/>
                    <a:pt x="714" y="58"/>
                    <a:pt x="711" y="51"/>
                  </a:cubicBezTo>
                  <a:cubicBezTo>
                    <a:pt x="708" y="46"/>
                    <a:pt x="705" y="43"/>
                    <a:pt x="699" y="41"/>
                  </a:cubicBezTo>
                  <a:cubicBezTo>
                    <a:pt x="687" y="36"/>
                    <a:pt x="662" y="33"/>
                    <a:pt x="624" y="33"/>
                  </a:cubicBezTo>
                  <a:cubicBezTo>
                    <a:pt x="624" y="0"/>
                    <a:pt x="624" y="0"/>
                    <a:pt x="624" y="0"/>
                  </a:cubicBezTo>
                  <a:cubicBezTo>
                    <a:pt x="667" y="2"/>
                    <a:pt x="711" y="3"/>
                    <a:pt x="756" y="3"/>
                  </a:cubicBezTo>
                  <a:cubicBezTo>
                    <a:pt x="797" y="3"/>
                    <a:pt x="835" y="2"/>
                    <a:pt x="869" y="0"/>
                  </a:cubicBezTo>
                  <a:cubicBezTo>
                    <a:pt x="869" y="33"/>
                    <a:pt x="869" y="33"/>
                    <a:pt x="869" y="33"/>
                  </a:cubicBezTo>
                  <a:cubicBezTo>
                    <a:pt x="831" y="33"/>
                    <a:pt x="806" y="36"/>
                    <a:pt x="794" y="41"/>
                  </a:cubicBezTo>
                  <a:cubicBezTo>
                    <a:pt x="789" y="43"/>
                    <a:pt x="785" y="47"/>
                    <a:pt x="783" y="52"/>
                  </a:cubicBezTo>
                  <a:cubicBezTo>
                    <a:pt x="779" y="58"/>
                    <a:pt x="776" y="77"/>
                    <a:pt x="775" y="107"/>
                  </a:cubicBezTo>
                  <a:cubicBezTo>
                    <a:pt x="773" y="153"/>
                    <a:pt x="772" y="193"/>
                    <a:pt x="772" y="226"/>
                  </a:cubicBezTo>
                  <a:cubicBezTo>
                    <a:pt x="772" y="479"/>
                    <a:pt x="772" y="479"/>
                    <a:pt x="772" y="479"/>
                  </a:cubicBezTo>
                  <a:cubicBezTo>
                    <a:pt x="772" y="531"/>
                    <a:pt x="773" y="626"/>
                    <a:pt x="775" y="766"/>
                  </a:cubicBezTo>
                  <a:cubicBezTo>
                    <a:pt x="721" y="766"/>
                    <a:pt x="721" y="766"/>
                    <a:pt x="721" y="766"/>
                  </a:cubicBezTo>
                  <a:cubicBezTo>
                    <a:pt x="707" y="752"/>
                    <a:pt x="707" y="752"/>
                    <a:pt x="707" y="752"/>
                  </a:cubicBezTo>
                  <a:cubicBezTo>
                    <a:pt x="705" y="751"/>
                    <a:pt x="700" y="746"/>
                    <a:pt x="698" y="744"/>
                  </a:cubicBezTo>
                  <a:cubicBezTo>
                    <a:pt x="696" y="742"/>
                    <a:pt x="689" y="735"/>
                    <a:pt x="678" y="723"/>
                  </a:cubicBezTo>
                  <a:cubicBezTo>
                    <a:pt x="647" y="689"/>
                    <a:pt x="625" y="664"/>
                    <a:pt x="611" y="647"/>
                  </a:cubicBezTo>
                  <a:cubicBezTo>
                    <a:pt x="540" y="560"/>
                    <a:pt x="540" y="560"/>
                    <a:pt x="540" y="560"/>
                  </a:cubicBezTo>
                  <a:cubicBezTo>
                    <a:pt x="151" y="110"/>
                    <a:pt x="151" y="110"/>
                    <a:pt x="151" y="110"/>
                  </a:cubicBezTo>
                  <a:cubicBezTo>
                    <a:pt x="151" y="518"/>
                    <a:pt x="151" y="518"/>
                    <a:pt x="151" y="518"/>
                  </a:cubicBezTo>
                  <a:cubicBezTo>
                    <a:pt x="151" y="552"/>
                    <a:pt x="152" y="593"/>
                    <a:pt x="154" y="641"/>
                  </a:cubicBezTo>
                  <a:cubicBezTo>
                    <a:pt x="156" y="670"/>
                    <a:pt x="158" y="688"/>
                    <a:pt x="161" y="695"/>
                  </a:cubicBezTo>
                  <a:cubicBezTo>
                    <a:pt x="164" y="700"/>
                    <a:pt x="168" y="704"/>
                    <a:pt x="173" y="705"/>
                  </a:cubicBezTo>
                  <a:cubicBezTo>
                    <a:pt x="185" y="711"/>
                    <a:pt x="210" y="714"/>
                    <a:pt x="249" y="714"/>
                  </a:cubicBezTo>
                  <a:cubicBezTo>
                    <a:pt x="249" y="747"/>
                    <a:pt x="249" y="747"/>
                    <a:pt x="249" y="747"/>
                  </a:cubicBezTo>
                  <a:cubicBezTo>
                    <a:pt x="217" y="745"/>
                    <a:pt x="181" y="744"/>
                    <a:pt x="143" y="744"/>
                  </a:cubicBezTo>
                  <a:cubicBezTo>
                    <a:pt x="100" y="744"/>
                    <a:pt x="54" y="745"/>
                    <a:pt x="5" y="7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25" name="Freeform 9"/>
            <p:cNvSpPr>
              <a:spLocks/>
            </p:cNvSpPr>
            <p:nvPr userDrawn="1"/>
          </p:nvSpPr>
          <p:spPr bwMode="auto">
            <a:xfrm>
              <a:off x="1573213" y="1003301"/>
              <a:ext cx="101600" cy="236538"/>
            </a:xfrm>
            <a:custGeom>
              <a:avLst/>
              <a:gdLst>
                <a:gd name="T0" fmla="*/ 322 w 322"/>
                <a:gd name="T1" fmla="*/ 714 h 747"/>
                <a:gd name="T2" fmla="*/ 322 w 322"/>
                <a:gd name="T3" fmla="*/ 747 h 747"/>
                <a:gd name="T4" fmla="*/ 169 w 322"/>
                <a:gd name="T5" fmla="*/ 744 h 747"/>
                <a:gd name="T6" fmla="*/ 0 w 322"/>
                <a:gd name="T7" fmla="*/ 747 h 747"/>
                <a:gd name="T8" fmla="*/ 0 w 322"/>
                <a:gd name="T9" fmla="*/ 714 h 747"/>
                <a:gd name="T10" fmla="*/ 79 w 322"/>
                <a:gd name="T11" fmla="*/ 708 h 747"/>
                <a:gd name="T12" fmla="*/ 98 w 322"/>
                <a:gd name="T13" fmla="*/ 696 h 747"/>
                <a:gd name="T14" fmla="*/ 106 w 322"/>
                <a:gd name="T15" fmla="*/ 645 h 747"/>
                <a:gd name="T16" fmla="*/ 109 w 322"/>
                <a:gd name="T17" fmla="*/ 495 h 747"/>
                <a:gd name="T18" fmla="*/ 109 w 322"/>
                <a:gd name="T19" fmla="*/ 251 h 747"/>
                <a:gd name="T20" fmla="*/ 106 w 322"/>
                <a:gd name="T21" fmla="*/ 111 h 747"/>
                <a:gd name="T22" fmla="*/ 98 w 322"/>
                <a:gd name="T23" fmla="*/ 52 h 747"/>
                <a:gd name="T24" fmla="*/ 78 w 322"/>
                <a:gd name="T25" fmla="*/ 39 h 747"/>
                <a:gd name="T26" fmla="*/ 0 w 322"/>
                <a:gd name="T27" fmla="*/ 33 h 747"/>
                <a:gd name="T28" fmla="*/ 0 w 322"/>
                <a:gd name="T29" fmla="*/ 0 h 747"/>
                <a:gd name="T30" fmla="*/ 161 w 322"/>
                <a:gd name="T31" fmla="*/ 3 h 747"/>
                <a:gd name="T32" fmla="*/ 322 w 322"/>
                <a:gd name="T33" fmla="*/ 0 h 747"/>
                <a:gd name="T34" fmla="*/ 322 w 322"/>
                <a:gd name="T35" fmla="*/ 33 h 747"/>
                <a:gd name="T36" fmla="*/ 244 w 322"/>
                <a:gd name="T37" fmla="*/ 39 h 747"/>
                <a:gd name="T38" fmla="*/ 224 w 322"/>
                <a:gd name="T39" fmla="*/ 51 h 747"/>
                <a:gd name="T40" fmla="*/ 216 w 322"/>
                <a:gd name="T41" fmla="*/ 102 h 747"/>
                <a:gd name="T42" fmla="*/ 213 w 322"/>
                <a:gd name="T43" fmla="*/ 251 h 747"/>
                <a:gd name="T44" fmla="*/ 213 w 322"/>
                <a:gd name="T45" fmla="*/ 495 h 747"/>
                <a:gd name="T46" fmla="*/ 215 w 322"/>
                <a:gd name="T47" fmla="*/ 635 h 747"/>
                <a:gd name="T48" fmla="*/ 223 w 322"/>
                <a:gd name="T49" fmla="*/ 694 h 747"/>
                <a:gd name="T50" fmla="*/ 243 w 322"/>
                <a:gd name="T51" fmla="*/ 708 h 747"/>
                <a:gd name="T52" fmla="*/ 322 w 322"/>
                <a:gd name="T53" fmla="*/ 714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2" h="747">
                  <a:moveTo>
                    <a:pt x="322" y="714"/>
                  </a:moveTo>
                  <a:cubicBezTo>
                    <a:pt x="322" y="747"/>
                    <a:pt x="322" y="747"/>
                    <a:pt x="322" y="747"/>
                  </a:cubicBezTo>
                  <a:cubicBezTo>
                    <a:pt x="244" y="745"/>
                    <a:pt x="193" y="744"/>
                    <a:pt x="169" y="744"/>
                  </a:cubicBezTo>
                  <a:cubicBezTo>
                    <a:pt x="0" y="747"/>
                    <a:pt x="0" y="747"/>
                    <a:pt x="0" y="747"/>
                  </a:cubicBezTo>
                  <a:cubicBezTo>
                    <a:pt x="0" y="714"/>
                    <a:pt x="0" y="714"/>
                    <a:pt x="0" y="714"/>
                  </a:cubicBezTo>
                  <a:cubicBezTo>
                    <a:pt x="43" y="713"/>
                    <a:pt x="69" y="711"/>
                    <a:pt x="79" y="708"/>
                  </a:cubicBezTo>
                  <a:cubicBezTo>
                    <a:pt x="88" y="705"/>
                    <a:pt x="94" y="701"/>
                    <a:pt x="98" y="696"/>
                  </a:cubicBezTo>
                  <a:cubicBezTo>
                    <a:pt x="102" y="689"/>
                    <a:pt x="105" y="672"/>
                    <a:pt x="106" y="645"/>
                  </a:cubicBezTo>
                  <a:cubicBezTo>
                    <a:pt x="107" y="637"/>
                    <a:pt x="108" y="587"/>
                    <a:pt x="109" y="495"/>
                  </a:cubicBezTo>
                  <a:cubicBezTo>
                    <a:pt x="109" y="251"/>
                    <a:pt x="109" y="251"/>
                    <a:pt x="109" y="251"/>
                  </a:cubicBezTo>
                  <a:cubicBezTo>
                    <a:pt x="109" y="204"/>
                    <a:pt x="108" y="157"/>
                    <a:pt x="106" y="111"/>
                  </a:cubicBezTo>
                  <a:cubicBezTo>
                    <a:pt x="105" y="78"/>
                    <a:pt x="102" y="59"/>
                    <a:pt x="98" y="52"/>
                  </a:cubicBezTo>
                  <a:cubicBezTo>
                    <a:pt x="94" y="46"/>
                    <a:pt x="88" y="41"/>
                    <a:pt x="78" y="39"/>
                  </a:cubicBezTo>
                  <a:cubicBezTo>
                    <a:pt x="69" y="36"/>
                    <a:pt x="43" y="34"/>
                    <a:pt x="0" y="33"/>
                  </a:cubicBezTo>
                  <a:cubicBezTo>
                    <a:pt x="0" y="0"/>
                    <a:pt x="0" y="0"/>
                    <a:pt x="0" y="0"/>
                  </a:cubicBezTo>
                  <a:cubicBezTo>
                    <a:pt x="70" y="2"/>
                    <a:pt x="124" y="3"/>
                    <a:pt x="161" y="3"/>
                  </a:cubicBezTo>
                  <a:cubicBezTo>
                    <a:pt x="198" y="3"/>
                    <a:pt x="251" y="2"/>
                    <a:pt x="322" y="0"/>
                  </a:cubicBezTo>
                  <a:cubicBezTo>
                    <a:pt x="322" y="33"/>
                    <a:pt x="322" y="33"/>
                    <a:pt x="322" y="33"/>
                  </a:cubicBezTo>
                  <a:cubicBezTo>
                    <a:pt x="279" y="34"/>
                    <a:pt x="253" y="36"/>
                    <a:pt x="244" y="39"/>
                  </a:cubicBezTo>
                  <a:cubicBezTo>
                    <a:pt x="234" y="41"/>
                    <a:pt x="228" y="46"/>
                    <a:pt x="224" y="51"/>
                  </a:cubicBezTo>
                  <a:cubicBezTo>
                    <a:pt x="220" y="58"/>
                    <a:pt x="217" y="75"/>
                    <a:pt x="216" y="102"/>
                  </a:cubicBezTo>
                  <a:cubicBezTo>
                    <a:pt x="216" y="109"/>
                    <a:pt x="215" y="159"/>
                    <a:pt x="213" y="251"/>
                  </a:cubicBezTo>
                  <a:cubicBezTo>
                    <a:pt x="213" y="495"/>
                    <a:pt x="213" y="495"/>
                    <a:pt x="213" y="495"/>
                  </a:cubicBezTo>
                  <a:cubicBezTo>
                    <a:pt x="213" y="543"/>
                    <a:pt x="214" y="589"/>
                    <a:pt x="215" y="635"/>
                  </a:cubicBezTo>
                  <a:cubicBezTo>
                    <a:pt x="216" y="668"/>
                    <a:pt x="219" y="688"/>
                    <a:pt x="223" y="694"/>
                  </a:cubicBezTo>
                  <a:cubicBezTo>
                    <a:pt x="227" y="700"/>
                    <a:pt x="234" y="705"/>
                    <a:pt x="243" y="708"/>
                  </a:cubicBezTo>
                  <a:cubicBezTo>
                    <a:pt x="252" y="711"/>
                    <a:pt x="278" y="713"/>
                    <a:pt x="322" y="7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26" name="Freeform 10"/>
            <p:cNvSpPr>
              <a:spLocks/>
            </p:cNvSpPr>
            <p:nvPr userDrawn="1"/>
          </p:nvSpPr>
          <p:spPr bwMode="auto">
            <a:xfrm>
              <a:off x="1692275" y="998538"/>
              <a:ext cx="231775" cy="246063"/>
            </a:xfrm>
            <a:custGeom>
              <a:avLst/>
              <a:gdLst>
                <a:gd name="T0" fmla="*/ 728 w 728"/>
                <a:gd name="T1" fmla="*/ 667 h 774"/>
                <a:gd name="T2" fmla="*/ 707 w 728"/>
                <a:gd name="T3" fmla="*/ 716 h 774"/>
                <a:gd name="T4" fmla="*/ 581 w 728"/>
                <a:gd name="T5" fmla="*/ 761 h 774"/>
                <a:gd name="T6" fmla="*/ 447 w 728"/>
                <a:gd name="T7" fmla="*/ 774 h 774"/>
                <a:gd name="T8" fmla="*/ 288 w 728"/>
                <a:gd name="T9" fmla="*/ 754 h 774"/>
                <a:gd name="T10" fmla="*/ 161 w 728"/>
                <a:gd name="T11" fmla="*/ 696 h 774"/>
                <a:gd name="T12" fmla="*/ 71 w 728"/>
                <a:gd name="T13" fmla="*/ 610 h 774"/>
                <a:gd name="T14" fmla="*/ 18 w 728"/>
                <a:gd name="T15" fmla="*/ 508 h 774"/>
                <a:gd name="T16" fmla="*/ 0 w 728"/>
                <a:gd name="T17" fmla="*/ 386 h 774"/>
                <a:gd name="T18" fmla="*/ 123 w 728"/>
                <a:gd name="T19" fmla="*/ 110 h 774"/>
                <a:gd name="T20" fmla="*/ 457 w 728"/>
                <a:gd name="T21" fmla="*/ 0 h 774"/>
                <a:gd name="T22" fmla="*/ 549 w 728"/>
                <a:gd name="T23" fmla="*/ 6 h 774"/>
                <a:gd name="T24" fmla="*/ 653 w 728"/>
                <a:gd name="T25" fmla="*/ 27 h 774"/>
                <a:gd name="T26" fmla="*/ 728 w 728"/>
                <a:gd name="T27" fmla="*/ 45 h 774"/>
                <a:gd name="T28" fmla="*/ 710 w 728"/>
                <a:gd name="T29" fmla="*/ 101 h 774"/>
                <a:gd name="T30" fmla="*/ 698 w 728"/>
                <a:gd name="T31" fmla="*/ 204 h 774"/>
                <a:gd name="T32" fmla="*/ 665 w 728"/>
                <a:gd name="T33" fmla="*/ 204 h 774"/>
                <a:gd name="T34" fmla="*/ 665 w 728"/>
                <a:gd name="T35" fmla="*/ 143 h 774"/>
                <a:gd name="T36" fmla="*/ 605 w 728"/>
                <a:gd name="T37" fmla="*/ 66 h 774"/>
                <a:gd name="T38" fmla="*/ 446 w 728"/>
                <a:gd name="T39" fmla="*/ 41 h 774"/>
                <a:gd name="T40" fmla="*/ 313 w 728"/>
                <a:gd name="T41" fmla="*/ 60 h 774"/>
                <a:gd name="T42" fmla="*/ 217 w 728"/>
                <a:gd name="T43" fmla="*/ 117 h 774"/>
                <a:gd name="T44" fmla="*/ 149 w 728"/>
                <a:gd name="T45" fmla="*/ 216 h 774"/>
                <a:gd name="T46" fmla="*/ 122 w 728"/>
                <a:gd name="T47" fmla="*/ 366 h 774"/>
                <a:gd name="T48" fmla="*/ 223 w 728"/>
                <a:gd name="T49" fmla="*/ 621 h 774"/>
                <a:gd name="T50" fmla="*/ 492 w 728"/>
                <a:gd name="T51" fmla="*/ 717 h 774"/>
                <a:gd name="T52" fmla="*/ 632 w 728"/>
                <a:gd name="T53" fmla="*/ 698 h 774"/>
                <a:gd name="T54" fmla="*/ 719 w 728"/>
                <a:gd name="T55" fmla="*/ 656 h 774"/>
                <a:gd name="T56" fmla="*/ 728 w 728"/>
                <a:gd name="T57" fmla="*/ 667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28" h="774">
                  <a:moveTo>
                    <a:pt x="728" y="667"/>
                  </a:moveTo>
                  <a:cubicBezTo>
                    <a:pt x="707" y="716"/>
                    <a:pt x="707" y="716"/>
                    <a:pt x="707" y="716"/>
                  </a:cubicBezTo>
                  <a:cubicBezTo>
                    <a:pt x="664" y="736"/>
                    <a:pt x="622" y="751"/>
                    <a:pt x="581" y="761"/>
                  </a:cubicBezTo>
                  <a:cubicBezTo>
                    <a:pt x="540" y="770"/>
                    <a:pt x="495" y="774"/>
                    <a:pt x="447" y="774"/>
                  </a:cubicBezTo>
                  <a:cubicBezTo>
                    <a:pt x="390" y="774"/>
                    <a:pt x="337" y="768"/>
                    <a:pt x="288" y="754"/>
                  </a:cubicBezTo>
                  <a:cubicBezTo>
                    <a:pt x="240" y="740"/>
                    <a:pt x="197" y="721"/>
                    <a:pt x="161" y="696"/>
                  </a:cubicBezTo>
                  <a:cubicBezTo>
                    <a:pt x="124" y="670"/>
                    <a:pt x="94" y="642"/>
                    <a:pt x="71" y="610"/>
                  </a:cubicBezTo>
                  <a:cubicBezTo>
                    <a:pt x="48" y="579"/>
                    <a:pt x="31" y="545"/>
                    <a:pt x="18" y="508"/>
                  </a:cubicBezTo>
                  <a:cubicBezTo>
                    <a:pt x="6" y="471"/>
                    <a:pt x="0" y="430"/>
                    <a:pt x="0" y="386"/>
                  </a:cubicBezTo>
                  <a:cubicBezTo>
                    <a:pt x="0" y="275"/>
                    <a:pt x="41" y="183"/>
                    <a:pt x="123" y="110"/>
                  </a:cubicBezTo>
                  <a:cubicBezTo>
                    <a:pt x="204" y="37"/>
                    <a:pt x="316" y="0"/>
                    <a:pt x="457" y="0"/>
                  </a:cubicBezTo>
                  <a:cubicBezTo>
                    <a:pt x="490" y="0"/>
                    <a:pt x="521" y="2"/>
                    <a:pt x="549" y="6"/>
                  </a:cubicBezTo>
                  <a:cubicBezTo>
                    <a:pt x="578" y="9"/>
                    <a:pt x="612" y="16"/>
                    <a:pt x="653" y="27"/>
                  </a:cubicBezTo>
                  <a:cubicBezTo>
                    <a:pt x="694" y="37"/>
                    <a:pt x="719" y="43"/>
                    <a:pt x="728" y="45"/>
                  </a:cubicBezTo>
                  <a:cubicBezTo>
                    <a:pt x="720" y="64"/>
                    <a:pt x="714" y="82"/>
                    <a:pt x="710" y="101"/>
                  </a:cubicBezTo>
                  <a:cubicBezTo>
                    <a:pt x="704" y="131"/>
                    <a:pt x="700" y="165"/>
                    <a:pt x="698" y="204"/>
                  </a:cubicBezTo>
                  <a:cubicBezTo>
                    <a:pt x="665" y="204"/>
                    <a:pt x="665" y="204"/>
                    <a:pt x="665" y="204"/>
                  </a:cubicBezTo>
                  <a:cubicBezTo>
                    <a:pt x="665" y="143"/>
                    <a:pt x="665" y="143"/>
                    <a:pt x="665" y="143"/>
                  </a:cubicBezTo>
                  <a:cubicBezTo>
                    <a:pt x="661" y="109"/>
                    <a:pt x="641" y="83"/>
                    <a:pt x="605" y="66"/>
                  </a:cubicBezTo>
                  <a:cubicBezTo>
                    <a:pt x="569" y="50"/>
                    <a:pt x="516" y="41"/>
                    <a:pt x="446" y="41"/>
                  </a:cubicBezTo>
                  <a:cubicBezTo>
                    <a:pt x="393" y="42"/>
                    <a:pt x="349" y="48"/>
                    <a:pt x="313" y="60"/>
                  </a:cubicBezTo>
                  <a:cubicBezTo>
                    <a:pt x="277" y="72"/>
                    <a:pt x="245" y="91"/>
                    <a:pt x="217" y="117"/>
                  </a:cubicBezTo>
                  <a:cubicBezTo>
                    <a:pt x="189" y="143"/>
                    <a:pt x="166" y="176"/>
                    <a:pt x="149" y="216"/>
                  </a:cubicBezTo>
                  <a:cubicBezTo>
                    <a:pt x="131" y="256"/>
                    <a:pt x="122" y="306"/>
                    <a:pt x="122" y="366"/>
                  </a:cubicBezTo>
                  <a:cubicBezTo>
                    <a:pt x="122" y="472"/>
                    <a:pt x="155" y="557"/>
                    <a:pt x="223" y="621"/>
                  </a:cubicBezTo>
                  <a:cubicBezTo>
                    <a:pt x="291" y="685"/>
                    <a:pt x="380" y="717"/>
                    <a:pt x="492" y="717"/>
                  </a:cubicBezTo>
                  <a:cubicBezTo>
                    <a:pt x="542" y="717"/>
                    <a:pt x="589" y="711"/>
                    <a:pt x="632" y="698"/>
                  </a:cubicBezTo>
                  <a:cubicBezTo>
                    <a:pt x="661" y="689"/>
                    <a:pt x="690" y="675"/>
                    <a:pt x="719" y="656"/>
                  </a:cubicBezTo>
                  <a:lnTo>
                    <a:pt x="728" y="6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27" name="Freeform 11"/>
            <p:cNvSpPr>
              <a:spLocks/>
            </p:cNvSpPr>
            <p:nvPr userDrawn="1"/>
          </p:nvSpPr>
          <p:spPr bwMode="auto">
            <a:xfrm>
              <a:off x="657225" y="998538"/>
              <a:ext cx="231775" cy="246063"/>
            </a:xfrm>
            <a:custGeom>
              <a:avLst/>
              <a:gdLst>
                <a:gd name="T0" fmla="*/ 728 w 728"/>
                <a:gd name="T1" fmla="*/ 667 h 774"/>
                <a:gd name="T2" fmla="*/ 706 w 728"/>
                <a:gd name="T3" fmla="*/ 716 h 774"/>
                <a:gd name="T4" fmla="*/ 580 w 728"/>
                <a:gd name="T5" fmla="*/ 761 h 774"/>
                <a:gd name="T6" fmla="*/ 446 w 728"/>
                <a:gd name="T7" fmla="*/ 774 h 774"/>
                <a:gd name="T8" fmla="*/ 288 w 728"/>
                <a:gd name="T9" fmla="*/ 754 h 774"/>
                <a:gd name="T10" fmla="*/ 160 w 728"/>
                <a:gd name="T11" fmla="*/ 696 h 774"/>
                <a:gd name="T12" fmla="*/ 71 w 728"/>
                <a:gd name="T13" fmla="*/ 610 h 774"/>
                <a:gd name="T14" fmla="*/ 18 w 728"/>
                <a:gd name="T15" fmla="*/ 508 h 774"/>
                <a:gd name="T16" fmla="*/ 0 w 728"/>
                <a:gd name="T17" fmla="*/ 386 h 774"/>
                <a:gd name="T18" fmla="*/ 122 w 728"/>
                <a:gd name="T19" fmla="*/ 110 h 774"/>
                <a:gd name="T20" fmla="*/ 456 w 728"/>
                <a:gd name="T21" fmla="*/ 0 h 774"/>
                <a:gd name="T22" fmla="*/ 549 w 728"/>
                <a:gd name="T23" fmla="*/ 6 h 774"/>
                <a:gd name="T24" fmla="*/ 653 w 728"/>
                <a:gd name="T25" fmla="*/ 27 h 774"/>
                <a:gd name="T26" fmla="*/ 728 w 728"/>
                <a:gd name="T27" fmla="*/ 45 h 774"/>
                <a:gd name="T28" fmla="*/ 710 w 728"/>
                <a:gd name="T29" fmla="*/ 101 h 774"/>
                <a:gd name="T30" fmla="*/ 698 w 728"/>
                <a:gd name="T31" fmla="*/ 204 h 774"/>
                <a:gd name="T32" fmla="*/ 665 w 728"/>
                <a:gd name="T33" fmla="*/ 204 h 774"/>
                <a:gd name="T34" fmla="*/ 664 w 728"/>
                <a:gd name="T35" fmla="*/ 143 h 774"/>
                <a:gd name="T36" fmla="*/ 604 w 728"/>
                <a:gd name="T37" fmla="*/ 66 h 774"/>
                <a:gd name="T38" fmla="*/ 445 w 728"/>
                <a:gd name="T39" fmla="*/ 41 h 774"/>
                <a:gd name="T40" fmla="*/ 313 w 728"/>
                <a:gd name="T41" fmla="*/ 60 h 774"/>
                <a:gd name="T42" fmla="*/ 216 w 728"/>
                <a:gd name="T43" fmla="*/ 117 h 774"/>
                <a:gd name="T44" fmla="*/ 148 w 728"/>
                <a:gd name="T45" fmla="*/ 216 h 774"/>
                <a:gd name="T46" fmla="*/ 121 w 728"/>
                <a:gd name="T47" fmla="*/ 366 h 774"/>
                <a:gd name="T48" fmla="*/ 223 w 728"/>
                <a:gd name="T49" fmla="*/ 621 h 774"/>
                <a:gd name="T50" fmla="*/ 492 w 728"/>
                <a:gd name="T51" fmla="*/ 717 h 774"/>
                <a:gd name="T52" fmla="*/ 631 w 728"/>
                <a:gd name="T53" fmla="*/ 698 h 774"/>
                <a:gd name="T54" fmla="*/ 718 w 728"/>
                <a:gd name="T55" fmla="*/ 656 h 774"/>
                <a:gd name="T56" fmla="*/ 728 w 728"/>
                <a:gd name="T57" fmla="*/ 667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28" h="774">
                  <a:moveTo>
                    <a:pt x="728" y="667"/>
                  </a:moveTo>
                  <a:cubicBezTo>
                    <a:pt x="706" y="716"/>
                    <a:pt x="706" y="716"/>
                    <a:pt x="706" y="716"/>
                  </a:cubicBezTo>
                  <a:cubicBezTo>
                    <a:pt x="663" y="736"/>
                    <a:pt x="621" y="751"/>
                    <a:pt x="580" y="761"/>
                  </a:cubicBezTo>
                  <a:cubicBezTo>
                    <a:pt x="539" y="770"/>
                    <a:pt x="495" y="774"/>
                    <a:pt x="446" y="774"/>
                  </a:cubicBezTo>
                  <a:cubicBezTo>
                    <a:pt x="389" y="774"/>
                    <a:pt x="337" y="768"/>
                    <a:pt x="288" y="754"/>
                  </a:cubicBezTo>
                  <a:cubicBezTo>
                    <a:pt x="239" y="740"/>
                    <a:pt x="197" y="721"/>
                    <a:pt x="160" y="696"/>
                  </a:cubicBezTo>
                  <a:cubicBezTo>
                    <a:pt x="124" y="670"/>
                    <a:pt x="94" y="642"/>
                    <a:pt x="71" y="610"/>
                  </a:cubicBezTo>
                  <a:cubicBezTo>
                    <a:pt x="48" y="579"/>
                    <a:pt x="30" y="545"/>
                    <a:pt x="18" y="508"/>
                  </a:cubicBezTo>
                  <a:cubicBezTo>
                    <a:pt x="6" y="471"/>
                    <a:pt x="0" y="430"/>
                    <a:pt x="0" y="386"/>
                  </a:cubicBezTo>
                  <a:cubicBezTo>
                    <a:pt x="0" y="275"/>
                    <a:pt x="41" y="183"/>
                    <a:pt x="122" y="110"/>
                  </a:cubicBezTo>
                  <a:cubicBezTo>
                    <a:pt x="204" y="37"/>
                    <a:pt x="315" y="0"/>
                    <a:pt x="456" y="0"/>
                  </a:cubicBezTo>
                  <a:cubicBezTo>
                    <a:pt x="490" y="0"/>
                    <a:pt x="520" y="2"/>
                    <a:pt x="549" y="6"/>
                  </a:cubicBezTo>
                  <a:cubicBezTo>
                    <a:pt x="577" y="9"/>
                    <a:pt x="612" y="16"/>
                    <a:pt x="653" y="27"/>
                  </a:cubicBezTo>
                  <a:cubicBezTo>
                    <a:pt x="694" y="37"/>
                    <a:pt x="719" y="43"/>
                    <a:pt x="728" y="45"/>
                  </a:cubicBezTo>
                  <a:cubicBezTo>
                    <a:pt x="720" y="64"/>
                    <a:pt x="714" y="82"/>
                    <a:pt x="710" y="101"/>
                  </a:cubicBezTo>
                  <a:cubicBezTo>
                    <a:pt x="704" y="131"/>
                    <a:pt x="700" y="165"/>
                    <a:pt x="698" y="204"/>
                  </a:cubicBezTo>
                  <a:cubicBezTo>
                    <a:pt x="665" y="204"/>
                    <a:pt x="665" y="204"/>
                    <a:pt x="665" y="204"/>
                  </a:cubicBezTo>
                  <a:cubicBezTo>
                    <a:pt x="664" y="143"/>
                    <a:pt x="664" y="143"/>
                    <a:pt x="664" y="143"/>
                  </a:cubicBezTo>
                  <a:cubicBezTo>
                    <a:pt x="661" y="109"/>
                    <a:pt x="641" y="83"/>
                    <a:pt x="604" y="66"/>
                  </a:cubicBezTo>
                  <a:cubicBezTo>
                    <a:pt x="568" y="50"/>
                    <a:pt x="515" y="41"/>
                    <a:pt x="445" y="41"/>
                  </a:cubicBezTo>
                  <a:cubicBezTo>
                    <a:pt x="393" y="42"/>
                    <a:pt x="349" y="48"/>
                    <a:pt x="313" y="60"/>
                  </a:cubicBezTo>
                  <a:cubicBezTo>
                    <a:pt x="276" y="72"/>
                    <a:pt x="244" y="91"/>
                    <a:pt x="216" y="117"/>
                  </a:cubicBezTo>
                  <a:cubicBezTo>
                    <a:pt x="189" y="143"/>
                    <a:pt x="166" y="176"/>
                    <a:pt x="148" y="216"/>
                  </a:cubicBezTo>
                  <a:cubicBezTo>
                    <a:pt x="131" y="256"/>
                    <a:pt x="122" y="306"/>
                    <a:pt x="121" y="366"/>
                  </a:cubicBezTo>
                  <a:cubicBezTo>
                    <a:pt x="121" y="472"/>
                    <a:pt x="155" y="557"/>
                    <a:pt x="223" y="621"/>
                  </a:cubicBezTo>
                  <a:cubicBezTo>
                    <a:pt x="290" y="685"/>
                    <a:pt x="380" y="717"/>
                    <a:pt x="492" y="717"/>
                  </a:cubicBezTo>
                  <a:cubicBezTo>
                    <a:pt x="542" y="717"/>
                    <a:pt x="588" y="711"/>
                    <a:pt x="631" y="698"/>
                  </a:cubicBezTo>
                  <a:cubicBezTo>
                    <a:pt x="660" y="689"/>
                    <a:pt x="689" y="675"/>
                    <a:pt x="718" y="656"/>
                  </a:cubicBezTo>
                  <a:lnTo>
                    <a:pt x="728" y="6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28" name="Freeform 12"/>
            <p:cNvSpPr>
              <a:spLocks/>
            </p:cNvSpPr>
            <p:nvPr userDrawn="1"/>
          </p:nvSpPr>
          <p:spPr bwMode="auto">
            <a:xfrm>
              <a:off x="757238" y="687388"/>
              <a:ext cx="323850" cy="239713"/>
            </a:xfrm>
            <a:custGeom>
              <a:avLst/>
              <a:gdLst>
                <a:gd name="T0" fmla="*/ 0 w 1017"/>
                <a:gd name="T1" fmla="*/ 35 h 754"/>
                <a:gd name="T2" fmla="*/ 0 w 1017"/>
                <a:gd name="T3" fmla="*/ 0 h 754"/>
                <a:gd name="T4" fmla="*/ 110 w 1017"/>
                <a:gd name="T5" fmla="*/ 4 h 754"/>
                <a:gd name="T6" fmla="*/ 212 w 1017"/>
                <a:gd name="T7" fmla="*/ 0 h 754"/>
                <a:gd name="T8" fmla="*/ 300 w 1017"/>
                <a:gd name="T9" fmla="*/ 183 h 754"/>
                <a:gd name="T10" fmla="*/ 509 w 1017"/>
                <a:gd name="T11" fmla="*/ 592 h 754"/>
                <a:gd name="T12" fmla="*/ 697 w 1017"/>
                <a:gd name="T13" fmla="*/ 218 h 754"/>
                <a:gd name="T14" fmla="*/ 800 w 1017"/>
                <a:gd name="T15" fmla="*/ 0 h 754"/>
                <a:gd name="T16" fmla="*/ 898 w 1017"/>
                <a:gd name="T17" fmla="*/ 4 h 754"/>
                <a:gd name="T18" fmla="*/ 1017 w 1017"/>
                <a:gd name="T19" fmla="*/ 0 h 754"/>
                <a:gd name="T20" fmla="*/ 1017 w 1017"/>
                <a:gd name="T21" fmla="*/ 35 h 754"/>
                <a:gd name="T22" fmla="*/ 938 w 1017"/>
                <a:gd name="T23" fmla="*/ 40 h 754"/>
                <a:gd name="T24" fmla="*/ 918 w 1017"/>
                <a:gd name="T25" fmla="*/ 53 h 754"/>
                <a:gd name="T26" fmla="*/ 910 w 1017"/>
                <a:gd name="T27" fmla="*/ 103 h 754"/>
                <a:gd name="T28" fmla="*/ 907 w 1017"/>
                <a:gd name="T29" fmla="*/ 251 h 754"/>
                <a:gd name="T30" fmla="*/ 907 w 1017"/>
                <a:gd name="T31" fmla="*/ 492 h 754"/>
                <a:gd name="T32" fmla="*/ 910 w 1017"/>
                <a:gd name="T33" fmla="*/ 631 h 754"/>
                <a:gd name="T34" fmla="*/ 918 w 1017"/>
                <a:gd name="T35" fmla="*/ 690 h 754"/>
                <a:gd name="T36" fmla="*/ 938 w 1017"/>
                <a:gd name="T37" fmla="*/ 704 h 754"/>
                <a:gd name="T38" fmla="*/ 1017 w 1017"/>
                <a:gd name="T39" fmla="*/ 709 h 754"/>
                <a:gd name="T40" fmla="*/ 1017 w 1017"/>
                <a:gd name="T41" fmla="*/ 743 h 754"/>
                <a:gd name="T42" fmla="*/ 861 w 1017"/>
                <a:gd name="T43" fmla="*/ 739 h 754"/>
                <a:gd name="T44" fmla="*/ 699 w 1017"/>
                <a:gd name="T45" fmla="*/ 743 h 754"/>
                <a:gd name="T46" fmla="*/ 699 w 1017"/>
                <a:gd name="T47" fmla="*/ 709 h 754"/>
                <a:gd name="T48" fmla="*/ 778 w 1017"/>
                <a:gd name="T49" fmla="*/ 704 h 754"/>
                <a:gd name="T50" fmla="*/ 797 w 1017"/>
                <a:gd name="T51" fmla="*/ 691 h 754"/>
                <a:gd name="T52" fmla="*/ 806 w 1017"/>
                <a:gd name="T53" fmla="*/ 641 h 754"/>
                <a:gd name="T54" fmla="*/ 808 w 1017"/>
                <a:gd name="T55" fmla="*/ 492 h 754"/>
                <a:gd name="T56" fmla="*/ 808 w 1017"/>
                <a:gd name="T57" fmla="*/ 108 h 754"/>
                <a:gd name="T58" fmla="*/ 619 w 1017"/>
                <a:gd name="T59" fmla="*/ 486 h 754"/>
                <a:gd name="T60" fmla="*/ 549 w 1017"/>
                <a:gd name="T61" fmla="*/ 629 h 754"/>
                <a:gd name="T62" fmla="*/ 494 w 1017"/>
                <a:gd name="T63" fmla="*/ 754 h 754"/>
                <a:gd name="T64" fmla="*/ 472 w 1017"/>
                <a:gd name="T65" fmla="*/ 754 h 754"/>
                <a:gd name="T66" fmla="*/ 459 w 1017"/>
                <a:gd name="T67" fmla="*/ 722 h 754"/>
                <a:gd name="T68" fmla="*/ 422 w 1017"/>
                <a:gd name="T69" fmla="*/ 645 h 754"/>
                <a:gd name="T70" fmla="*/ 159 w 1017"/>
                <a:gd name="T71" fmla="*/ 126 h 754"/>
                <a:gd name="T72" fmla="*/ 159 w 1017"/>
                <a:gd name="T73" fmla="*/ 492 h 754"/>
                <a:gd name="T74" fmla="*/ 163 w 1017"/>
                <a:gd name="T75" fmla="*/ 631 h 754"/>
                <a:gd name="T76" fmla="*/ 171 w 1017"/>
                <a:gd name="T77" fmla="*/ 690 h 754"/>
                <a:gd name="T78" fmla="*/ 191 w 1017"/>
                <a:gd name="T79" fmla="*/ 704 h 754"/>
                <a:gd name="T80" fmla="*/ 271 w 1017"/>
                <a:gd name="T81" fmla="*/ 709 h 754"/>
                <a:gd name="T82" fmla="*/ 271 w 1017"/>
                <a:gd name="T83" fmla="*/ 743 h 754"/>
                <a:gd name="T84" fmla="*/ 138 w 1017"/>
                <a:gd name="T85" fmla="*/ 739 h 754"/>
                <a:gd name="T86" fmla="*/ 0 w 1017"/>
                <a:gd name="T87" fmla="*/ 743 h 754"/>
                <a:gd name="T88" fmla="*/ 0 w 1017"/>
                <a:gd name="T89" fmla="*/ 709 h 754"/>
                <a:gd name="T90" fmla="*/ 79 w 1017"/>
                <a:gd name="T91" fmla="*/ 704 h 754"/>
                <a:gd name="T92" fmla="*/ 98 w 1017"/>
                <a:gd name="T93" fmla="*/ 691 h 754"/>
                <a:gd name="T94" fmla="*/ 107 w 1017"/>
                <a:gd name="T95" fmla="*/ 641 h 754"/>
                <a:gd name="T96" fmla="*/ 109 w 1017"/>
                <a:gd name="T97" fmla="*/ 492 h 754"/>
                <a:gd name="T98" fmla="*/ 109 w 1017"/>
                <a:gd name="T99" fmla="*/ 251 h 754"/>
                <a:gd name="T100" fmla="*/ 107 w 1017"/>
                <a:gd name="T101" fmla="*/ 112 h 754"/>
                <a:gd name="T102" fmla="*/ 99 w 1017"/>
                <a:gd name="T103" fmla="*/ 54 h 754"/>
                <a:gd name="T104" fmla="*/ 78 w 1017"/>
                <a:gd name="T105" fmla="*/ 40 h 754"/>
                <a:gd name="T106" fmla="*/ 0 w 1017"/>
                <a:gd name="T107" fmla="*/ 35 h 7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17" h="754">
                  <a:moveTo>
                    <a:pt x="0" y="35"/>
                  </a:moveTo>
                  <a:cubicBezTo>
                    <a:pt x="0" y="0"/>
                    <a:pt x="0" y="0"/>
                    <a:pt x="0" y="0"/>
                  </a:cubicBezTo>
                  <a:cubicBezTo>
                    <a:pt x="38" y="2"/>
                    <a:pt x="75" y="4"/>
                    <a:pt x="110" y="4"/>
                  </a:cubicBezTo>
                  <a:cubicBezTo>
                    <a:pt x="145" y="4"/>
                    <a:pt x="179" y="2"/>
                    <a:pt x="212" y="0"/>
                  </a:cubicBezTo>
                  <a:cubicBezTo>
                    <a:pt x="244" y="70"/>
                    <a:pt x="274" y="131"/>
                    <a:pt x="300" y="183"/>
                  </a:cubicBezTo>
                  <a:cubicBezTo>
                    <a:pt x="509" y="592"/>
                    <a:pt x="509" y="592"/>
                    <a:pt x="509" y="592"/>
                  </a:cubicBezTo>
                  <a:cubicBezTo>
                    <a:pt x="697" y="218"/>
                    <a:pt x="697" y="218"/>
                    <a:pt x="697" y="218"/>
                  </a:cubicBezTo>
                  <a:cubicBezTo>
                    <a:pt x="749" y="116"/>
                    <a:pt x="783" y="43"/>
                    <a:pt x="800" y="0"/>
                  </a:cubicBezTo>
                  <a:cubicBezTo>
                    <a:pt x="839" y="2"/>
                    <a:pt x="872" y="4"/>
                    <a:pt x="898" y="4"/>
                  </a:cubicBezTo>
                  <a:cubicBezTo>
                    <a:pt x="923" y="4"/>
                    <a:pt x="962" y="2"/>
                    <a:pt x="1017" y="0"/>
                  </a:cubicBezTo>
                  <a:cubicBezTo>
                    <a:pt x="1017" y="35"/>
                    <a:pt x="1017" y="35"/>
                    <a:pt x="1017" y="35"/>
                  </a:cubicBezTo>
                  <a:cubicBezTo>
                    <a:pt x="974" y="35"/>
                    <a:pt x="947" y="37"/>
                    <a:pt x="938" y="40"/>
                  </a:cubicBezTo>
                  <a:cubicBezTo>
                    <a:pt x="928" y="43"/>
                    <a:pt x="922" y="47"/>
                    <a:pt x="918" y="53"/>
                  </a:cubicBezTo>
                  <a:cubicBezTo>
                    <a:pt x="914" y="60"/>
                    <a:pt x="911" y="76"/>
                    <a:pt x="910" y="103"/>
                  </a:cubicBezTo>
                  <a:cubicBezTo>
                    <a:pt x="910" y="110"/>
                    <a:pt x="909" y="159"/>
                    <a:pt x="907" y="251"/>
                  </a:cubicBezTo>
                  <a:cubicBezTo>
                    <a:pt x="907" y="492"/>
                    <a:pt x="907" y="492"/>
                    <a:pt x="907" y="492"/>
                  </a:cubicBezTo>
                  <a:cubicBezTo>
                    <a:pt x="907" y="540"/>
                    <a:pt x="908" y="586"/>
                    <a:pt x="910" y="631"/>
                  </a:cubicBezTo>
                  <a:cubicBezTo>
                    <a:pt x="911" y="664"/>
                    <a:pt x="914" y="684"/>
                    <a:pt x="918" y="690"/>
                  </a:cubicBezTo>
                  <a:cubicBezTo>
                    <a:pt x="922" y="696"/>
                    <a:pt x="929" y="701"/>
                    <a:pt x="938" y="704"/>
                  </a:cubicBezTo>
                  <a:cubicBezTo>
                    <a:pt x="948" y="707"/>
                    <a:pt x="974" y="709"/>
                    <a:pt x="1017" y="709"/>
                  </a:cubicBezTo>
                  <a:cubicBezTo>
                    <a:pt x="1017" y="743"/>
                    <a:pt x="1017" y="743"/>
                    <a:pt x="1017" y="743"/>
                  </a:cubicBezTo>
                  <a:cubicBezTo>
                    <a:pt x="943" y="740"/>
                    <a:pt x="891" y="739"/>
                    <a:pt x="861" y="739"/>
                  </a:cubicBezTo>
                  <a:cubicBezTo>
                    <a:pt x="837" y="739"/>
                    <a:pt x="782" y="740"/>
                    <a:pt x="699" y="743"/>
                  </a:cubicBezTo>
                  <a:cubicBezTo>
                    <a:pt x="699" y="709"/>
                    <a:pt x="699" y="709"/>
                    <a:pt x="699" y="709"/>
                  </a:cubicBezTo>
                  <a:cubicBezTo>
                    <a:pt x="742" y="709"/>
                    <a:pt x="768" y="707"/>
                    <a:pt x="778" y="704"/>
                  </a:cubicBezTo>
                  <a:cubicBezTo>
                    <a:pt x="788" y="701"/>
                    <a:pt x="794" y="697"/>
                    <a:pt x="797" y="691"/>
                  </a:cubicBezTo>
                  <a:cubicBezTo>
                    <a:pt x="802" y="684"/>
                    <a:pt x="805" y="668"/>
                    <a:pt x="806" y="641"/>
                  </a:cubicBezTo>
                  <a:cubicBezTo>
                    <a:pt x="806" y="633"/>
                    <a:pt x="807" y="584"/>
                    <a:pt x="808" y="492"/>
                  </a:cubicBezTo>
                  <a:cubicBezTo>
                    <a:pt x="808" y="108"/>
                    <a:pt x="808" y="108"/>
                    <a:pt x="808" y="108"/>
                  </a:cubicBezTo>
                  <a:cubicBezTo>
                    <a:pt x="619" y="486"/>
                    <a:pt x="619" y="486"/>
                    <a:pt x="619" y="486"/>
                  </a:cubicBezTo>
                  <a:cubicBezTo>
                    <a:pt x="589" y="545"/>
                    <a:pt x="566" y="593"/>
                    <a:pt x="549" y="629"/>
                  </a:cubicBezTo>
                  <a:cubicBezTo>
                    <a:pt x="537" y="655"/>
                    <a:pt x="518" y="696"/>
                    <a:pt x="494" y="754"/>
                  </a:cubicBezTo>
                  <a:cubicBezTo>
                    <a:pt x="472" y="754"/>
                    <a:pt x="472" y="754"/>
                    <a:pt x="472" y="754"/>
                  </a:cubicBezTo>
                  <a:cubicBezTo>
                    <a:pt x="468" y="740"/>
                    <a:pt x="463" y="729"/>
                    <a:pt x="459" y="722"/>
                  </a:cubicBezTo>
                  <a:cubicBezTo>
                    <a:pt x="422" y="645"/>
                    <a:pt x="422" y="645"/>
                    <a:pt x="422" y="645"/>
                  </a:cubicBezTo>
                  <a:cubicBezTo>
                    <a:pt x="159" y="126"/>
                    <a:pt x="159" y="126"/>
                    <a:pt x="159" y="126"/>
                  </a:cubicBezTo>
                  <a:cubicBezTo>
                    <a:pt x="159" y="492"/>
                    <a:pt x="159" y="492"/>
                    <a:pt x="159" y="492"/>
                  </a:cubicBezTo>
                  <a:cubicBezTo>
                    <a:pt x="159" y="540"/>
                    <a:pt x="160" y="586"/>
                    <a:pt x="163" y="631"/>
                  </a:cubicBezTo>
                  <a:cubicBezTo>
                    <a:pt x="164" y="664"/>
                    <a:pt x="167" y="683"/>
                    <a:pt x="171" y="690"/>
                  </a:cubicBezTo>
                  <a:cubicBezTo>
                    <a:pt x="175" y="696"/>
                    <a:pt x="182" y="701"/>
                    <a:pt x="191" y="704"/>
                  </a:cubicBezTo>
                  <a:cubicBezTo>
                    <a:pt x="200" y="707"/>
                    <a:pt x="227" y="709"/>
                    <a:pt x="271" y="709"/>
                  </a:cubicBezTo>
                  <a:cubicBezTo>
                    <a:pt x="271" y="743"/>
                    <a:pt x="271" y="743"/>
                    <a:pt x="271" y="743"/>
                  </a:cubicBezTo>
                  <a:cubicBezTo>
                    <a:pt x="138" y="739"/>
                    <a:pt x="138" y="739"/>
                    <a:pt x="138" y="739"/>
                  </a:cubicBezTo>
                  <a:cubicBezTo>
                    <a:pt x="0" y="743"/>
                    <a:pt x="0" y="743"/>
                    <a:pt x="0" y="743"/>
                  </a:cubicBezTo>
                  <a:cubicBezTo>
                    <a:pt x="0" y="709"/>
                    <a:pt x="0" y="709"/>
                    <a:pt x="0" y="709"/>
                  </a:cubicBezTo>
                  <a:cubicBezTo>
                    <a:pt x="43" y="709"/>
                    <a:pt x="69" y="707"/>
                    <a:pt x="79" y="704"/>
                  </a:cubicBezTo>
                  <a:cubicBezTo>
                    <a:pt x="88" y="701"/>
                    <a:pt x="95" y="697"/>
                    <a:pt x="98" y="691"/>
                  </a:cubicBezTo>
                  <a:cubicBezTo>
                    <a:pt x="103" y="684"/>
                    <a:pt x="105" y="668"/>
                    <a:pt x="107" y="641"/>
                  </a:cubicBezTo>
                  <a:cubicBezTo>
                    <a:pt x="107" y="634"/>
                    <a:pt x="108" y="584"/>
                    <a:pt x="109" y="492"/>
                  </a:cubicBezTo>
                  <a:cubicBezTo>
                    <a:pt x="109" y="251"/>
                    <a:pt x="109" y="251"/>
                    <a:pt x="109" y="251"/>
                  </a:cubicBezTo>
                  <a:cubicBezTo>
                    <a:pt x="109" y="204"/>
                    <a:pt x="108" y="158"/>
                    <a:pt x="107" y="112"/>
                  </a:cubicBezTo>
                  <a:cubicBezTo>
                    <a:pt x="105" y="79"/>
                    <a:pt x="103" y="60"/>
                    <a:pt x="99" y="54"/>
                  </a:cubicBezTo>
                  <a:cubicBezTo>
                    <a:pt x="94" y="48"/>
                    <a:pt x="88" y="43"/>
                    <a:pt x="78" y="40"/>
                  </a:cubicBezTo>
                  <a:cubicBezTo>
                    <a:pt x="69" y="37"/>
                    <a:pt x="43" y="35"/>
                    <a:pt x="0"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29" name="Freeform 13"/>
            <p:cNvSpPr>
              <a:spLocks noEditPoints="1"/>
            </p:cNvSpPr>
            <p:nvPr userDrawn="1"/>
          </p:nvSpPr>
          <p:spPr bwMode="auto">
            <a:xfrm>
              <a:off x="1092200" y="684213"/>
              <a:ext cx="263525" cy="238125"/>
            </a:xfrm>
            <a:custGeom>
              <a:avLst/>
              <a:gdLst>
                <a:gd name="T0" fmla="*/ 117 w 832"/>
                <a:gd name="T1" fmla="*/ 747 h 750"/>
                <a:gd name="T2" fmla="*/ 257 w 832"/>
                <a:gd name="T3" fmla="*/ 750 h 750"/>
                <a:gd name="T4" fmla="*/ 257 w 832"/>
                <a:gd name="T5" fmla="*/ 717 h 750"/>
                <a:gd name="T6" fmla="*/ 185 w 832"/>
                <a:gd name="T7" fmla="*/ 712 h 750"/>
                <a:gd name="T8" fmla="*/ 166 w 832"/>
                <a:gd name="T9" fmla="*/ 702 h 750"/>
                <a:gd name="T10" fmla="*/ 162 w 832"/>
                <a:gd name="T11" fmla="*/ 690 h 750"/>
                <a:gd name="T12" fmla="*/ 178 w 832"/>
                <a:gd name="T13" fmla="*/ 637 h 750"/>
                <a:gd name="T14" fmla="*/ 237 w 832"/>
                <a:gd name="T15" fmla="*/ 503 h 750"/>
                <a:gd name="T16" fmla="*/ 556 w 832"/>
                <a:gd name="T17" fmla="*/ 503 h 750"/>
                <a:gd name="T18" fmla="*/ 624 w 832"/>
                <a:gd name="T19" fmla="*/ 663 h 750"/>
                <a:gd name="T20" fmla="*/ 632 w 832"/>
                <a:gd name="T21" fmla="*/ 693 h 750"/>
                <a:gd name="T22" fmla="*/ 627 w 832"/>
                <a:gd name="T23" fmla="*/ 705 h 750"/>
                <a:gd name="T24" fmla="*/ 609 w 832"/>
                <a:gd name="T25" fmla="*/ 713 h 750"/>
                <a:gd name="T26" fmla="*/ 535 w 832"/>
                <a:gd name="T27" fmla="*/ 717 h 750"/>
                <a:gd name="T28" fmla="*/ 535 w 832"/>
                <a:gd name="T29" fmla="*/ 750 h 750"/>
                <a:gd name="T30" fmla="*/ 712 w 832"/>
                <a:gd name="T31" fmla="*/ 747 h 750"/>
                <a:gd name="T32" fmla="*/ 832 w 832"/>
                <a:gd name="T33" fmla="*/ 750 h 750"/>
                <a:gd name="T34" fmla="*/ 832 w 832"/>
                <a:gd name="T35" fmla="*/ 717 h 750"/>
                <a:gd name="T36" fmla="*/ 776 w 832"/>
                <a:gd name="T37" fmla="*/ 710 h 750"/>
                <a:gd name="T38" fmla="*/ 753 w 832"/>
                <a:gd name="T39" fmla="*/ 687 h 750"/>
                <a:gd name="T40" fmla="*/ 677 w 832"/>
                <a:gd name="T41" fmla="*/ 526 h 750"/>
                <a:gd name="T42" fmla="*/ 441 w 832"/>
                <a:gd name="T43" fmla="*/ 0 h 750"/>
                <a:gd name="T44" fmla="*/ 406 w 832"/>
                <a:gd name="T45" fmla="*/ 0 h 750"/>
                <a:gd name="T46" fmla="*/ 310 w 832"/>
                <a:gd name="T47" fmla="*/ 217 h 750"/>
                <a:gd name="T48" fmla="*/ 172 w 832"/>
                <a:gd name="T49" fmla="*/ 512 h 750"/>
                <a:gd name="T50" fmla="*/ 100 w 832"/>
                <a:gd name="T51" fmla="*/ 660 h 750"/>
                <a:gd name="T52" fmla="*/ 74 w 832"/>
                <a:gd name="T53" fmla="*/ 702 h 750"/>
                <a:gd name="T54" fmla="*/ 54 w 832"/>
                <a:gd name="T55" fmla="*/ 713 h 750"/>
                <a:gd name="T56" fmla="*/ 0 w 832"/>
                <a:gd name="T57" fmla="*/ 717 h 750"/>
                <a:gd name="T58" fmla="*/ 0 w 832"/>
                <a:gd name="T59" fmla="*/ 750 h 750"/>
                <a:gd name="T60" fmla="*/ 117 w 832"/>
                <a:gd name="T61" fmla="*/ 747 h 750"/>
                <a:gd name="T62" fmla="*/ 396 w 832"/>
                <a:gd name="T63" fmla="*/ 143 h 750"/>
                <a:gd name="T64" fmla="*/ 534 w 832"/>
                <a:gd name="T65" fmla="*/ 458 h 750"/>
                <a:gd name="T66" fmla="*/ 256 w 832"/>
                <a:gd name="T67" fmla="*/ 458 h 750"/>
                <a:gd name="T68" fmla="*/ 396 w 832"/>
                <a:gd name="T69" fmla="*/ 143 h 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32" h="750">
                  <a:moveTo>
                    <a:pt x="117" y="747"/>
                  </a:moveTo>
                  <a:cubicBezTo>
                    <a:pt x="148" y="747"/>
                    <a:pt x="195" y="748"/>
                    <a:pt x="257" y="750"/>
                  </a:cubicBezTo>
                  <a:cubicBezTo>
                    <a:pt x="257" y="717"/>
                    <a:pt x="257" y="717"/>
                    <a:pt x="257" y="717"/>
                  </a:cubicBezTo>
                  <a:cubicBezTo>
                    <a:pt x="222" y="716"/>
                    <a:pt x="199" y="715"/>
                    <a:pt x="185" y="712"/>
                  </a:cubicBezTo>
                  <a:cubicBezTo>
                    <a:pt x="177" y="710"/>
                    <a:pt x="170" y="707"/>
                    <a:pt x="166" y="702"/>
                  </a:cubicBezTo>
                  <a:cubicBezTo>
                    <a:pt x="163" y="699"/>
                    <a:pt x="162" y="695"/>
                    <a:pt x="162" y="690"/>
                  </a:cubicBezTo>
                  <a:cubicBezTo>
                    <a:pt x="162" y="679"/>
                    <a:pt x="167" y="662"/>
                    <a:pt x="178" y="637"/>
                  </a:cubicBezTo>
                  <a:cubicBezTo>
                    <a:pt x="237" y="503"/>
                    <a:pt x="237" y="503"/>
                    <a:pt x="237" y="503"/>
                  </a:cubicBezTo>
                  <a:cubicBezTo>
                    <a:pt x="556" y="503"/>
                    <a:pt x="556" y="503"/>
                    <a:pt x="556" y="503"/>
                  </a:cubicBezTo>
                  <a:cubicBezTo>
                    <a:pt x="624" y="663"/>
                    <a:pt x="624" y="663"/>
                    <a:pt x="624" y="663"/>
                  </a:cubicBezTo>
                  <a:cubicBezTo>
                    <a:pt x="629" y="675"/>
                    <a:pt x="632" y="685"/>
                    <a:pt x="632" y="693"/>
                  </a:cubicBezTo>
                  <a:cubicBezTo>
                    <a:pt x="632" y="698"/>
                    <a:pt x="630" y="702"/>
                    <a:pt x="627" y="705"/>
                  </a:cubicBezTo>
                  <a:cubicBezTo>
                    <a:pt x="624" y="708"/>
                    <a:pt x="618" y="711"/>
                    <a:pt x="609" y="713"/>
                  </a:cubicBezTo>
                  <a:cubicBezTo>
                    <a:pt x="601" y="715"/>
                    <a:pt x="576" y="716"/>
                    <a:pt x="535" y="717"/>
                  </a:cubicBezTo>
                  <a:cubicBezTo>
                    <a:pt x="535" y="750"/>
                    <a:pt x="535" y="750"/>
                    <a:pt x="535" y="750"/>
                  </a:cubicBezTo>
                  <a:cubicBezTo>
                    <a:pt x="712" y="747"/>
                    <a:pt x="712" y="747"/>
                    <a:pt x="712" y="747"/>
                  </a:cubicBezTo>
                  <a:cubicBezTo>
                    <a:pt x="734" y="747"/>
                    <a:pt x="775" y="748"/>
                    <a:pt x="832" y="750"/>
                  </a:cubicBezTo>
                  <a:cubicBezTo>
                    <a:pt x="832" y="717"/>
                    <a:pt x="832" y="717"/>
                    <a:pt x="832" y="717"/>
                  </a:cubicBezTo>
                  <a:cubicBezTo>
                    <a:pt x="803" y="716"/>
                    <a:pt x="784" y="714"/>
                    <a:pt x="776" y="710"/>
                  </a:cubicBezTo>
                  <a:cubicBezTo>
                    <a:pt x="767" y="707"/>
                    <a:pt x="760" y="699"/>
                    <a:pt x="753" y="687"/>
                  </a:cubicBezTo>
                  <a:cubicBezTo>
                    <a:pt x="740" y="664"/>
                    <a:pt x="715" y="611"/>
                    <a:pt x="677" y="526"/>
                  </a:cubicBezTo>
                  <a:cubicBezTo>
                    <a:pt x="441" y="0"/>
                    <a:pt x="441" y="0"/>
                    <a:pt x="441" y="0"/>
                  </a:cubicBezTo>
                  <a:cubicBezTo>
                    <a:pt x="406" y="0"/>
                    <a:pt x="406" y="0"/>
                    <a:pt x="406" y="0"/>
                  </a:cubicBezTo>
                  <a:cubicBezTo>
                    <a:pt x="357" y="112"/>
                    <a:pt x="325" y="185"/>
                    <a:pt x="310" y="217"/>
                  </a:cubicBezTo>
                  <a:cubicBezTo>
                    <a:pt x="172" y="512"/>
                    <a:pt x="172" y="512"/>
                    <a:pt x="172" y="512"/>
                  </a:cubicBezTo>
                  <a:cubicBezTo>
                    <a:pt x="131" y="598"/>
                    <a:pt x="107" y="647"/>
                    <a:pt x="100" y="660"/>
                  </a:cubicBezTo>
                  <a:cubicBezTo>
                    <a:pt x="89" y="683"/>
                    <a:pt x="80" y="697"/>
                    <a:pt x="74" y="702"/>
                  </a:cubicBezTo>
                  <a:cubicBezTo>
                    <a:pt x="68" y="708"/>
                    <a:pt x="61" y="711"/>
                    <a:pt x="54" y="713"/>
                  </a:cubicBezTo>
                  <a:cubicBezTo>
                    <a:pt x="47" y="715"/>
                    <a:pt x="29" y="716"/>
                    <a:pt x="0" y="717"/>
                  </a:cubicBezTo>
                  <a:cubicBezTo>
                    <a:pt x="0" y="750"/>
                    <a:pt x="0" y="750"/>
                    <a:pt x="0" y="750"/>
                  </a:cubicBezTo>
                  <a:cubicBezTo>
                    <a:pt x="42" y="748"/>
                    <a:pt x="81" y="747"/>
                    <a:pt x="117" y="747"/>
                  </a:cubicBezTo>
                  <a:close/>
                  <a:moveTo>
                    <a:pt x="396" y="143"/>
                  </a:moveTo>
                  <a:cubicBezTo>
                    <a:pt x="534" y="458"/>
                    <a:pt x="534" y="458"/>
                    <a:pt x="534" y="458"/>
                  </a:cubicBezTo>
                  <a:cubicBezTo>
                    <a:pt x="256" y="458"/>
                    <a:pt x="256" y="458"/>
                    <a:pt x="256" y="458"/>
                  </a:cubicBezTo>
                  <a:lnTo>
                    <a:pt x="396" y="1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30" name="Freeform 14"/>
            <p:cNvSpPr>
              <a:spLocks/>
            </p:cNvSpPr>
            <p:nvPr userDrawn="1"/>
          </p:nvSpPr>
          <p:spPr bwMode="auto">
            <a:xfrm>
              <a:off x="1309688" y="687388"/>
              <a:ext cx="260350" cy="234950"/>
            </a:xfrm>
            <a:custGeom>
              <a:avLst/>
              <a:gdLst>
                <a:gd name="T0" fmla="*/ 601 w 817"/>
                <a:gd name="T1" fmla="*/ 111 h 743"/>
                <a:gd name="T2" fmla="*/ 634 w 817"/>
                <a:gd name="T3" fmla="*/ 52 h 743"/>
                <a:gd name="T4" fmla="*/ 624 w 817"/>
                <a:gd name="T5" fmla="*/ 39 h 743"/>
                <a:gd name="T6" fmla="*/ 543 w 817"/>
                <a:gd name="T7" fmla="*/ 33 h 743"/>
                <a:gd name="T8" fmla="*/ 543 w 817"/>
                <a:gd name="T9" fmla="*/ 0 h 743"/>
                <a:gd name="T10" fmla="*/ 688 w 817"/>
                <a:gd name="T11" fmla="*/ 3 h 743"/>
                <a:gd name="T12" fmla="*/ 817 w 817"/>
                <a:gd name="T13" fmla="*/ 0 h 743"/>
                <a:gd name="T14" fmla="*/ 817 w 817"/>
                <a:gd name="T15" fmla="*/ 33 h 743"/>
                <a:gd name="T16" fmla="*/ 746 w 817"/>
                <a:gd name="T17" fmla="*/ 39 h 743"/>
                <a:gd name="T18" fmla="*/ 718 w 817"/>
                <a:gd name="T19" fmla="*/ 51 h 743"/>
                <a:gd name="T20" fmla="*/ 675 w 817"/>
                <a:gd name="T21" fmla="*/ 102 h 743"/>
                <a:gd name="T22" fmla="*/ 514 w 817"/>
                <a:gd name="T23" fmla="*/ 333 h 743"/>
                <a:gd name="T24" fmla="*/ 461 w 817"/>
                <a:gd name="T25" fmla="*/ 422 h 743"/>
                <a:gd name="T26" fmla="*/ 455 w 817"/>
                <a:gd name="T27" fmla="*/ 453 h 743"/>
                <a:gd name="T28" fmla="*/ 455 w 817"/>
                <a:gd name="T29" fmla="*/ 493 h 743"/>
                <a:gd name="T30" fmla="*/ 459 w 817"/>
                <a:gd name="T31" fmla="*/ 631 h 743"/>
                <a:gd name="T32" fmla="*/ 466 w 817"/>
                <a:gd name="T33" fmla="*/ 690 h 743"/>
                <a:gd name="T34" fmla="*/ 486 w 817"/>
                <a:gd name="T35" fmla="*/ 704 h 743"/>
                <a:gd name="T36" fmla="*/ 564 w 817"/>
                <a:gd name="T37" fmla="*/ 710 h 743"/>
                <a:gd name="T38" fmla="*/ 564 w 817"/>
                <a:gd name="T39" fmla="*/ 743 h 743"/>
                <a:gd name="T40" fmla="*/ 410 w 817"/>
                <a:gd name="T41" fmla="*/ 740 h 743"/>
                <a:gd name="T42" fmla="*/ 244 w 817"/>
                <a:gd name="T43" fmla="*/ 743 h 743"/>
                <a:gd name="T44" fmla="*/ 244 w 817"/>
                <a:gd name="T45" fmla="*/ 710 h 743"/>
                <a:gd name="T46" fmla="*/ 322 w 817"/>
                <a:gd name="T47" fmla="*/ 704 h 743"/>
                <a:gd name="T48" fmla="*/ 341 w 817"/>
                <a:gd name="T49" fmla="*/ 692 h 743"/>
                <a:gd name="T50" fmla="*/ 350 w 817"/>
                <a:gd name="T51" fmla="*/ 641 h 743"/>
                <a:gd name="T52" fmla="*/ 353 w 817"/>
                <a:gd name="T53" fmla="*/ 493 h 743"/>
                <a:gd name="T54" fmla="*/ 353 w 817"/>
                <a:gd name="T55" fmla="*/ 432 h 743"/>
                <a:gd name="T56" fmla="*/ 331 w 817"/>
                <a:gd name="T57" fmla="*/ 390 h 743"/>
                <a:gd name="T58" fmla="*/ 275 w 817"/>
                <a:gd name="T59" fmla="*/ 300 h 743"/>
                <a:gd name="T60" fmla="*/ 135 w 817"/>
                <a:gd name="T61" fmla="*/ 102 h 743"/>
                <a:gd name="T62" fmla="*/ 96 w 817"/>
                <a:gd name="T63" fmla="*/ 51 h 743"/>
                <a:gd name="T64" fmla="*/ 69 w 817"/>
                <a:gd name="T65" fmla="*/ 39 h 743"/>
                <a:gd name="T66" fmla="*/ 0 w 817"/>
                <a:gd name="T67" fmla="*/ 33 h 743"/>
                <a:gd name="T68" fmla="*/ 0 w 817"/>
                <a:gd name="T69" fmla="*/ 0 h 743"/>
                <a:gd name="T70" fmla="*/ 130 w 817"/>
                <a:gd name="T71" fmla="*/ 3 h 743"/>
                <a:gd name="T72" fmla="*/ 333 w 817"/>
                <a:gd name="T73" fmla="*/ 0 h 743"/>
                <a:gd name="T74" fmla="*/ 333 w 817"/>
                <a:gd name="T75" fmla="*/ 33 h 743"/>
                <a:gd name="T76" fmla="*/ 246 w 817"/>
                <a:gd name="T77" fmla="*/ 39 h 743"/>
                <a:gd name="T78" fmla="*/ 234 w 817"/>
                <a:gd name="T79" fmla="*/ 52 h 743"/>
                <a:gd name="T80" fmla="*/ 262 w 817"/>
                <a:gd name="T81" fmla="*/ 111 h 743"/>
                <a:gd name="T82" fmla="*/ 426 w 817"/>
                <a:gd name="T83" fmla="*/ 376 h 743"/>
                <a:gd name="T84" fmla="*/ 601 w 817"/>
                <a:gd name="T85" fmla="*/ 111 h 7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17" h="743">
                  <a:moveTo>
                    <a:pt x="601" y="111"/>
                  </a:moveTo>
                  <a:cubicBezTo>
                    <a:pt x="623" y="78"/>
                    <a:pt x="634" y="59"/>
                    <a:pt x="634" y="52"/>
                  </a:cubicBezTo>
                  <a:cubicBezTo>
                    <a:pt x="634" y="46"/>
                    <a:pt x="631" y="41"/>
                    <a:pt x="624" y="39"/>
                  </a:cubicBezTo>
                  <a:cubicBezTo>
                    <a:pt x="616" y="36"/>
                    <a:pt x="585" y="34"/>
                    <a:pt x="543" y="33"/>
                  </a:cubicBezTo>
                  <a:cubicBezTo>
                    <a:pt x="543" y="0"/>
                    <a:pt x="543" y="0"/>
                    <a:pt x="543" y="0"/>
                  </a:cubicBezTo>
                  <a:cubicBezTo>
                    <a:pt x="610" y="2"/>
                    <a:pt x="650" y="3"/>
                    <a:pt x="688" y="3"/>
                  </a:cubicBezTo>
                  <a:cubicBezTo>
                    <a:pt x="725" y="3"/>
                    <a:pt x="745" y="2"/>
                    <a:pt x="817" y="0"/>
                  </a:cubicBezTo>
                  <a:cubicBezTo>
                    <a:pt x="817" y="33"/>
                    <a:pt x="817" y="33"/>
                    <a:pt x="817" y="33"/>
                  </a:cubicBezTo>
                  <a:cubicBezTo>
                    <a:pt x="773" y="34"/>
                    <a:pt x="757" y="36"/>
                    <a:pt x="746" y="39"/>
                  </a:cubicBezTo>
                  <a:cubicBezTo>
                    <a:pt x="735" y="41"/>
                    <a:pt x="725" y="46"/>
                    <a:pt x="718" y="51"/>
                  </a:cubicBezTo>
                  <a:cubicBezTo>
                    <a:pt x="709" y="58"/>
                    <a:pt x="695" y="75"/>
                    <a:pt x="675" y="102"/>
                  </a:cubicBezTo>
                  <a:cubicBezTo>
                    <a:pt x="514" y="333"/>
                    <a:pt x="514" y="333"/>
                    <a:pt x="514" y="333"/>
                  </a:cubicBezTo>
                  <a:cubicBezTo>
                    <a:pt x="483" y="381"/>
                    <a:pt x="465" y="411"/>
                    <a:pt x="461" y="422"/>
                  </a:cubicBezTo>
                  <a:cubicBezTo>
                    <a:pt x="457" y="433"/>
                    <a:pt x="455" y="443"/>
                    <a:pt x="455" y="453"/>
                  </a:cubicBezTo>
                  <a:cubicBezTo>
                    <a:pt x="455" y="493"/>
                    <a:pt x="455" y="493"/>
                    <a:pt x="455" y="493"/>
                  </a:cubicBezTo>
                  <a:cubicBezTo>
                    <a:pt x="455" y="541"/>
                    <a:pt x="456" y="587"/>
                    <a:pt x="459" y="631"/>
                  </a:cubicBezTo>
                  <a:cubicBezTo>
                    <a:pt x="460" y="665"/>
                    <a:pt x="462" y="684"/>
                    <a:pt x="466" y="690"/>
                  </a:cubicBezTo>
                  <a:cubicBezTo>
                    <a:pt x="470" y="696"/>
                    <a:pt x="477" y="701"/>
                    <a:pt x="486" y="704"/>
                  </a:cubicBezTo>
                  <a:cubicBezTo>
                    <a:pt x="495" y="707"/>
                    <a:pt x="521" y="709"/>
                    <a:pt x="564" y="710"/>
                  </a:cubicBezTo>
                  <a:cubicBezTo>
                    <a:pt x="564" y="743"/>
                    <a:pt x="564" y="743"/>
                    <a:pt x="564" y="743"/>
                  </a:cubicBezTo>
                  <a:cubicBezTo>
                    <a:pt x="505" y="741"/>
                    <a:pt x="453" y="740"/>
                    <a:pt x="410" y="740"/>
                  </a:cubicBezTo>
                  <a:cubicBezTo>
                    <a:pt x="368" y="740"/>
                    <a:pt x="313" y="741"/>
                    <a:pt x="244" y="743"/>
                  </a:cubicBezTo>
                  <a:cubicBezTo>
                    <a:pt x="244" y="710"/>
                    <a:pt x="244" y="710"/>
                    <a:pt x="244" y="710"/>
                  </a:cubicBezTo>
                  <a:cubicBezTo>
                    <a:pt x="287" y="709"/>
                    <a:pt x="313" y="707"/>
                    <a:pt x="322" y="704"/>
                  </a:cubicBezTo>
                  <a:cubicBezTo>
                    <a:pt x="332" y="701"/>
                    <a:pt x="338" y="697"/>
                    <a:pt x="341" y="692"/>
                  </a:cubicBezTo>
                  <a:cubicBezTo>
                    <a:pt x="346" y="685"/>
                    <a:pt x="349" y="668"/>
                    <a:pt x="350" y="641"/>
                  </a:cubicBezTo>
                  <a:cubicBezTo>
                    <a:pt x="350" y="634"/>
                    <a:pt x="351" y="585"/>
                    <a:pt x="353" y="493"/>
                  </a:cubicBezTo>
                  <a:cubicBezTo>
                    <a:pt x="353" y="432"/>
                    <a:pt x="353" y="432"/>
                    <a:pt x="353" y="432"/>
                  </a:cubicBezTo>
                  <a:cubicBezTo>
                    <a:pt x="345" y="417"/>
                    <a:pt x="338" y="403"/>
                    <a:pt x="331" y="390"/>
                  </a:cubicBezTo>
                  <a:cubicBezTo>
                    <a:pt x="325" y="382"/>
                    <a:pt x="307" y="352"/>
                    <a:pt x="275" y="300"/>
                  </a:cubicBezTo>
                  <a:cubicBezTo>
                    <a:pt x="135" y="102"/>
                    <a:pt x="135" y="102"/>
                    <a:pt x="135" y="102"/>
                  </a:cubicBezTo>
                  <a:cubicBezTo>
                    <a:pt x="118" y="75"/>
                    <a:pt x="105" y="58"/>
                    <a:pt x="96" y="51"/>
                  </a:cubicBezTo>
                  <a:cubicBezTo>
                    <a:pt x="89" y="46"/>
                    <a:pt x="80" y="41"/>
                    <a:pt x="69" y="39"/>
                  </a:cubicBezTo>
                  <a:cubicBezTo>
                    <a:pt x="58" y="36"/>
                    <a:pt x="44" y="34"/>
                    <a:pt x="0" y="33"/>
                  </a:cubicBezTo>
                  <a:cubicBezTo>
                    <a:pt x="0" y="0"/>
                    <a:pt x="0" y="0"/>
                    <a:pt x="0" y="0"/>
                  </a:cubicBezTo>
                  <a:cubicBezTo>
                    <a:pt x="72" y="2"/>
                    <a:pt x="94" y="3"/>
                    <a:pt x="130" y="3"/>
                  </a:cubicBezTo>
                  <a:cubicBezTo>
                    <a:pt x="168" y="3"/>
                    <a:pt x="265" y="2"/>
                    <a:pt x="333" y="0"/>
                  </a:cubicBezTo>
                  <a:cubicBezTo>
                    <a:pt x="333" y="33"/>
                    <a:pt x="333" y="33"/>
                    <a:pt x="333" y="33"/>
                  </a:cubicBezTo>
                  <a:cubicBezTo>
                    <a:pt x="291" y="34"/>
                    <a:pt x="254" y="36"/>
                    <a:pt x="246" y="39"/>
                  </a:cubicBezTo>
                  <a:cubicBezTo>
                    <a:pt x="239" y="41"/>
                    <a:pt x="235" y="46"/>
                    <a:pt x="234" y="52"/>
                  </a:cubicBezTo>
                  <a:cubicBezTo>
                    <a:pt x="234" y="59"/>
                    <a:pt x="243" y="78"/>
                    <a:pt x="262" y="111"/>
                  </a:cubicBezTo>
                  <a:cubicBezTo>
                    <a:pt x="426" y="376"/>
                    <a:pt x="426" y="376"/>
                    <a:pt x="426" y="376"/>
                  </a:cubicBezTo>
                  <a:lnTo>
                    <a:pt x="601" y="1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31" name="Freeform 15"/>
            <p:cNvSpPr>
              <a:spLocks noEditPoints="1"/>
            </p:cNvSpPr>
            <p:nvPr userDrawn="1"/>
          </p:nvSpPr>
          <p:spPr bwMode="auto">
            <a:xfrm>
              <a:off x="1558925" y="681038"/>
              <a:ext cx="263525" cy="246063"/>
            </a:xfrm>
            <a:custGeom>
              <a:avLst/>
              <a:gdLst>
                <a:gd name="T0" fmla="*/ 148 w 830"/>
                <a:gd name="T1" fmla="*/ 190 h 775"/>
                <a:gd name="T2" fmla="*/ 247 w 830"/>
                <a:gd name="T3" fmla="*/ 82 h 775"/>
                <a:gd name="T4" fmla="*/ 399 w 830"/>
                <a:gd name="T5" fmla="*/ 45 h 775"/>
                <a:gd name="T6" fmla="*/ 512 w 830"/>
                <a:gd name="T7" fmla="*/ 62 h 775"/>
                <a:gd name="T8" fmla="*/ 596 w 830"/>
                <a:gd name="T9" fmla="*/ 106 h 775"/>
                <a:gd name="T10" fmla="*/ 652 w 830"/>
                <a:gd name="T11" fmla="*/ 167 h 775"/>
                <a:gd name="T12" fmla="*/ 690 w 830"/>
                <a:gd name="T13" fmla="*/ 245 h 775"/>
                <a:gd name="T14" fmla="*/ 713 w 830"/>
                <a:gd name="T15" fmla="*/ 398 h 775"/>
                <a:gd name="T16" fmla="*/ 681 w 830"/>
                <a:gd name="T17" fmla="*/ 571 h 775"/>
                <a:gd name="T18" fmla="*/ 584 w 830"/>
                <a:gd name="T19" fmla="*/ 686 h 775"/>
                <a:gd name="T20" fmla="*/ 431 w 830"/>
                <a:gd name="T21" fmla="*/ 727 h 775"/>
                <a:gd name="T22" fmla="*/ 315 w 830"/>
                <a:gd name="T23" fmla="*/ 707 h 775"/>
                <a:gd name="T24" fmla="*/ 220 w 830"/>
                <a:gd name="T25" fmla="*/ 644 h 775"/>
                <a:gd name="T26" fmla="*/ 151 w 830"/>
                <a:gd name="T27" fmla="*/ 539 h 775"/>
                <a:gd name="T28" fmla="*/ 125 w 830"/>
                <a:gd name="T29" fmla="*/ 450 h 775"/>
                <a:gd name="T30" fmla="*/ 115 w 830"/>
                <a:gd name="T31" fmla="*/ 349 h 775"/>
                <a:gd name="T32" fmla="*/ 148 w 830"/>
                <a:gd name="T33" fmla="*/ 190 h 775"/>
                <a:gd name="T34" fmla="*/ 26 w 830"/>
                <a:gd name="T35" fmla="*/ 541 h 775"/>
                <a:gd name="T36" fmla="*/ 105 w 830"/>
                <a:gd name="T37" fmla="*/ 669 h 775"/>
                <a:gd name="T38" fmla="*/ 231 w 830"/>
                <a:gd name="T39" fmla="*/ 748 h 775"/>
                <a:gd name="T40" fmla="*/ 392 w 830"/>
                <a:gd name="T41" fmla="*/ 775 h 775"/>
                <a:gd name="T42" fmla="*/ 706 w 830"/>
                <a:gd name="T43" fmla="*/ 657 h 775"/>
                <a:gd name="T44" fmla="*/ 830 w 830"/>
                <a:gd name="T45" fmla="*/ 364 h 775"/>
                <a:gd name="T46" fmla="*/ 817 w 830"/>
                <a:gd name="T47" fmla="*/ 261 h 775"/>
                <a:gd name="T48" fmla="*/ 784 w 830"/>
                <a:gd name="T49" fmla="*/ 177 h 775"/>
                <a:gd name="T50" fmla="*/ 709 w 830"/>
                <a:gd name="T51" fmla="*/ 89 h 775"/>
                <a:gd name="T52" fmla="*/ 588 w 830"/>
                <a:gd name="T53" fmla="*/ 25 h 775"/>
                <a:gd name="T54" fmla="*/ 423 w 830"/>
                <a:gd name="T55" fmla="*/ 0 h 775"/>
                <a:gd name="T56" fmla="*/ 249 w 830"/>
                <a:gd name="T57" fmla="*/ 29 h 775"/>
                <a:gd name="T58" fmla="*/ 112 w 830"/>
                <a:gd name="T59" fmla="*/ 113 h 775"/>
                <a:gd name="T60" fmla="*/ 26 w 830"/>
                <a:gd name="T61" fmla="*/ 239 h 775"/>
                <a:gd name="T62" fmla="*/ 0 w 830"/>
                <a:gd name="T63" fmla="*/ 393 h 775"/>
                <a:gd name="T64" fmla="*/ 26 w 830"/>
                <a:gd name="T65" fmla="*/ 541 h 7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30" h="775">
                  <a:moveTo>
                    <a:pt x="148" y="190"/>
                  </a:moveTo>
                  <a:cubicBezTo>
                    <a:pt x="170" y="143"/>
                    <a:pt x="203" y="107"/>
                    <a:pt x="247" y="82"/>
                  </a:cubicBezTo>
                  <a:cubicBezTo>
                    <a:pt x="290" y="57"/>
                    <a:pt x="341" y="45"/>
                    <a:pt x="399" y="45"/>
                  </a:cubicBezTo>
                  <a:cubicBezTo>
                    <a:pt x="440" y="45"/>
                    <a:pt x="477" y="51"/>
                    <a:pt x="512" y="62"/>
                  </a:cubicBezTo>
                  <a:cubicBezTo>
                    <a:pt x="546" y="74"/>
                    <a:pt x="575" y="89"/>
                    <a:pt x="596" y="106"/>
                  </a:cubicBezTo>
                  <a:cubicBezTo>
                    <a:pt x="618" y="124"/>
                    <a:pt x="637" y="144"/>
                    <a:pt x="652" y="167"/>
                  </a:cubicBezTo>
                  <a:cubicBezTo>
                    <a:pt x="668" y="190"/>
                    <a:pt x="681" y="216"/>
                    <a:pt x="690" y="245"/>
                  </a:cubicBezTo>
                  <a:cubicBezTo>
                    <a:pt x="706" y="292"/>
                    <a:pt x="713" y="343"/>
                    <a:pt x="713" y="398"/>
                  </a:cubicBezTo>
                  <a:cubicBezTo>
                    <a:pt x="713" y="463"/>
                    <a:pt x="703" y="521"/>
                    <a:pt x="681" y="571"/>
                  </a:cubicBezTo>
                  <a:cubicBezTo>
                    <a:pt x="660" y="620"/>
                    <a:pt x="627" y="659"/>
                    <a:pt x="584" y="686"/>
                  </a:cubicBezTo>
                  <a:cubicBezTo>
                    <a:pt x="541" y="714"/>
                    <a:pt x="490" y="727"/>
                    <a:pt x="431" y="727"/>
                  </a:cubicBezTo>
                  <a:cubicBezTo>
                    <a:pt x="388" y="727"/>
                    <a:pt x="350" y="721"/>
                    <a:pt x="315" y="707"/>
                  </a:cubicBezTo>
                  <a:cubicBezTo>
                    <a:pt x="280" y="694"/>
                    <a:pt x="248" y="673"/>
                    <a:pt x="220" y="644"/>
                  </a:cubicBezTo>
                  <a:cubicBezTo>
                    <a:pt x="192" y="616"/>
                    <a:pt x="169" y="581"/>
                    <a:pt x="151" y="539"/>
                  </a:cubicBezTo>
                  <a:cubicBezTo>
                    <a:pt x="141" y="514"/>
                    <a:pt x="132" y="484"/>
                    <a:pt x="125" y="450"/>
                  </a:cubicBezTo>
                  <a:cubicBezTo>
                    <a:pt x="118" y="416"/>
                    <a:pt x="115" y="382"/>
                    <a:pt x="115" y="349"/>
                  </a:cubicBezTo>
                  <a:cubicBezTo>
                    <a:pt x="115" y="290"/>
                    <a:pt x="126" y="236"/>
                    <a:pt x="148" y="190"/>
                  </a:cubicBezTo>
                  <a:close/>
                  <a:moveTo>
                    <a:pt x="26" y="541"/>
                  </a:moveTo>
                  <a:cubicBezTo>
                    <a:pt x="44" y="591"/>
                    <a:pt x="70" y="634"/>
                    <a:pt x="105" y="669"/>
                  </a:cubicBezTo>
                  <a:cubicBezTo>
                    <a:pt x="139" y="704"/>
                    <a:pt x="181" y="730"/>
                    <a:pt x="231" y="748"/>
                  </a:cubicBezTo>
                  <a:cubicBezTo>
                    <a:pt x="281" y="765"/>
                    <a:pt x="335" y="775"/>
                    <a:pt x="392" y="775"/>
                  </a:cubicBezTo>
                  <a:cubicBezTo>
                    <a:pt x="518" y="775"/>
                    <a:pt x="623" y="736"/>
                    <a:pt x="706" y="657"/>
                  </a:cubicBezTo>
                  <a:cubicBezTo>
                    <a:pt x="788" y="579"/>
                    <a:pt x="830" y="481"/>
                    <a:pt x="830" y="364"/>
                  </a:cubicBezTo>
                  <a:cubicBezTo>
                    <a:pt x="830" y="327"/>
                    <a:pt x="826" y="293"/>
                    <a:pt x="817" y="261"/>
                  </a:cubicBezTo>
                  <a:cubicBezTo>
                    <a:pt x="809" y="228"/>
                    <a:pt x="798" y="200"/>
                    <a:pt x="784" y="177"/>
                  </a:cubicBezTo>
                  <a:cubicBezTo>
                    <a:pt x="766" y="145"/>
                    <a:pt x="741" y="116"/>
                    <a:pt x="709" y="89"/>
                  </a:cubicBezTo>
                  <a:cubicBezTo>
                    <a:pt x="678" y="62"/>
                    <a:pt x="637" y="41"/>
                    <a:pt x="588" y="25"/>
                  </a:cubicBezTo>
                  <a:cubicBezTo>
                    <a:pt x="538" y="8"/>
                    <a:pt x="484" y="0"/>
                    <a:pt x="423" y="0"/>
                  </a:cubicBezTo>
                  <a:cubicBezTo>
                    <a:pt x="358" y="0"/>
                    <a:pt x="300" y="10"/>
                    <a:pt x="249" y="29"/>
                  </a:cubicBezTo>
                  <a:cubicBezTo>
                    <a:pt x="198" y="48"/>
                    <a:pt x="152" y="76"/>
                    <a:pt x="112" y="113"/>
                  </a:cubicBezTo>
                  <a:cubicBezTo>
                    <a:pt x="72" y="151"/>
                    <a:pt x="43" y="193"/>
                    <a:pt x="26" y="239"/>
                  </a:cubicBezTo>
                  <a:cubicBezTo>
                    <a:pt x="8" y="286"/>
                    <a:pt x="0" y="337"/>
                    <a:pt x="0" y="393"/>
                  </a:cubicBezTo>
                  <a:cubicBezTo>
                    <a:pt x="0" y="441"/>
                    <a:pt x="9" y="491"/>
                    <a:pt x="26" y="5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grpSp>
    </p:spTree>
    <p:extLst>
      <p:ext uri="{BB962C8B-B14F-4D97-AF65-F5344CB8AC3E}">
        <p14:creationId xmlns:p14="http://schemas.microsoft.com/office/powerpoint/2010/main" val="403125582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77824" y="2743200"/>
            <a:ext cx="10436352" cy="1371600"/>
          </a:xfrm>
        </p:spPr>
        <p:txBody>
          <a:bodyPr anchor="b" anchorCtr="0"/>
          <a:lstStyle>
            <a:lvl1pPr algn="l">
              <a:defRPr sz="3600" b="0" cap="none" baseline="0"/>
            </a:lvl1pPr>
          </a:lstStyle>
          <a:p>
            <a:r>
              <a:rPr lang="en-US"/>
              <a:t>Click to edit Master title style</a:t>
            </a:r>
            <a:endParaRPr lang="en-US" dirty="0"/>
          </a:p>
        </p:txBody>
      </p:sp>
      <p:sp>
        <p:nvSpPr>
          <p:cNvPr id="3" name="Text Placeholder 2"/>
          <p:cNvSpPr>
            <a:spLocks noGrp="1"/>
          </p:cNvSpPr>
          <p:nvPr>
            <p:ph type="body" idx="1"/>
          </p:nvPr>
        </p:nvSpPr>
        <p:spPr>
          <a:xfrm>
            <a:off x="877824" y="4114800"/>
            <a:ext cx="10436352" cy="685800"/>
          </a:xfrm>
        </p:spPr>
        <p:txBody>
          <a:bodyPr anchor="t" anchorCtr="0"/>
          <a:lstStyle>
            <a:lvl1pPr marL="0" indent="0">
              <a:buNone/>
              <a:defRPr sz="22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446198C-04DA-4E69-9F60-477E336F6D8D}" type="datetimeFigureOut">
              <a:rPr lang="en-US" smtClean="0"/>
              <a:t>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CAD713-2A88-4927-BA3B-75E8042AC897}" type="slidenum">
              <a:rPr lang="en-US" smtClean="0"/>
              <a:t>‹#›</a:t>
            </a:fld>
            <a:endParaRPr lang="en-US"/>
          </a:p>
        </p:txBody>
      </p:sp>
      <p:grpSp>
        <p:nvGrpSpPr>
          <p:cNvPr id="20" name="Group 19"/>
          <p:cNvGrpSpPr/>
          <p:nvPr userDrawn="1"/>
        </p:nvGrpSpPr>
        <p:grpSpPr>
          <a:xfrm>
            <a:off x="160867" y="6299344"/>
            <a:ext cx="560917" cy="458645"/>
            <a:chOff x="657225" y="681038"/>
            <a:chExt cx="1266825" cy="1381125"/>
          </a:xfrm>
          <a:solidFill>
            <a:srgbClr val="FFFFFF"/>
          </a:solidFill>
        </p:grpSpPr>
        <p:sp>
          <p:nvSpPr>
            <p:cNvPr id="21" name="Freeform 5"/>
            <p:cNvSpPr>
              <a:spLocks noEditPoints="1"/>
            </p:cNvSpPr>
            <p:nvPr userDrawn="1"/>
          </p:nvSpPr>
          <p:spPr bwMode="auto">
            <a:xfrm>
              <a:off x="846138" y="1354138"/>
              <a:ext cx="887413" cy="708025"/>
            </a:xfrm>
            <a:custGeom>
              <a:avLst/>
              <a:gdLst>
                <a:gd name="T0" fmla="*/ 2203 w 2794"/>
                <a:gd name="T1" fmla="*/ 0 h 2229"/>
                <a:gd name="T2" fmla="*/ 1613 w 2794"/>
                <a:gd name="T3" fmla="*/ 0 h 2229"/>
                <a:gd name="T4" fmla="*/ 1613 w 2794"/>
                <a:gd name="T5" fmla="*/ 665 h 2229"/>
                <a:gd name="T6" fmla="*/ 1904 w 2794"/>
                <a:gd name="T7" fmla="*/ 1330 h 2229"/>
                <a:gd name="T8" fmla="*/ 1904 w 2794"/>
                <a:gd name="T9" fmla="*/ 1237 h 2229"/>
                <a:gd name="T10" fmla="*/ 1749 w 2794"/>
                <a:gd name="T11" fmla="*/ 747 h 2229"/>
                <a:gd name="T12" fmla="*/ 1749 w 2794"/>
                <a:gd name="T13" fmla="*/ 573 h 2229"/>
                <a:gd name="T14" fmla="*/ 1972 w 2794"/>
                <a:gd name="T15" fmla="*/ 573 h 2229"/>
                <a:gd name="T16" fmla="*/ 1972 w 2794"/>
                <a:gd name="T17" fmla="*/ 1332 h 2229"/>
                <a:gd name="T18" fmla="*/ 1401 w 2794"/>
                <a:gd name="T19" fmla="*/ 2182 h 2229"/>
                <a:gd name="T20" fmla="*/ 829 w 2794"/>
                <a:gd name="T21" fmla="*/ 1374 h 2229"/>
                <a:gd name="T22" fmla="*/ 1180 w 2794"/>
                <a:gd name="T23" fmla="*/ 665 h 2229"/>
                <a:gd name="T24" fmla="*/ 1180 w 2794"/>
                <a:gd name="T25" fmla="*/ 573 h 2229"/>
                <a:gd name="T26" fmla="*/ 1401 w 2794"/>
                <a:gd name="T27" fmla="*/ 573 h 2229"/>
                <a:gd name="T28" fmla="*/ 1542 w 2794"/>
                <a:gd name="T29" fmla="*/ 573 h 2229"/>
                <a:gd name="T30" fmla="*/ 1542 w 2794"/>
                <a:gd name="T31" fmla="*/ 436 h 2229"/>
                <a:gd name="T32" fmla="*/ 1401 w 2794"/>
                <a:gd name="T33" fmla="*/ 436 h 2229"/>
                <a:gd name="T34" fmla="*/ 1180 w 2794"/>
                <a:gd name="T35" fmla="*/ 436 h 2229"/>
                <a:gd name="T36" fmla="*/ 1180 w 2794"/>
                <a:gd name="T37" fmla="*/ 436 h 2229"/>
                <a:gd name="T38" fmla="*/ 1044 w 2794"/>
                <a:gd name="T39" fmla="*/ 436 h 2229"/>
                <a:gd name="T40" fmla="*/ 1044 w 2794"/>
                <a:gd name="T41" fmla="*/ 436 h 2229"/>
                <a:gd name="T42" fmla="*/ 692 w 2794"/>
                <a:gd name="T43" fmla="*/ 436 h 2229"/>
                <a:gd name="T44" fmla="*/ 692 w 2794"/>
                <a:gd name="T45" fmla="*/ 1234 h 2229"/>
                <a:gd name="T46" fmla="*/ 695 w 2794"/>
                <a:gd name="T47" fmla="*/ 1315 h 2229"/>
                <a:gd name="T48" fmla="*/ 695 w 2794"/>
                <a:gd name="T49" fmla="*/ 1315 h 2229"/>
                <a:gd name="T50" fmla="*/ 829 w 2794"/>
                <a:gd name="T51" fmla="*/ 1205 h 2229"/>
                <a:gd name="T52" fmla="*/ 829 w 2794"/>
                <a:gd name="T53" fmla="*/ 1205 h 2229"/>
                <a:gd name="T54" fmla="*/ 829 w 2794"/>
                <a:gd name="T55" fmla="*/ 573 h 2229"/>
                <a:gd name="T56" fmla="*/ 1044 w 2794"/>
                <a:gd name="T57" fmla="*/ 573 h 2229"/>
                <a:gd name="T58" fmla="*/ 1044 w 2794"/>
                <a:gd name="T59" fmla="*/ 573 h 2229"/>
                <a:gd name="T60" fmla="*/ 1044 w 2794"/>
                <a:gd name="T61" fmla="*/ 747 h 2229"/>
                <a:gd name="T62" fmla="*/ 590 w 2794"/>
                <a:gd name="T63" fmla="*/ 1447 h 2229"/>
                <a:gd name="T64" fmla="*/ 135 w 2794"/>
                <a:gd name="T65" fmla="*/ 747 h 2229"/>
                <a:gd name="T66" fmla="*/ 135 w 2794"/>
                <a:gd name="T67" fmla="*/ 136 h 2229"/>
                <a:gd name="T68" fmla="*/ 590 w 2794"/>
                <a:gd name="T69" fmla="*/ 136 h 2229"/>
                <a:gd name="T70" fmla="*/ 1044 w 2794"/>
                <a:gd name="T71" fmla="*/ 136 h 2229"/>
                <a:gd name="T72" fmla="*/ 1044 w 2794"/>
                <a:gd name="T73" fmla="*/ 370 h 2229"/>
                <a:gd name="T74" fmla="*/ 1180 w 2794"/>
                <a:gd name="T75" fmla="*/ 370 h 2229"/>
                <a:gd name="T76" fmla="*/ 1180 w 2794"/>
                <a:gd name="T77" fmla="*/ 0 h 2229"/>
                <a:gd name="T78" fmla="*/ 590 w 2794"/>
                <a:gd name="T79" fmla="*/ 0 h 2229"/>
                <a:gd name="T80" fmla="*/ 0 w 2794"/>
                <a:gd name="T81" fmla="*/ 0 h 2229"/>
                <a:gd name="T82" fmla="*/ 0 w 2794"/>
                <a:gd name="T83" fmla="*/ 665 h 2229"/>
                <a:gd name="T84" fmla="*/ 590 w 2794"/>
                <a:gd name="T85" fmla="*/ 1495 h 2229"/>
                <a:gd name="T86" fmla="*/ 708 w 2794"/>
                <a:gd name="T87" fmla="*/ 1444 h 2229"/>
                <a:gd name="T88" fmla="*/ 1401 w 2794"/>
                <a:gd name="T89" fmla="*/ 2229 h 2229"/>
                <a:gd name="T90" fmla="*/ 2093 w 2794"/>
                <a:gd name="T91" fmla="*/ 1447 h 2229"/>
                <a:gd name="T92" fmla="*/ 2203 w 2794"/>
                <a:gd name="T93" fmla="*/ 1495 h 2229"/>
                <a:gd name="T94" fmla="*/ 2794 w 2794"/>
                <a:gd name="T95" fmla="*/ 665 h 2229"/>
                <a:gd name="T96" fmla="*/ 2794 w 2794"/>
                <a:gd name="T97" fmla="*/ 0 h 2229"/>
                <a:gd name="T98" fmla="*/ 2203 w 2794"/>
                <a:gd name="T99" fmla="*/ 0 h 2229"/>
                <a:gd name="T100" fmla="*/ 2658 w 2794"/>
                <a:gd name="T101" fmla="*/ 747 h 2229"/>
                <a:gd name="T102" fmla="*/ 2203 w 2794"/>
                <a:gd name="T103" fmla="*/ 1447 h 2229"/>
                <a:gd name="T104" fmla="*/ 2100 w 2794"/>
                <a:gd name="T105" fmla="*/ 1395 h 2229"/>
                <a:gd name="T106" fmla="*/ 2109 w 2794"/>
                <a:gd name="T107" fmla="*/ 1234 h 2229"/>
                <a:gd name="T108" fmla="*/ 2109 w 2794"/>
                <a:gd name="T109" fmla="*/ 436 h 2229"/>
                <a:gd name="T110" fmla="*/ 1749 w 2794"/>
                <a:gd name="T111" fmla="*/ 436 h 2229"/>
                <a:gd name="T112" fmla="*/ 1749 w 2794"/>
                <a:gd name="T113" fmla="*/ 136 h 2229"/>
                <a:gd name="T114" fmla="*/ 2203 w 2794"/>
                <a:gd name="T115" fmla="*/ 136 h 2229"/>
                <a:gd name="T116" fmla="*/ 2658 w 2794"/>
                <a:gd name="T117" fmla="*/ 136 h 2229"/>
                <a:gd name="T118" fmla="*/ 2658 w 2794"/>
                <a:gd name="T119" fmla="*/ 747 h 2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94" h="2229">
                  <a:moveTo>
                    <a:pt x="2203" y="0"/>
                  </a:moveTo>
                  <a:cubicBezTo>
                    <a:pt x="1613" y="0"/>
                    <a:pt x="1613" y="0"/>
                    <a:pt x="1613" y="0"/>
                  </a:cubicBezTo>
                  <a:cubicBezTo>
                    <a:pt x="1613" y="665"/>
                    <a:pt x="1613" y="665"/>
                    <a:pt x="1613" y="665"/>
                  </a:cubicBezTo>
                  <a:cubicBezTo>
                    <a:pt x="1613" y="970"/>
                    <a:pt x="1719" y="1183"/>
                    <a:pt x="1904" y="1330"/>
                  </a:cubicBezTo>
                  <a:cubicBezTo>
                    <a:pt x="1904" y="1237"/>
                    <a:pt x="1904" y="1237"/>
                    <a:pt x="1904" y="1237"/>
                  </a:cubicBezTo>
                  <a:cubicBezTo>
                    <a:pt x="1769" y="1081"/>
                    <a:pt x="1749" y="901"/>
                    <a:pt x="1749" y="747"/>
                  </a:cubicBezTo>
                  <a:cubicBezTo>
                    <a:pt x="1749" y="573"/>
                    <a:pt x="1749" y="573"/>
                    <a:pt x="1749" y="573"/>
                  </a:cubicBezTo>
                  <a:cubicBezTo>
                    <a:pt x="1972" y="573"/>
                    <a:pt x="1972" y="573"/>
                    <a:pt x="1972" y="573"/>
                  </a:cubicBezTo>
                  <a:cubicBezTo>
                    <a:pt x="1972" y="1332"/>
                    <a:pt x="1972" y="1332"/>
                    <a:pt x="1972" y="1332"/>
                  </a:cubicBezTo>
                  <a:cubicBezTo>
                    <a:pt x="1972" y="1609"/>
                    <a:pt x="1895" y="1961"/>
                    <a:pt x="1401" y="2182"/>
                  </a:cubicBezTo>
                  <a:cubicBezTo>
                    <a:pt x="931" y="1972"/>
                    <a:pt x="838" y="1643"/>
                    <a:pt x="829" y="1374"/>
                  </a:cubicBezTo>
                  <a:cubicBezTo>
                    <a:pt x="1051" y="1225"/>
                    <a:pt x="1180" y="1001"/>
                    <a:pt x="1180" y="665"/>
                  </a:cubicBezTo>
                  <a:cubicBezTo>
                    <a:pt x="1180" y="573"/>
                    <a:pt x="1180" y="573"/>
                    <a:pt x="1180" y="573"/>
                  </a:cubicBezTo>
                  <a:cubicBezTo>
                    <a:pt x="1401" y="573"/>
                    <a:pt x="1401" y="573"/>
                    <a:pt x="1401" y="573"/>
                  </a:cubicBezTo>
                  <a:cubicBezTo>
                    <a:pt x="1542" y="573"/>
                    <a:pt x="1542" y="573"/>
                    <a:pt x="1542" y="573"/>
                  </a:cubicBezTo>
                  <a:cubicBezTo>
                    <a:pt x="1542" y="436"/>
                    <a:pt x="1542" y="436"/>
                    <a:pt x="1542" y="436"/>
                  </a:cubicBezTo>
                  <a:cubicBezTo>
                    <a:pt x="1401" y="436"/>
                    <a:pt x="1401" y="436"/>
                    <a:pt x="1401" y="436"/>
                  </a:cubicBezTo>
                  <a:cubicBezTo>
                    <a:pt x="1180" y="436"/>
                    <a:pt x="1180" y="436"/>
                    <a:pt x="1180" y="436"/>
                  </a:cubicBezTo>
                  <a:cubicBezTo>
                    <a:pt x="1180" y="436"/>
                    <a:pt x="1180" y="436"/>
                    <a:pt x="1180" y="436"/>
                  </a:cubicBezTo>
                  <a:cubicBezTo>
                    <a:pt x="1044" y="436"/>
                    <a:pt x="1044" y="436"/>
                    <a:pt x="1044" y="436"/>
                  </a:cubicBezTo>
                  <a:cubicBezTo>
                    <a:pt x="1044" y="436"/>
                    <a:pt x="1044" y="436"/>
                    <a:pt x="1044" y="436"/>
                  </a:cubicBezTo>
                  <a:cubicBezTo>
                    <a:pt x="692" y="436"/>
                    <a:pt x="692" y="436"/>
                    <a:pt x="692" y="436"/>
                  </a:cubicBezTo>
                  <a:cubicBezTo>
                    <a:pt x="692" y="1234"/>
                    <a:pt x="692" y="1234"/>
                    <a:pt x="692" y="1234"/>
                  </a:cubicBezTo>
                  <a:cubicBezTo>
                    <a:pt x="692" y="1262"/>
                    <a:pt x="693" y="1289"/>
                    <a:pt x="695" y="1315"/>
                  </a:cubicBezTo>
                  <a:cubicBezTo>
                    <a:pt x="695" y="1315"/>
                    <a:pt x="695" y="1315"/>
                    <a:pt x="695" y="1315"/>
                  </a:cubicBezTo>
                  <a:cubicBezTo>
                    <a:pt x="748" y="1280"/>
                    <a:pt x="792" y="1244"/>
                    <a:pt x="829" y="1205"/>
                  </a:cubicBezTo>
                  <a:cubicBezTo>
                    <a:pt x="829" y="1205"/>
                    <a:pt x="829" y="1205"/>
                    <a:pt x="829" y="1205"/>
                  </a:cubicBezTo>
                  <a:cubicBezTo>
                    <a:pt x="829" y="573"/>
                    <a:pt x="829" y="573"/>
                    <a:pt x="829" y="573"/>
                  </a:cubicBezTo>
                  <a:cubicBezTo>
                    <a:pt x="1044" y="573"/>
                    <a:pt x="1044" y="573"/>
                    <a:pt x="1044" y="573"/>
                  </a:cubicBezTo>
                  <a:cubicBezTo>
                    <a:pt x="1044" y="573"/>
                    <a:pt x="1044" y="573"/>
                    <a:pt x="1044" y="573"/>
                  </a:cubicBezTo>
                  <a:cubicBezTo>
                    <a:pt x="1044" y="747"/>
                    <a:pt x="1044" y="747"/>
                    <a:pt x="1044" y="747"/>
                  </a:cubicBezTo>
                  <a:cubicBezTo>
                    <a:pt x="1044" y="978"/>
                    <a:pt x="1001" y="1263"/>
                    <a:pt x="590" y="1447"/>
                  </a:cubicBezTo>
                  <a:cubicBezTo>
                    <a:pt x="178" y="1263"/>
                    <a:pt x="135" y="978"/>
                    <a:pt x="135" y="747"/>
                  </a:cubicBezTo>
                  <a:cubicBezTo>
                    <a:pt x="135" y="136"/>
                    <a:pt x="135" y="136"/>
                    <a:pt x="135" y="136"/>
                  </a:cubicBezTo>
                  <a:cubicBezTo>
                    <a:pt x="590" y="136"/>
                    <a:pt x="590" y="136"/>
                    <a:pt x="590" y="136"/>
                  </a:cubicBezTo>
                  <a:cubicBezTo>
                    <a:pt x="1044" y="136"/>
                    <a:pt x="1044" y="136"/>
                    <a:pt x="1044" y="136"/>
                  </a:cubicBezTo>
                  <a:cubicBezTo>
                    <a:pt x="1044" y="370"/>
                    <a:pt x="1044" y="370"/>
                    <a:pt x="1044" y="370"/>
                  </a:cubicBezTo>
                  <a:cubicBezTo>
                    <a:pt x="1180" y="370"/>
                    <a:pt x="1180" y="370"/>
                    <a:pt x="1180" y="370"/>
                  </a:cubicBezTo>
                  <a:cubicBezTo>
                    <a:pt x="1180" y="0"/>
                    <a:pt x="1180" y="0"/>
                    <a:pt x="1180" y="0"/>
                  </a:cubicBezTo>
                  <a:cubicBezTo>
                    <a:pt x="590" y="0"/>
                    <a:pt x="590" y="0"/>
                    <a:pt x="590" y="0"/>
                  </a:cubicBezTo>
                  <a:cubicBezTo>
                    <a:pt x="0" y="0"/>
                    <a:pt x="0" y="0"/>
                    <a:pt x="0" y="0"/>
                  </a:cubicBezTo>
                  <a:cubicBezTo>
                    <a:pt x="0" y="665"/>
                    <a:pt x="0" y="665"/>
                    <a:pt x="0" y="665"/>
                  </a:cubicBezTo>
                  <a:cubicBezTo>
                    <a:pt x="0" y="1109"/>
                    <a:pt x="224" y="1357"/>
                    <a:pt x="590" y="1495"/>
                  </a:cubicBezTo>
                  <a:cubicBezTo>
                    <a:pt x="631" y="1479"/>
                    <a:pt x="670" y="1462"/>
                    <a:pt x="708" y="1444"/>
                  </a:cubicBezTo>
                  <a:cubicBezTo>
                    <a:pt x="771" y="1847"/>
                    <a:pt x="1023" y="2087"/>
                    <a:pt x="1401" y="2229"/>
                  </a:cubicBezTo>
                  <a:cubicBezTo>
                    <a:pt x="1777" y="2087"/>
                    <a:pt x="2029" y="1848"/>
                    <a:pt x="2093" y="1447"/>
                  </a:cubicBezTo>
                  <a:cubicBezTo>
                    <a:pt x="2128" y="1464"/>
                    <a:pt x="2165" y="1480"/>
                    <a:pt x="2203" y="1495"/>
                  </a:cubicBezTo>
                  <a:cubicBezTo>
                    <a:pt x="2569" y="1357"/>
                    <a:pt x="2794" y="1109"/>
                    <a:pt x="2794" y="665"/>
                  </a:cubicBezTo>
                  <a:cubicBezTo>
                    <a:pt x="2794" y="0"/>
                    <a:pt x="2794" y="0"/>
                    <a:pt x="2794" y="0"/>
                  </a:cubicBezTo>
                  <a:lnTo>
                    <a:pt x="2203" y="0"/>
                  </a:lnTo>
                  <a:close/>
                  <a:moveTo>
                    <a:pt x="2658" y="747"/>
                  </a:moveTo>
                  <a:cubicBezTo>
                    <a:pt x="2658" y="978"/>
                    <a:pt x="2615" y="1263"/>
                    <a:pt x="2203" y="1447"/>
                  </a:cubicBezTo>
                  <a:cubicBezTo>
                    <a:pt x="2166" y="1431"/>
                    <a:pt x="2131" y="1413"/>
                    <a:pt x="2100" y="1395"/>
                  </a:cubicBezTo>
                  <a:cubicBezTo>
                    <a:pt x="2106" y="1344"/>
                    <a:pt x="2109" y="1290"/>
                    <a:pt x="2109" y="1234"/>
                  </a:cubicBezTo>
                  <a:cubicBezTo>
                    <a:pt x="2109" y="436"/>
                    <a:pt x="2109" y="436"/>
                    <a:pt x="2109" y="436"/>
                  </a:cubicBezTo>
                  <a:cubicBezTo>
                    <a:pt x="1749" y="436"/>
                    <a:pt x="1749" y="436"/>
                    <a:pt x="1749" y="436"/>
                  </a:cubicBezTo>
                  <a:cubicBezTo>
                    <a:pt x="1749" y="136"/>
                    <a:pt x="1749" y="136"/>
                    <a:pt x="1749" y="136"/>
                  </a:cubicBezTo>
                  <a:cubicBezTo>
                    <a:pt x="2203" y="136"/>
                    <a:pt x="2203" y="136"/>
                    <a:pt x="2203" y="136"/>
                  </a:cubicBezTo>
                  <a:cubicBezTo>
                    <a:pt x="2658" y="136"/>
                    <a:pt x="2658" y="136"/>
                    <a:pt x="2658" y="136"/>
                  </a:cubicBezTo>
                  <a:lnTo>
                    <a:pt x="2658" y="7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22" name="Freeform 6"/>
            <p:cNvSpPr>
              <a:spLocks/>
            </p:cNvSpPr>
            <p:nvPr userDrawn="1"/>
          </p:nvSpPr>
          <p:spPr bwMode="auto">
            <a:xfrm>
              <a:off x="915988" y="1003301"/>
              <a:ext cx="188913" cy="236538"/>
            </a:xfrm>
            <a:custGeom>
              <a:avLst/>
              <a:gdLst>
                <a:gd name="T0" fmla="*/ 49 w 596"/>
                <a:gd name="T1" fmla="*/ 747 h 747"/>
                <a:gd name="T2" fmla="*/ 49 w 596"/>
                <a:gd name="T3" fmla="*/ 721 h 747"/>
                <a:gd name="T4" fmla="*/ 91 w 596"/>
                <a:gd name="T5" fmla="*/ 696 h 747"/>
                <a:gd name="T6" fmla="*/ 99 w 596"/>
                <a:gd name="T7" fmla="*/ 684 h 747"/>
                <a:gd name="T8" fmla="*/ 105 w 596"/>
                <a:gd name="T9" fmla="*/ 621 h 747"/>
                <a:gd name="T10" fmla="*/ 109 w 596"/>
                <a:gd name="T11" fmla="*/ 535 h 747"/>
                <a:gd name="T12" fmla="*/ 109 w 596"/>
                <a:gd name="T13" fmla="*/ 252 h 747"/>
                <a:gd name="T14" fmla="*/ 105 w 596"/>
                <a:gd name="T15" fmla="*/ 112 h 747"/>
                <a:gd name="T16" fmla="*/ 98 w 596"/>
                <a:gd name="T17" fmla="*/ 52 h 747"/>
                <a:gd name="T18" fmla="*/ 78 w 596"/>
                <a:gd name="T19" fmla="*/ 39 h 747"/>
                <a:gd name="T20" fmla="*/ 0 w 596"/>
                <a:gd name="T21" fmla="*/ 33 h 747"/>
                <a:gd name="T22" fmla="*/ 0 w 596"/>
                <a:gd name="T23" fmla="*/ 0 h 747"/>
                <a:gd name="T24" fmla="*/ 165 w 596"/>
                <a:gd name="T25" fmla="*/ 3 h 747"/>
                <a:gd name="T26" fmla="*/ 323 w 596"/>
                <a:gd name="T27" fmla="*/ 0 h 747"/>
                <a:gd name="T28" fmla="*/ 323 w 596"/>
                <a:gd name="T29" fmla="*/ 33 h 747"/>
                <a:gd name="T30" fmla="*/ 243 w 596"/>
                <a:gd name="T31" fmla="*/ 39 h 747"/>
                <a:gd name="T32" fmla="*/ 224 w 596"/>
                <a:gd name="T33" fmla="*/ 51 h 747"/>
                <a:gd name="T34" fmla="*/ 216 w 596"/>
                <a:gd name="T35" fmla="*/ 102 h 747"/>
                <a:gd name="T36" fmla="*/ 213 w 596"/>
                <a:gd name="T37" fmla="*/ 252 h 747"/>
                <a:gd name="T38" fmla="*/ 213 w 596"/>
                <a:gd name="T39" fmla="*/ 606 h 747"/>
                <a:gd name="T40" fmla="*/ 216 w 596"/>
                <a:gd name="T41" fmla="*/ 696 h 747"/>
                <a:gd name="T42" fmla="*/ 303 w 596"/>
                <a:gd name="T43" fmla="*/ 700 h 747"/>
                <a:gd name="T44" fmla="*/ 525 w 596"/>
                <a:gd name="T45" fmla="*/ 681 h 747"/>
                <a:gd name="T46" fmla="*/ 538 w 596"/>
                <a:gd name="T47" fmla="*/ 644 h 747"/>
                <a:gd name="T48" fmla="*/ 560 w 596"/>
                <a:gd name="T49" fmla="*/ 557 h 747"/>
                <a:gd name="T50" fmla="*/ 596 w 596"/>
                <a:gd name="T51" fmla="*/ 557 h 747"/>
                <a:gd name="T52" fmla="*/ 573 w 596"/>
                <a:gd name="T53" fmla="*/ 741 h 747"/>
                <a:gd name="T54" fmla="*/ 537 w 596"/>
                <a:gd name="T55" fmla="*/ 746 h 747"/>
                <a:gd name="T56" fmla="*/ 449 w 596"/>
                <a:gd name="T57" fmla="*/ 747 h 747"/>
                <a:gd name="T58" fmla="*/ 156 w 596"/>
                <a:gd name="T59" fmla="*/ 744 h 747"/>
                <a:gd name="T60" fmla="*/ 49 w 596"/>
                <a:gd name="T61" fmla="*/ 747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6" h="747">
                  <a:moveTo>
                    <a:pt x="49" y="747"/>
                  </a:moveTo>
                  <a:cubicBezTo>
                    <a:pt x="49" y="721"/>
                    <a:pt x="49" y="721"/>
                    <a:pt x="49" y="721"/>
                  </a:cubicBezTo>
                  <a:cubicBezTo>
                    <a:pt x="71" y="710"/>
                    <a:pt x="85" y="702"/>
                    <a:pt x="91" y="696"/>
                  </a:cubicBezTo>
                  <a:cubicBezTo>
                    <a:pt x="95" y="693"/>
                    <a:pt x="98" y="689"/>
                    <a:pt x="99" y="684"/>
                  </a:cubicBezTo>
                  <a:cubicBezTo>
                    <a:pt x="102" y="675"/>
                    <a:pt x="104" y="654"/>
                    <a:pt x="105" y="621"/>
                  </a:cubicBezTo>
                  <a:cubicBezTo>
                    <a:pt x="108" y="573"/>
                    <a:pt x="109" y="545"/>
                    <a:pt x="109" y="535"/>
                  </a:cubicBezTo>
                  <a:cubicBezTo>
                    <a:pt x="109" y="252"/>
                    <a:pt x="109" y="252"/>
                    <a:pt x="109" y="252"/>
                  </a:cubicBezTo>
                  <a:cubicBezTo>
                    <a:pt x="109" y="204"/>
                    <a:pt x="108" y="157"/>
                    <a:pt x="105" y="112"/>
                  </a:cubicBezTo>
                  <a:cubicBezTo>
                    <a:pt x="104" y="78"/>
                    <a:pt x="102" y="59"/>
                    <a:pt x="98" y="52"/>
                  </a:cubicBezTo>
                  <a:cubicBezTo>
                    <a:pt x="93" y="46"/>
                    <a:pt x="87" y="42"/>
                    <a:pt x="78" y="39"/>
                  </a:cubicBezTo>
                  <a:cubicBezTo>
                    <a:pt x="69" y="36"/>
                    <a:pt x="43" y="34"/>
                    <a:pt x="0" y="33"/>
                  </a:cubicBezTo>
                  <a:cubicBezTo>
                    <a:pt x="0" y="0"/>
                    <a:pt x="0" y="0"/>
                    <a:pt x="0" y="0"/>
                  </a:cubicBezTo>
                  <a:cubicBezTo>
                    <a:pt x="89" y="2"/>
                    <a:pt x="144" y="3"/>
                    <a:pt x="165" y="3"/>
                  </a:cubicBezTo>
                  <a:cubicBezTo>
                    <a:pt x="189" y="3"/>
                    <a:pt x="241" y="2"/>
                    <a:pt x="323" y="0"/>
                  </a:cubicBezTo>
                  <a:cubicBezTo>
                    <a:pt x="323" y="33"/>
                    <a:pt x="323" y="33"/>
                    <a:pt x="323" y="33"/>
                  </a:cubicBezTo>
                  <a:cubicBezTo>
                    <a:pt x="279" y="34"/>
                    <a:pt x="253" y="36"/>
                    <a:pt x="243" y="39"/>
                  </a:cubicBezTo>
                  <a:cubicBezTo>
                    <a:pt x="234" y="42"/>
                    <a:pt x="228" y="46"/>
                    <a:pt x="224" y="51"/>
                  </a:cubicBezTo>
                  <a:cubicBezTo>
                    <a:pt x="220" y="58"/>
                    <a:pt x="217" y="75"/>
                    <a:pt x="216" y="102"/>
                  </a:cubicBezTo>
                  <a:cubicBezTo>
                    <a:pt x="215" y="109"/>
                    <a:pt x="214" y="159"/>
                    <a:pt x="213" y="252"/>
                  </a:cubicBezTo>
                  <a:cubicBezTo>
                    <a:pt x="213" y="606"/>
                    <a:pt x="213" y="606"/>
                    <a:pt x="213" y="606"/>
                  </a:cubicBezTo>
                  <a:cubicBezTo>
                    <a:pt x="213" y="643"/>
                    <a:pt x="214" y="673"/>
                    <a:pt x="216" y="696"/>
                  </a:cubicBezTo>
                  <a:cubicBezTo>
                    <a:pt x="257" y="699"/>
                    <a:pt x="262" y="700"/>
                    <a:pt x="303" y="700"/>
                  </a:cubicBezTo>
                  <a:cubicBezTo>
                    <a:pt x="407" y="700"/>
                    <a:pt x="484" y="693"/>
                    <a:pt x="525" y="681"/>
                  </a:cubicBezTo>
                  <a:cubicBezTo>
                    <a:pt x="530" y="670"/>
                    <a:pt x="534" y="658"/>
                    <a:pt x="538" y="644"/>
                  </a:cubicBezTo>
                  <a:cubicBezTo>
                    <a:pt x="560" y="557"/>
                    <a:pt x="560" y="557"/>
                    <a:pt x="560" y="557"/>
                  </a:cubicBezTo>
                  <a:cubicBezTo>
                    <a:pt x="596" y="557"/>
                    <a:pt x="596" y="557"/>
                    <a:pt x="596" y="557"/>
                  </a:cubicBezTo>
                  <a:cubicBezTo>
                    <a:pt x="588" y="609"/>
                    <a:pt x="580" y="671"/>
                    <a:pt x="573" y="741"/>
                  </a:cubicBezTo>
                  <a:cubicBezTo>
                    <a:pt x="558" y="744"/>
                    <a:pt x="546" y="745"/>
                    <a:pt x="537" y="746"/>
                  </a:cubicBezTo>
                  <a:cubicBezTo>
                    <a:pt x="518" y="747"/>
                    <a:pt x="488" y="747"/>
                    <a:pt x="449" y="747"/>
                  </a:cubicBezTo>
                  <a:cubicBezTo>
                    <a:pt x="156" y="744"/>
                    <a:pt x="156" y="744"/>
                    <a:pt x="156" y="744"/>
                  </a:cubicBezTo>
                  <a:cubicBezTo>
                    <a:pt x="121" y="744"/>
                    <a:pt x="85" y="745"/>
                    <a:pt x="49" y="7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23" name="Freeform 7"/>
            <p:cNvSpPr>
              <a:spLocks/>
            </p:cNvSpPr>
            <p:nvPr userDrawn="1"/>
          </p:nvSpPr>
          <p:spPr bwMode="auto">
            <a:xfrm>
              <a:off x="1127125" y="1003301"/>
              <a:ext cx="103188" cy="236538"/>
            </a:xfrm>
            <a:custGeom>
              <a:avLst/>
              <a:gdLst>
                <a:gd name="T0" fmla="*/ 321 w 321"/>
                <a:gd name="T1" fmla="*/ 714 h 747"/>
                <a:gd name="T2" fmla="*/ 321 w 321"/>
                <a:gd name="T3" fmla="*/ 747 h 747"/>
                <a:gd name="T4" fmla="*/ 168 w 321"/>
                <a:gd name="T5" fmla="*/ 744 h 747"/>
                <a:gd name="T6" fmla="*/ 0 w 321"/>
                <a:gd name="T7" fmla="*/ 747 h 747"/>
                <a:gd name="T8" fmla="*/ 0 w 321"/>
                <a:gd name="T9" fmla="*/ 714 h 747"/>
                <a:gd name="T10" fmla="*/ 77 w 321"/>
                <a:gd name="T11" fmla="*/ 708 h 747"/>
                <a:gd name="T12" fmla="*/ 97 w 321"/>
                <a:gd name="T13" fmla="*/ 696 h 747"/>
                <a:gd name="T14" fmla="*/ 105 w 321"/>
                <a:gd name="T15" fmla="*/ 645 h 747"/>
                <a:gd name="T16" fmla="*/ 108 w 321"/>
                <a:gd name="T17" fmla="*/ 495 h 747"/>
                <a:gd name="T18" fmla="*/ 108 w 321"/>
                <a:gd name="T19" fmla="*/ 251 h 747"/>
                <a:gd name="T20" fmla="*/ 105 w 321"/>
                <a:gd name="T21" fmla="*/ 111 h 747"/>
                <a:gd name="T22" fmla="*/ 97 w 321"/>
                <a:gd name="T23" fmla="*/ 52 h 747"/>
                <a:gd name="T24" fmla="*/ 77 w 321"/>
                <a:gd name="T25" fmla="*/ 39 h 747"/>
                <a:gd name="T26" fmla="*/ 0 w 321"/>
                <a:gd name="T27" fmla="*/ 33 h 747"/>
                <a:gd name="T28" fmla="*/ 0 w 321"/>
                <a:gd name="T29" fmla="*/ 0 h 747"/>
                <a:gd name="T30" fmla="*/ 161 w 321"/>
                <a:gd name="T31" fmla="*/ 3 h 747"/>
                <a:gd name="T32" fmla="*/ 321 w 321"/>
                <a:gd name="T33" fmla="*/ 0 h 747"/>
                <a:gd name="T34" fmla="*/ 321 w 321"/>
                <a:gd name="T35" fmla="*/ 33 h 747"/>
                <a:gd name="T36" fmla="*/ 243 w 321"/>
                <a:gd name="T37" fmla="*/ 39 h 747"/>
                <a:gd name="T38" fmla="*/ 224 w 321"/>
                <a:gd name="T39" fmla="*/ 51 h 747"/>
                <a:gd name="T40" fmla="*/ 216 w 321"/>
                <a:gd name="T41" fmla="*/ 102 h 747"/>
                <a:gd name="T42" fmla="*/ 212 w 321"/>
                <a:gd name="T43" fmla="*/ 251 h 747"/>
                <a:gd name="T44" fmla="*/ 212 w 321"/>
                <a:gd name="T45" fmla="*/ 495 h 747"/>
                <a:gd name="T46" fmla="*/ 214 w 321"/>
                <a:gd name="T47" fmla="*/ 635 h 747"/>
                <a:gd name="T48" fmla="*/ 222 w 321"/>
                <a:gd name="T49" fmla="*/ 694 h 747"/>
                <a:gd name="T50" fmla="*/ 242 w 321"/>
                <a:gd name="T51" fmla="*/ 708 h 747"/>
                <a:gd name="T52" fmla="*/ 321 w 321"/>
                <a:gd name="T53" fmla="*/ 714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1" h="747">
                  <a:moveTo>
                    <a:pt x="321" y="714"/>
                  </a:moveTo>
                  <a:cubicBezTo>
                    <a:pt x="321" y="747"/>
                    <a:pt x="321" y="747"/>
                    <a:pt x="321" y="747"/>
                  </a:cubicBezTo>
                  <a:cubicBezTo>
                    <a:pt x="244" y="745"/>
                    <a:pt x="193" y="744"/>
                    <a:pt x="168" y="744"/>
                  </a:cubicBezTo>
                  <a:cubicBezTo>
                    <a:pt x="0" y="747"/>
                    <a:pt x="0" y="747"/>
                    <a:pt x="0" y="747"/>
                  </a:cubicBezTo>
                  <a:cubicBezTo>
                    <a:pt x="0" y="714"/>
                    <a:pt x="0" y="714"/>
                    <a:pt x="0" y="714"/>
                  </a:cubicBezTo>
                  <a:cubicBezTo>
                    <a:pt x="42" y="713"/>
                    <a:pt x="68" y="711"/>
                    <a:pt x="77" y="708"/>
                  </a:cubicBezTo>
                  <a:cubicBezTo>
                    <a:pt x="87" y="705"/>
                    <a:pt x="93" y="701"/>
                    <a:pt x="97" y="696"/>
                  </a:cubicBezTo>
                  <a:cubicBezTo>
                    <a:pt x="101" y="689"/>
                    <a:pt x="104" y="672"/>
                    <a:pt x="105" y="645"/>
                  </a:cubicBezTo>
                  <a:cubicBezTo>
                    <a:pt x="106" y="637"/>
                    <a:pt x="107" y="587"/>
                    <a:pt x="108" y="495"/>
                  </a:cubicBezTo>
                  <a:cubicBezTo>
                    <a:pt x="108" y="251"/>
                    <a:pt x="108" y="251"/>
                    <a:pt x="108" y="251"/>
                  </a:cubicBezTo>
                  <a:cubicBezTo>
                    <a:pt x="108" y="204"/>
                    <a:pt x="107" y="157"/>
                    <a:pt x="105" y="111"/>
                  </a:cubicBezTo>
                  <a:cubicBezTo>
                    <a:pt x="104" y="78"/>
                    <a:pt x="102" y="59"/>
                    <a:pt x="97" y="52"/>
                  </a:cubicBezTo>
                  <a:cubicBezTo>
                    <a:pt x="93" y="46"/>
                    <a:pt x="87" y="41"/>
                    <a:pt x="77" y="39"/>
                  </a:cubicBezTo>
                  <a:cubicBezTo>
                    <a:pt x="68" y="36"/>
                    <a:pt x="42" y="34"/>
                    <a:pt x="0" y="33"/>
                  </a:cubicBezTo>
                  <a:cubicBezTo>
                    <a:pt x="0" y="0"/>
                    <a:pt x="0" y="0"/>
                    <a:pt x="0" y="0"/>
                  </a:cubicBezTo>
                  <a:cubicBezTo>
                    <a:pt x="69" y="2"/>
                    <a:pt x="123" y="3"/>
                    <a:pt x="161" y="3"/>
                  </a:cubicBezTo>
                  <a:cubicBezTo>
                    <a:pt x="197" y="3"/>
                    <a:pt x="250" y="2"/>
                    <a:pt x="321" y="0"/>
                  </a:cubicBezTo>
                  <a:cubicBezTo>
                    <a:pt x="321" y="33"/>
                    <a:pt x="321" y="33"/>
                    <a:pt x="321" y="33"/>
                  </a:cubicBezTo>
                  <a:cubicBezTo>
                    <a:pt x="278" y="34"/>
                    <a:pt x="252" y="36"/>
                    <a:pt x="243" y="39"/>
                  </a:cubicBezTo>
                  <a:cubicBezTo>
                    <a:pt x="234" y="41"/>
                    <a:pt x="227" y="46"/>
                    <a:pt x="224" y="51"/>
                  </a:cubicBezTo>
                  <a:cubicBezTo>
                    <a:pt x="219" y="58"/>
                    <a:pt x="217" y="75"/>
                    <a:pt x="216" y="102"/>
                  </a:cubicBezTo>
                  <a:cubicBezTo>
                    <a:pt x="215" y="109"/>
                    <a:pt x="214" y="159"/>
                    <a:pt x="212" y="251"/>
                  </a:cubicBezTo>
                  <a:cubicBezTo>
                    <a:pt x="212" y="495"/>
                    <a:pt x="212" y="495"/>
                    <a:pt x="212" y="495"/>
                  </a:cubicBezTo>
                  <a:cubicBezTo>
                    <a:pt x="212" y="543"/>
                    <a:pt x="213" y="589"/>
                    <a:pt x="214" y="635"/>
                  </a:cubicBezTo>
                  <a:cubicBezTo>
                    <a:pt x="215" y="668"/>
                    <a:pt x="218" y="688"/>
                    <a:pt x="222" y="694"/>
                  </a:cubicBezTo>
                  <a:cubicBezTo>
                    <a:pt x="226" y="700"/>
                    <a:pt x="233" y="705"/>
                    <a:pt x="242" y="708"/>
                  </a:cubicBezTo>
                  <a:cubicBezTo>
                    <a:pt x="251" y="711"/>
                    <a:pt x="278" y="713"/>
                    <a:pt x="321" y="7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24" name="Freeform 8"/>
            <p:cNvSpPr>
              <a:spLocks/>
            </p:cNvSpPr>
            <p:nvPr userDrawn="1"/>
          </p:nvSpPr>
          <p:spPr bwMode="auto">
            <a:xfrm>
              <a:off x="1266825" y="1003301"/>
              <a:ext cx="276225" cy="242888"/>
            </a:xfrm>
            <a:custGeom>
              <a:avLst/>
              <a:gdLst>
                <a:gd name="T0" fmla="*/ 5 w 869"/>
                <a:gd name="T1" fmla="*/ 747 h 766"/>
                <a:gd name="T2" fmla="*/ 5 w 869"/>
                <a:gd name="T3" fmla="*/ 714 h 766"/>
                <a:gd name="T4" fmla="*/ 80 w 869"/>
                <a:gd name="T5" fmla="*/ 705 h 766"/>
                <a:gd name="T6" fmla="*/ 91 w 869"/>
                <a:gd name="T7" fmla="*/ 695 h 766"/>
                <a:gd name="T8" fmla="*/ 99 w 869"/>
                <a:gd name="T9" fmla="*/ 640 h 766"/>
                <a:gd name="T10" fmla="*/ 102 w 869"/>
                <a:gd name="T11" fmla="*/ 520 h 766"/>
                <a:gd name="T12" fmla="*/ 102 w 869"/>
                <a:gd name="T13" fmla="*/ 92 h 766"/>
                <a:gd name="T14" fmla="*/ 100 w 869"/>
                <a:gd name="T15" fmla="*/ 69 h 766"/>
                <a:gd name="T16" fmla="*/ 80 w 869"/>
                <a:gd name="T17" fmla="*/ 47 h 766"/>
                <a:gd name="T18" fmla="*/ 57 w 869"/>
                <a:gd name="T19" fmla="*/ 36 h 766"/>
                <a:gd name="T20" fmla="*/ 0 w 869"/>
                <a:gd name="T21" fmla="*/ 33 h 766"/>
                <a:gd name="T22" fmla="*/ 0 w 869"/>
                <a:gd name="T23" fmla="*/ 0 h 766"/>
                <a:gd name="T24" fmla="*/ 119 w 869"/>
                <a:gd name="T25" fmla="*/ 3 h 766"/>
                <a:gd name="T26" fmla="*/ 202 w 869"/>
                <a:gd name="T27" fmla="*/ 0 h 766"/>
                <a:gd name="T28" fmla="*/ 269 w 869"/>
                <a:gd name="T29" fmla="*/ 86 h 766"/>
                <a:gd name="T30" fmla="*/ 381 w 869"/>
                <a:gd name="T31" fmla="*/ 220 h 766"/>
                <a:gd name="T32" fmla="*/ 545 w 869"/>
                <a:gd name="T33" fmla="*/ 411 h 766"/>
                <a:gd name="T34" fmla="*/ 671 w 869"/>
                <a:gd name="T35" fmla="*/ 554 h 766"/>
                <a:gd name="T36" fmla="*/ 721 w 869"/>
                <a:gd name="T37" fmla="*/ 609 h 766"/>
                <a:gd name="T38" fmla="*/ 721 w 869"/>
                <a:gd name="T39" fmla="*/ 226 h 766"/>
                <a:gd name="T40" fmla="*/ 718 w 869"/>
                <a:gd name="T41" fmla="*/ 105 h 766"/>
                <a:gd name="T42" fmla="*/ 711 w 869"/>
                <a:gd name="T43" fmla="*/ 51 h 766"/>
                <a:gd name="T44" fmla="*/ 699 w 869"/>
                <a:gd name="T45" fmla="*/ 41 h 766"/>
                <a:gd name="T46" fmla="*/ 624 w 869"/>
                <a:gd name="T47" fmla="*/ 33 h 766"/>
                <a:gd name="T48" fmla="*/ 624 w 869"/>
                <a:gd name="T49" fmla="*/ 0 h 766"/>
                <a:gd name="T50" fmla="*/ 756 w 869"/>
                <a:gd name="T51" fmla="*/ 3 h 766"/>
                <a:gd name="T52" fmla="*/ 869 w 869"/>
                <a:gd name="T53" fmla="*/ 0 h 766"/>
                <a:gd name="T54" fmla="*/ 869 w 869"/>
                <a:gd name="T55" fmla="*/ 33 h 766"/>
                <a:gd name="T56" fmla="*/ 794 w 869"/>
                <a:gd name="T57" fmla="*/ 41 h 766"/>
                <a:gd name="T58" fmla="*/ 783 w 869"/>
                <a:gd name="T59" fmla="*/ 52 h 766"/>
                <a:gd name="T60" fmla="*/ 775 w 869"/>
                <a:gd name="T61" fmla="*/ 107 h 766"/>
                <a:gd name="T62" fmla="*/ 772 w 869"/>
                <a:gd name="T63" fmla="*/ 226 h 766"/>
                <a:gd name="T64" fmla="*/ 772 w 869"/>
                <a:gd name="T65" fmla="*/ 479 h 766"/>
                <a:gd name="T66" fmla="*/ 775 w 869"/>
                <a:gd name="T67" fmla="*/ 766 h 766"/>
                <a:gd name="T68" fmla="*/ 721 w 869"/>
                <a:gd name="T69" fmla="*/ 766 h 766"/>
                <a:gd name="T70" fmla="*/ 707 w 869"/>
                <a:gd name="T71" fmla="*/ 752 h 766"/>
                <a:gd name="T72" fmla="*/ 698 w 869"/>
                <a:gd name="T73" fmla="*/ 744 h 766"/>
                <a:gd name="T74" fmla="*/ 678 w 869"/>
                <a:gd name="T75" fmla="*/ 723 h 766"/>
                <a:gd name="T76" fmla="*/ 611 w 869"/>
                <a:gd name="T77" fmla="*/ 647 h 766"/>
                <a:gd name="T78" fmla="*/ 540 w 869"/>
                <a:gd name="T79" fmla="*/ 560 h 766"/>
                <a:gd name="T80" fmla="*/ 151 w 869"/>
                <a:gd name="T81" fmla="*/ 110 h 766"/>
                <a:gd name="T82" fmla="*/ 151 w 869"/>
                <a:gd name="T83" fmla="*/ 518 h 766"/>
                <a:gd name="T84" fmla="*/ 154 w 869"/>
                <a:gd name="T85" fmla="*/ 641 h 766"/>
                <a:gd name="T86" fmla="*/ 161 w 869"/>
                <a:gd name="T87" fmla="*/ 695 h 766"/>
                <a:gd name="T88" fmla="*/ 173 w 869"/>
                <a:gd name="T89" fmla="*/ 705 h 766"/>
                <a:gd name="T90" fmla="*/ 249 w 869"/>
                <a:gd name="T91" fmla="*/ 714 h 766"/>
                <a:gd name="T92" fmla="*/ 249 w 869"/>
                <a:gd name="T93" fmla="*/ 747 h 766"/>
                <a:gd name="T94" fmla="*/ 143 w 869"/>
                <a:gd name="T95" fmla="*/ 744 h 766"/>
                <a:gd name="T96" fmla="*/ 5 w 869"/>
                <a:gd name="T97" fmla="*/ 747 h 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69" h="766">
                  <a:moveTo>
                    <a:pt x="5" y="747"/>
                  </a:moveTo>
                  <a:cubicBezTo>
                    <a:pt x="5" y="714"/>
                    <a:pt x="5" y="714"/>
                    <a:pt x="5" y="714"/>
                  </a:cubicBezTo>
                  <a:cubicBezTo>
                    <a:pt x="43" y="714"/>
                    <a:pt x="68" y="711"/>
                    <a:pt x="80" y="705"/>
                  </a:cubicBezTo>
                  <a:cubicBezTo>
                    <a:pt x="86" y="703"/>
                    <a:pt x="89" y="700"/>
                    <a:pt x="91" y="695"/>
                  </a:cubicBezTo>
                  <a:cubicBezTo>
                    <a:pt x="95" y="688"/>
                    <a:pt x="98" y="670"/>
                    <a:pt x="99" y="640"/>
                  </a:cubicBezTo>
                  <a:cubicBezTo>
                    <a:pt x="101" y="594"/>
                    <a:pt x="102" y="554"/>
                    <a:pt x="102" y="520"/>
                  </a:cubicBezTo>
                  <a:cubicBezTo>
                    <a:pt x="102" y="92"/>
                    <a:pt x="102" y="92"/>
                    <a:pt x="102" y="92"/>
                  </a:cubicBezTo>
                  <a:cubicBezTo>
                    <a:pt x="102" y="80"/>
                    <a:pt x="102" y="73"/>
                    <a:pt x="100" y="69"/>
                  </a:cubicBezTo>
                  <a:cubicBezTo>
                    <a:pt x="97" y="63"/>
                    <a:pt x="91" y="56"/>
                    <a:pt x="80" y="47"/>
                  </a:cubicBezTo>
                  <a:cubicBezTo>
                    <a:pt x="74" y="41"/>
                    <a:pt x="66" y="38"/>
                    <a:pt x="57" y="36"/>
                  </a:cubicBezTo>
                  <a:cubicBezTo>
                    <a:pt x="49" y="34"/>
                    <a:pt x="30" y="33"/>
                    <a:pt x="0" y="33"/>
                  </a:cubicBezTo>
                  <a:cubicBezTo>
                    <a:pt x="0" y="0"/>
                    <a:pt x="0" y="0"/>
                    <a:pt x="0" y="0"/>
                  </a:cubicBezTo>
                  <a:cubicBezTo>
                    <a:pt x="63" y="2"/>
                    <a:pt x="103" y="3"/>
                    <a:pt x="119" y="3"/>
                  </a:cubicBezTo>
                  <a:cubicBezTo>
                    <a:pt x="147" y="3"/>
                    <a:pt x="174" y="2"/>
                    <a:pt x="202" y="0"/>
                  </a:cubicBezTo>
                  <a:cubicBezTo>
                    <a:pt x="232" y="39"/>
                    <a:pt x="255" y="67"/>
                    <a:pt x="269" y="86"/>
                  </a:cubicBezTo>
                  <a:cubicBezTo>
                    <a:pt x="381" y="220"/>
                    <a:pt x="381" y="220"/>
                    <a:pt x="381" y="220"/>
                  </a:cubicBezTo>
                  <a:cubicBezTo>
                    <a:pt x="545" y="411"/>
                    <a:pt x="545" y="411"/>
                    <a:pt x="545" y="411"/>
                  </a:cubicBezTo>
                  <a:cubicBezTo>
                    <a:pt x="597" y="472"/>
                    <a:pt x="639" y="520"/>
                    <a:pt x="671" y="554"/>
                  </a:cubicBezTo>
                  <a:cubicBezTo>
                    <a:pt x="691" y="578"/>
                    <a:pt x="708" y="596"/>
                    <a:pt x="721" y="609"/>
                  </a:cubicBezTo>
                  <a:cubicBezTo>
                    <a:pt x="721" y="226"/>
                    <a:pt x="721" y="226"/>
                    <a:pt x="721" y="226"/>
                  </a:cubicBezTo>
                  <a:cubicBezTo>
                    <a:pt x="721" y="191"/>
                    <a:pt x="720" y="151"/>
                    <a:pt x="718" y="105"/>
                  </a:cubicBezTo>
                  <a:cubicBezTo>
                    <a:pt x="717" y="76"/>
                    <a:pt x="714" y="58"/>
                    <a:pt x="711" y="51"/>
                  </a:cubicBezTo>
                  <a:cubicBezTo>
                    <a:pt x="708" y="46"/>
                    <a:pt x="705" y="43"/>
                    <a:pt x="699" y="41"/>
                  </a:cubicBezTo>
                  <a:cubicBezTo>
                    <a:pt x="687" y="36"/>
                    <a:pt x="662" y="33"/>
                    <a:pt x="624" y="33"/>
                  </a:cubicBezTo>
                  <a:cubicBezTo>
                    <a:pt x="624" y="0"/>
                    <a:pt x="624" y="0"/>
                    <a:pt x="624" y="0"/>
                  </a:cubicBezTo>
                  <a:cubicBezTo>
                    <a:pt x="667" y="2"/>
                    <a:pt x="711" y="3"/>
                    <a:pt x="756" y="3"/>
                  </a:cubicBezTo>
                  <a:cubicBezTo>
                    <a:pt x="797" y="3"/>
                    <a:pt x="835" y="2"/>
                    <a:pt x="869" y="0"/>
                  </a:cubicBezTo>
                  <a:cubicBezTo>
                    <a:pt x="869" y="33"/>
                    <a:pt x="869" y="33"/>
                    <a:pt x="869" y="33"/>
                  </a:cubicBezTo>
                  <a:cubicBezTo>
                    <a:pt x="831" y="33"/>
                    <a:pt x="806" y="36"/>
                    <a:pt x="794" y="41"/>
                  </a:cubicBezTo>
                  <a:cubicBezTo>
                    <a:pt x="789" y="43"/>
                    <a:pt x="785" y="47"/>
                    <a:pt x="783" y="52"/>
                  </a:cubicBezTo>
                  <a:cubicBezTo>
                    <a:pt x="779" y="58"/>
                    <a:pt x="776" y="77"/>
                    <a:pt x="775" y="107"/>
                  </a:cubicBezTo>
                  <a:cubicBezTo>
                    <a:pt x="773" y="153"/>
                    <a:pt x="772" y="193"/>
                    <a:pt x="772" y="226"/>
                  </a:cubicBezTo>
                  <a:cubicBezTo>
                    <a:pt x="772" y="479"/>
                    <a:pt x="772" y="479"/>
                    <a:pt x="772" y="479"/>
                  </a:cubicBezTo>
                  <a:cubicBezTo>
                    <a:pt x="772" y="531"/>
                    <a:pt x="773" y="626"/>
                    <a:pt x="775" y="766"/>
                  </a:cubicBezTo>
                  <a:cubicBezTo>
                    <a:pt x="721" y="766"/>
                    <a:pt x="721" y="766"/>
                    <a:pt x="721" y="766"/>
                  </a:cubicBezTo>
                  <a:cubicBezTo>
                    <a:pt x="707" y="752"/>
                    <a:pt x="707" y="752"/>
                    <a:pt x="707" y="752"/>
                  </a:cubicBezTo>
                  <a:cubicBezTo>
                    <a:pt x="705" y="751"/>
                    <a:pt x="700" y="746"/>
                    <a:pt x="698" y="744"/>
                  </a:cubicBezTo>
                  <a:cubicBezTo>
                    <a:pt x="696" y="742"/>
                    <a:pt x="689" y="735"/>
                    <a:pt x="678" y="723"/>
                  </a:cubicBezTo>
                  <a:cubicBezTo>
                    <a:pt x="647" y="689"/>
                    <a:pt x="625" y="664"/>
                    <a:pt x="611" y="647"/>
                  </a:cubicBezTo>
                  <a:cubicBezTo>
                    <a:pt x="540" y="560"/>
                    <a:pt x="540" y="560"/>
                    <a:pt x="540" y="560"/>
                  </a:cubicBezTo>
                  <a:cubicBezTo>
                    <a:pt x="151" y="110"/>
                    <a:pt x="151" y="110"/>
                    <a:pt x="151" y="110"/>
                  </a:cubicBezTo>
                  <a:cubicBezTo>
                    <a:pt x="151" y="518"/>
                    <a:pt x="151" y="518"/>
                    <a:pt x="151" y="518"/>
                  </a:cubicBezTo>
                  <a:cubicBezTo>
                    <a:pt x="151" y="552"/>
                    <a:pt x="152" y="593"/>
                    <a:pt x="154" y="641"/>
                  </a:cubicBezTo>
                  <a:cubicBezTo>
                    <a:pt x="156" y="670"/>
                    <a:pt x="158" y="688"/>
                    <a:pt x="161" y="695"/>
                  </a:cubicBezTo>
                  <a:cubicBezTo>
                    <a:pt x="164" y="700"/>
                    <a:pt x="168" y="704"/>
                    <a:pt x="173" y="705"/>
                  </a:cubicBezTo>
                  <a:cubicBezTo>
                    <a:pt x="185" y="711"/>
                    <a:pt x="210" y="714"/>
                    <a:pt x="249" y="714"/>
                  </a:cubicBezTo>
                  <a:cubicBezTo>
                    <a:pt x="249" y="747"/>
                    <a:pt x="249" y="747"/>
                    <a:pt x="249" y="747"/>
                  </a:cubicBezTo>
                  <a:cubicBezTo>
                    <a:pt x="217" y="745"/>
                    <a:pt x="181" y="744"/>
                    <a:pt x="143" y="744"/>
                  </a:cubicBezTo>
                  <a:cubicBezTo>
                    <a:pt x="100" y="744"/>
                    <a:pt x="54" y="745"/>
                    <a:pt x="5" y="7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25" name="Freeform 9"/>
            <p:cNvSpPr>
              <a:spLocks/>
            </p:cNvSpPr>
            <p:nvPr userDrawn="1"/>
          </p:nvSpPr>
          <p:spPr bwMode="auto">
            <a:xfrm>
              <a:off x="1573213" y="1003301"/>
              <a:ext cx="101600" cy="236538"/>
            </a:xfrm>
            <a:custGeom>
              <a:avLst/>
              <a:gdLst>
                <a:gd name="T0" fmla="*/ 322 w 322"/>
                <a:gd name="T1" fmla="*/ 714 h 747"/>
                <a:gd name="T2" fmla="*/ 322 w 322"/>
                <a:gd name="T3" fmla="*/ 747 h 747"/>
                <a:gd name="T4" fmla="*/ 169 w 322"/>
                <a:gd name="T5" fmla="*/ 744 h 747"/>
                <a:gd name="T6" fmla="*/ 0 w 322"/>
                <a:gd name="T7" fmla="*/ 747 h 747"/>
                <a:gd name="T8" fmla="*/ 0 w 322"/>
                <a:gd name="T9" fmla="*/ 714 h 747"/>
                <a:gd name="T10" fmla="*/ 79 w 322"/>
                <a:gd name="T11" fmla="*/ 708 h 747"/>
                <a:gd name="T12" fmla="*/ 98 w 322"/>
                <a:gd name="T13" fmla="*/ 696 h 747"/>
                <a:gd name="T14" fmla="*/ 106 w 322"/>
                <a:gd name="T15" fmla="*/ 645 h 747"/>
                <a:gd name="T16" fmla="*/ 109 w 322"/>
                <a:gd name="T17" fmla="*/ 495 h 747"/>
                <a:gd name="T18" fmla="*/ 109 w 322"/>
                <a:gd name="T19" fmla="*/ 251 h 747"/>
                <a:gd name="T20" fmla="*/ 106 w 322"/>
                <a:gd name="T21" fmla="*/ 111 h 747"/>
                <a:gd name="T22" fmla="*/ 98 w 322"/>
                <a:gd name="T23" fmla="*/ 52 h 747"/>
                <a:gd name="T24" fmla="*/ 78 w 322"/>
                <a:gd name="T25" fmla="*/ 39 h 747"/>
                <a:gd name="T26" fmla="*/ 0 w 322"/>
                <a:gd name="T27" fmla="*/ 33 h 747"/>
                <a:gd name="T28" fmla="*/ 0 w 322"/>
                <a:gd name="T29" fmla="*/ 0 h 747"/>
                <a:gd name="T30" fmla="*/ 161 w 322"/>
                <a:gd name="T31" fmla="*/ 3 h 747"/>
                <a:gd name="T32" fmla="*/ 322 w 322"/>
                <a:gd name="T33" fmla="*/ 0 h 747"/>
                <a:gd name="T34" fmla="*/ 322 w 322"/>
                <a:gd name="T35" fmla="*/ 33 h 747"/>
                <a:gd name="T36" fmla="*/ 244 w 322"/>
                <a:gd name="T37" fmla="*/ 39 h 747"/>
                <a:gd name="T38" fmla="*/ 224 w 322"/>
                <a:gd name="T39" fmla="*/ 51 h 747"/>
                <a:gd name="T40" fmla="*/ 216 w 322"/>
                <a:gd name="T41" fmla="*/ 102 h 747"/>
                <a:gd name="T42" fmla="*/ 213 w 322"/>
                <a:gd name="T43" fmla="*/ 251 h 747"/>
                <a:gd name="T44" fmla="*/ 213 w 322"/>
                <a:gd name="T45" fmla="*/ 495 h 747"/>
                <a:gd name="T46" fmla="*/ 215 w 322"/>
                <a:gd name="T47" fmla="*/ 635 h 747"/>
                <a:gd name="T48" fmla="*/ 223 w 322"/>
                <a:gd name="T49" fmla="*/ 694 h 747"/>
                <a:gd name="T50" fmla="*/ 243 w 322"/>
                <a:gd name="T51" fmla="*/ 708 h 747"/>
                <a:gd name="T52" fmla="*/ 322 w 322"/>
                <a:gd name="T53" fmla="*/ 714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2" h="747">
                  <a:moveTo>
                    <a:pt x="322" y="714"/>
                  </a:moveTo>
                  <a:cubicBezTo>
                    <a:pt x="322" y="747"/>
                    <a:pt x="322" y="747"/>
                    <a:pt x="322" y="747"/>
                  </a:cubicBezTo>
                  <a:cubicBezTo>
                    <a:pt x="244" y="745"/>
                    <a:pt x="193" y="744"/>
                    <a:pt x="169" y="744"/>
                  </a:cubicBezTo>
                  <a:cubicBezTo>
                    <a:pt x="0" y="747"/>
                    <a:pt x="0" y="747"/>
                    <a:pt x="0" y="747"/>
                  </a:cubicBezTo>
                  <a:cubicBezTo>
                    <a:pt x="0" y="714"/>
                    <a:pt x="0" y="714"/>
                    <a:pt x="0" y="714"/>
                  </a:cubicBezTo>
                  <a:cubicBezTo>
                    <a:pt x="43" y="713"/>
                    <a:pt x="69" y="711"/>
                    <a:pt x="79" y="708"/>
                  </a:cubicBezTo>
                  <a:cubicBezTo>
                    <a:pt x="88" y="705"/>
                    <a:pt x="94" y="701"/>
                    <a:pt x="98" y="696"/>
                  </a:cubicBezTo>
                  <a:cubicBezTo>
                    <a:pt x="102" y="689"/>
                    <a:pt x="105" y="672"/>
                    <a:pt x="106" y="645"/>
                  </a:cubicBezTo>
                  <a:cubicBezTo>
                    <a:pt x="107" y="637"/>
                    <a:pt x="108" y="587"/>
                    <a:pt x="109" y="495"/>
                  </a:cubicBezTo>
                  <a:cubicBezTo>
                    <a:pt x="109" y="251"/>
                    <a:pt x="109" y="251"/>
                    <a:pt x="109" y="251"/>
                  </a:cubicBezTo>
                  <a:cubicBezTo>
                    <a:pt x="109" y="204"/>
                    <a:pt x="108" y="157"/>
                    <a:pt x="106" y="111"/>
                  </a:cubicBezTo>
                  <a:cubicBezTo>
                    <a:pt x="105" y="78"/>
                    <a:pt x="102" y="59"/>
                    <a:pt x="98" y="52"/>
                  </a:cubicBezTo>
                  <a:cubicBezTo>
                    <a:pt x="94" y="46"/>
                    <a:pt x="88" y="41"/>
                    <a:pt x="78" y="39"/>
                  </a:cubicBezTo>
                  <a:cubicBezTo>
                    <a:pt x="69" y="36"/>
                    <a:pt x="43" y="34"/>
                    <a:pt x="0" y="33"/>
                  </a:cubicBezTo>
                  <a:cubicBezTo>
                    <a:pt x="0" y="0"/>
                    <a:pt x="0" y="0"/>
                    <a:pt x="0" y="0"/>
                  </a:cubicBezTo>
                  <a:cubicBezTo>
                    <a:pt x="70" y="2"/>
                    <a:pt x="124" y="3"/>
                    <a:pt x="161" y="3"/>
                  </a:cubicBezTo>
                  <a:cubicBezTo>
                    <a:pt x="198" y="3"/>
                    <a:pt x="251" y="2"/>
                    <a:pt x="322" y="0"/>
                  </a:cubicBezTo>
                  <a:cubicBezTo>
                    <a:pt x="322" y="33"/>
                    <a:pt x="322" y="33"/>
                    <a:pt x="322" y="33"/>
                  </a:cubicBezTo>
                  <a:cubicBezTo>
                    <a:pt x="279" y="34"/>
                    <a:pt x="253" y="36"/>
                    <a:pt x="244" y="39"/>
                  </a:cubicBezTo>
                  <a:cubicBezTo>
                    <a:pt x="234" y="41"/>
                    <a:pt x="228" y="46"/>
                    <a:pt x="224" y="51"/>
                  </a:cubicBezTo>
                  <a:cubicBezTo>
                    <a:pt x="220" y="58"/>
                    <a:pt x="217" y="75"/>
                    <a:pt x="216" y="102"/>
                  </a:cubicBezTo>
                  <a:cubicBezTo>
                    <a:pt x="216" y="109"/>
                    <a:pt x="215" y="159"/>
                    <a:pt x="213" y="251"/>
                  </a:cubicBezTo>
                  <a:cubicBezTo>
                    <a:pt x="213" y="495"/>
                    <a:pt x="213" y="495"/>
                    <a:pt x="213" y="495"/>
                  </a:cubicBezTo>
                  <a:cubicBezTo>
                    <a:pt x="213" y="543"/>
                    <a:pt x="214" y="589"/>
                    <a:pt x="215" y="635"/>
                  </a:cubicBezTo>
                  <a:cubicBezTo>
                    <a:pt x="216" y="668"/>
                    <a:pt x="219" y="688"/>
                    <a:pt x="223" y="694"/>
                  </a:cubicBezTo>
                  <a:cubicBezTo>
                    <a:pt x="227" y="700"/>
                    <a:pt x="234" y="705"/>
                    <a:pt x="243" y="708"/>
                  </a:cubicBezTo>
                  <a:cubicBezTo>
                    <a:pt x="252" y="711"/>
                    <a:pt x="278" y="713"/>
                    <a:pt x="322" y="7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26" name="Freeform 10"/>
            <p:cNvSpPr>
              <a:spLocks/>
            </p:cNvSpPr>
            <p:nvPr userDrawn="1"/>
          </p:nvSpPr>
          <p:spPr bwMode="auto">
            <a:xfrm>
              <a:off x="1692275" y="998538"/>
              <a:ext cx="231775" cy="246063"/>
            </a:xfrm>
            <a:custGeom>
              <a:avLst/>
              <a:gdLst>
                <a:gd name="T0" fmla="*/ 728 w 728"/>
                <a:gd name="T1" fmla="*/ 667 h 774"/>
                <a:gd name="T2" fmla="*/ 707 w 728"/>
                <a:gd name="T3" fmla="*/ 716 h 774"/>
                <a:gd name="T4" fmla="*/ 581 w 728"/>
                <a:gd name="T5" fmla="*/ 761 h 774"/>
                <a:gd name="T6" fmla="*/ 447 w 728"/>
                <a:gd name="T7" fmla="*/ 774 h 774"/>
                <a:gd name="T8" fmla="*/ 288 w 728"/>
                <a:gd name="T9" fmla="*/ 754 h 774"/>
                <a:gd name="T10" fmla="*/ 161 w 728"/>
                <a:gd name="T11" fmla="*/ 696 h 774"/>
                <a:gd name="T12" fmla="*/ 71 w 728"/>
                <a:gd name="T13" fmla="*/ 610 h 774"/>
                <a:gd name="T14" fmla="*/ 18 w 728"/>
                <a:gd name="T15" fmla="*/ 508 h 774"/>
                <a:gd name="T16" fmla="*/ 0 w 728"/>
                <a:gd name="T17" fmla="*/ 386 h 774"/>
                <a:gd name="T18" fmla="*/ 123 w 728"/>
                <a:gd name="T19" fmla="*/ 110 h 774"/>
                <a:gd name="T20" fmla="*/ 457 w 728"/>
                <a:gd name="T21" fmla="*/ 0 h 774"/>
                <a:gd name="T22" fmla="*/ 549 w 728"/>
                <a:gd name="T23" fmla="*/ 6 h 774"/>
                <a:gd name="T24" fmla="*/ 653 w 728"/>
                <a:gd name="T25" fmla="*/ 27 h 774"/>
                <a:gd name="T26" fmla="*/ 728 w 728"/>
                <a:gd name="T27" fmla="*/ 45 h 774"/>
                <a:gd name="T28" fmla="*/ 710 w 728"/>
                <a:gd name="T29" fmla="*/ 101 h 774"/>
                <a:gd name="T30" fmla="*/ 698 w 728"/>
                <a:gd name="T31" fmla="*/ 204 h 774"/>
                <a:gd name="T32" fmla="*/ 665 w 728"/>
                <a:gd name="T33" fmla="*/ 204 h 774"/>
                <a:gd name="T34" fmla="*/ 665 w 728"/>
                <a:gd name="T35" fmla="*/ 143 h 774"/>
                <a:gd name="T36" fmla="*/ 605 w 728"/>
                <a:gd name="T37" fmla="*/ 66 h 774"/>
                <a:gd name="T38" fmla="*/ 446 w 728"/>
                <a:gd name="T39" fmla="*/ 41 h 774"/>
                <a:gd name="T40" fmla="*/ 313 w 728"/>
                <a:gd name="T41" fmla="*/ 60 h 774"/>
                <a:gd name="T42" fmla="*/ 217 w 728"/>
                <a:gd name="T43" fmla="*/ 117 h 774"/>
                <a:gd name="T44" fmla="*/ 149 w 728"/>
                <a:gd name="T45" fmla="*/ 216 h 774"/>
                <a:gd name="T46" fmla="*/ 122 w 728"/>
                <a:gd name="T47" fmla="*/ 366 h 774"/>
                <a:gd name="T48" fmla="*/ 223 w 728"/>
                <a:gd name="T49" fmla="*/ 621 h 774"/>
                <a:gd name="T50" fmla="*/ 492 w 728"/>
                <a:gd name="T51" fmla="*/ 717 h 774"/>
                <a:gd name="T52" fmla="*/ 632 w 728"/>
                <a:gd name="T53" fmla="*/ 698 h 774"/>
                <a:gd name="T54" fmla="*/ 719 w 728"/>
                <a:gd name="T55" fmla="*/ 656 h 774"/>
                <a:gd name="T56" fmla="*/ 728 w 728"/>
                <a:gd name="T57" fmla="*/ 667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28" h="774">
                  <a:moveTo>
                    <a:pt x="728" y="667"/>
                  </a:moveTo>
                  <a:cubicBezTo>
                    <a:pt x="707" y="716"/>
                    <a:pt x="707" y="716"/>
                    <a:pt x="707" y="716"/>
                  </a:cubicBezTo>
                  <a:cubicBezTo>
                    <a:pt x="664" y="736"/>
                    <a:pt x="622" y="751"/>
                    <a:pt x="581" y="761"/>
                  </a:cubicBezTo>
                  <a:cubicBezTo>
                    <a:pt x="540" y="770"/>
                    <a:pt x="495" y="774"/>
                    <a:pt x="447" y="774"/>
                  </a:cubicBezTo>
                  <a:cubicBezTo>
                    <a:pt x="390" y="774"/>
                    <a:pt x="337" y="768"/>
                    <a:pt x="288" y="754"/>
                  </a:cubicBezTo>
                  <a:cubicBezTo>
                    <a:pt x="240" y="740"/>
                    <a:pt x="197" y="721"/>
                    <a:pt x="161" y="696"/>
                  </a:cubicBezTo>
                  <a:cubicBezTo>
                    <a:pt x="124" y="670"/>
                    <a:pt x="94" y="642"/>
                    <a:pt x="71" y="610"/>
                  </a:cubicBezTo>
                  <a:cubicBezTo>
                    <a:pt x="48" y="579"/>
                    <a:pt x="31" y="545"/>
                    <a:pt x="18" y="508"/>
                  </a:cubicBezTo>
                  <a:cubicBezTo>
                    <a:pt x="6" y="471"/>
                    <a:pt x="0" y="430"/>
                    <a:pt x="0" y="386"/>
                  </a:cubicBezTo>
                  <a:cubicBezTo>
                    <a:pt x="0" y="275"/>
                    <a:pt x="41" y="183"/>
                    <a:pt x="123" y="110"/>
                  </a:cubicBezTo>
                  <a:cubicBezTo>
                    <a:pt x="204" y="37"/>
                    <a:pt x="316" y="0"/>
                    <a:pt x="457" y="0"/>
                  </a:cubicBezTo>
                  <a:cubicBezTo>
                    <a:pt x="490" y="0"/>
                    <a:pt x="521" y="2"/>
                    <a:pt x="549" y="6"/>
                  </a:cubicBezTo>
                  <a:cubicBezTo>
                    <a:pt x="578" y="9"/>
                    <a:pt x="612" y="16"/>
                    <a:pt x="653" y="27"/>
                  </a:cubicBezTo>
                  <a:cubicBezTo>
                    <a:pt x="694" y="37"/>
                    <a:pt x="719" y="43"/>
                    <a:pt x="728" y="45"/>
                  </a:cubicBezTo>
                  <a:cubicBezTo>
                    <a:pt x="720" y="64"/>
                    <a:pt x="714" y="82"/>
                    <a:pt x="710" y="101"/>
                  </a:cubicBezTo>
                  <a:cubicBezTo>
                    <a:pt x="704" y="131"/>
                    <a:pt x="700" y="165"/>
                    <a:pt x="698" y="204"/>
                  </a:cubicBezTo>
                  <a:cubicBezTo>
                    <a:pt x="665" y="204"/>
                    <a:pt x="665" y="204"/>
                    <a:pt x="665" y="204"/>
                  </a:cubicBezTo>
                  <a:cubicBezTo>
                    <a:pt x="665" y="143"/>
                    <a:pt x="665" y="143"/>
                    <a:pt x="665" y="143"/>
                  </a:cubicBezTo>
                  <a:cubicBezTo>
                    <a:pt x="661" y="109"/>
                    <a:pt x="641" y="83"/>
                    <a:pt x="605" y="66"/>
                  </a:cubicBezTo>
                  <a:cubicBezTo>
                    <a:pt x="569" y="50"/>
                    <a:pt x="516" y="41"/>
                    <a:pt x="446" y="41"/>
                  </a:cubicBezTo>
                  <a:cubicBezTo>
                    <a:pt x="393" y="42"/>
                    <a:pt x="349" y="48"/>
                    <a:pt x="313" y="60"/>
                  </a:cubicBezTo>
                  <a:cubicBezTo>
                    <a:pt x="277" y="72"/>
                    <a:pt x="245" y="91"/>
                    <a:pt x="217" y="117"/>
                  </a:cubicBezTo>
                  <a:cubicBezTo>
                    <a:pt x="189" y="143"/>
                    <a:pt x="166" y="176"/>
                    <a:pt x="149" y="216"/>
                  </a:cubicBezTo>
                  <a:cubicBezTo>
                    <a:pt x="131" y="256"/>
                    <a:pt x="122" y="306"/>
                    <a:pt x="122" y="366"/>
                  </a:cubicBezTo>
                  <a:cubicBezTo>
                    <a:pt x="122" y="472"/>
                    <a:pt x="155" y="557"/>
                    <a:pt x="223" y="621"/>
                  </a:cubicBezTo>
                  <a:cubicBezTo>
                    <a:pt x="291" y="685"/>
                    <a:pt x="380" y="717"/>
                    <a:pt x="492" y="717"/>
                  </a:cubicBezTo>
                  <a:cubicBezTo>
                    <a:pt x="542" y="717"/>
                    <a:pt x="589" y="711"/>
                    <a:pt x="632" y="698"/>
                  </a:cubicBezTo>
                  <a:cubicBezTo>
                    <a:pt x="661" y="689"/>
                    <a:pt x="690" y="675"/>
                    <a:pt x="719" y="656"/>
                  </a:cubicBezTo>
                  <a:lnTo>
                    <a:pt x="728" y="6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27" name="Freeform 11"/>
            <p:cNvSpPr>
              <a:spLocks/>
            </p:cNvSpPr>
            <p:nvPr userDrawn="1"/>
          </p:nvSpPr>
          <p:spPr bwMode="auto">
            <a:xfrm>
              <a:off x="657225" y="998538"/>
              <a:ext cx="231775" cy="246063"/>
            </a:xfrm>
            <a:custGeom>
              <a:avLst/>
              <a:gdLst>
                <a:gd name="T0" fmla="*/ 728 w 728"/>
                <a:gd name="T1" fmla="*/ 667 h 774"/>
                <a:gd name="T2" fmla="*/ 706 w 728"/>
                <a:gd name="T3" fmla="*/ 716 h 774"/>
                <a:gd name="T4" fmla="*/ 580 w 728"/>
                <a:gd name="T5" fmla="*/ 761 h 774"/>
                <a:gd name="T6" fmla="*/ 446 w 728"/>
                <a:gd name="T7" fmla="*/ 774 h 774"/>
                <a:gd name="T8" fmla="*/ 288 w 728"/>
                <a:gd name="T9" fmla="*/ 754 h 774"/>
                <a:gd name="T10" fmla="*/ 160 w 728"/>
                <a:gd name="T11" fmla="*/ 696 h 774"/>
                <a:gd name="T12" fmla="*/ 71 w 728"/>
                <a:gd name="T13" fmla="*/ 610 h 774"/>
                <a:gd name="T14" fmla="*/ 18 w 728"/>
                <a:gd name="T15" fmla="*/ 508 h 774"/>
                <a:gd name="T16" fmla="*/ 0 w 728"/>
                <a:gd name="T17" fmla="*/ 386 h 774"/>
                <a:gd name="T18" fmla="*/ 122 w 728"/>
                <a:gd name="T19" fmla="*/ 110 h 774"/>
                <a:gd name="T20" fmla="*/ 456 w 728"/>
                <a:gd name="T21" fmla="*/ 0 h 774"/>
                <a:gd name="T22" fmla="*/ 549 w 728"/>
                <a:gd name="T23" fmla="*/ 6 h 774"/>
                <a:gd name="T24" fmla="*/ 653 w 728"/>
                <a:gd name="T25" fmla="*/ 27 h 774"/>
                <a:gd name="T26" fmla="*/ 728 w 728"/>
                <a:gd name="T27" fmla="*/ 45 h 774"/>
                <a:gd name="T28" fmla="*/ 710 w 728"/>
                <a:gd name="T29" fmla="*/ 101 h 774"/>
                <a:gd name="T30" fmla="*/ 698 w 728"/>
                <a:gd name="T31" fmla="*/ 204 h 774"/>
                <a:gd name="T32" fmla="*/ 665 w 728"/>
                <a:gd name="T33" fmla="*/ 204 h 774"/>
                <a:gd name="T34" fmla="*/ 664 w 728"/>
                <a:gd name="T35" fmla="*/ 143 h 774"/>
                <a:gd name="T36" fmla="*/ 604 w 728"/>
                <a:gd name="T37" fmla="*/ 66 h 774"/>
                <a:gd name="T38" fmla="*/ 445 w 728"/>
                <a:gd name="T39" fmla="*/ 41 h 774"/>
                <a:gd name="T40" fmla="*/ 313 w 728"/>
                <a:gd name="T41" fmla="*/ 60 h 774"/>
                <a:gd name="T42" fmla="*/ 216 w 728"/>
                <a:gd name="T43" fmla="*/ 117 h 774"/>
                <a:gd name="T44" fmla="*/ 148 w 728"/>
                <a:gd name="T45" fmla="*/ 216 h 774"/>
                <a:gd name="T46" fmla="*/ 121 w 728"/>
                <a:gd name="T47" fmla="*/ 366 h 774"/>
                <a:gd name="T48" fmla="*/ 223 w 728"/>
                <a:gd name="T49" fmla="*/ 621 h 774"/>
                <a:gd name="T50" fmla="*/ 492 w 728"/>
                <a:gd name="T51" fmla="*/ 717 h 774"/>
                <a:gd name="T52" fmla="*/ 631 w 728"/>
                <a:gd name="T53" fmla="*/ 698 h 774"/>
                <a:gd name="T54" fmla="*/ 718 w 728"/>
                <a:gd name="T55" fmla="*/ 656 h 774"/>
                <a:gd name="T56" fmla="*/ 728 w 728"/>
                <a:gd name="T57" fmla="*/ 667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28" h="774">
                  <a:moveTo>
                    <a:pt x="728" y="667"/>
                  </a:moveTo>
                  <a:cubicBezTo>
                    <a:pt x="706" y="716"/>
                    <a:pt x="706" y="716"/>
                    <a:pt x="706" y="716"/>
                  </a:cubicBezTo>
                  <a:cubicBezTo>
                    <a:pt x="663" y="736"/>
                    <a:pt x="621" y="751"/>
                    <a:pt x="580" y="761"/>
                  </a:cubicBezTo>
                  <a:cubicBezTo>
                    <a:pt x="539" y="770"/>
                    <a:pt x="495" y="774"/>
                    <a:pt x="446" y="774"/>
                  </a:cubicBezTo>
                  <a:cubicBezTo>
                    <a:pt x="389" y="774"/>
                    <a:pt x="337" y="768"/>
                    <a:pt x="288" y="754"/>
                  </a:cubicBezTo>
                  <a:cubicBezTo>
                    <a:pt x="239" y="740"/>
                    <a:pt x="197" y="721"/>
                    <a:pt x="160" y="696"/>
                  </a:cubicBezTo>
                  <a:cubicBezTo>
                    <a:pt x="124" y="670"/>
                    <a:pt x="94" y="642"/>
                    <a:pt x="71" y="610"/>
                  </a:cubicBezTo>
                  <a:cubicBezTo>
                    <a:pt x="48" y="579"/>
                    <a:pt x="30" y="545"/>
                    <a:pt x="18" y="508"/>
                  </a:cubicBezTo>
                  <a:cubicBezTo>
                    <a:pt x="6" y="471"/>
                    <a:pt x="0" y="430"/>
                    <a:pt x="0" y="386"/>
                  </a:cubicBezTo>
                  <a:cubicBezTo>
                    <a:pt x="0" y="275"/>
                    <a:pt x="41" y="183"/>
                    <a:pt x="122" y="110"/>
                  </a:cubicBezTo>
                  <a:cubicBezTo>
                    <a:pt x="204" y="37"/>
                    <a:pt x="315" y="0"/>
                    <a:pt x="456" y="0"/>
                  </a:cubicBezTo>
                  <a:cubicBezTo>
                    <a:pt x="490" y="0"/>
                    <a:pt x="520" y="2"/>
                    <a:pt x="549" y="6"/>
                  </a:cubicBezTo>
                  <a:cubicBezTo>
                    <a:pt x="577" y="9"/>
                    <a:pt x="612" y="16"/>
                    <a:pt x="653" y="27"/>
                  </a:cubicBezTo>
                  <a:cubicBezTo>
                    <a:pt x="694" y="37"/>
                    <a:pt x="719" y="43"/>
                    <a:pt x="728" y="45"/>
                  </a:cubicBezTo>
                  <a:cubicBezTo>
                    <a:pt x="720" y="64"/>
                    <a:pt x="714" y="82"/>
                    <a:pt x="710" y="101"/>
                  </a:cubicBezTo>
                  <a:cubicBezTo>
                    <a:pt x="704" y="131"/>
                    <a:pt x="700" y="165"/>
                    <a:pt x="698" y="204"/>
                  </a:cubicBezTo>
                  <a:cubicBezTo>
                    <a:pt x="665" y="204"/>
                    <a:pt x="665" y="204"/>
                    <a:pt x="665" y="204"/>
                  </a:cubicBezTo>
                  <a:cubicBezTo>
                    <a:pt x="664" y="143"/>
                    <a:pt x="664" y="143"/>
                    <a:pt x="664" y="143"/>
                  </a:cubicBezTo>
                  <a:cubicBezTo>
                    <a:pt x="661" y="109"/>
                    <a:pt x="641" y="83"/>
                    <a:pt x="604" y="66"/>
                  </a:cubicBezTo>
                  <a:cubicBezTo>
                    <a:pt x="568" y="50"/>
                    <a:pt x="515" y="41"/>
                    <a:pt x="445" y="41"/>
                  </a:cubicBezTo>
                  <a:cubicBezTo>
                    <a:pt x="393" y="42"/>
                    <a:pt x="349" y="48"/>
                    <a:pt x="313" y="60"/>
                  </a:cubicBezTo>
                  <a:cubicBezTo>
                    <a:pt x="276" y="72"/>
                    <a:pt x="244" y="91"/>
                    <a:pt x="216" y="117"/>
                  </a:cubicBezTo>
                  <a:cubicBezTo>
                    <a:pt x="189" y="143"/>
                    <a:pt x="166" y="176"/>
                    <a:pt x="148" y="216"/>
                  </a:cubicBezTo>
                  <a:cubicBezTo>
                    <a:pt x="131" y="256"/>
                    <a:pt x="122" y="306"/>
                    <a:pt x="121" y="366"/>
                  </a:cubicBezTo>
                  <a:cubicBezTo>
                    <a:pt x="121" y="472"/>
                    <a:pt x="155" y="557"/>
                    <a:pt x="223" y="621"/>
                  </a:cubicBezTo>
                  <a:cubicBezTo>
                    <a:pt x="290" y="685"/>
                    <a:pt x="380" y="717"/>
                    <a:pt x="492" y="717"/>
                  </a:cubicBezTo>
                  <a:cubicBezTo>
                    <a:pt x="542" y="717"/>
                    <a:pt x="588" y="711"/>
                    <a:pt x="631" y="698"/>
                  </a:cubicBezTo>
                  <a:cubicBezTo>
                    <a:pt x="660" y="689"/>
                    <a:pt x="689" y="675"/>
                    <a:pt x="718" y="656"/>
                  </a:cubicBezTo>
                  <a:lnTo>
                    <a:pt x="728" y="6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28" name="Freeform 12"/>
            <p:cNvSpPr>
              <a:spLocks/>
            </p:cNvSpPr>
            <p:nvPr userDrawn="1"/>
          </p:nvSpPr>
          <p:spPr bwMode="auto">
            <a:xfrm>
              <a:off x="757238" y="687388"/>
              <a:ext cx="323850" cy="239713"/>
            </a:xfrm>
            <a:custGeom>
              <a:avLst/>
              <a:gdLst>
                <a:gd name="T0" fmla="*/ 0 w 1017"/>
                <a:gd name="T1" fmla="*/ 35 h 754"/>
                <a:gd name="T2" fmla="*/ 0 w 1017"/>
                <a:gd name="T3" fmla="*/ 0 h 754"/>
                <a:gd name="T4" fmla="*/ 110 w 1017"/>
                <a:gd name="T5" fmla="*/ 4 h 754"/>
                <a:gd name="T6" fmla="*/ 212 w 1017"/>
                <a:gd name="T7" fmla="*/ 0 h 754"/>
                <a:gd name="T8" fmla="*/ 300 w 1017"/>
                <a:gd name="T9" fmla="*/ 183 h 754"/>
                <a:gd name="T10" fmla="*/ 509 w 1017"/>
                <a:gd name="T11" fmla="*/ 592 h 754"/>
                <a:gd name="T12" fmla="*/ 697 w 1017"/>
                <a:gd name="T13" fmla="*/ 218 h 754"/>
                <a:gd name="T14" fmla="*/ 800 w 1017"/>
                <a:gd name="T15" fmla="*/ 0 h 754"/>
                <a:gd name="T16" fmla="*/ 898 w 1017"/>
                <a:gd name="T17" fmla="*/ 4 h 754"/>
                <a:gd name="T18" fmla="*/ 1017 w 1017"/>
                <a:gd name="T19" fmla="*/ 0 h 754"/>
                <a:gd name="T20" fmla="*/ 1017 w 1017"/>
                <a:gd name="T21" fmla="*/ 35 h 754"/>
                <a:gd name="T22" fmla="*/ 938 w 1017"/>
                <a:gd name="T23" fmla="*/ 40 h 754"/>
                <a:gd name="T24" fmla="*/ 918 w 1017"/>
                <a:gd name="T25" fmla="*/ 53 h 754"/>
                <a:gd name="T26" fmla="*/ 910 w 1017"/>
                <a:gd name="T27" fmla="*/ 103 h 754"/>
                <a:gd name="T28" fmla="*/ 907 w 1017"/>
                <a:gd name="T29" fmla="*/ 251 h 754"/>
                <a:gd name="T30" fmla="*/ 907 w 1017"/>
                <a:gd name="T31" fmla="*/ 492 h 754"/>
                <a:gd name="T32" fmla="*/ 910 w 1017"/>
                <a:gd name="T33" fmla="*/ 631 h 754"/>
                <a:gd name="T34" fmla="*/ 918 w 1017"/>
                <a:gd name="T35" fmla="*/ 690 h 754"/>
                <a:gd name="T36" fmla="*/ 938 w 1017"/>
                <a:gd name="T37" fmla="*/ 704 h 754"/>
                <a:gd name="T38" fmla="*/ 1017 w 1017"/>
                <a:gd name="T39" fmla="*/ 709 h 754"/>
                <a:gd name="T40" fmla="*/ 1017 w 1017"/>
                <a:gd name="T41" fmla="*/ 743 h 754"/>
                <a:gd name="T42" fmla="*/ 861 w 1017"/>
                <a:gd name="T43" fmla="*/ 739 h 754"/>
                <a:gd name="T44" fmla="*/ 699 w 1017"/>
                <a:gd name="T45" fmla="*/ 743 h 754"/>
                <a:gd name="T46" fmla="*/ 699 w 1017"/>
                <a:gd name="T47" fmla="*/ 709 h 754"/>
                <a:gd name="T48" fmla="*/ 778 w 1017"/>
                <a:gd name="T49" fmla="*/ 704 h 754"/>
                <a:gd name="T50" fmla="*/ 797 w 1017"/>
                <a:gd name="T51" fmla="*/ 691 h 754"/>
                <a:gd name="T52" fmla="*/ 806 w 1017"/>
                <a:gd name="T53" fmla="*/ 641 h 754"/>
                <a:gd name="T54" fmla="*/ 808 w 1017"/>
                <a:gd name="T55" fmla="*/ 492 h 754"/>
                <a:gd name="T56" fmla="*/ 808 w 1017"/>
                <a:gd name="T57" fmla="*/ 108 h 754"/>
                <a:gd name="T58" fmla="*/ 619 w 1017"/>
                <a:gd name="T59" fmla="*/ 486 h 754"/>
                <a:gd name="T60" fmla="*/ 549 w 1017"/>
                <a:gd name="T61" fmla="*/ 629 h 754"/>
                <a:gd name="T62" fmla="*/ 494 w 1017"/>
                <a:gd name="T63" fmla="*/ 754 h 754"/>
                <a:gd name="T64" fmla="*/ 472 w 1017"/>
                <a:gd name="T65" fmla="*/ 754 h 754"/>
                <a:gd name="T66" fmla="*/ 459 w 1017"/>
                <a:gd name="T67" fmla="*/ 722 h 754"/>
                <a:gd name="T68" fmla="*/ 422 w 1017"/>
                <a:gd name="T69" fmla="*/ 645 h 754"/>
                <a:gd name="T70" fmla="*/ 159 w 1017"/>
                <a:gd name="T71" fmla="*/ 126 h 754"/>
                <a:gd name="T72" fmla="*/ 159 w 1017"/>
                <a:gd name="T73" fmla="*/ 492 h 754"/>
                <a:gd name="T74" fmla="*/ 163 w 1017"/>
                <a:gd name="T75" fmla="*/ 631 h 754"/>
                <a:gd name="T76" fmla="*/ 171 w 1017"/>
                <a:gd name="T77" fmla="*/ 690 h 754"/>
                <a:gd name="T78" fmla="*/ 191 w 1017"/>
                <a:gd name="T79" fmla="*/ 704 h 754"/>
                <a:gd name="T80" fmla="*/ 271 w 1017"/>
                <a:gd name="T81" fmla="*/ 709 h 754"/>
                <a:gd name="T82" fmla="*/ 271 w 1017"/>
                <a:gd name="T83" fmla="*/ 743 h 754"/>
                <a:gd name="T84" fmla="*/ 138 w 1017"/>
                <a:gd name="T85" fmla="*/ 739 h 754"/>
                <a:gd name="T86" fmla="*/ 0 w 1017"/>
                <a:gd name="T87" fmla="*/ 743 h 754"/>
                <a:gd name="T88" fmla="*/ 0 w 1017"/>
                <a:gd name="T89" fmla="*/ 709 h 754"/>
                <a:gd name="T90" fmla="*/ 79 w 1017"/>
                <a:gd name="T91" fmla="*/ 704 h 754"/>
                <a:gd name="T92" fmla="*/ 98 w 1017"/>
                <a:gd name="T93" fmla="*/ 691 h 754"/>
                <a:gd name="T94" fmla="*/ 107 w 1017"/>
                <a:gd name="T95" fmla="*/ 641 h 754"/>
                <a:gd name="T96" fmla="*/ 109 w 1017"/>
                <a:gd name="T97" fmla="*/ 492 h 754"/>
                <a:gd name="T98" fmla="*/ 109 w 1017"/>
                <a:gd name="T99" fmla="*/ 251 h 754"/>
                <a:gd name="T100" fmla="*/ 107 w 1017"/>
                <a:gd name="T101" fmla="*/ 112 h 754"/>
                <a:gd name="T102" fmla="*/ 99 w 1017"/>
                <a:gd name="T103" fmla="*/ 54 h 754"/>
                <a:gd name="T104" fmla="*/ 78 w 1017"/>
                <a:gd name="T105" fmla="*/ 40 h 754"/>
                <a:gd name="T106" fmla="*/ 0 w 1017"/>
                <a:gd name="T107" fmla="*/ 35 h 7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17" h="754">
                  <a:moveTo>
                    <a:pt x="0" y="35"/>
                  </a:moveTo>
                  <a:cubicBezTo>
                    <a:pt x="0" y="0"/>
                    <a:pt x="0" y="0"/>
                    <a:pt x="0" y="0"/>
                  </a:cubicBezTo>
                  <a:cubicBezTo>
                    <a:pt x="38" y="2"/>
                    <a:pt x="75" y="4"/>
                    <a:pt x="110" y="4"/>
                  </a:cubicBezTo>
                  <a:cubicBezTo>
                    <a:pt x="145" y="4"/>
                    <a:pt x="179" y="2"/>
                    <a:pt x="212" y="0"/>
                  </a:cubicBezTo>
                  <a:cubicBezTo>
                    <a:pt x="244" y="70"/>
                    <a:pt x="274" y="131"/>
                    <a:pt x="300" y="183"/>
                  </a:cubicBezTo>
                  <a:cubicBezTo>
                    <a:pt x="509" y="592"/>
                    <a:pt x="509" y="592"/>
                    <a:pt x="509" y="592"/>
                  </a:cubicBezTo>
                  <a:cubicBezTo>
                    <a:pt x="697" y="218"/>
                    <a:pt x="697" y="218"/>
                    <a:pt x="697" y="218"/>
                  </a:cubicBezTo>
                  <a:cubicBezTo>
                    <a:pt x="749" y="116"/>
                    <a:pt x="783" y="43"/>
                    <a:pt x="800" y="0"/>
                  </a:cubicBezTo>
                  <a:cubicBezTo>
                    <a:pt x="839" y="2"/>
                    <a:pt x="872" y="4"/>
                    <a:pt x="898" y="4"/>
                  </a:cubicBezTo>
                  <a:cubicBezTo>
                    <a:pt x="923" y="4"/>
                    <a:pt x="962" y="2"/>
                    <a:pt x="1017" y="0"/>
                  </a:cubicBezTo>
                  <a:cubicBezTo>
                    <a:pt x="1017" y="35"/>
                    <a:pt x="1017" y="35"/>
                    <a:pt x="1017" y="35"/>
                  </a:cubicBezTo>
                  <a:cubicBezTo>
                    <a:pt x="974" y="35"/>
                    <a:pt x="947" y="37"/>
                    <a:pt x="938" y="40"/>
                  </a:cubicBezTo>
                  <a:cubicBezTo>
                    <a:pt x="928" y="43"/>
                    <a:pt x="922" y="47"/>
                    <a:pt x="918" y="53"/>
                  </a:cubicBezTo>
                  <a:cubicBezTo>
                    <a:pt x="914" y="60"/>
                    <a:pt x="911" y="76"/>
                    <a:pt x="910" y="103"/>
                  </a:cubicBezTo>
                  <a:cubicBezTo>
                    <a:pt x="910" y="110"/>
                    <a:pt x="909" y="159"/>
                    <a:pt x="907" y="251"/>
                  </a:cubicBezTo>
                  <a:cubicBezTo>
                    <a:pt x="907" y="492"/>
                    <a:pt x="907" y="492"/>
                    <a:pt x="907" y="492"/>
                  </a:cubicBezTo>
                  <a:cubicBezTo>
                    <a:pt x="907" y="540"/>
                    <a:pt x="908" y="586"/>
                    <a:pt x="910" y="631"/>
                  </a:cubicBezTo>
                  <a:cubicBezTo>
                    <a:pt x="911" y="664"/>
                    <a:pt x="914" y="684"/>
                    <a:pt x="918" y="690"/>
                  </a:cubicBezTo>
                  <a:cubicBezTo>
                    <a:pt x="922" y="696"/>
                    <a:pt x="929" y="701"/>
                    <a:pt x="938" y="704"/>
                  </a:cubicBezTo>
                  <a:cubicBezTo>
                    <a:pt x="948" y="707"/>
                    <a:pt x="974" y="709"/>
                    <a:pt x="1017" y="709"/>
                  </a:cubicBezTo>
                  <a:cubicBezTo>
                    <a:pt x="1017" y="743"/>
                    <a:pt x="1017" y="743"/>
                    <a:pt x="1017" y="743"/>
                  </a:cubicBezTo>
                  <a:cubicBezTo>
                    <a:pt x="943" y="740"/>
                    <a:pt x="891" y="739"/>
                    <a:pt x="861" y="739"/>
                  </a:cubicBezTo>
                  <a:cubicBezTo>
                    <a:pt x="837" y="739"/>
                    <a:pt x="782" y="740"/>
                    <a:pt x="699" y="743"/>
                  </a:cubicBezTo>
                  <a:cubicBezTo>
                    <a:pt x="699" y="709"/>
                    <a:pt x="699" y="709"/>
                    <a:pt x="699" y="709"/>
                  </a:cubicBezTo>
                  <a:cubicBezTo>
                    <a:pt x="742" y="709"/>
                    <a:pt x="768" y="707"/>
                    <a:pt x="778" y="704"/>
                  </a:cubicBezTo>
                  <a:cubicBezTo>
                    <a:pt x="788" y="701"/>
                    <a:pt x="794" y="697"/>
                    <a:pt x="797" y="691"/>
                  </a:cubicBezTo>
                  <a:cubicBezTo>
                    <a:pt x="802" y="684"/>
                    <a:pt x="805" y="668"/>
                    <a:pt x="806" y="641"/>
                  </a:cubicBezTo>
                  <a:cubicBezTo>
                    <a:pt x="806" y="633"/>
                    <a:pt x="807" y="584"/>
                    <a:pt x="808" y="492"/>
                  </a:cubicBezTo>
                  <a:cubicBezTo>
                    <a:pt x="808" y="108"/>
                    <a:pt x="808" y="108"/>
                    <a:pt x="808" y="108"/>
                  </a:cubicBezTo>
                  <a:cubicBezTo>
                    <a:pt x="619" y="486"/>
                    <a:pt x="619" y="486"/>
                    <a:pt x="619" y="486"/>
                  </a:cubicBezTo>
                  <a:cubicBezTo>
                    <a:pt x="589" y="545"/>
                    <a:pt x="566" y="593"/>
                    <a:pt x="549" y="629"/>
                  </a:cubicBezTo>
                  <a:cubicBezTo>
                    <a:pt x="537" y="655"/>
                    <a:pt x="518" y="696"/>
                    <a:pt x="494" y="754"/>
                  </a:cubicBezTo>
                  <a:cubicBezTo>
                    <a:pt x="472" y="754"/>
                    <a:pt x="472" y="754"/>
                    <a:pt x="472" y="754"/>
                  </a:cubicBezTo>
                  <a:cubicBezTo>
                    <a:pt x="468" y="740"/>
                    <a:pt x="463" y="729"/>
                    <a:pt x="459" y="722"/>
                  </a:cubicBezTo>
                  <a:cubicBezTo>
                    <a:pt x="422" y="645"/>
                    <a:pt x="422" y="645"/>
                    <a:pt x="422" y="645"/>
                  </a:cubicBezTo>
                  <a:cubicBezTo>
                    <a:pt x="159" y="126"/>
                    <a:pt x="159" y="126"/>
                    <a:pt x="159" y="126"/>
                  </a:cubicBezTo>
                  <a:cubicBezTo>
                    <a:pt x="159" y="492"/>
                    <a:pt x="159" y="492"/>
                    <a:pt x="159" y="492"/>
                  </a:cubicBezTo>
                  <a:cubicBezTo>
                    <a:pt x="159" y="540"/>
                    <a:pt x="160" y="586"/>
                    <a:pt x="163" y="631"/>
                  </a:cubicBezTo>
                  <a:cubicBezTo>
                    <a:pt x="164" y="664"/>
                    <a:pt x="167" y="683"/>
                    <a:pt x="171" y="690"/>
                  </a:cubicBezTo>
                  <a:cubicBezTo>
                    <a:pt x="175" y="696"/>
                    <a:pt x="182" y="701"/>
                    <a:pt x="191" y="704"/>
                  </a:cubicBezTo>
                  <a:cubicBezTo>
                    <a:pt x="200" y="707"/>
                    <a:pt x="227" y="709"/>
                    <a:pt x="271" y="709"/>
                  </a:cubicBezTo>
                  <a:cubicBezTo>
                    <a:pt x="271" y="743"/>
                    <a:pt x="271" y="743"/>
                    <a:pt x="271" y="743"/>
                  </a:cubicBezTo>
                  <a:cubicBezTo>
                    <a:pt x="138" y="739"/>
                    <a:pt x="138" y="739"/>
                    <a:pt x="138" y="739"/>
                  </a:cubicBezTo>
                  <a:cubicBezTo>
                    <a:pt x="0" y="743"/>
                    <a:pt x="0" y="743"/>
                    <a:pt x="0" y="743"/>
                  </a:cubicBezTo>
                  <a:cubicBezTo>
                    <a:pt x="0" y="709"/>
                    <a:pt x="0" y="709"/>
                    <a:pt x="0" y="709"/>
                  </a:cubicBezTo>
                  <a:cubicBezTo>
                    <a:pt x="43" y="709"/>
                    <a:pt x="69" y="707"/>
                    <a:pt x="79" y="704"/>
                  </a:cubicBezTo>
                  <a:cubicBezTo>
                    <a:pt x="88" y="701"/>
                    <a:pt x="95" y="697"/>
                    <a:pt x="98" y="691"/>
                  </a:cubicBezTo>
                  <a:cubicBezTo>
                    <a:pt x="103" y="684"/>
                    <a:pt x="105" y="668"/>
                    <a:pt x="107" y="641"/>
                  </a:cubicBezTo>
                  <a:cubicBezTo>
                    <a:pt x="107" y="634"/>
                    <a:pt x="108" y="584"/>
                    <a:pt x="109" y="492"/>
                  </a:cubicBezTo>
                  <a:cubicBezTo>
                    <a:pt x="109" y="251"/>
                    <a:pt x="109" y="251"/>
                    <a:pt x="109" y="251"/>
                  </a:cubicBezTo>
                  <a:cubicBezTo>
                    <a:pt x="109" y="204"/>
                    <a:pt x="108" y="158"/>
                    <a:pt x="107" y="112"/>
                  </a:cubicBezTo>
                  <a:cubicBezTo>
                    <a:pt x="105" y="79"/>
                    <a:pt x="103" y="60"/>
                    <a:pt x="99" y="54"/>
                  </a:cubicBezTo>
                  <a:cubicBezTo>
                    <a:pt x="94" y="48"/>
                    <a:pt x="88" y="43"/>
                    <a:pt x="78" y="40"/>
                  </a:cubicBezTo>
                  <a:cubicBezTo>
                    <a:pt x="69" y="37"/>
                    <a:pt x="43" y="35"/>
                    <a:pt x="0"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29" name="Freeform 13"/>
            <p:cNvSpPr>
              <a:spLocks noEditPoints="1"/>
            </p:cNvSpPr>
            <p:nvPr userDrawn="1"/>
          </p:nvSpPr>
          <p:spPr bwMode="auto">
            <a:xfrm>
              <a:off x="1092200" y="684213"/>
              <a:ext cx="263525" cy="238125"/>
            </a:xfrm>
            <a:custGeom>
              <a:avLst/>
              <a:gdLst>
                <a:gd name="T0" fmla="*/ 117 w 832"/>
                <a:gd name="T1" fmla="*/ 747 h 750"/>
                <a:gd name="T2" fmla="*/ 257 w 832"/>
                <a:gd name="T3" fmla="*/ 750 h 750"/>
                <a:gd name="T4" fmla="*/ 257 w 832"/>
                <a:gd name="T5" fmla="*/ 717 h 750"/>
                <a:gd name="T6" fmla="*/ 185 w 832"/>
                <a:gd name="T7" fmla="*/ 712 h 750"/>
                <a:gd name="T8" fmla="*/ 166 w 832"/>
                <a:gd name="T9" fmla="*/ 702 h 750"/>
                <a:gd name="T10" fmla="*/ 162 w 832"/>
                <a:gd name="T11" fmla="*/ 690 h 750"/>
                <a:gd name="T12" fmla="*/ 178 w 832"/>
                <a:gd name="T13" fmla="*/ 637 h 750"/>
                <a:gd name="T14" fmla="*/ 237 w 832"/>
                <a:gd name="T15" fmla="*/ 503 h 750"/>
                <a:gd name="T16" fmla="*/ 556 w 832"/>
                <a:gd name="T17" fmla="*/ 503 h 750"/>
                <a:gd name="T18" fmla="*/ 624 w 832"/>
                <a:gd name="T19" fmla="*/ 663 h 750"/>
                <a:gd name="T20" fmla="*/ 632 w 832"/>
                <a:gd name="T21" fmla="*/ 693 h 750"/>
                <a:gd name="T22" fmla="*/ 627 w 832"/>
                <a:gd name="T23" fmla="*/ 705 h 750"/>
                <a:gd name="T24" fmla="*/ 609 w 832"/>
                <a:gd name="T25" fmla="*/ 713 h 750"/>
                <a:gd name="T26" fmla="*/ 535 w 832"/>
                <a:gd name="T27" fmla="*/ 717 h 750"/>
                <a:gd name="T28" fmla="*/ 535 w 832"/>
                <a:gd name="T29" fmla="*/ 750 h 750"/>
                <a:gd name="T30" fmla="*/ 712 w 832"/>
                <a:gd name="T31" fmla="*/ 747 h 750"/>
                <a:gd name="T32" fmla="*/ 832 w 832"/>
                <a:gd name="T33" fmla="*/ 750 h 750"/>
                <a:gd name="T34" fmla="*/ 832 w 832"/>
                <a:gd name="T35" fmla="*/ 717 h 750"/>
                <a:gd name="T36" fmla="*/ 776 w 832"/>
                <a:gd name="T37" fmla="*/ 710 h 750"/>
                <a:gd name="T38" fmla="*/ 753 w 832"/>
                <a:gd name="T39" fmla="*/ 687 h 750"/>
                <a:gd name="T40" fmla="*/ 677 w 832"/>
                <a:gd name="T41" fmla="*/ 526 h 750"/>
                <a:gd name="T42" fmla="*/ 441 w 832"/>
                <a:gd name="T43" fmla="*/ 0 h 750"/>
                <a:gd name="T44" fmla="*/ 406 w 832"/>
                <a:gd name="T45" fmla="*/ 0 h 750"/>
                <a:gd name="T46" fmla="*/ 310 w 832"/>
                <a:gd name="T47" fmla="*/ 217 h 750"/>
                <a:gd name="T48" fmla="*/ 172 w 832"/>
                <a:gd name="T49" fmla="*/ 512 h 750"/>
                <a:gd name="T50" fmla="*/ 100 w 832"/>
                <a:gd name="T51" fmla="*/ 660 h 750"/>
                <a:gd name="T52" fmla="*/ 74 w 832"/>
                <a:gd name="T53" fmla="*/ 702 h 750"/>
                <a:gd name="T54" fmla="*/ 54 w 832"/>
                <a:gd name="T55" fmla="*/ 713 h 750"/>
                <a:gd name="T56" fmla="*/ 0 w 832"/>
                <a:gd name="T57" fmla="*/ 717 h 750"/>
                <a:gd name="T58" fmla="*/ 0 w 832"/>
                <a:gd name="T59" fmla="*/ 750 h 750"/>
                <a:gd name="T60" fmla="*/ 117 w 832"/>
                <a:gd name="T61" fmla="*/ 747 h 750"/>
                <a:gd name="T62" fmla="*/ 396 w 832"/>
                <a:gd name="T63" fmla="*/ 143 h 750"/>
                <a:gd name="T64" fmla="*/ 534 w 832"/>
                <a:gd name="T65" fmla="*/ 458 h 750"/>
                <a:gd name="T66" fmla="*/ 256 w 832"/>
                <a:gd name="T67" fmla="*/ 458 h 750"/>
                <a:gd name="T68" fmla="*/ 396 w 832"/>
                <a:gd name="T69" fmla="*/ 143 h 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32" h="750">
                  <a:moveTo>
                    <a:pt x="117" y="747"/>
                  </a:moveTo>
                  <a:cubicBezTo>
                    <a:pt x="148" y="747"/>
                    <a:pt x="195" y="748"/>
                    <a:pt x="257" y="750"/>
                  </a:cubicBezTo>
                  <a:cubicBezTo>
                    <a:pt x="257" y="717"/>
                    <a:pt x="257" y="717"/>
                    <a:pt x="257" y="717"/>
                  </a:cubicBezTo>
                  <a:cubicBezTo>
                    <a:pt x="222" y="716"/>
                    <a:pt x="199" y="715"/>
                    <a:pt x="185" y="712"/>
                  </a:cubicBezTo>
                  <a:cubicBezTo>
                    <a:pt x="177" y="710"/>
                    <a:pt x="170" y="707"/>
                    <a:pt x="166" y="702"/>
                  </a:cubicBezTo>
                  <a:cubicBezTo>
                    <a:pt x="163" y="699"/>
                    <a:pt x="162" y="695"/>
                    <a:pt x="162" y="690"/>
                  </a:cubicBezTo>
                  <a:cubicBezTo>
                    <a:pt x="162" y="679"/>
                    <a:pt x="167" y="662"/>
                    <a:pt x="178" y="637"/>
                  </a:cubicBezTo>
                  <a:cubicBezTo>
                    <a:pt x="237" y="503"/>
                    <a:pt x="237" y="503"/>
                    <a:pt x="237" y="503"/>
                  </a:cubicBezTo>
                  <a:cubicBezTo>
                    <a:pt x="556" y="503"/>
                    <a:pt x="556" y="503"/>
                    <a:pt x="556" y="503"/>
                  </a:cubicBezTo>
                  <a:cubicBezTo>
                    <a:pt x="624" y="663"/>
                    <a:pt x="624" y="663"/>
                    <a:pt x="624" y="663"/>
                  </a:cubicBezTo>
                  <a:cubicBezTo>
                    <a:pt x="629" y="675"/>
                    <a:pt x="632" y="685"/>
                    <a:pt x="632" y="693"/>
                  </a:cubicBezTo>
                  <a:cubicBezTo>
                    <a:pt x="632" y="698"/>
                    <a:pt x="630" y="702"/>
                    <a:pt x="627" y="705"/>
                  </a:cubicBezTo>
                  <a:cubicBezTo>
                    <a:pt x="624" y="708"/>
                    <a:pt x="618" y="711"/>
                    <a:pt x="609" y="713"/>
                  </a:cubicBezTo>
                  <a:cubicBezTo>
                    <a:pt x="601" y="715"/>
                    <a:pt x="576" y="716"/>
                    <a:pt x="535" y="717"/>
                  </a:cubicBezTo>
                  <a:cubicBezTo>
                    <a:pt x="535" y="750"/>
                    <a:pt x="535" y="750"/>
                    <a:pt x="535" y="750"/>
                  </a:cubicBezTo>
                  <a:cubicBezTo>
                    <a:pt x="712" y="747"/>
                    <a:pt x="712" y="747"/>
                    <a:pt x="712" y="747"/>
                  </a:cubicBezTo>
                  <a:cubicBezTo>
                    <a:pt x="734" y="747"/>
                    <a:pt x="775" y="748"/>
                    <a:pt x="832" y="750"/>
                  </a:cubicBezTo>
                  <a:cubicBezTo>
                    <a:pt x="832" y="717"/>
                    <a:pt x="832" y="717"/>
                    <a:pt x="832" y="717"/>
                  </a:cubicBezTo>
                  <a:cubicBezTo>
                    <a:pt x="803" y="716"/>
                    <a:pt x="784" y="714"/>
                    <a:pt x="776" y="710"/>
                  </a:cubicBezTo>
                  <a:cubicBezTo>
                    <a:pt x="767" y="707"/>
                    <a:pt x="760" y="699"/>
                    <a:pt x="753" y="687"/>
                  </a:cubicBezTo>
                  <a:cubicBezTo>
                    <a:pt x="740" y="664"/>
                    <a:pt x="715" y="611"/>
                    <a:pt x="677" y="526"/>
                  </a:cubicBezTo>
                  <a:cubicBezTo>
                    <a:pt x="441" y="0"/>
                    <a:pt x="441" y="0"/>
                    <a:pt x="441" y="0"/>
                  </a:cubicBezTo>
                  <a:cubicBezTo>
                    <a:pt x="406" y="0"/>
                    <a:pt x="406" y="0"/>
                    <a:pt x="406" y="0"/>
                  </a:cubicBezTo>
                  <a:cubicBezTo>
                    <a:pt x="357" y="112"/>
                    <a:pt x="325" y="185"/>
                    <a:pt x="310" y="217"/>
                  </a:cubicBezTo>
                  <a:cubicBezTo>
                    <a:pt x="172" y="512"/>
                    <a:pt x="172" y="512"/>
                    <a:pt x="172" y="512"/>
                  </a:cubicBezTo>
                  <a:cubicBezTo>
                    <a:pt x="131" y="598"/>
                    <a:pt x="107" y="647"/>
                    <a:pt x="100" y="660"/>
                  </a:cubicBezTo>
                  <a:cubicBezTo>
                    <a:pt x="89" y="683"/>
                    <a:pt x="80" y="697"/>
                    <a:pt x="74" y="702"/>
                  </a:cubicBezTo>
                  <a:cubicBezTo>
                    <a:pt x="68" y="708"/>
                    <a:pt x="61" y="711"/>
                    <a:pt x="54" y="713"/>
                  </a:cubicBezTo>
                  <a:cubicBezTo>
                    <a:pt x="47" y="715"/>
                    <a:pt x="29" y="716"/>
                    <a:pt x="0" y="717"/>
                  </a:cubicBezTo>
                  <a:cubicBezTo>
                    <a:pt x="0" y="750"/>
                    <a:pt x="0" y="750"/>
                    <a:pt x="0" y="750"/>
                  </a:cubicBezTo>
                  <a:cubicBezTo>
                    <a:pt x="42" y="748"/>
                    <a:pt x="81" y="747"/>
                    <a:pt x="117" y="747"/>
                  </a:cubicBezTo>
                  <a:close/>
                  <a:moveTo>
                    <a:pt x="396" y="143"/>
                  </a:moveTo>
                  <a:cubicBezTo>
                    <a:pt x="534" y="458"/>
                    <a:pt x="534" y="458"/>
                    <a:pt x="534" y="458"/>
                  </a:cubicBezTo>
                  <a:cubicBezTo>
                    <a:pt x="256" y="458"/>
                    <a:pt x="256" y="458"/>
                    <a:pt x="256" y="458"/>
                  </a:cubicBezTo>
                  <a:lnTo>
                    <a:pt x="396" y="1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30" name="Freeform 14"/>
            <p:cNvSpPr>
              <a:spLocks/>
            </p:cNvSpPr>
            <p:nvPr userDrawn="1"/>
          </p:nvSpPr>
          <p:spPr bwMode="auto">
            <a:xfrm>
              <a:off x="1309688" y="687388"/>
              <a:ext cx="260350" cy="234950"/>
            </a:xfrm>
            <a:custGeom>
              <a:avLst/>
              <a:gdLst>
                <a:gd name="T0" fmla="*/ 601 w 817"/>
                <a:gd name="T1" fmla="*/ 111 h 743"/>
                <a:gd name="T2" fmla="*/ 634 w 817"/>
                <a:gd name="T3" fmla="*/ 52 h 743"/>
                <a:gd name="T4" fmla="*/ 624 w 817"/>
                <a:gd name="T5" fmla="*/ 39 h 743"/>
                <a:gd name="T6" fmla="*/ 543 w 817"/>
                <a:gd name="T7" fmla="*/ 33 h 743"/>
                <a:gd name="T8" fmla="*/ 543 w 817"/>
                <a:gd name="T9" fmla="*/ 0 h 743"/>
                <a:gd name="T10" fmla="*/ 688 w 817"/>
                <a:gd name="T11" fmla="*/ 3 h 743"/>
                <a:gd name="T12" fmla="*/ 817 w 817"/>
                <a:gd name="T13" fmla="*/ 0 h 743"/>
                <a:gd name="T14" fmla="*/ 817 w 817"/>
                <a:gd name="T15" fmla="*/ 33 h 743"/>
                <a:gd name="T16" fmla="*/ 746 w 817"/>
                <a:gd name="T17" fmla="*/ 39 h 743"/>
                <a:gd name="T18" fmla="*/ 718 w 817"/>
                <a:gd name="T19" fmla="*/ 51 h 743"/>
                <a:gd name="T20" fmla="*/ 675 w 817"/>
                <a:gd name="T21" fmla="*/ 102 h 743"/>
                <a:gd name="T22" fmla="*/ 514 w 817"/>
                <a:gd name="T23" fmla="*/ 333 h 743"/>
                <a:gd name="T24" fmla="*/ 461 w 817"/>
                <a:gd name="T25" fmla="*/ 422 h 743"/>
                <a:gd name="T26" fmla="*/ 455 w 817"/>
                <a:gd name="T27" fmla="*/ 453 h 743"/>
                <a:gd name="T28" fmla="*/ 455 w 817"/>
                <a:gd name="T29" fmla="*/ 493 h 743"/>
                <a:gd name="T30" fmla="*/ 459 w 817"/>
                <a:gd name="T31" fmla="*/ 631 h 743"/>
                <a:gd name="T32" fmla="*/ 466 w 817"/>
                <a:gd name="T33" fmla="*/ 690 h 743"/>
                <a:gd name="T34" fmla="*/ 486 w 817"/>
                <a:gd name="T35" fmla="*/ 704 h 743"/>
                <a:gd name="T36" fmla="*/ 564 w 817"/>
                <a:gd name="T37" fmla="*/ 710 h 743"/>
                <a:gd name="T38" fmla="*/ 564 w 817"/>
                <a:gd name="T39" fmla="*/ 743 h 743"/>
                <a:gd name="T40" fmla="*/ 410 w 817"/>
                <a:gd name="T41" fmla="*/ 740 h 743"/>
                <a:gd name="T42" fmla="*/ 244 w 817"/>
                <a:gd name="T43" fmla="*/ 743 h 743"/>
                <a:gd name="T44" fmla="*/ 244 w 817"/>
                <a:gd name="T45" fmla="*/ 710 h 743"/>
                <a:gd name="T46" fmla="*/ 322 w 817"/>
                <a:gd name="T47" fmla="*/ 704 h 743"/>
                <a:gd name="T48" fmla="*/ 341 w 817"/>
                <a:gd name="T49" fmla="*/ 692 h 743"/>
                <a:gd name="T50" fmla="*/ 350 w 817"/>
                <a:gd name="T51" fmla="*/ 641 h 743"/>
                <a:gd name="T52" fmla="*/ 353 w 817"/>
                <a:gd name="T53" fmla="*/ 493 h 743"/>
                <a:gd name="T54" fmla="*/ 353 w 817"/>
                <a:gd name="T55" fmla="*/ 432 h 743"/>
                <a:gd name="T56" fmla="*/ 331 w 817"/>
                <a:gd name="T57" fmla="*/ 390 h 743"/>
                <a:gd name="T58" fmla="*/ 275 w 817"/>
                <a:gd name="T59" fmla="*/ 300 h 743"/>
                <a:gd name="T60" fmla="*/ 135 w 817"/>
                <a:gd name="T61" fmla="*/ 102 h 743"/>
                <a:gd name="T62" fmla="*/ 96 w 817"/>
                <a:gd name="T63" fmla="*/ 51 h 743"/>
                <a:gd name="T64" fmla="*/ 69 w 817"/>
                <a:gd name="T65" fmla="*/ 39 h 743"/>
                <a:gd name="T66" fmla="*/ 0 w 817"/>
                <a:gd name="T67" fmla="*/ 33 h 743"/>
                <a:gd name="T68" fmla="*/ 0 w 817"/>
                <a:gd name="T69" fmla="*/ 0 h 743"/>
                <a:gd name="T70" fmla="*/ 130 w 817"/>
                <a:gd name="T71" fmla="*/ 3 h 743"/>
                <a:gd name="T72" fmla="*/ 333 w 817"/>
                <a:gd name="T73" fmla="*/ 0 h 743"/>
                <a:gd name="T74" fmla="*/ 333 w 817"/>
                <a:gd name="T75" fmla="*/ 33 h 743"/>
                <a:gd name="T76" fmla="*/ 246 w 817"/>
                <a:gd name="T77" fmla="*/ 39 h 743"/>
                <a:gd name="T78" fmla="*/ 234 w 817"/>
                <a:gd name="T79" fmla="*/ 52 h 743"/>
                <a:gd name="T80" fmla="*/ 262 w 817"/>
                <a:gd name="T81" fmla="*/ 111 h 743"/>
                <a:gd name="T82" fmla="*/ 426 w 817"/>
                <a:gd name="T83" fmla="*/ 376 h 743"/>
                <a:gd name="T84" fmla="*/ 601 w 817"/>
                <a:gd name="T85" fmla="*/ 111 h 7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17" h="743">
                  <a:moveTo>
                    <a:pt x="601" y="111"/>
                  </a:moveTo>
                  <a:cubicBezTo>
                    <a:pt x="623" y="78"/>
                    <a:pt x="634" y="59"/>
                    <a:pt x="634" y="52"/>
                  </a:cubicBezTo>
                  <a:cubicBezTo>
                    <a:pt x="634" y="46"/>
                    <a:pt x="631" y="41"/>
                    <a:pt x="624" y="39"/>
                  </a:cubicBezTo>
                  <a:cubicBezTo>
                    <a:pt x="616" y="36"/>
                    <a:pt x="585" y="34"/>
                    <a:pt x="543" y="33"/>
                  </a:cubicBezTo>
                  <a:cubicBezTo>
                    <a:pt x="543" y="0"/>
                    <a:pt x="543" y="0"/>
                    <a:pt x="543" y="0"/>
                  </a:cubicBezTo>
                  <a:cubicBezTo>
                    <a:pt x="610" y="2"/>
                    <a:pt x="650" y="3"/>
                    <a:pt x="688" y="3"/>
                  </a:cubicBezTo>
                  <a:cubicBezTo>
                    <a:pt x="725" y="3"/>
                    <a:pt x="745" y="2"/>
                    <a:pt x="817" y="0"/>
                  </a:cubicBezTo>
                  <a:cubicBezTo>
                    <a:pt x="817" y="33"/>
                    <a:pt x="817" y="33"/>
                    <a:pt x="817" y="33"/>
                  </a:cubicBezTo>
                  <a:cubicBezTo>
                    <a:pt x="773" y="34"/>
                    <a:pt x="757" y="36"/>
                    <a:pt x="746" y="39"/>
                  </a:cubicBezTo>
                  <a:cubicBezTo>
                    <a:pt x="735" y="41"/>
                    <a:pt x="725" y="46"/>
                    <a:pt x="718" y="51"/>
                  </a:cubicBezTo>
                  <a:cubicBezTo>
                    <a:pt x="709" y="58"/>
                    <a:pt x="695" y="75"/>
                    <a:pt x="675" y="102"/>
                  </a:cubicBezTo>
                  <a:cubicBezTo>
                    <a:pt x="514" y="333"/>
                    <a:pt x="514" y="333"/>
                    <a:pt x="514" y="333"/>
                  </a:cubicBezTo>
                  <a:cubicBezTo>
                    <a:pt x="483" y="381"/>
                    <a:pt x="465" y="411"/>
                    <a:pt x="461" y="422"/>
                  </a:cubicBezTo>
                  <a:cubicBezTo>
                    <a:pt x="457" y="433"/>
                    <a:pt x="455" y="443"/>
                    <a:pt x="455" y="453"/>
                  </a:cubicBezTo>
                  <a:cubicBezTo>
                    <a:pt x="455" y="493"/>
                    <a:pt x="455" y="493"/>
                    <a:pt x="455" y="493"/>
                  </a:cubicBezTo>
                  <a:cubicBezTo>
                    <a:pt x="455" y="541"/>
                    <a:pt x="456" y="587"/>
                    <a:pt x="459" y="631"/>
                  </a:cubicBezTo>
                  <a:cubicBezTo>
                    <a:pt x="460" y="665"/>
                    <a:pt x="462" y="684"/>
                    <a:pt x="466" y="690"/>
                  </a:cubicBezTo>
                  <a:cubicBezTo>
                    <a:pt x="470" y="696"/>
                    <a:pt x="477" y="701"/>
                    <a:pt x="486" y="704"/>
                  </a:cubicBezTo>
                  <a:cubicBezTo>
                    <a:pt x="495" y="707"/>
                    <a:pt x="521" y="709"/>
                    <a:pt x="564" y="710"/>
                  </a:cubicBezTo>
                  <a:cubicBezTo>
                    <a:pt x="564" y="743"/>
                    <a:pt x="564" y="743"/>
                    <a:pt x="564" y="743"/>
                  </a:cubicBezTo>
                  <a:cubicBezTo>
                    <a:pt x="505" y="741"/>
                    <a:pt x="453" y="740"/>
                    <a:pt x="410" y="740"/>
                  </a:cubicBezTo>
                  <a:cubicBezTo>
                    <a:pt x="368" y="740"/>
                    <a:pt x="313" y="741"/>
                    <a:pt x="244" y="743"/>
                  </a:cubicBezTo>
                  <a:cubicBezTo>
                    <a:pt x="244" y="710"/>
                    <a:pt x="244" y="710"/>
                    <a:pt x="244" y="710"/>
                  </a:cubicBezTo>
                  <a:cubicBezTo>
                    <a:pt x="287" y="709"/>
                    <a:pt x="313" y="707"/>
                    <a:pt x="322" y="704"/>
                  </a:cubicBezTo>
                  <a:cubicBezTo>
                    <a:pt x="332" y="701"/>
                    <a:pt x="338" y="697"/>
                    <a:pt x="341" y="692"/>
                  </a:cubicBezTo>
                  <a:cubicBezTo>
                    <a:pt x="346" y="685"/>
                    <a:pt x="349" y="668"/>
                    <a:pt x="350" y="641"/>
                  </a:cubicBezTo>
                  <a:cubicBezTo>
                    <a:pt x="350" y="634"/>
                    <a:pt x="351" y="585"/>
                    <a:pt x="353" y="493"/>
                  </a:cubicBezTo>
                  <a:cubicBezTo>
                    <a:pt x="353" y="432"/>
                    <a:pt x="353" y="432"/>
                    <a:pt x="353" y="432"/>
                  </a:cubicBezTo>
                  <a:cubicBezTo>
                    <a:pt x="345" y="417"/>
                    <a:pt x="338" y="403"/>
                    <a:pt x="331" y="390"/>
                  </a:cubicBezTo>
                  <a:cubicBezTo>
                    <a:pt x="325" y="382"/>
                    <a:pt x="307" y="352"/>
                    <a:pt x="275" y="300"/>
                  </a:cubicBezTo>
                  <a:cubicBezTo>
                    <a:pt x="135" y="102"/>
                    <a:pt x="135" y="102"/>
                    <a:pt x="135" y="102"/>
                  </a:cubicBezTo>
                  <a:cubicBezTo>
                    <a:pt x="118" y="75"/>
                    <a:pt x="105" y="58"/>
                    <a:pt x="96" y="51"/>
                  </a:cubicBezTo>
                  <a:cubicBezTo>
                    <a:pt x="89" y="46"/>
                    <a:pt x="80" y="41"/>
                    <a:pt x="69" y="39"/>
                  </a:cubicBezTo>
                  <a:cubicBezTo>
                    <a:pt x="58" y="36"/>
                    <a:pt x="44" y="34"/>
                    <a:pt x="0" y="33"/>
                  </a:cubicBezTo>
                  <a:cubicBezTo>
                    <a:pt x="0" y="0"/>
                    <a:pt x="0" y="0"/>
                    <a:pt x="0" y="0"/>
                  </a:cubicBezTo>
                  <a:cubicBezTo>
                    <a:pt x="72" y="2"/>
                    <a:pt x="94" y="3"/>
                    <a:pt x="130" y="3"/>
                  </a:cubicBezTo>
                  <a:cubicBezTo>
                    <a:pt x="168" y="3"/>
                    <a:pt x="265" y="2"/>
                    <a:pt x="333" y="0"/>
                  </a:cubicBezTo>
                  <a:cubicBezTo>
                    <a:pt x="333" y="33"/>
                    <a:pt x="333" y="33"/>
                    <a:pt x="333" y="33"/>
                  </a:cubicBezTo>
                  <a:cubicBezTo>
                    <a:pt x="291" y="34"/>
                    <a:pt x="254" y="36"/>
                    <a:pt x="246" y="39"/>
                  </a:cubicBezTo>
                  <a:cubicBezTo>
                    <a:pt x="239" y="41"/>
                    <a:pt x="235" y="46"/>
                    <a:pt x="234" y="52"/>
                  </a:cubicBezTo>
                  <a:cubicBezTo>
                    <a:pt x="234" y="59"/>
                    <a:pt x="243" y="78"/>
                    <a:pt x="262" y="111"/>
                  </a:cubicBezTo>
                  <a:cubicBezTo>
                    <a:pt x="426" y="376"/>
                    <a:pt x="426" y="376"/>
                    <a:pt x="426" y="376"/>
                  </a:cubicBezTo>
                  <a:lnTo>
                    <a:pt x="601" y="1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31" name="Freeform 15"/>
            <p:cNvSpPr>
              <a:spLocks noEditPoints="1"/>
            </p:cNvSpPr>
            <p:nvPr userDrawn="1"/>
          </p:nvSpPr>
          <p:spPr bwMode="auto">
            <a:xfrm>
              <a:off x="1558925" y="681038"/>
              <a:ext cx="263525" cy="246063"/>
            </a:xfrm>
            <a:custGeom>
              <a:avLst/>
              <a:gdLst>
                <a:gd name="T0" fmla="*/ 148 w 830"/>
                <a:gd name="T1" fmla="*/ 190 h 775"/>
                <a:gd name="T2" fmla="*/ 247 w 830"/>
                <a:gd name="T3" fmla="*/ 82 h 775"/>
                <a:gd name="T4" fmla="*/ 399 w 830"/>
                <a:gd name="T5" fmla="*/ 45 h 775"/>
                <a:gd name="T6" fmla="*/ 512 w 830"/>
                <a:gd name="T7" fmla="*/ 62 h 775"/>
                <a:gd name="T8" fmla="*/ 596 w 830"/>
                <a:gd name="T9" fmla="*/ 106 h 775"/>
                <a:gd name="T10" fmla="*/ 652 w 830"/>
                <a:gd name="T11" fmla="*/ 167 h 775"/>
                <a:gd name="T12" fmla="*/ 690 w 830"/>
                <a:gd name="T13" fmla="*/ 245 h 775"/>
                <a:gd name="T14" fmla="*/ 713 w 830"/>
                <a:gd name="T15" fmla="*/ 398 h 775"/>
                <a:gd name="T16" fmla="*/ 681 w 830"/>
                <a:gd name="T17" fmla="*/ 571 h 775"/>
                <a:gd name="T18" fmla="*/ 584 w 830"/>
                <a:gd name="T19" fmla="*/ 686 h 775"/>
                <a:gd name="T20" fmla="*/ 431 w 830"/>
                <a:gd name="T21" fmla="*/ 727 h 775"/>
                <a:gd name="T22" fmla="*/ 315 w 830"/>
                <a:gd name="T23" fmla="*/ 707 h 775"/>
                <a:gd name="T24" fmla="*/ 220 w 830"/>
                <a:gd name="T25" fmla="*/ 644 h 775"/>
                <a:gd name="T26" fmla="*/ 151 w 830"/>
                <a:gd name="T27" fmla="*/ 539 h 775"/>
                <a:gd name="T28" fmla="*/ 125 w 830"/>
                <a:gd name="T29" fmla="*/ 450 h 775"/>
                <a:gd name="T30" fmla="*/ 115 w 830"/>
                <a:gd name="T31" fmla="*/ 349 h 775"/>
                <a:gd name="T32" fmla="*/ 148 w 830"/>
                <a:gd name="T33" fmla="*/ 190 h 775"/>
                <a:gd name="T34" fmla="*/ 26 w 830"/>
                <a:gd name="T35" fmla="*/ 541 h 775"/>
                <a:gd name="T36" fmla="*/ 105 w 830"/>
                <a:gd name="T37" fmla="*/ 669 h 775"/>
                <a:gd name="T38" fmla="*/ 231 w 830"/>
                <a:gd name="T39" fmla="*/ 748 h 775"/>
                <a:gd name="T40" fmla="*/ 392 w 830"/>
                <a:gd name="T41" fmla="*/ 775 h 775"/>
                <a:gd name="T42" fmla="*/ 706 w 830"/>
                <a:gd name="T43" fmla="*/ 657 h 775"/>
                <a:gd name="T44" fmla="*/ 830 w 830"/>
                <a:gd name="T45" fmla="*/ 364 h 775"/>
                <a:gd name="T46" fmla="*/ 817 w 830"/>
                <a:gd name="T47" fmla="*/ 261 h 775"/>
                <a:gd name="T48" fmla="*/ 784 w 830"/>
                <a:gd name="T49" fmla="*/ 177 h 775"/>
                <a:gd name="T50" fmla="*/ 709 w 830"/>
                <a:gd name="T51" fmla="*/ 89 h 775"/>
                <a:gd name="T52" fmla="*/ 588 w 830"/>
                <a:gd name="T53" fmla="*/ 25 h 775"/>
                <a:gd name="T54" fmla="*/ 423 w 830"/>
                <a:gd name="T55" fmla="*/ 0 h 775"/>
                <a:gd name="T56" fmla="*/ 249 w 830"/>
                <a:gd name="T57" fmla="*/ 29 h 775"/>
                <a:gd name="T58" fmla="*/ 112 w 830"/>
                <a:gd name="T59" fmla="*/ 113 h 775"/>
                <a:gd name="T60" fmla="*/ 26 w 830"/>
                <a:gd name="T61" fmla="*/ 239 h 775"/>
                <a:gd name="T62" fmla="*/ 0 w 830"/>
                <a:gd name="T63" fmla="*/ 393 h 775"/>
                <a:gd name="T64" fmla="*/ 26 w 830"/>
                <a:gd name="T65" fmla="*/ 541 h 7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30" h="775">
                  <a:moveTo>
                    <a:pt x="148" y="190"/>
                  </a:moveTo>
                  <a:cubicBezTo>
                    <a:pt x="170" y="143"/>
                    <a:pt x="203" y="107"/>
                    <a:pt x="247" y="82"/>
                  </a:cubicBezTo>
                  <a:cubicBezTo>
                    <a:pt x="290" y="57"/>
                    <a:pt x="341" y="45"/>
                    <a:pt x="399" y="45"/>
                  </a:cubicBezTo>
                  <a:cubicBezTo>
                    <a:pt x="440" y="45"/>
                    <a:pt x="477" y="51"/>
                    <a:pt x="512" y="62"/>
                  </a:cubicBezTo>
                  <a:cubicBezTo>
                    <a:pt x="546" y="74"/>
                    <a:pt x="575" y="89"/>
                    <a:pt x="596" y="106"/>
                  </a:cubicBezTo>
                  <a:cubicBezTo>
                    <a:pt x="618" y="124"/>
                    <a:pt x="637" y="144"/>
                    <a:pt x="652" y="167"/>
                  </a:cubicBezTo>
                  <a:cubicBezTo>
                    <a:pt x="668" y="190"/>
                    <a:pt x="681" y="216"/>
                    <a:pt x="690" y="245"/>
                  </a:cubicBezTo>
                  <a:cubicBezTo>
                    <a:pt x="706" y="292"/>
                    <a:pt x="713" y="343"/>
                    <a:pt x="713" y="398"/>
                  </a:cubicBezTo>
                  <a:cubicBezTo>
                    <a:pt x="713" y="463"/>
                    <a:pt x="703" y="521"/>
                    <a:pt x="681" y="571"/>
                  </a:cubicBezTo>
                  <a:cubicBezTo>
                    <a:pt x="660" y="620"/>
                    <a:pt x="627" y="659"/>
                    <a:pt x="584" y="686"/>
                  </a:cubicBezTo>
                  <a:cubicBezTo>
                    <a:pt x="541" y="714"/>
                    <a:pt x="490" y="727"/>
                    <a:pt x="431" y="727"/>
                  </a:cubicBezTo>
                  <a:cubicBezTo>
                    <a:pt x="388" y="727"/>
                    <a:pt x="350" y="721"/>
                    <a:pt x="315" y="707"/>
                  </a:cubicBezTo>
                  <a:cubicBezTo>
                    <a:pt x="280" y="694"/>
                    <a:pt x="248" y="673"/>
                    <a:pt x="220" y="644"/>
                  </a:cubicBezTo>
                  <a:cubicBezTo>
                    <a:pt x="192" y="616"/>
                    <a:pt x="169" y="581"/>
                    <a:pt x="151" y="539"/>
                  </a:cubicBezTo>
                  <a:cubicBezTo>
                    <a:pt x="141" y="514"/>
                    <a:pt x="132" y="484"/>
                    <a:pt x="125" y="450"/>
                  </a:cubicBezTo>
                  <a:cubicBezTo>
                    <a:pt x="118" y="416"/>
                    <a:pt x="115" y="382"/>
                    <a:pt x="115" y="349"/>
                  </a:cubicBezTo>
                  <a:cubicBezTo>
                    <a:pt x="115" y="290"/>
                    <a:pt x="126" y="236"/>
                    <a:pt x="148" y="190"/>
                  </a:cubicBezTo>
                  <a:close/>
                  <a:moveTo>
                    <a:pt x="26" y="541"/>
                  </a:moveTo>
                  <a:cubicBezTo>
                    <a:pt x="44" y="591"/>
                    <a:pt x="70" y="634"/>
                    <a:pt x="105" y="669"/>
                  </a:cubicBezTo>
                  <a:cubicBezTo>
                    <a:pt x="139" y="704"/>
                    <a:pt x="181" y="730"/>
                    <a:pt x="231" y="748"/>
                  </a:cubicBezTo>
                  <a:cubicBezTo>
                    <a:pt x="281" y="765"/>
                    <a:pt x="335" y="775"/>
                    <a:pt x="392" y="775"/>
                  </a:cubicBezTo>
                  <a:cubicBezTo>
                    <a:pt x="518" y="775"/>
                    <a:pt x="623" y="736"/>
                    <a:pt x="706" y="657"/>
                  </a:cubicBezTo>
                  <a:cubicBezTo>
                    <a:pt x="788" y="579"/>
                    <a:pt x="830" y="481"/>
                    <a:pt x="830" y="364"/>
                  </a:cubicBezTo>
                  <a:cubicBezTo>
                    <a:pt x="830" y="327"/>
                    <a:pt x="826" y="293"/>
                    <a:pt x="817" y="261"/>
                  </a:cubicBezTo>
                  <a:cubicBezTo>
                    <a:pt x="809" y="228"/>
                    <a:pt x="798" y="200"/>
                    <a:pt x="784" y="177"/>
                  </a:cubicBezTo>
                  <a:cubicBezTo>
                    <a:pt x="766" y="145"/>
                    <a:pt x="741" y="116"/>
                    <a:pt x="709" y="89"/>
                  </a:cubicBezTo>
                  <a:cubicBezTo>
                    <a:pt x="678" y="62"/>
                    <a:pt x="637" y="41"/>
                    <a:pt x="588" y="25"/>
                  </a:cubicBezTo>
                  <a:cubicBezTo>
                    <a:pt x="538" y="8"/>
                    <a:pt x="484" y="0"/>
                    <a:pt x="423" y="0"/>
                  </a:cubicBezTo>
                  <a:cubicBezTo>
                    <a:pt x="358" y="0"/>
                    <a:pt x="300" y="10"/>
                    <a:pt x="249" y="29"/>
                  </a:cubicBezTo>
                  <a:cubicBezTo>
                    <a:pt x="198" y="48"/>
                    <a:pt x="152" y="76"/>
                    <a:pt x="112" y="113"/>
                  </a:cubicBezTo>
                  <a:cubicBezTo>
                    <a:pt x="72" y="151"/>
                    <a:pt x="43" y="193"/>
                    <a:pt x="26" y="239"/>
                  </a:cubicBezTo>
                  <a:cubicBezTo>
                    <a:pt x="8" y="286"/>
                    <a:pt x="0" y="337"/>
                    <a:pt x="0" y="393"/>
                  </a:cubicBezTo>
                  <a:cubicBezTo>
                    <a:pt x="0" y="441"/>
                    <a:pt x="9" y="491"/>
                    <a:pt x="26" y="5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grpSp>
    </p:spTree>
    <p:extLst>
      <p:ext uri="{BB962C8B-B14F-4D97-AF65-F5344CB8AC3E}">
        <p14:creationId xmlns:p14="http://schemas.microsoft.com/office/powerpoint/2010/main" val="91124423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77824" y="1371600"/>
            <a:ext cx="5120640" cy="4800600"/>
          </a:xfrm>
        </p:spPr>
        <p:txBody>
          <a:bodyPr/>
          <a:lstStyle>
            <a:lvl1pPr>
              <a:defRPr sz="2400"/>
            </a:lvl1pPr>
            <a:lvl2pPr>
              <a:defRPr sz="2400"/>
            </a:lvl2pPr>
            <a:lvl3pPr>
              <a:defRPr sz="2400"/>
            </a:lvl3pPr>
            <a:lvl4pPr>
              <a:defRPr sz="2400"/>
            </a:lvl4pPr>
            <a:lvl5pPr>
              <a:defRPr sz="2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1371600"/>
            <a:ext cx="5120640" cy="4800600"/>
          </a:xfrm>
        </p:spPr>
        <p:txBody>
          <a:bodyPr/>
          <a:lstStyle>
            <a:lvl1pPr>
              <a:defRPr sz="2400"/>
            </a:lvl1pPr>
            <a:lvl2pPr>
              <a:defRPr sz="2400"/>
            </a:lvl2pPr>
            <a:lvl3pPr>
              <a:defRPr sz="2400"/>
            </a:lvl3pPr>
            <a:lvl4pPr>
              <a:defRPr sz="2400"/>
            </a:lvl4pPr>
            <a:lvl5pPr>
              <a:defRPr sz="2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446198C-04DA-4E69-9F60-477E336F6D8D}" type="datetimeFigureOut">
              <a:rPr lang="en-US" smtClean="0"/>
              <a:t>2/19/2025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ACAD713-2A88-4927-BA3B-75E8042AC897}" type="slidenum">
              <a:rPr lang="en-US" smtClean="0"/>
              <a:t>‹#›</a:t>
            </a:fld>
            <a:endParaRPr lang="en-US"/>
          </a:p>
        </p:txBody>
      </p:sp>
      <p:grpSp>
        <p:nvGrpSpPr>
          <p:cNvPr id="21" name="Group 20"/>
          <p:cNvGrpSpPr/>
          <p:nvPr userDrawn="1"/>
        </p:nvGrpSpPr>
        <p:grpSpPr>
          <a:xfrm>
            <a:off x="160867" y="6299344"/>
            <a:ext cx="560917" cy="458645"/>
            <a:chOff x="657225" y="681038"/>
            <a:chExt cx="1266825" cy="1381125"/>
          </a:xfrm>
          <a:solidFill>
            <a:srgbClr val="FFFFFF"/>
          </a:solidFill>
        </p:grpSpPr>
        <p:sp>
          <p:nvSpPr>
            <p:cNvPr id="22" name="Freeform 5"/>
            <p:cNvSpPr>
              <a:spLocks noEditPoints="1"/>
            </p:cNvSpPr>
            <p:nvPr userDrawn="1"/>
          </p:nvSpPr>
          <p:spPr bwMode="auto">
            <a:xfrm>
              <a:off x="846138" y="1354138"/>
              <a:ext cx="887413" cy="708025"/>
            </a:xfrm>
            <a:custGeom>
              <a:avLst/>
              <a:gdLst>
                <a:gd name="T0" fmla="*/ 2203 w 2794"/>
                <a:gd name="T1" fmla="*/ 0 h 2229"/>
                <a:gd name="T2" fmla="*/ 1613 w 2794"/>
                <a:gd name="T3" fmla="*/ 0 h 2229"/>
                <a:gd name="T4" fmla="*/ 1613 w 2794"/>
                <a:gd name="T5" fmla="*/ 665 h 2229"/>
                <a:gd name="T6" fmla="*/ 1904 w 2794"/>
                <a:gd name="T7" fmla="*/ 1330 h 2229"/>
                <a:gd name="T8" fmla="*/ 1904 w 2794"/>
                <a:gd name="T9" fmla="*/ 1237 h 2229"/>
                <a:gd name="T10" fmla="*/ 1749 w 2794"/>
                <a:gd name="T11" fmla="*/ 747 h 2229"/>
                <a:gd name="T12" fmla="*/ 1749 w 2794"/>
                <a:gd name="T13" fmla="*/ 573 h 2229"/>
                <a:gd name="T14" fmla="*/ 1972 w 2794"/>
                <a:gd name="T15" fmla="*/ 573 h 2229"/>
                <a:gd name="T16" fmla="*/ 1972 w 2794"/>
                <a:gd name="T17" fmla="*/ 1332 h 2229"/>
                <a:gd name="T18" fmla="*/ 1401 w 2794"/>
                <a:gd name="T19" fmla="*/ 2182 h 2229"/>
                <a:gd name="T20" fmla="*/ 829 w 2794"/>
                <a:gd name="T21" fmla="*/ 1374 h 2229"/>
                <a:gd name="T22" fmla="*/ 1180 w 2794"/>
                <a:gd name="T23" fmla="*/ 665 h 2229"/>
                <a:gd name="T24" fmla="*/ 1180 w 2794"/>
                <a:gd name="T25" fmla="*/ 573 h 2229"/>
                <a:gd name="T26" fmla="*/ 1401 w 2794"/>
                <a:gd name="T27" fmla="*/ 573 h 2229"/>
                <a:gd name="T28" fmla="*/ 1542 w 2794"/>
                <a:gd name="T29" fmla="*/ 573 h 2229"/>
                <a:gd name="T30" fmla="*/ 1542 w 2794"/>
                <a:gd name="T31" fmla="*/ 436 h 2229"/>
                <a:gd name="T32" fmla="*/ 1401 w 2794"/>
                <a:gd name="T33" fmla="*/ 436 h 2229"/>
                <a:gd name="T34" fmla="*/ 1180 w 2794"/>
                <a:gd name="T35" fmla="*/ 436 h 2229"/>
                <a:gd name="T36" fmla="*/ 1180 w 2794"/>
                <a:gd name="T37" fmla="*/ 436 h 2229"/>
                <a:gd name="T38" fmla="*/ 1044 w 2794"/>
                <a:gd name="T39" fmla="*/ 436 h 2229"/>
                <a:gd name="T40" fmla="*/ 1044 w 2794"/>
                <a:gd name="T41" fmla="*/ 436 h 2229"/>
                <a:gd name="T42" fmla="*/ 692 w 2794"/>
                <a:gd name="T43" fmla="*/ 436 h 2229"/>
                <a:gd name="T44" fmla="*/ 692 w 2794"/>
                <a:gd name="T45" fmla="*/ 1234 h 2229"/>
                <a:gd name="T46" fmla="*/ 695 w 2794"/>
                <a:gd name="T47" fmla="*/ 1315 h 2229"/>
                <a:gd name="T48" fmla="*/ 695 w 2794"/>
                <a:gd name="T49" fmla="*/ 1315 h 2229"/>
                <a:gd name="T50" fmla="*/ 829 w 2794"/>
                <a:gd name="T51" fmla="*/ 1205 h 2229"/>
                <a:gd name="T52" fmla="*/ 829 w 2794"/>
                <a:gd name="T53" fmla="*/ 1205 h 2229"/>
                <a:gd name="T54" fmla="*/ 829 w 2794"/>
                <a:gd name="T55" fmla="*/ 573 h 2229"/>
                <a:gd name="T56" fmla="*/ 1044 w 2794"/>
                <a:gd name="T57" fmla="*/ 573 h 2229"/>
                <a:gd name="T58" fmla="*/ 1044 w 2794"/>
                <a:gd name="T59" fmla="*/ 573 h 2229"/>
                <a:gd name="T60" fmla="*/ 1044 w 2794"/>
                <a:gd name="T61" fmla="*/ 747 h 2229"/>
                <a:gd name="T62" fmla="*/ 590 w 2794"/>
                <a:gd name="T63" fmla="*/ 1447 h 2229"/>
                <a:gd name="T64" fmla="*/ 135 w 2794"/>
                <a:gd name="T65" fmla="*/ 747 h 2229"/>
                <a:gd name="T66" fmla="*/ 135 w 2794"/>
                <a:gd name="T67" fmla="*/ 136 h 2229"/>
                <a:gd name="T68" fmla="*/ 590 w 2794"/>
                <a:gd name="T69" fmla="*/ 136 h 2229"/>
                <a:gd name="T70" fmla="*/ 1044 w 2794"/>
                <a:gd name="T71" fmla="*/ 136 h 2229"/>
                <a:gd name="T72" fmla="*/ 1044 w 2794"/>
                <a:gd name="T73" fmla="*/ 370 h 2229"/>
                <a:gd name="T74" fmla="*/ 1180 w 2794"/>
                <a:gd name="T75" fmla="*/ 370 h 2229"/>
                <a:gd name="T76" fmla="*/ 1180 w 2794"/>
                <a:gd name="T77" fmla="*/ 0 h 2229"/>
                <a:gd name="T78" fmla="*/ 590 w 2794"/>
                <a:gd name="T79" fmla="*/ 0 h 2229"/>
                <a:gd name="T80" fmla="*/ 0 w 2794"/>
                <a:gd name="T81" fmla="*/ 0 h 2229"/>
                <a:gd name="T82" fmla="*/ 0 w 2794"/>
                <a:gd name="T83" fmla="*/ 665 h 2229"/>
                <a:gd name="T84" fmla="*/ 590 w 2794"/>
                <a:gd name="T85" fmla="*/ 1495 h 2229"/>
                <a:gd name="T86" fmla="*/ 708 w 2794"/>
                <a:gd name="T87" fmla="*/ 1444 h 2229"/>
                <a:gd name="T88" fmla="*/ 1401 w 2794"/>
                <a:gd name="T89" fmla="*/ 2229 h 2229"/>
                <a:gd name="T90" fmla="*/ 2093 w 2794"/>
                <a:gd name="T91" fmla="*/ 1447 h 2229"/>
                <a:gd name="T92" fmla="*/ 2203 w 2794"/>
                <a:gd name="T93" fmla="*/ 1495 h 2229"/>
                <a:gd name="T94" fmla="*/ 2794 w 2794"/>
                <a:gd name="T95" fmla="*/ 665 h 2229"/>
                <a:gd name="T96" fmla="*/ 2794 w 2794"/>
                <a:gd name="T97" fmla="*/ 0 h 2229"/>
                <a:gd name="T98" fmla="*/ 2203 w 2794"/>
                <a:gd name="T99" fmla="*/ 0 h 2229"/>
                <a:gd name="T100" fmla="*/ 2658 w 2794"/>
                <a:gd name="T101" fmla="*/ 747 h 2229"/>
                <a:gd name="T102" fmla="*/ 2203 w 2794"/>
                <a:gd name="T103" fmla="*/ 1447 h 2229"/>
                <a:gd name="T104" fmla="*/ 2100 w 2794"/>
                <a:gd name="T105" fmla="*/ 1395 h 2229"/>
                <a:gd name="T106" fmla="*/ 2109 w 2794"/>
                <a:gd name="T107" fmla="*/ 1234 h 2229"/>
                <a:gd name="T108" fmla="*/ 2109 w 2794"/>
                <a:gd name="T109" fmla="*/ 436 h 2229"/>
                <a:gd name="T110" fmla="*/ 1749 w 2794"/>
                <a:gd name="T111" fmla="*/ 436 h 2229"/>
                <a:gd name="T112" fmla="*/ 1749 w 2794"/>
                <a:gd name="T113" fmla="*/ 136 h 2229"/>
                <a:gd name="T114" fmla="*/ 2203 w 2794"/>
                <a:gd name="T115" fmla="*/ 136 h 2229"/>
                <a:gd name="T116" fmla="*/ 2658 w 2794"/>
                <a:gd name="T117" fmla="*/ 136 h 2229"/>
                <a:gd name="T118" fmla="*/ 2658 w 2794"/>
                <a:gd name="T119" fmla="*/ 747 h 2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94" h="2229">
                  <a:moveTo>
                    <a:pt x="2203" y="0"/>
                  </a:moveTo>
                  <a:cubicBezTo>
                    <a:pt x="1613" y="0"/>
                    <a:pt x="1613" y="0"/>
                    <a:pt x="1613" y="0"/>
                  </a:cubicBezTo>
                  <a:cubicBezTo>
                    <a:pt x="1613" y="665"/>
                    <a:pt x="1613" y="665"/>
                    <a:pt x="1613" y="665"/>
                  </a:cubicBezTo>
                  <a:cubicBezTo>
                    <a:pt x="1613" y="970"/>
                    <a:pt x="1719" y="1183"/>
                    <a:pt x="1904" y="1330"/>
                  </a:cubicBezTo>
                  <a:cubicBezTo>
                    <a:pt x="1904" y="1237"/>
                    <a:pt x="1904" y="1237"/>
                    <a:pt x="1904" y="1237"/>
                  </a:cubicBezTo>
                  <a:cubicBezTo>
                    <a:pt x="1769" y="1081"/>
                    <a:pt x="1749" y="901"/>
                    <a:pt x="1749" y="747"/>
                  </a:cubicBezTo>
                  <a:cubicBezTo>
                    <a:pt x="1749" y="573"/>
                    <a:pt x="1749" y="573"/>
                    <a:pt x="1749" y="573"/>
                  </a:cubicBezTo>
                  <a:cubicBezTo>
                    <a:pt x="1972" y="573"/>
                    <a:pt x="1972" y="573"/>
                    <a:pt x="1972" y="573"/>
                  </a:cubicBezTo>
                  <a:cubicBezTo>
                    <a:pt x="1972" y="1332"/>
                    <a:pt x="1972" y="1332"/>
                    <a:pt x="1972" y="1332"/>
                  </a:cubicBezTo>
                  <a:cubicBezTo>
                    <a:pt x="1972" y="1609"/>
                    <a:pt x="1895" y="1961"/>
                    <a:pt x="1401" y="2182"/>
                  </a:cubicBezTo>
                  <a:cubicBezTo>
                    <a:pt x="931" y="1972"/>
                    <a:pt x="838" y="1643"/>
                    <a:pt x="829" y="1374"/>
                  </a:cubicBezTo>
                  <a:cubicBezTo>
                    <a:pt x="1051" y="1225"/>
                    <a:pt x="1180" y="1001"/>
                    <a:pt x="1180" y="665"/>
                  </a:cubicBezTo>
                  <a:cubicBezTo>
                    <a:pt x="1180" y="573"/>
                    <a:pt x="1180" y="573"/>
                    <a:pt x="1180" y="573"/>
                  </a:cubicBezTo>
                  <a:cubicBezTo>
                    <a:pt x="1401" y="573"/>
                    <a:pt x="1401" y="573"/>
                    <a:pt x="1401" y="573"/>
                  </a:cubicBezTo>
                  <a:cubicBezTo>
                    <a:pt x="1542" y="573"/>
                    <a:pt x="1542" y="573"/>
                    <a:pt x="1542" y="573"/>
                  </a:cubicBezTo>
                  <a:cubicBezTo>
                    <a:pt x="1542" y="436"/>
                    <a:pt x="1542" y="436"/>
                    <a:pt x="1542" y="436"/>
                  </a:cubicBezTo>
                  <a:cubicBezTo>
                    <a:pt x="1401" y="436"/>
                    <a:pt x="1401" y="436"/>
                    <a:pt x="1401" y="436"/>
                  </a:cubicBezTo>
                  <a:cubicBezTo>
                    <a:pt x="1180" y="436"/>
                    <a:pt x="1180" y="436"/>
                    <a:pt x="1180" y="436"/>
                  </a:cubicBezTo>
                  <a:cubicBezTo>
                    <a:pt x="1180" y="436"/>
                    <a:pt x="1180" y="436"/>
                    <a:pt x="1180" y="436"/>
                  </a:cubicBezTo>
                  <a:cubicBezTo>
                    <a:pt x="1044" y="436"/>
                    <a:pt x="1044" y="436"/>
                    <a:pt x="1044" y="436"/>
                  </a:cubicBezTo>
                  <a:cubicBezTo>
                    <a:pt x="1044" y="436"/>
                    <a:pt x="1044" y="436"/>
                    <a:pt x="1044" y="436"/>
                  </a:cubicBezTo>
                  <a:cubicBezTo>
                    <a:pt x="692" y="436"/>
                    <a:pt x="692" y="436"/>
                    <a:pt x="692" y="436"/>
                  </a:cubicBezTo>
                  <a:cubicBezTo>
                    <a:pt x="692" y="1234"/>
                    <a:pt x="692" y="1234"/>
                    <a:pt x="692" y="1234"/>
                  </a:cubicBezTo>
                  <a:cubicBezTo>
                    <a:pt x="692" y="1262"/>
                    <a:pt x="693" y="1289"/>
                    <a:pt x="695" y="1315"/>
                  </a:cubicBezTo>
                  <a:cubicBezTo>
                    <a:pt x="695" y="1315"/>
                    <a:pt x="695" y="1315"/>
                    <a:pt x="695" y="1315"/>
                  </a:cubicBezTo>
                  <a:cubicBezTo>
                    <a:pt x="748" y="1280"/>
                    <a:pt x="792" y="1244"/>
                    <a:pt x="829" y="1205"/>
                  </a:cubicBezTo>
                  <a:cubicBezTo>
                    <a:pt x="829" y="1205"/>
                    <a:pt x="829" y="1205"/>
                    <a:pt x="829" y="1205"/>
                  </a:cubicBezTo>
                  <a:cubicBezTo>
                    <a:pt x="829" y="573"/>
                    <a:pt x="829" y="573"/>
                    <a:pt x="829" y="573"/>
                  </a:cubicBezTo>
                  <a:cubicBezTo>
                    <a:pt x="1044" y="573"/>
                    <a:pt x="1044" y="573"/>
                    <a:pt x="1044" y="573"/>
                  </a:cubicBezTo>
                  <a:cubicBezTo>
                    <a:pt x="1044" y="573"/>
                    <a:pt x="1044" y="573"/>
                    <a:pt x="1044" y="573"/>
                  </a:cubicBezTo>
                  <a:cubicBezTo>
                    <a:pt x="1044" y="747"/>
                    <a:pt x="1044" y="747"/>
                    <a:pt x="1044" y="747"/>
                  </a:cubicBezTo>
                  <a:cubicBezTo>
                    <a:pt x="1044" y="978"/>
                    <a:pt x="1001" y="1263"/>
                    <a:pt x="590" y="1447"/>
                  </a:cubicBezTo>
                  <a:cubicBezTo>
                    <a:pt x="178" y="1263"/>
                    <a:pt x="135" y="978"/>
                    <a:pt x="135" y="747"/>
                  </a:cubicBezTo>
                  <a:cubicBezTo>
                    <a:pt x="135" y="136"/>
                    <a:pt x="135" y="136"/>
                    <a:pt x="135" y="136"/>
                  </a:cubicBezTo>
                  <a:cubicBezTo>
                    <a:pt x="590" y="136"/>
                    <a:pt x="590" y="136"/>
                    <a:pt x="590" y="136"/>
                  </a:cubicBezTo>
                  <a:cubicBezTo>
                    <a:pt x="1044" y="136"/>
                    <a:pt x="1044" y="136"/>
                    <a:pt x="1044" y="136"/>
                  </a:cubicBezTo>
                  <a:cubicBezTo>
                    <a:pt x="1044" y="370"/>
                    <a:pt x="1044" y="370"/>
                    <a:pt x="1044" y="370"/>
                  </a:cubicBezTo>
                  <a:cubicBezTo>
                    <a:pt x="1180" y="370"/>
                    <a:pt x="1180" y="370"/>
                    <a:pt x="1180" y="370"/>
                  </a:cubicBezTo>
                  <a:cubicBezTo>
                    <a:pt x="1180" y="0"/>
                    <a:pt x="1180" y="0"/>
                    <a:pt x="1180" y="0"/>
                  </a:cubicBezTo>
                  <a:cubicBezTo>
                    <a:pt x="590" y="0"/>
                    <a:pt x="590" y="0"/>
                    <a:pt x="590" y="0"/>
                  </a:cubicBezTo>
                  <a:cubicBezTo>
                    <a:pt x="0" y="0"/>
                    <a:pt x="0" y="0"/>
                    <a:pt x="0" y="0"/>
                  </a:cubicBezTo>
                  <a:cubicBezTo>
                    <a:pt x="0" y="665"/>
                    <a:pt x="0" y="665"/>
                    <a:pt x="0" y="665"/>
                  </a:cubicBezTo>
                  <a:cubicBezTo>
                    <a:pt x="0" y="1109"/>
                    <a:pt x="224" y="1357"/>
                    <a:pt x="590" y="1495"/>
                  </a:cubicBezTo>
                  <a:cubicBezTo>
                    <a:pt x="631" y="1479"/>
                    <a:pt x="670" y="1462"/>
                    <a:pt x="708" y="1444"/>
                  </a:cubicBezTo>
                  <a:cubicBezTo>
                    <a:pt x="771" y="1847"/>
                    <a:pt x="1023" y="2087"/>
                    <a:pt x="1401" y="2229"/>
                  </a:cubicBezTo>
                  <a:cubicBezTo>
                    <a:pt x="1777" y="2087"/>
                    <a:pt x="2029" y="1848"/>
                    <a:pt x="2093" y="1447"/>
                  </a:cubicBezTo>
                  <a:cubicBezTo>
                    <a:pt x="2128" y="1464"/>
                    <a:pt x="2165" y="1480"/>
                    <a:pt x="2203" y="1495"/>
                  </a:cubicBezTo>
                  <a:cubicBezTo>
                    <a:pt x="2569" y="1357"/>
                    <a:pt x="2794" y="1109"/>
                    <a:pt x="2794" y="665"/>
                  </a:cubicBezTo>
                  <a:cubicBezTo>
                    <a:pt x="2794" y="0"/>
                    <a:pt x="2794" y="0"/>
                    <a:pt x="2794" y="0"/>
                  </a:cubicBezTo>
                  <a:lnTo>
                    <a:pt x="2203" y="0"/>
                  </a:lnTo>
                  <a:close/>
                  <a:moveTo>
                    <a:pt x="2658" y="747"/>
                  </a:moveTo>
                  <a:cubicBezTo>
                    <a:pt x="2658" y="978"/>
                    <a:pt x="2615" y="1263"/>
                    <a:pt x="2203" y="1447"/>
                  </a:cubicBezTo>
                  <a:cubicBezTo>
                    <a:pt x="2166" y="1431"/>
                    <a:pt x="2131" y="1413"/>
                    <a:pt x="2100" y="1395"/>
                  </a:cubicBezTo>
                  <a:cubicBezTo>
                    <a:pt x="2106" y="1344"/>
                    <a:pt x="2109" y="1290"/>
                    <a:pt x="2109" y="1234"/>
                  </a:cubicBezTo>
                  <a:cubicBezTo>
                    <a:pt x="2109" y="436"/>
                    <a:pt x="2109" y="436"/>
                    <a:pt x="2109" y="436"/>
                  </a:cubicBezTo>
                  <a:cubicBezTo>
                    <a:pt x="1749" y="436"/>
                    <a:pt x="1749" y="436"/>
                    <a:pt x="1749" y="436"/>
                  </a:cubicBezTo>
                  <a:cubicBezTo>
                    <a:pt x="1749" y="136"/>
                    <a:pt x="1749" y="136"/>
                    <a:pt x="1749" y="136"/>
                  </a:cubicBezTo>
                  <a:cubicBezTo>
                    <a:pt x="2203" y="136"/>
                    <a:pt x="2203" y="136"/>
                    <a:pt x="2203" y="136"/>
                  </a:cubicBezTo>
                  <a:cubicBezTo>
                    <a:pt x="2658" y="136"/>
                    <a:pt x="2658" y="136"/>
                    <a:pt x="2658" y="136"/>
                  </a:cubicBezTo>
                  <a:lnTo>
                    <a:pt x="2658" y="7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23" name="Freeform 6"/>
            <p:cNvSpPr>
              <a:spLocks/>
            </p:cNvSpPr>
            <p:nvPr userDrawn="1"/>
          </p:nvSpPr>
          <p:spPr bwMode="auto">
            <a:xfrm>
              <a:off x="915988" y="1003301"/>
              <a:ext cx="188913" cy="236538"/>
            </a:xfrm>
            <a:custGeom>
              <a:avLst/>
              <a:gdLst>
                <a:gd name="T0" fmla="*/ 49 w 596"/>
                <a:gd name="T1" fmla="*/ 747 h 747"/>
                <a:gd name="T2" fmla="*/ 49 w 596"/>
                <a:gd name="T3" fmla="*/ 721 h 747"/>
                <a:gd name="T4" fmla="*/ 91 w 596"/>
                <a:gd name="T5" fmla="*/ 696 h 747"/>
                <a:gd name="T6" fmla="*/ 99 w 596"/>
                <a:gd name="T7" fmla="*/ 684 h 747"/>
                <a:gd name="T8" fmla="*/ 105 w 596"/>
                <a:gd name="T9" fmla="*/ 621 h 747"/>
                <a:gd name="T10" fmla="*/ 109 w 596"/>
                <a:gd name="T11" fmla="*/ 535 h 747"/>
                <a:gd name="T12" fmla="*/ 109 w 596"/>
                <a:gd name="T13" fmla="*/ 252 h 747"/>
                <a:gd name="T14" fmla="*/ 105 w 596"/>
                <a:gd name="T15" fmla="*/ 112 h 747"/>
                <a:gd name="T16" fmla="*/ 98 w 596"/>
                <a:gd name="T17" fmla="*/ 52 h 747"/>
                <a:gd name="T18" fmla="*/ 78 w 596"/>
                <a:gd name="T19" fmla="*/ 39 h 747"/>
                <a:gd name="T20" fmla="*/ 0 w 596"/>
                <a:gd name="T21" fmla="*/ 33 h 747"/>
                <a:gd name="T22" fmla="*/ 0 w 596"/>
                <a:gd name="T23" fmla="*/ 0 h 747"/>
                <a:gd name="T24" fmla="*/ 165 w 596"/>
                <a:gd name="T25" fmla="*/ 3 h 747"/>
                <a:gd name="T26" fmla="*/ 323 w 596"/>
                <a:gd name="T27" fmla="*/ 0 h 747"/>
                <a:gd name="T28" fmla="*/ 323 w 596"/>
                <a:gd name="T29" fmla="*/ 33 h 747"/>
                <a:gd name="T30" fmla="*/ 243 w 596"/>
                <a:gd name="T31" fmla="*/ 39 h 747"/>
                <a:gd name="T32" fmla="*/ 224 w 596"/>
                <a:gd name="T33" fmla="*/ 51 h 747"/>
                <a:gd name="T34" fmla="*/ 216 w 596"/>
                <a:gd name="T35" fmla="*/ 102 h 747"/>
                <a:gd name="T36" fmla="*/ 213 w 596"/>
                <a:gd name="T37" fmla="*/ 252 h 747"/>
                <a:gd name="T38" fmla="*/ 213 w 596"/>
                <a:gd name="T39" fmla="*/ 606 h 747"/>
                <a:gd name="T40" fmla="*/ 216 w 596"/>
                <a:gd name="T41" fmla="*/ 696 h 747"/>
                <a:gd name="T42" fmla="*/ 303 w 596"/>
                <a:gd name="T43" fmla="*/ 700 h 747"/>
                <a:gd name="T44" fmla="*/ 525 w 596"/>
                <a:gd name="T45" fmla="*/ 681 h 747"/>
                <a:gd name="T46" fmla="*/ 538 w 596"/>
                <a:gd name="T47" fmla="*/ 644 h 747"/>
                <a:gd name="T48" fmla="*/ 560 w 596"/>
                <a:gd name="T49" fmla="*/ 557 h 747"/>
                <a:gd name="T50" fmla="*/ 596 w 596"/>
                <a:gd name="T51" fmla="*/ 557 h 747"/>
                <a:gd name="T52" fmla="*/ 573 w 596"/>
                <a:gd name="T53" fmla="*/ 741 h 747"/>
                <a:gd name="T54" fmla="*/ 537 w 596"/>
                <a:gd name="T55" fmla="*/ 746 h 747"/>
                <a:gd name="T56" fmla="*/ 449 w 596"/>
                <a:gd name="T57" fmla="*/ 747 h 747"/>
                <a:gd name="T58" fmla="*/ 156 w 596"/>
                <a:gd name="T59" fmla="*/ 744 h 747"/>
                <a:gd name="T60" fmla="*/ 49 w 596"/>
                <a:gd name="T61" fmla="*/ 747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6" h="747">
                  <a:moveTo>
                    <a:pt x="49" y="747"/>
                  </a:moveTo>
                  <a:cubicBezTo>
                    <a:pt x="49" y="721"/>
                    <a:pt x="49" y="721"/>
                    <a:pt x="49" y="721"/>
                  </a:cubicBezTo>
                  <a:cubicBezTo>
                    <a:pt x="71" y="710"/>
                    <a:pt x="85" y="702"/>
                    <a:pt x="91" y="696"/>
                  </a:cubicBezTo>
                  <a:cubicBezTo>
                    <a:pt x="95" y="693"/>
                    <a:pt x="98" y="689"/>
                    <a:pt x="99" y="684"/>
                  </a:cubicBezTo>
                  <a:cubicBezTo>
                    <a:pt x="102" y="675"/>
                    <a:pt x="104" y="654"/>
                    <a:pt x="105" y="621"/>
                  </a:cubicBezTo>
                  <a:cubicBezTo>
                    <a:pt x="108" y="573"/>
                    <a:pt x="109" y="545"/>
                    <a:pt x="109" y="535"/>
                  </a:cubicBezTo>
                  <a:cubicBezTo>
                    <a:pt x="109" y="252"/>
                    <a:pt x="109" y="252"/>
                    <a:pt x="109" y="252"/>
                  </a:cubicBezTo>
                  <a:cubicBezTo>
                    <a:pt x="109" y="204"/>
                    <a:pt x="108" y="157"/>
                    <a:pt x="105" y="112"/>
                  </a:cubicBezTo>
                  <a:cubicBezTo>
                    <a:pt x="104" y="78"/>
                    <a:pt x="102" y="59"/>
                    <a:pt x="98" y="52"/>
                  </a:cubicBezTo>
                  <a:cubicBezTo>
                    <a:pt x="93" y="46"/>
                    <a:pt x="87" y="42"/>
                    <a:pt x="78" y="39"/>
                  </a:cubicBezTo>
                  <a:cubicBezTo>
                    <a:pt x="69" y="36"/>
                    <a:pt x="43" y="34"/>
                    <a:pt x="0" y="33"/>
                  </a:cubicBezTo>
                  <a:cubicBezTo>
                    <a:pt x="0" y="0"/>
                    <a:pt x="0" y="0"/>
                    <a:pt x="0" y="0"/>
                  </a:cubicBezTo>
                  <a:cubicBezTo>
                    <a:pt x="89" y="2"/>
                    <a:pt x="144" y="3"/>
                    <a:pt x="165" y="3"/>
                  </a:cubicBezTo>
                  <a:cubicBezTo>
                    <a:pt x="189" y="3"/>
                    <a:pt x="241" y="2"/>
                    <a:pt x="323" y="0"/>
                  </a:cubicBezTo>
                  <a:cubicBezTo>
                    <a:pt x="323" y="33"/>
                    <a:pt x="323" y="33"/>
                    <a:pt x="323" y="33"/>
                  </a:cubicBezTo>
                  <a:cubicBezTo>
                    <a:pt x="279" y="34"/>
                    <a:pt x="253" y="36"/>
                    <a:pt x="243" y="39"/>
                  </a:cubicBezTo>
                  <a:cubicBezTo>
                    <a:pt x="234" y="42"/>
                    <a:pt x="228" y="46"/>
                    <a:pt x="224" y="51"/>
                  </a:cubicBezTo>
                  <a:cubicBezTo>
                    <a:pt x="220" y="58"/>
                    <a:pt x="217" y="75"/>
                    <a:pt x="216" y="102"/>
                  </a:cubicBezTo>
                  <a:cubicBezTo>
                    <a:pt x="215" y="109"/>
                    <a:pt x="214" y="159"/>
                    <a:pt x="213" y="252"/>
                  </a:cubicBezTo>
                  <a:cubicBezTo>
                    <a:pt x="213" y="606"/>
                    <a:pt x="213" y="606"/>
                    <a:pt x="213" y="606"/>
                  </a:cubicBezTo>
                  <a:cubicBezTo>
                    <a:pt x="213" y="643"/>
                    <a:pt x="214" y="673"/>
                    <a:pt x="216" y="696"/>
                  </a:cubicBezTo>
                  <a:cubicBezTo>
                    <a:pt x="257" y="699"/>
                    <a:pt x="262" y="700"/>
                    <a:pt x="303" y="700"/>
                  </a:cubicBezTo>
                  <a:cubicBezTo>
                    <a:pt x="407" y="700"/>
                    <a:pt x="484" y="693"/>
                    <a:pt x="525" y="681"/>
                  </a:cubicBezTo>
                  <a:cubicBezTo>
                    <a:pt x="530" y="670"/>
                    <a:pt x="534" y="658"/>
                    <a:pt x="538" y="644"/>
                  </a:cubicBezTo>
                  <a:cubicBezTo>
                    <a:pt x="560" y="557"/>
                    <a:pt x="560" y="557"/>
                    <a:pt x="560" y="557"/>
                  </a:cubicBezTo>
                  <a:cubicBezTo>
                    <a:pt x="596" y="557"/>
                    <a:pt x="596" y="557"/>
                    <a:pt x="596" y="557"/>
                  </a:cubicBezTo>
                  <a:cubicBezTo>
                    <a:pt x="588" y="609"/>
                    <a:pt x="580" y="671"/>
                    <a:pt x="573" y="741"/>
                  </a:cubicBezTo>
                  <a:cubicBezTo>
                    <a:pt x="558" y="744"/>
                    <a:pt x="546" y="745"/>
                    <a:pt x="537" y="746"/>
                  </a:cubicBezTo>
                  <a:cubicBezTo>
                    <a:pt x="518" y="747"/>
                    <a:pt x="488" y="747"/>
                    <a:pt x="449" y="747"/>
                  </a:cubicBezTo>
                  <a:cubicBezTo>
                    <a:pt x="156" y="744"/>
                    <a:pt x="156" y="744"/>
                    <a:pt x="156" y="744"/>
                  </a:cubicBezTo>
                  <a:cubicBezTo>
                    <a:pt x="121" y="744"/>
                    <a:pt x="85" y="745"/>
                    <a:pt x="49" y="7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24" name="Freeform 7"/>
            <p:cNvSpPr>
              <a:spLocks/>
            </p:cNvSpPr>
            <p:nvPr userDrawn="1"/>
          </p:nvSpPr>
          <p:spPr bwMode="auto">
            <a:xfrm>
              <a:off x="1127125" y="1003301"/>
              <a:ext cx="103188" cy="236538"/>
            </a:xfrm>
            <a:custGeom>
              <a:avLst/>
              <a:gdLst>
                <a:gd name="T0" fmla="*/ 321 w 321"/>
                <a:gd name="T1" fmla="*/ 714 h 747"/>
                <a:gd name="T2" fmla="*/ 321 w 321"/>
                <a:gd name="T3" fmla="*/ 747 h 747"/>
                <a:gd name="T4" fmla="*/ 168 w 321"/>
                <a:gd name="T5" fmla="*/ 744 h 747"/>
                <a:gd name="T6" fmla="*/ 0 w 321"/>
                <a:gd name="T7" fmla="*/ 747 h 747"/>
                <a:gd name="T8" fmla="*/ 0 w 321"/>
                <a:gd name="T9" fmla="*/ 714 h 747"/>
                <a:gd name="T10" fmla="*/ 77 w 321"/>
                <a:gd name="T11" fmla="*/ 708 h 747"/>
                <a:gd name="T12" fmla="*/ 97 w 321"/>
                <a:gd name="T13" fmla="*/ 696 h 747"/>
                <a:gd name="T14" fmla="*/ 105 w 321"/>
                <a:gd name="T15" fmla="*/ 645 h 747"/>
                <a:gd name="T16" fmla="*/ 108 w 321"/>
                <a:gd name="T17" fmla="*/ 495 h 747"/>
                <a:gd name="T18" fmla="*/ 108 w 321"/>
                <a:gd name="T19" fmla="*/ 251 h 747"/>
                <a:gd name="T20" fmla="*/ 105 w 321"/>
                <a:gd name="T21" fmla="*/ 111 h 747"/>
                <a:gd name="T22" fmla="*/ 97 w 321"/>
                <a:gd name="T23" fmla="*/ 52 h 747"/>
                <a:gd name="T24" fmla="*/ 77 w 321"/>
                <a:gd name="T25" fmla="*/ 39 h 747"/>
                <a:gd name="T26" fmla="*/ 0 w 321"/>
                <a:gd name="T27" fmla="*/ 33 h 747"/>
                <a:gd name="T28" fmla="*/ 0 w 321"/>
                <a:gd name="T29" fmla="*/ 0 h 747"/>
                <a:gd name="T30" fmla="*/ 161 w 321"/>
                <a:gd name="T31" fmla="*/ 3 h 747"/>
                <a:gd name="T32" fmla="*/ 321 w 321"/>
                <a:gd name="T33" fmla="*/ 0 h 747"/>
                <a:gd name="T34" fmla="*/ 321 w 321"/>
                <a:gd name="T35" fmla="*/ 33 h 747"/>
                <a:gd name="T36" fmla="*/ 243 w 321"/>
                <a:gd name="T37" fmla="*/ 39 h 747"/>
                <a:gd name="T38" fmla="*/ 224 w 321"/>
                <a:gd name="T39" fmla="*/ 51 h 747"/>
                <a:gd name="T40" fmla="*/ 216 w 321"/>
                <a:gd name="T41" fmla="*/ 102 h 747"/>
                <a:gd name="T42" fmla="*/ 212 w 321"/>
                <a:gd name="T43" fmla="*/ 251 h 747"/>
                <a:gd name="T44" fmla="*/ 212 w 321"/>
                <a:gd name="T45" fmla="*/ 495 h 747"/>
                <a:gd name="T46" fmla="*/ 214 w 321"/>
                <a:gd name="T47" fmla="*/ 635 h 747"/>
                <a:gd name="T48" fmla="*/ 222 w 321"/>
                <a:gd name="T49" fmla="*/ 694 h 747"/>
                <a:gd name="T50" fmla="*/ 242 w 321"/>
                <a:gd name="T51" fmla="*/ 708 h 747"/>
                <a:gd name="T52" fmla="*/ 321 w 321"/>
                <a:gd name="T53" fmla="*/ 714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1" h="747">
                  <a:moveTo>
                    <a:pt x="321" y="714"/>
                  </a:moveTo>
                  <a:cubicBezTo>
                    <a:pt x="321" y="747"/>
                    <a:pt x="321" y="747"/>
                    <a:pt x="321" y="747"/>
                  </a:cubicBezTo>
                  <a:cubicBezTo>
                    <a:pt x="244" y="745"/>
                    <a:pt x="193" y="744"/>
                    <a:pt x="168" y="744"/>
                  </a:cubicBezTo>
                  <a:cubicBezTo>
                    <a:pt x="0" y="747"/>
                    <a:pt x="0" y="747"/>
                    <a:pt x="0" y="747"/>
                  </a:cubicBezTo>
                  <a:cubicBezTo>
                    <a:pt x="0" y="714"/>
                    <a:pt x="0" y="714"/>
                    <a:pt x="0" y="714"/>
                  </a:cubicBezTo>
                  <a:cubicBezTo>
                    <a:pt x="42" y="713"/>
                    <a:pt x="68" y="711"/>
                    <a:pt x="77" y="708"/>
                  </a:cubicBezTo>
                  <a:cubicBezTo>
                    <a:pt x="87" y="705"/>
                    <a:pt x="93" y="701"/>
                    <a:pt x="97" y="696"/>
                  </a:cubicBezTo>
                  <a:cubicBezTo>
                    <a:pt x="101" y="689"/>
                    <a:pt x="104" y="672"/>
                    <a:pt x="105" y="645"/>
                  </a:cubicBezTo>
                  <a:cubicBezTo>
                    <a:pt x="106" y="637"/>
                    <a:pt x="107" y="587"/>
                    <a:pt x="108" y="495"/>
                  </a:cubicBezTo>
                  <a:cubicBezTo>
                    <a:pt x="108" y="251"/>
                    <a:pt x="108" y="251"/>
                    <a:pt x="108" y="251"/>
                  </a:cubicBezTo>
                  <a:cubicBezTo>
                    <a:pt x="108" y="204"/>
                    <a:pt x="107" y="157"/>
                    <a:pt x="105" y="111"/>
                  </a:cubicBezTo>
                  <a:cubicBezTo>
                    <a:pt x="104" y="78"/>
                    <a:pt x="102" y="59"/>
                    <a:pt x="97" y="52"/>
                  </a:cubicBezTo>
                  <a:cubicBezTo>
                    <a:pt x="93" y="46"/>
                    <a:pt x="87" y="41"/>
                    <a:pt x="77" y="39"/>
                  </a:cubicBezTo>
                  <a:cubicBezTo>
                    <a:pt x="68" y="36"/>
                    <a:pt x="42" y="34"/>
                    <a:pt x="0" y="33"/>
                  </a:cubicBezTo>
                  <a:cubicBezTo>
                    <a:pt x="0" y="0"/>
                    <a:pt x="0" y="0"/>
                    <a:pt x="0" y="0"/>
                  </a:cubicBezTo>
                  <a:cubicBezTo>
                    <a:pt x="69" y="2"/>
                    <a:pt x="123" y="3"/>
                    <a:pt x="161" y="3"/>
                  </a:cubicBezTo>
                  <a:cubicBezTo>
                    <a:pt x="197" y="3"/>
                    <a:pt x="250" y="2"/>
                    <a:pt x="321" y="0"/>
                  </a:cubicBezTo>
                  <a:cubicBezTo>
                    <a:pt x="321" y="33"/>
                    <a:pt x="321" y="33"/>
                    <a:pt x="321" y="33"/>
                  </a:cubicBezTo>
                  <a:cubicBezTo>
                    <a:pt x="278" y="34"/>
                    <a:pt x="252" y="36"/>
                    <a:pt x="243" y="39"/>
                  </a:cubicBezTo>
                  <a:cubicBezTo>
                    <a:pt x="234" y="41"/>
                    <a:pt x="227" y="46"/>
                    <a:pt x="224" y="51"/>
                  </a:cubicBezTo>
                  <a:cubicBezTo>
                    <a:pt x="219" y="58"/>
                    <a:pt x="217" y="75"/>
                    <a:pt x="216" y="102"/>
                  </a:cubicBezTo>
                  <a:cubicBezTo>
                    <a:pt x="215" y="109"/>
                    <a:pt x="214" y="159"/>
                    <a:pt x="212" y="251"/>
                  </a:cubicBezTo>
                  <a:cubicBezTo>
                    <a:pt x="212" y="495"/>
                    <a:pt x="212" y="495"/>
                    <a:pt x="212" y="495"/>
                  </a:cubicBezTo>
                  <a:cubicBezTo>
                    <a:pt x="212" y="543"/>
                    <a:pt x="213" y="589"/>
                    <a:pt x="214" y="635"/>
                  </a:cubicBezTo>
                  <a:cubicBezTo>
                    <a:pt x="215" y="668"/>
                    <a:pt x="218" y="688"/>
                    <a:pt x="222" y="694"/>
                  </a:cubicBezTo>
                  <a:cubicBezTo>
                    <a:pt x="226" y="700"/>
                    <a:pt x="233" y="705"/>
                    <a:pt x="242" y="708"/>
                  </a:cubicBezTo>
                  <a:cubicBezTo>
                    <a:pt x="251" y="711"/>
                    <a:pt x="278" y="713"/>
                    <a:pt x="321" y="7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25" name="Freeform 8"/>
            <p:cNvSpPr>
              <a:spLocks/>
            </p:cNvSpPr>
            <p:nvPr userDrawn="1"/>
          </p:nvSpPr>
          <p:spPr bwMode="auto">
            <a:xfrm>
              <a:off x="1266825" y="1003301"/>
              <a:ext cx="276225" cy="242888"/>
            </a:xfrm>
            <a:custGeom>
              <a:avLst/>
              <a:gdLst>
                <a:gd name="T0" fmla="*/ 5 w 869"/>
                <a:gd name="T1" fmla="*/ 747 h 766"/>
                <a:gd name="T2" fmla="*/ 5 w 869"/>
                <a:gd name="T3" fmla="*/ 714 h 766"/>
                <a:gd name="T4" fmla="*/ 80 w 869"/>
                <a:gd name="T5" fmla="*/ 705 h 766"/>
                <a:gd name="T6" fmla="*/ 91 w 869"/>
                <a:gd name="T7" fmla="*/ 695 h 766"/>
                <a:gd name="T8" fmla="*/ 99 w 869"/>
                <a:gd name="T9" fmla="*/ 640 h 766"/>
                <a:gd name="T10" fmla="*/ 102 w 869"/>
                <a:gd name="T11" fmla="*/ 520 h 766"/>
                <a:gd name="T12" fmla="*/ 102 w 869"/>
                <a:gd name="T13" fmla="*/ 92 h 766"/>
                <a:gd name="T14" fmla="*/ 100 w 869"/>
                <a:gd name="T15" fmla="*/ 69 h 766"/>
                <a:gd name="T16" fmla="*/ 80 w 869"/>
                <a:gd name="T17" fmla="*/ 47 h 766"/>
                <a:gd name="T18" fmla="*/ 57 w 869"/>
                <a:gd name="T19" fmla="*/ 36 h 766"/>
                <a:gd name="T20" fmla="*/ 0 w 869"/>
                <a:gd name="T21" fmla="*/ 33 h 766"/>
                <a:gd name="T22" fmla="*/ 0 w 869"/>
                <a:gd name="T23" fmla="*/ 0 h 766"/>
                <a:gd name="T24" fmla="*/ 119 w 869"/>
                <a:gd name="T25" fmla="*/ 3 h 766"/>
                <a:gd name="T26" fmla="*/ 202 w 869"/>
                <a:gd name="T27" fmla="*/ 0 h 766"/>
                <a:gd name="T28" fmla="*/ 269 w 869"/>
                <a:gd name="T29" fmla="*/ 86 h 766"/>
                <a:gd name="T30" fmla="*/ 381 w 869"/>
                <a:gd name="T31" fmla="*/ 220 h 766"/>
                <a:gd name="T32" fmla="*/ 545 w 869"/>
                <a:gd name="T33" fmla="*/ 411 h 766"/>
                <a:gd name="T34" fmla="*/ 671 w 869"/>
                <a:gd name="T35" fmla="*/ 554 h 766"/>
                <a:gd name="T36" fmla="*/ 721 w 869"/>
                <a:gd name="T37" fmla="*/ 609 h 766"/>
                <a:gd name="T38" fmla="*/ 721 w 869"/>
                <a:gd name="T39" fmla="*/ 226 h 766"/>
                <a:gd name="T40" fmla="*/ 718 w 869"/>
                <a:gd name="T41" fmla="*/ 105 h 766"/>
                <a:gd name="T42" fmla="*/ 711 w 869"/>
                <a:gd name="T43" fmla="*/ 51 h 766"/>
                <a:gd name="T44" fmla="*/ 699 w 869"/>
                <a:gd name="T45" fmla="*/ 41 h 766"/>
                <a:gd name="T46" fmla="*/ 624 w 869"/>
                <a:gd name="T47" fmla="*/ 33 h 766"/>
                <a:gd name="T48" fmla="*/ 624 w 869"/>
                <a:gd name="T49" fmla="*/ 0 h 766"/>
                <a:gd name="T50" fmla="*/ 756 w 869"/>
                <a:gd name="T51" fmla="*/ 3 h 766"/>
                <a:gd name="T52" fmla="*/ 869 w 869"/>
                <a:gd name="T53" fmla="*/ 0 h 766"/>
                <a:gd name="T54" fmla="*/ 869 w 869"/>
                <a:gd name="T55" fmla="*/ 33 h 766"/>
                <a:gd name="T56" fmla="*/ 794 w 869"/>
                <a:gd name="T57" fmla="*/ 41 h 766"/>
                <a:gd name="T58" fmla="*/ 783 w 869"/>
                <a:gd name="T59" fmla="*/ 52 h 766"/>
                <a:gd name="T60" fmla="*/ 775 w 869"/>
                <a:gd name="T61" fmla="*/ 107 h 766"/>
                <a:gd name="T62" fmla="*/ 772 w 869"/>
                <a:gd name="T63" fmla="*/ 226 h 766"/>
                <a:gd name="T64" fmla="*/ 772 w 869"/>
                <a:gd name="T65" fmla="*/ 479 h 766"/>
                <a:gd name="T66" fmla="*/ 775 w 869"/>
                <a:gd name="T67" fmla="*/ 766 h 766"/>
                <a:gd name="T68" fmla="*/ 721 w 869"/>
                <a:gd name="T69" fmla="*/ 766 h 766"/>
                <a:gd name="T70" fmla="*/ 707 w 869"/>
                <a:gd name="T71" fmla="*/ 752 h 766"/>
                <a:gd name="T72" fmla="*/ 698 w 869"/>
                <a:gd name="T73" fmla="*/ 744 h 766"/>
                <a:gd name="T74" fmla="*/ 678 w 869"/>
                <a:gd name="T75" fmla="*/ 723 h 766"/>
                <a:gd name="T76" fmla="*/ 611 w 869"/>
                <a:gd name="T77" fmla="*/ 647 h 766"/>
                <a:gd name="T78" fmla="*/ 540 w 869"/>
                <a:gd name="T79" fmla="*/ 560 h 766"/>
                <a:gd name="T80" fmla="*/ 151 w 869"/>
                <a:gd name="T81" fmla="*/ 110 h 766"/>
                <a:gd name="T82" fmla="*/ 151 w 869"/>
                <a:gd name="T83" fmla="*/ 518 h 766"/>
                <a:gd name="T84" fmla="*/ 154 w 869"/>
                <a:gd name="T85" fmla="*/ 641 h 766"/>
                <a:gd name="T86" fmla="*/ 161 w 869"/>
                <a:gd name="T87" fmla="*/ 695 h 766"/>
                <a:gd name="T88" fmla="*/ 173 w 869"/>
                <a:gd name="T89" fmla="*/ 705 h 766"/>
                <a:gd name="T90" fmla="*/ 249 w 869"/>
                <a:gd name="T91" fmla="*/ 714 h 766"/>
                <a:gd name="T92" fmla="*/ 249 w 869"/>
                <a:gd name="T93" fmla="*/ 747 h 766"/>
                <a:gd name="T94" fmla="*/ 143 w 869"/>
                <a:gd name="T95" fmla="*/ 744 h 766"/>
                <a:gd name="T96" fmla="*/ 5 w 869"/>
                <a:gd name="T97" fmla="*/ 747 h 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69" h="766">
                  <a:moveTo>
                    <a:pt x="5" y="747"/>
                  </a:moveTo>
                  <a:cubicBezTo>
                    <a:pt x="5" y="714"/>
                    <a:pt x="5" y="714"/>
                    <a:pt x="5" y="714"/>
                  </a:cubicBezTo>
                  <a:cubicBezTo>
                    <a:pt x="43" y="714"/>
                    <a:pt x="68" y="711"/>
                    <a:pt x="80" y="705"/>
                  </a:cubicBezTo>
                  <a:cubicBezTo>
                    <a:pt x="86" y="703"/>
                    <a:pt x="89" y="700"/>
                    <a:pt x="91" y="695"/>
                  </a:cubicBezTo>
                  <a:cubicBezTo>
                    <a:pt x="95" y="688"/>
                    <a:pt x="98" y="670"/>
                    <a:pt x="99" y="640"/>
                  </a:cubicBezTo>
                  <a:cubicBezTo>
                    <a:pt x="101" y="594"/>
                    <a:pt x="102" y="554"/>
                    <a:pt x="102" y="520"/>
                  </a:cubicBezTo>
                  <a:cubicBezTo>
                    <a:pt x="102" y="92"/>
                    <a:pt x="102" y="92"/>
                    <a:pt x="102" y="92"/>
                  </a:cubicBezTo>
                  <a:cubicBezTo>
                    <a:pt x="102" y="80"/>
                    <a:pt x="102" y="73"/>
                    <a:pt x="100" y="69"/>
                  </a:cubicBezTo>
                  <a:cubicBezTo>
                    <a:pt x="97" y="63"/>
                    <a:pt x="91" y="56"/>
                    <a:pt x="80" y="47"/>
                  </a:cubicBezTo>
                  <a:cubicBezTo>
                    <a:pt x="74" y="41"/>
                    <a:pt x="66" y="38"/>
                    <a:pt x="57" y="36"/>
                  </a:cubicBezTo>
                  <a:cubicBezTo>
                    <a:pt x="49" y="34"/>
                    <a:pt x="30" y="33"/>
                    <a:pt x="0" y="33"/>
                  </a:cubicBezTo>
                  <a:cubicBezTo>
                    <a:pt x="0" y="0"/>
                    <a:pt x="0" y="0"/>
                    <a:pt x="0" y="0"/>
                  </a:cubicBezTo>
                  <a:cubicBezTo>
                    <a:pt x="63" y="2"/>
                    <a:pt x="103" y="3"/>
                    <a:pt x="119" y="3"/>
                  </a:cubicBezTo>
                  <a:cubicBezTo>
                    <a:pt x="147" y="3"/>
                    <a:pt x="174" y="2"/>
                    <a:pt x="202" y="0"/>
                  </a:cubicBezTo>
                  <a:cubicBezTo>
                    <a:pt x="232" y="39"/>
                    <a:pt x="255" y="67"/>
                    <a:pt x="269" y="86"/>
                  </a:cubicBezTo>
                  <a:cubicBezTo>
                    <a:pt x="381" y="220"/>
                    <a:pt x="381" y="220"/>
                    <a:pt x="381" y="220"/>
                  </a:cubicBezTo>
                  <a:cubicBezTo>
                    <a:pt x="545" y="411"/>
                    <a:pt x="545" y="411"/>
                    <a:pt x="545" y="411"/>
                  </a:cubicBezTo>
                  <a:cubicBezTo>
                    <a:pt x="597" y="472"/>
                    <a:pt x="639" y="520"/>
                    <a:pt x="671" y="554"/>
                  </a:cubicBezTo>
                  <a:cubicBezTo>
                    <a:pt x="691" y="578"/>
                    <a:pt x="708" y="596"/>
                    <a:pt x="721" y="609"/>
                  </a:cubicBezTo>
                  <a:cubicBezTo>
                    <a:pt x="721" y="226"/>
                    <a:pt x="721" y="226"/>
                    <a:pt x="721" y="226"/>
                  </a:cubicBezTo>
                  <a:cubicBezTo>
                    <a:pt x="721" y="191"/>
                    <a:pt x="720" y="151"/>
                    <a:pt x="718" y="105"/>
                  </a:cubicBezTo>
                  <a:cubicBezTo>
                    <a:pt x="717" y="76"/>
                    <a:pt x="714" y="58"/>
                    <a:pt x="711" y="51"/>
                  </a:cubicBezTo>
                  <a:cubicBezTo>
                    <a:pt x="708" y="46"/>
                    <a:pt x="705" y="43"/>
                    <a:pt x="699" y="41"/>
                  </a:cubicBezTo>
                  <a:cubicBezTo>
                    <a:pt x="687" y="36"/>
                    <a:pt x="662" y="33"/>
                    <a:pt x="624" y="33"/>
                  </a:cubicBezTo>
                  <a:cubicBezTo>
                    <a:pt x="624" y="0"/>
                    <a:pt x="624" y="0"/>
                    <a:pt x="624" y="0"/>
                  </a:cubicBezTo>
                  <a:cubicBezTo>
                    <a:pt x="667" y="2"/>
                    <a:pt x="711" y="3"/>
                    <a:pt x="756" y="3"/>
                  </a:cubicBezTo>
                  <a:cubicBezTo>
                    <a:pt x="797" y="3"/>
                    <a:pt x="835" y="2"/>
                    <a:pt x="869" y="0"/>
                  </a:cubicBezTo>
                  <a:cubicBezTo>
                    <a:pt x="869" y="33"/>
                    <a:pt x="869" y="33"/>
                    <a:pt x="869" y="33"/>
                  </a:cubicBezTo>
                  <a:cubicBezTo>
                    <a:pt x="831" y="33"/>
                    <a:pt x="806" y="36"/>
                    <a:pt x="794" y="41"/>
                  </a:cubicBezTo>
                  <a:cubicBezTo>
                    <a:pt x="789" y="43"/>
                    <a:pt x="785" y="47"/>
                    <a:pt x="783" y="52"/>
                  </a:cubicBezTo>
                  <a:cubicBezTo>
                    <a:pt x="779" y="58"/>
                    <a:pt x="776" y="77"/>
                    <a:pt x="775" y="107"/>
                  </a:cubicBezTo>
                  <a:cubicBezTo>
                    <a:pt x="773" y="153"/>
                    <a:pt x="772" y="193"/>
                    <a:pt x="772" y="226"/>
                  </a:cubicBezTo>
                  <a:cubicBezTo>
                    <a:pt x="772" y="479"/>
                    <a:pt x="772" y="479"/>
                    <a:pt x="772" y="479"/>
                  </a:cubicBezTo>
                  <a:cubicBezTo>
                    <a:pt x="772" y="531"/>
                    <a:pt x="773" y="626"/>
                    <a:pt x="775" y="766"/>
                  </a:cubicBezTo>
                  <a:cubicBezTo>
                    <a:pt x="721" y="766"/>
                    <a:pt x="721" y="766"/>
                    <a:pt x="721" y="766"/>
                  </a:cubicBezTo>
                  <a:cubicBezTo>
                    <a:pt x="707" y="752"/>
                    <a:pt x="707" y="752"/>
                    <a:pt x="707" y="752"/>
                  </a:cubicBezTo>
                  <a:cubicBezTo>
                    <a:pt x="705" y="751"/>
                    <a:pt x="700" y="746"/>
                    <a:pt x="698" y="744"/>
                  </a:cubicBezTo>
                  <a:cubicBezTo>
                    <a:pt x="696" y="742"/>
                    <a:pt x="689" y="735"/>
                    <a:pt x="678" y="723"/>
                  </a:cubicBezTo>
                  <a:cubicBezTo>
                    <a:pt x="647" y="689"/>
                    <a:pt x="625" y="664"/>
                    <a:pt x="611" y="647"/>
                  </a:cubicBezTo>
                  <a:cubicBezTo>
                    <a:pt x="540" y="560"/>
                    <a:pt x="540" y="560"/>
                    <a:pt x="540" y="560"/>
                  </a:cubicBezTo>
                  <a:cubicBezTo>
                    <a:pt x="151" y="110"/>
                    <a:pt x="151" y="110"/>
                    <a:pt x="151" y="110"/>
                  </a:cubicBezTo>
                  <a:cubicBezTo>
                    <a:pt x="151" y="518"/>
                    <a:pt x="151" y="518"/>
                    <a:pt x="151" y="518"/>
                  </a:cubicBezTo>
                  <a:cubicBezTo>
                    <a:pt x="151" y="552"/>
                    <a:pt x="152" y="593"/>
                    <a:pt x="154" y="641"/>
                  </a:cubicBezTo>
                  <a:cubicBezTo>
                    <a:pt x="156" y="670"/>
                    <a:pt x="158" y="688"/>
                    <a:pt x="161" y="695"/>
                  </a:cubicBezTo>
                  <a:cubicBezTo>
                    <a:pt x="164" y="700"/>
                    <a:pt x="168" y="704"/>
                    <a:pt x="173" y="705"/>
                  </a:cubicBezTo>
                  <a:cubicBezTo>
                    <a:pt x="185" y="711"/>
                    <a:pt x="210" y="714"/>
                    <a:pt x="249" y="714"/>
                  </a:cubicBezTo>
                  <a:cubicBezTo>
                    <a:pt x="249" y="747"/>
                    <a:pt x="249" y="747"/>
                    <a:pt x="249" y="747"/>
                  </a:cubicBezTo>
                  <a:cubicBezTo>
                    <a:pt x="217" y="745"/>
                    <a:pt x="181" y="744"/>
                    <a:pt x="143" y="744"/>
                  </a:cubicBezTo>
                  <a:cubicBezTo>
                    <a:pt x="100" y="744"/>
                    <a:pt x="54" y="745"/>
                    <a:pt x="5" y="7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26" name="Freeform 9"/>
            <p:cNvSpPr>
              <a:spLocks/>
            </p:cNvSpPr>
            <p:nvPr userDrawn="1"/>
          </p:nvSpPr>
          <p:spPr bwMode="auto">
            <a:xfrm>
              <a:off x="1573213" y="1003301"/>
              <a:ext cx="101600" cy="236538"/>
            </a:xfrm>
            <a:custGeom>
              <a:avLst/>
              <a:gdLst>
                <a:gd name="T0" fmla="*/ 322 w 322"/>
                <a:gd name="T1" fmla="*/ 714 h 747"/>
                <a:gd name="T2" fmla="*/ 322 w 322"/>
                <a:gd name="T3" fmla="*/ 747 h 747"/>
                <a:gd name="T4" fmla="*/ 169 w 322"/>
                <a:gd name="T5" fmla="*/ 744 h 747"/>
                <a:gd name="T6" fmla="*/ 0 w 322"/>
                <a:gd name="T7" fmla="*/ 747 h 747"/>
                <a:gd name="T8" fmla="*/ 0 w 322"/>
                <a:gd name="T9" fmla="*/ 714 h 747"/>
                <a:gd name="T10" fmla="*/ 79 w 322"/>
                <a:gd name="T11" fmla="*/ 708 h 747"/>
                <a:gd name="T12" fmla="*/ 98 w 322"/>
                <a:gd name="T13" fmla="*/ 696 h 747"/>
                <a:gd name="T14" fmla="*/ 106 w 322"/>
                <a:gd name="T15" fmla="*/ 645 h 747"/>
                <a:gd name="T16" fmla="*/ 109 w 322"/>
                <a:gd name="T17" fmla="*/ 495 h 747"/>
                <a:gd name="T18" fmla="*/ 109 w 322"/>
                <a:gd name="T19" fmla="*/ 251 h 747"/>
                <a:gd name="T20" fmla="*/ 106 w 322"/>
                <a:gd name="T21" fmla="*/ 111 h 747"/>
                <a:gd name="T22" fmla="*/ 98 w 322"/>
                <a:gd name="T23" fmla="*/ 52 h 747"/>
                <a:gd name="T24" fmla="*/ 78 w 322"/>
                <a:gd name="T25" fmla="*/ 39 h 747"/>
                <a:gd name="T26" fmla="*/ 0 w 322"/>
                <a:gd name="T27" fmla="*/ 33 h 747"/>
                <a:gd name="T28" fmla="*/ 0 w 322"/>
                <a:gd name="T29" fmla="*/ 0 h 747"/>
                <a:gd name="T30" fmla="*/ 161 w 322"/>
                <a:gd name="T31" fmla="*/ 3 h 747"/>
                <a:gd name="T32" fmla="*/ 322 w 322"/>
                <a:gd name="T33" fmla="*/ 0 h 747"/>
                <a:gd name="T34" fmla="*/ 322 w 322"/>
                <a:gd name="T35" fmla="*/ 33 h 747"/>
                <a:gd name="T36" fmla="*/ 244 w 322"/>
                <a:gd name="T37" fmla="*/ 39 h 747"/>
                <a:gd name="T38" fmla="*/ 224 w 322"/>
                <a:gd name="T39" fmla="*/ 51 h 747"/>
                <a:gd name="T40" fmla="*/ 216 w 322"/>
                <a:gd name="T41" fmla="*/ 102 h 747"/>
                <a:gd name="T42" fmla="*/ 213 w 322"/>
                <a:gd name="T43" fmla="*/ 251 h 747"/>
                <a:gd name="T44" fmla="*/ 213 w 322"/>
                <a:gd name="T45" fmla="*/ 495 h 747"/>
                <a:gd name="T46" fmla="*/ 215 w 322"/>
                <a:gd name="T47" fmla="*/ 635 h 747"/>
                <a:gd name="T48" fmla="*/ 223 w 322"/>
                <a:gd name="T49" fmla="*/ 694 h 747"/>
                <a:gd name="T50" fmla="*/ 243 w 322"/>
                <a:gd name="T51" fmla="*/ 708 h 747"/>
                <a:gd name="T52" fmla="*/ 322 w 322"/>
                <a:gd name="T53" fmla="*/ 714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2" h="747">
                  <a:moveTo>
                    <a:pt x="322" y="714"/>
                  </a:moveTo>
                  <a:cubicBezTo>
                    <a:pt x="322" y="747"/>
                    <a:pt x="322" y="747"/>
                    <a:pt x="322" y="747"/>
                  </a:cubicBezTo>
                  <a:cubicBezTo>
                    <a:pt x="244" y="745"/>
                    <a:pt x="193" y="744"/>
                    <a:pt x="169" y="744"/>
                  </a:cubicBezTo>
                  <a:cubicBezTo>
                    <a:pt x="0" y="747"/>
                    <a:pt x="0" y="747"/>
                    <a:pt x="0" y="747"/>
                  </a:cubicBezTo>
                  <a:cubicBezTo>
                    <a:pt x="0" y="714"/>
                    <a:pt x="0" y="714"/>
                    <a:pt x="0" y="714"/>
                  </a:cubicBezTo>
                  <a:cubicBezTo>
                    <a:pt x="43" y="713"/>
                    <a:pt x="69" y="711"/>
                    <a:pt x="79" y="708"/>
                  </a:cubicBezTo>
                  <a:cubicBezTo>
                    <a:pt x="88" y="705"/>
                    <a:pt x="94" y="701"/>
                    <a:pt x="98" y="696"/>
                  </a:cubicBezTo>
                  <a:cubicBezTo>
                    <a:pt x="102" y="689"/>
                    <a:pt x="105" y="672"/>
                    <a:pt x="106" y="645"/>
                  </a:cubicBezTo>
                  <a:cubicBezTo>
                    <a:pt x="107" y="637"/>
                    <a:pt x="108" y="587"/>
                    <a:pt x="109" y="495"/>
                  </a:cubicBezTo>
                  <a:cubicBezTo>
                    <a:pt x="109" y="251"/>
                    <a:pt x="109" y="251"/>
                    <a:pt x="109" y="251"/>
                  </a:cubicBezTo>
                  <a:cubicBezTo>
                    <a:pt x="109" y="204"/>
                    <a:pt x="108" y="157"/>
                    <a:pt x="106" y="111"/>
                  </a:cubicBezTo>
                  <a:cubicBezTo>
                    <a:pt x="105" y="78"/>
                    <a:pt x="102" y="59"/>
                    <a:pt x="98" y="52"/>
                  </a:cubicBezTo>
                  <a:cubicBezTo>
                    <a:pt x="94" y="46"/>
                    <a:pt x="88" y="41"/>
                    <a:pt x="78" y="39"/>
                  </a:cubicBezTo>
                  <a:cubicBezTo>
                    <a:pt x="69" y="36"/>
                    <a:pt x="43" y="34"/>
                    <a:pt x="0" y="33"/>
                  </a:cubicBezTo>
                  <a:cubicBezTo>
                    <a:pt x="0" y="0"/>
                    <a:pt x="0" y="0"/>
                    <a:pt x="0" y="0"/>
                  </a:cubicBezTo>
                  <a:cubicBezTo>
                    <a:pt x="70" y="2"/>
                    <a:pt x="124" y="3"/>
                    <a:pt x="161" y="3"/>
                  </a:cubicBezTo>
                  <a:cubicBezTo>
                    <a:pt x="198" y="3"/>
                    <a:pt x="251" y="2"/>
                    <a:pt x="322" y="0"/>
                  </a:cubicBezTo>
                  <a:cubicBezTo>
                    <a:pt x="322" y="33"/>
                    <a:pt x="322" y="33"/>
                    <a:pt x="322" y="33"/>
                  </a:cubicBezTo>
                  <a:cubicBezTo>
                    <a:pt x="279" y="34"/>
                    <a:pt x="253" y="36"/>
                    <a:pt x="244" y="39"/>
                  </a:cubicBezTo>
                  <a:cubicBezTo>
                    <a:pt x="234" y="41"/>
                    <a:pt x="228" y="46"/>
                    <a:pt x="224" y="51"/>
                  </a:cubicBezTo>
                  <a:cubicBezTo>
                    <a:pt x="220" y="58"/>
                    <a:pt x="217" y="75"/>
                    <a:pt x="216" y="102"/>
                  </a:cubicBezTo>
                  <a:cubicBezTo>
                    <a:pt x="216" y="109"/>
                    <a:pt x="215" y="159"/>
                    <a:pt x="213" y="251"/>
                  </a:cubicBezTo>
                  <a:cubicBezTo>
                    <a:pt x="213" y="495"/>
                    <a:pt x="213" y="495"/>
                    <a:pt x="213" y="495"/>
                  </a:cubicBezTo>
                  <a:cubicBezTo>
                    <a:pt x="213" y="543"/>
                    <a:pt x="214" y="589"/>
                    <a:pt x="215" y="635"/>
                  </a:cubicBezTo>
                  <a:cubicBezTo>
                    <a:pt x="216" y="668"/>
                    <a:pt x="219" y="688"/>
                    <a:pt x="223" y="694"/>
                  </a:cubicBezTo>
                  <a:cubicBezTo>
                    <a:pt x="227" y="700"/>
                    <a:pt x="234" y="705"/>
                    <a:pt x="243" y="708"/>
                  </a:cubicBezTo>
                  <a:cubicBezTo>
                    <a:pt x="252" y="711"/>
                    <a:pt x="278" y="713"/>
                    <a:pt x="322" y="7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27" name="Freeform 10"/>
            <p:cNvSpPr>
              <a:spLocks/>
            </p:cNvSpPr>
            <p:nvPr userDrawn="1"/>
          </p:nvSpPr>
          <p:spPr bwMode="auto">
            <a:xfrm>
              <a:off x="1692275" y="998538"/>
              <a:ext cx="231775" cy="246063"/>
            </a:xfrm>
            <a:custGeom>
              <a:avLst/>
              <a:gdLst>
                <a:gd name="T0" fmla="*/ 728 w 728"/>
                <a:gd name="T1" fmla="*/ 667 h 774"/>
                <a:gd name="T2" fmla="*/ 707 w 728"/>
                <a:gd name="T3" fmla="*/ 716 h 774"/>
                <a:gd name="T4" fmla="*/ 581 w 728"/>
                <a:gd name="T5" fmla="*/ 761 h 774"/>
                <a:gd name="T6" fmla="*/ 447 w 728"/>
                <a:gd name="T7" fmla="*/ 774 h 774"/>
                <a:gd name="T8" fmla="*/ 288 w 728"/>
                <a:gd name="T9" fmla="*/ 754 h 774"/>
                <a:gd name="T10" fmla="*/ 161 w 728"/>
                <a:gd name="T11" fmla="*/ 696 h 774"/>
                <a:gd name="T12" fmla="*/ 71 w 728"/>
                <a:gd name="T13" fmla="*/ 610 h 774"/>
                <a:gd name="T14" fmla="*/ 18 w 728"/>
                <a:gd name="T15" fmla="*/ 508 h 774"/>
                <a:gd name="T16" fmla="*/ 0 w 728"/>
                <a:gd name="T17" fmla="*/ 386 h 774"/>
                <a:gd name="T18" fmla="*/ 123 w 728"/>
                <a:gd name="T19" fmla="*/ 110 h 774"/>
                <a:gd name="T20" fmla="*/ 457 w 728"/>
                <a:gd name="T21" fmla="*/ 0 h 774"/>
                <a:gd name="T22" fmla="*/ 549 w 728"/>
                <a:gd name="T23" fmla="*/ 6 h 774"/>
                <a:gd name="T24" fmla="*/ 653 w 728"/>
                <a:gd name="T25" fmla="*/ 27 h 774"/>
                <a:gd name="T26" fmla="*/ 728 w 728"/>
                <a:gd name="T27" fmla="*/ 45 h 774"/>
                <a:gd name="T28" fmla="*/ 710 w 728"/>
                <a:gd name="T29" fmla="*/ 101 h 774"/>
                <a:gd name="T30" fmla="*/ 698 w 728"/>
                <a:gd name="T31" fmla="*/ 204 h 774"/>
                <a:gd name="T32" fmla="*/ 665 w 728"/>
                <a:gd name="T33" fmla="*/ 204 h 774"/>
                <a:gd name="T34" fmla="*/ 665 w 728"/>
                <a:gd name="T35" fmla="*/ 143 h 774"/>
                <a:gd name="T36" fmla="*/ 605 w 728"/>
                <a:gd name="T37" fmla="*/ 66 h 774"/>
                <a:gd name="T38" fmla="*/ 446 w 728"/>
                <a:gd name="T39" fmla="*/ 41 h 774"/>
                <a:gd name="T40" fmla="*/ 313 w 728"/>
                <a:gd name="T41" fmla="*/ 60 h 774"/>
                <a:gd name="T42" fmla="*/ 217 w 728"/>
                <a:gd name="T43" fmla="*/ 117 h 774"/>
                <a:gd name="T44" fmla="*/ 149 w 728"/>
                <a:gd name="T45" fmla="*/ 216 h 774"/>
                <a:gd name="T46" fmla="*/ 122 w 728"/>
                <a:gd name="T47" fmla="*/ 366 h 774"/>
                <a:gd name="T48" fmla="*/ 223 w 728"/>
                <a:gd name="T49" fmla="*/ 621 h 774"/>
                <a:gd name="T50" fmla="*/ 492 w 728"/>
                <a:gd name="T51" fmla="*/ 717 h 774"/>
                <a:gd name="T52" fmla="*/ 632 w 728"/>
                <a:gd name="T53" fmla="*/ 698 h 774"/>
                <a:gd name="T54" fmla="*/ 719 w 728"/>
                <a:gd name="T55" fmla="*/ 656 h 774"/>
                <a:gd name="T56" fmla="*/ 728 w 728"/>
                <a:gd name="T57" fmla="*/ 667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28" h="774">
                  <a:moveTo>
                    <a:pt x="728" y="667"/>
                  </a:moveTo>
                  <a:cubicBezTo>
                    <a:pt x="707" y="716"/>
                    <a:pt x="707" y="716"/>
                    <a:pt x="707" y="716"/>
                  </a:cubicBezTo>
                  <a:cubicBezTo>
                    <a:pt x="664" y="736"/>
                    <a:pt x="622" y="751"/>
                    <a:pt x="581" y="761"/>
                  </a:cubicBezTo>
                  <a:cubicBezTo>
                    <a:pt x="540" y="770"/>
                    <a:pt x="495" y="774"/>
                    <a:pt x="447" y="774"/>
                  </a:cubicBezTo>
                  <a:cubicBezTo>
                    <a:pt x="390" y="774"/>
                    <a:pt x="337" y="768"/>
                    <a:pt x="288" y="754"/>
                  </a:cubicBezTo>
                  <a:cubicBezTo>
                    <a:pt x="240" y="740"/>
                    <a:pt x="197" y="721"/>
                    <a:pt x="161" y="696"/>
                  </a:cubicBezTo>
                  <a:cubicBezTo>
                    <a:pt x="124" y="670"/>
                    <a:pt x="94" y="642"/>
                    <a:pt x="71" y="610"/>
                  </a:cubicBezTo>
                  <a:cubicBezTo>
                    <a:pt x="48" y="579"/>
                    <a:pt x="31" y="545"/>
                    <a:pt x="18" y="508"/>
                  </a:cubicBezTo>
                  <a:cubicBezTo>
                    <a:pt x="6" y="471"/>
                    <a:pt x="0" y="430"/>
                    <a:pt x="0" y="386"/>
                  </a:cubicBezTo>
                  <a:cubicBezTo>
                    <a:pt x="0" y="275"/>
                    <a:pt x="41" y="183"/>
                    <a:pt x="123" y="110"/>
                  </a:cubicBezTo>
                  <a:cubicBezTo>
                    <a:pt x="204" y="37"/>
                    <a:pt x="316" y="0"/>
                    <a:pt x="457" y="0"/>
                  </a:cubicBezTo>
                  <a:cubicBezTo>
                    <a:pt x="490" y="0"/>
                    <a:pt x="521" y="2"/>
                    <a:pt x="549" y="6"/>
                  </a:cubicBezTo>
                  <a:cubicBezTo>
                    <a:pt x="578" y="9"/>
                    <a:pt x="612" y="16"/>
                    <a:pt x="653" y="27"/>
                  </a:cubicBezTo>
                  <a:cubicBezTo>
                    <a:pt x="694" y="37"/>
                    <a:pt x="719" y="43"/>
                    <a:pt x="728" y="45"/>
                  </a:cubicBezTo>
                  <a:cubicBezTo>
                    <a:pt x="720" y="64"/>
                    <a:pt x="714" y="82"/>
                    <a:pt x="710" y="101"/>
                  </a:cubicBezTo>
                  <a:cubicBezTo>
                    <a:pt x="704" y="131"/>
                    <a:pt x="700" y="165"/>
                    <a:pt x="698" y="204"/>
                  </a:cubicBezTo>
                  <a:cubicBezTo>
                    <a:pt x="665" y="204"/>
                    <a:pt x="665" y="204"/>
                    <a:pt x="665" y="204"/>
                  </a:cubicBezTo>
                  <a:cubicBezTo>
                    <a:pt x="665" y="143"/>
                    <a:pt x="665" y="143"/>
                    <a:pt x="665" y="143"/>
                  </a:cubicBezTo>
                  <a:cubicBezTo>
                    <a:pt x="661" y="109"/>
                    <a:pt x="641" y="83"/>
                    <a:pt x="605" y="66"/>
                  </a:cubicBezTo>
                  <a:cubicBezTo>
                    <a:pt x="569" y="50"/>
                    <a:pt x="516" y="41"/>
                    <a:pt x="446" y="41"/>
                  </a:cubicBezTo>
                  <a:cubicBezTo>
                    <a:pt x="393" y="42"/>
                    <a:pt x="349" y="48"/>
                    <a:pt x="313" y="60"/>
                  </a:cubicBezTo>
                  <a:cubicBezTo>
                    <a:pt x="277" y="72"/>
                    <a:pt x="245" y="91"/>
                    <a:pt x="217" y="117"/>
                  </a:cubicBezTo>
                  <a:cubicBezTo>
                    <a:pt x="189" y="143"/>
                    <a:pt x="166" y="176"/>
                    <a:pt x="149" y="216"/>
                  </a:cubicBezTo>
                  <a:cubicBezTo>
                    <a:pt x="131" y="256"/>
                    <a:pt x="122" y="306"/>
                    <a:pt x="122" y="366"/>
                  </a:cubicBezTo>
                  <a:cubicBezTo>
                    <a:pt x="122" y="472"/>
                    <a:pt x="155" y="557"/>
                    <a:pt x="223" y="621"/>
                  </a:cubicBezTo>
                  <a:cubicBezTo>
                    <a:pt x="291" y="685"/>
                    <a:pt x="380" y="717"/>
                    <a:pt x="492" y="717"/>
                  </a:cubicBezTo>
                  <a:cubicBezTo>
                    <a:pt x="542" y="717"/>
                    <a:pt x="589" y="711"/>
                    <a:pt x="632" y="698"/>
                  </a:cubicBezTo>
                  <a:cubicBezTo>
                    <a:pt x="661" y="689"/>
                    <a:pt x="690" y="675"/>
                    <a:pt x="719" y="656"/>
                  </a:cubicBezTo>
                  <a:lnTo>
                    <a:pt x="728" y="6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28" name="Freeform 11"/>
            <p:cNvSpPr>
              <a:spLocks/>
            </p:cNvSpPr>
            <p:nvPr userDrawn="1"/>
          </p:nvSpPr>
          <p:spPr bwMode="auto">
            <a:xfrm>
              <a:off x="657225" y="998538"/>
              <a:ext cx="231775" cy="246063"/>
            </a:xfrm>
            <a:custGeom>
              <a:avLst/>
              <a:gdLst>
                <a:gd name="T0" fmla="*/ 728 w 728"/>
                <a:gd name="T1" fmla="*/ 667 h 774"/>
                <a:gd name="T2" fmla="*/ 706 w 728"/>
                <a:gd name="T3" fmla="*/ 716 h 774"/>
                <a:gd name="T4" fmla="*/ 580 w 728"/>
                <a:gd name="T5" fmla="*/ 761 h 774"/>
                <a:gd name="T6" fmla="*/ 446 w 728"/>
                <a:gd name="T7" fmla="*/ 774 h 774"/>
                <a:gd name="T8" fmla="*/ 288 w 728"/>
                <a:gd name="T9" fmla="*/ 754 h 774"/>
                <a:gd name="T10" fmla="*/ 160 w 728"/>
                <a:gd name="T11" fmla="*/ 696 h 774"/>
                <a:gd name="T12" fmla="*/ 71 w 728"/>
                <a:gd name="T13" fmla="*/ 610 h 774"/>
                <a:gd name="T14" fmla="*/ 18 w 728"/>
                <a:gd name="T15" fmla="*/ 508 h 774"/>
                <a:gd name="T16" fmla="*/ 0 w 728"/>
                <a:gd name="T17" fmla="*/ 386 h 774"/>
                <a:gd name="T18" fmla="*/ 122 w 728"/>
                <a:gd name="T19" fmla="*/ 110 h 774"/>
                <a:gd name="T20" fmla="*/ 456 w 728"/>
                <a:gd name="T21" fmla="*/ 0 h 774"/>
                <a:gd name="T22" fmla="*/ 549 w 728"/>
                <a:gd name="T23" fmla="*/ 6 h 774"/>
                <a:gd name="T24" fmla="*/ 653 w 728"/>
                <a:gd name="T25" fmla="*/ 27 h 774"/>
                <a:gd name="T26" fmla="*/ 728 w 728"/>
                <a:gd name="T27" fmla="*/ 45 h 774"/>
                <a:gd name="T28" fmla="*/ 710 w 728"/>
                <a:gd name="T29" fmla="*/ 101 h 774"/>
                <a:gd name="T30" fmla="*/ 698 w 728"/>
                <a:gd name="T31" fmla="*/ 204 h 774"/>
                <a:gd name="T32" fmla="*/ 665 w 728"/>
                <a:gd name="T33" fmla="*/ 204 h 774"/>
                <a:gd name="T34" fmla="*/ 664 w 728"/>
                <a:gd name="T35" fmla="*/ 143 h 774"/>
                <a:gd name="T36" fmla="*/ 604 w 728"/>
                <a:gd name="T37" fmla="*/ 66 h 774"/>
                <a:gd name="T38" fmla="*/ 445 w 728"/>
                <a:gd name="T39" fmla="*/ 41 h 774"/>
                <a:gd name="T40" fmla="*/ 313 w 728"/>
                <a:gd name="T41" fmla="*/ 60 h 774"/>
                <a:gd name="T42" fmla="*/ 216 w 728"/>
                <a:gd name="T43" fmla="*/ 117 h 774"/>
                <a:gd name="T44" fmla="*/ 148 w 728"/>
                <a:gd name="T45" fmla="*/ 216 h 774"/>
                <a:gd name="T46" fmla="*/ 121 w 728"/>
                <a:gd name="T47" fmla="*/ 366 h 774"/>
                <a:gd name="T48" fmla="*/ 223 w 728"/>
                <a:gd name="T49" fmla="*/ 621 h 774"/>
                <a:gd name="T50" fmla="*/ 492 w 728"/>
                <a:gd name="T51" fmla="*/ 717 h 774"/>
                <a:gd name="T52" fmla="*/ 631 w 728"/>
                <a:gd name="T53" fmla="*/ 698 h 774"/>
                <a:gd name="T54" fmla="*/ 718 w 728"/>
                <a:gd name="T55" fmla="*/ 656 h 774"/>
                <a:gd name="T56" fmla="*/ 728 w 728"/>
                <a:gd name="T57" fmla="*/ 667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28" h="774">
                  <a:moveTo>
                    <a:pt x="728" y="667"/>
                  </a:moveTo>
                  <a:cubicBezTo>
                    <a:pt x="706" y="716"/>
                    <a:pt x="706" y="716"/>
                    <a:pt x="706" y="716"/>
                  </a:cubicBezTo>
                  <a:cubicBezTo>
                    <a:pt x="663" y="736"/>
                    <a:pt x="621" y="751"/>
                    <a:pt x="580" y="761"/>
                  </a:cubicBezTo>
                  <a:cubicBezTo>
                    <a:pt x="539" y="770"/>
                    <a:pt x="495" y="774"/>
                    <a:pt x="446" y="774"/>
                  </a:cubicBezTo>
                  <a:cubicBezTo>
                    <a:pt x="389" y="774"/>
                    <a:pt x="337" y="768"/>
                    <a:pt x="288" y="754"/>
                  </a:cubicBezTo>
                  <a:cubicBezTo>
                    <a:pt x="239" y="740"/>
                    <a:pt x="197" y="721"/>
                    <a:pt x="160" y="696"/>
                  </a:cubicBezTo>
                  <a:cubicBezTo>
                    <a:pt x="124" y="670"/>
                    <a:pt x="94" y="642"/>
                    <a:pt x="71" y="610"/>
                  </a:cubicBezTo>
                  <a:cubicBezTo>
                    <a:pt x="48" y="579"/>
                    <a:pt x="30" y="545"/>
                    <a:pt x="18" y="508"/>
                  </a:cubicBezTo>
                  <a:cubicBezTo>
                    <a:pt x="6" y="471"/>
                    <a:pt x="0" y="430"/>
                    <a:pt x="0" y="386"/>
                  </a:cubicBezTo>
                  <a:cubicBezTo>
                    <a:pt x="0" y="275"/>
                    <a:pt x="41" y="183"/>
                    <a:pt x="122" y="110"/>
                  </a:cubicBezTo>
                  <a:cubicBezTo>
                    <a:pt x="204" y="37"/>
                    <a:pt x="315" y="0"/>
                    <a:pt x="456" y="0"/>
                  </a:cubicBezTo>
                  <a:cubicBezTo>
                    <a:pt x="490" y="0"/>
                    <a:pt x="520" y="2"/>
                    <a:pt x="549" y="6"/>
                  </a:cubicBezTo>
                  <a:cubicBezTo>
                    <a:pt x="577" y="9"/>
                    <a:pt x="612" y="16"/>
                    <a:pt x="653" y="27"/>
                  </a:cubicBezTo>
                  <a:cubicBezTo>
                    <a:pt x="694" y="37"/>
                    <a:pt x="719" y="43"/>
                    <a:pt x="728" y="45"/>
                  </a:cubicBezTo>
                  <a:cubicBezTo>
                    <a:pt x="720" y="64"/>
                    <a:pt x="714" y="82"/>
                    <a:pt x="710" y="101"/>
                  </a:cubicBezTo>
                  <a:cubicBezTo>
                    <a:pt x="704" y="131"/>
                    <a:pt x="700" y="165"/>
                    <a:pt x="698" y="204"/>
                  </a:cubicBezTo>
                  <a:cubicBezTo>
                    <a:pt x="665" y="204"/>
                    <a:pt x="665" y="204"/>
                    <a:pt x="665" y="204"/>
                  </a:cubicBezTo>
                  <a:cubicBezTo>
                    <a:pt x="664" y="143"/>
                    <a:pt x="664" y="143"/>
                    <a:pt x="664" y="143"/>
                  </a:cubicBezTo>
                  <a:cubicBezTo>
                    <a:pt x="661" y="109"/>
                    <a:pt x="641" y="83"/>
                    <a:pt x="604" y="66"/>
                  </a:cubicBezTo>
                  <a:cubicBezTo>
                    <a:pt x="568" y="50"/>
                    <a:pt x="515" y="41"/>
                    <a:pt x="445" y="41"/>
                  </a:cubicBezTo>
                  <a:cubicBezTo>
                    <a:pt x="393" y="42"/>
                    <a:pt x="349" y="48"/>
                    <a:pt x="313" y="60"/>
                  </a:cubicBezTo>
                  <a:cubicBezTo>
                    <a:pt x="276" y="72"/>
                    <a:pt x="244" y="91"/>
                    <a:pt x="216" y="117"/>
                  </a:cubicBezTo>
                  <a:cubicBezTo>
                    <a:pt x="189" y="143"/>
                    <a:pt x="166" y="176"/>
                    <a:pt x="148" y="216"/>
                  </a:cubicBezTo>
                  <a:cubicBezTo>
                    <a:pt x="131" y="256"/>
                    <a:pt x="122" y="306"/>
                    <a:pt x="121" y="366"/>
                  </a:cubicBezTo>
                  <a:cubicBezTo>
                    <a:pt x="121" y="472"/>
                    <a:pt x="155" y="557"/>
                    <a:pt x="223" y="621"/>
                  </a:cubicBezTo>
                  <a:cubicBezTo>
                    <a:pt x="290" y="685"/>
                    <a:pt x="380" y="717"/>
                    <a:pt x="492" y="717"/>
                  </a:cubicBezTo>
                  <a:cubicBezTo>
                    <a:pt x="542" y="717"/>
                    <a:pt x="588" y="711"/>
                    <a:pt x="631" y="698"/>
                  </a:cubicBezTo>
                  <a:cubicBezTo>
                    <a:pt x="660" y="689"/>
                    <a:pt x="689" y="675"/>
                    <a:pt x="718" y="656"/>
                  </a:cubicBezTo>
                  <a:lnTo>
                    <a:pt x="728" y="6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29" name="Freeform 12"/>
            <p:cNvSpPr>
              <a:spLocks/>
            </p:cNvSpPr>
            <p:nvPr userDrawn="1"/>
          </p:nvSpPr>
          <p:spPr bwMode="auto">
            <a:xfrm>
              <a:off x="757238" y="687388"/>
              <a:ext cx="323850" cy="239713"/>
            </a:xfrm>
            <a:custGeom>
              <a:avLst/>
              <a:gdLst>
                <a:gd name="T0" fmla="*/ 0 w 1017"/>
                <a:gd name="T1" fmla="*/ 35 h 754"/>
                <a:gd name="T2" fmla="*/ 0 w 1017"/>
                <a:gd name="T3" fmla="*/ 0 h 754"/>
                <a:gd name="T4" fmla="*/ 110 w 1017"/>
                <a:gd name="T5" fmla="*/ 4 h 754"/>
                <a:gd name="T6" fmla="*/ 212 w 1017"/>
                <a:gd name="T7" fmla="*/ 0 h 754"/>
                <a:gd name="T8" fmla="*/ 300 w 1017"/>
                <a:gd name="T9" fmla="*/ 183 h 754"/>
                <a:gd name="T10" fmla="*/ 509 w 1017"/>
                <a:gd name="T11" fmla="*/ 592 h 754"/>
                <a:gd name="T12" fmla="*/ 697 w 1017"/>
                <a:gd name="T13" fmla="*/ 218 h 754"/>
                <a:gd name="T14" fmla="*/ 800 w 1017"/>
                <a:gd name="T15" fmla="*/ 0 h 754"/>
                <a:gd name="T16" fmla="*/ 898 w 1017"/>
                <a:gd name="T17" fmla="*/ 4 h 754"/>
                <a:gd name="T18" fmla="*/ 1017 w 1017"/>
                <a:gd name="T19" fmla="*/ 0 h 754"/>
                <a:gd name="T20" fmla="*/ 1017 w 1017"/>
                <a:gd name="T21" fmla="*/ 35 h 754"/>
                <a:gd name="T22" fmla="*/ 938 w 1017"/>
                <a:gd name="T23" fmla="*/ 40 h 754"/>
                <a:gd name="T24" fmla="*/ 918 w 1017"/>
                <a:gd name="T25" fmla="*/ 53 h 754"/>
                <a:gd name="T26" fmla="*/ 910 w 1017"/>
                <a:gd name="T27" fmla="*/ 103 h 754"/>
                <a:gd name="T28" fmla="*/ 907 w 1017"/>
                <a:gd name="T29" fmla="*/ 251 h 754"/>
                <a:gd name="T30" fmla="*/ 907 w 1017"/>
                <a:gd name="T31" fmla="*/ 492 h 754"/>
                <a:gd name="T32" fmla="*/ 910 w 1017"/>
                <a:gd name="T33" fmla="*/ 631 h 754"/>
                <a:gd name="T34" fmla="*/ 918 w 1017"/>
                <a:gd name="T35" fmla="*/ 690 h 754"/>
                <a:gd name="T36" fmla="*/ 938 w 1017"/>
                <a:gd name="T37" fmla="*/ 704 h 754"/>
                <a:gd name="T38" fmla="*/ 1017 w 1017"/>
                <a:gd name="T39" fmla="*/ 709 h 754"/>
                <a:gd name="T40" fmla="*/ 1017 w 1017"/>
                <a:gd name="T41" fmla="*/ 743 h 754"/>
                <a:gd name="T42" fmla="*/ 861 w 1017"/>
                <a:gd name="T43" fmla="*/ 739 h 754"/>
                <a:gd name="T44" fmla="*/ 699 w 1017"/>
                <a:gd name="T45" fmla="*/ 743 h 754"/>
                <a:gd name="T46" fmla="*/ 699 w 1017"/>
                <a:gd name="T47" fmla="*/ 709 h 754"/>
                <a:gd name="T48" fmla="*/ 778 w 1017"/>
                <a:gd name="T49" fmla="*/ 704 h 754"/>
                <a:gd name="T50" fmla="*/ 797 w 1017"/>
                <a:gd name="T51" fmla="*/ 691 h 754"/>
                <a:gd name="T52" fmla="*/ 806 w 1017"/>
                <a:gd name="T53" fmla="*/ 641 h 754"/>
                <a:gd name="T54" fmla="*/ 808 w 1017"/>
                <a:gd name="T55" fmla="*/ 492 h 754"/>
                <a:gd name="T56" fmla="*/ 808 w 1017"/>
                <a:gd name="T57" fmla="*/ 108 h 754"/>
                <a:gd name="T58" fmla="*/ 619 w 1017"/>
                <a:gd name="T59" fmla="*/ 486 h 754"/>
                <a:gd name="T60" fmla="*/ 549 w 1017"/>
                <a:gd name="T61" fmla="*/ 629 h 754"/>
                <a:gd name="T62" fmla="*/ 494 w 1017"/>
                <a:gd name="T63" fmla="*/ 754 h 754"/>
                <a:gd name="T64" fmla="*/ 472 w 1017"/>
                <a:gd name="T65" fmla="*/ 754 h 754"/>
                <a:gd name="T66" fmla="*/ 459 w 1017"/>
                <a:gd name="T67" fmla="*/ 722 h 754"/>
                <a:gd name="T68" fmla="*/ 422 w 1017"/>
                <a:gd name="T69" fmla="*/ 645 h 754"/>
                <a:gd name="T70" fmla="*/ 159 w 1017"/>
                <a:gd name="T71" fmla="*/ 126 h 754"/>
                <a:gd name="T72" fmla="*/ 159 w 1017"/>
                <a:gd name="T73" fmla="*/ 492 h 754"/>
                <a:gd name="T74" fmla="*/ 163 w 1017"/>
                <a:gd name="T75" fmla="*/ 631 h 754"/>
                <a:gd name="T76" fmla="*/ 171 w 1017"/>
                <a:gd name="T77" fmla="*/ 690 h 754"/>
                <a:gd name="T78" fmla="*/ 191 w 1017"/>
                <a:gd name="T79" fmla="*/ 704 h 754"/>
                <a:gd name="T80" fmla="*/ 271 w 1017"/>
                <a:gd name="T81" fmla="*/ 709 h 754"/>
                <a:gd name="T82" fmla="*/ 271 w 1017"/>
                <a:gd name="T83" fmla="*/ 743 h 754"/>
                <a:gd name="T84" fmla="*/ 138 w 1017"/>
                <a:gd name="T85" fmla="*/ 739 h 754"/>
                <a:gd name="T86" fmla="*/ 0 w 1017"/>
                <a:gd name="T87" fmla="*/ 743 h 754"/>
                <a:gd name="T88" fmla="*/ 0 w 1017"/>
                <a:gd name="T89" fmla="*/ 709 h 754"/>
                <a:gd name="T90" fmla="*/ 79 w 1017"/>
                <a:gd name="T91" fmla="*/ 704 h 754"/>
                <a:gd name="T92" fmla="*/ 98 w 1017"/>
                <a:gd name="T93" fmla="*/ 691 h 754"/>
                <a:gd name="T94" fmla="*/ 107 w 1017"/>
                <a:gd name="T95" fmla="*/ 641 h 754"/>
                <a:gd name="T96" fmla="*/ 109 w 1017"/>
                <a:gd name="T97" fmla="*/ 492 h 754"/>
                <a:gd name="T98" fmla="*/ 109 w 1017"/>
                <a:gd name="T99" fmla="*/ 251 h 754"/>
                <a:gd name="T100" fmla="*/ 107 w 1017"/>
                <a:gd name="T101" fmla="*/ 112 h 754"/>
                <a:gd name="T102" fmla="*/ 99 w 1017"/>
                <a:gd name="T103" fmla="*/ 54 h 754"/>
                <a:gd name="T104" fmla="*/ 78 w 1017"/>
                <a:gd name="T105" fmla="*/ 40 h 754"/>
                <a:gd name="T106" fmla="*/ 0 w 1017"/>
                <a:gd name="T107" fmla="*/ 35 h 7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17" h="754">
                  <a:moveTo>
                    <a:pt x="0" y="35"/>
                  </a:moveTo>
                  <a:cubicBezTo>
                    <a:pt x="0" y="0"/>
                    <a:pt x="0" y="0"/>
                    <a:pt x="0" y="0"/>
                  </a:cubicBezTo>
                  <a:cubicBezTo>
                    <a:pt x="38" y="2"/>
                    <a:pt x="75" y="4"/>
                    <a:pt x="110" y="4"/>
                  </a:cubicBezTo>
                  <a:cubicBezTo>
                    <a:pt x="145" y="4"/>
                    <a:pt x="179" y="2"/>
                    <a:pt x="212" y="0"/>
                  </a:cubicBezTo>
                  <a:cubicBezTo>
                    <a:pt x="244" y="70"/>
                    <a:pt x="274" y="131"/>
                    <a:pt x="300" y="183"/>
                  </a:cubicBezTo>
                  <a:cubicBezTo>
                    <a:pt x="509" y="592"/>
                    <a:pt x="509" y="592"/>
                    <a:pt x="509" y="592"/>
                  </a:cubicBezTo>
                  <a:cubicBezTo>
                    <a:pt x="697" y="218"/>
                    <a:pt x="697" y="218"/>
                    <a:pt x="697" y="218"/>
                  </a:cubicBezTo>
                  <a:cubicBezTo>
                    <a:pt x="749" y="116"/>
                    <a:pt x="783" y="43"/>
                    <a:pt x="800" y="0"/>
                  </a:cubicBezTo>
                  <a:cubicBezTo>
                    <a:pt x="839" y="2"/>
                    <a:pt x="872" y="4"/>
                    <a:pt x="898" y="4"/>
                  </a:cubicBezTo>
                  <a:cubicBezTo>
                    <a:pt x="923" y="4"/>
                    <a:pt x="962" y="2"/>
                    <a:pt x="1017" y="0"/>
                  </a:cubicBezTo>
                  <a:cubicBezTo>
                    <a:pt x="1017" y="35"/>
                    <a:pt x="1017" y="35"/>
                    <a:pt x="1017" y="35"/>
                  </a:cubicBezTo>
                  <a:cubicBezTo>
                    <a:pt x="974" y="35"/>
                    <a:pt x="947" y="37"/>
                    <a:pt x="938" y="40"/>
                  </a:cubicBezTo>
                  <a:cubicBezTo>
                    <a:pt x="928" y="43"/>
                    <a:pt x="922" y="47"/>
                    <a:pt x="918" y="53"/>
                  </a:cubicBezTo>
                  <a:cubicBezTo>
                    <a:pt x="914" y="60"/>
                    <a:pt x="911" y="76"/>
                    <a:pt x="910" y="103"/>
                  </a:cubicBezTo>
                  <a:cubicBezTo>
                    <a:pt x="910" y="110"/>
                    <a:pt x="909" y="159"/>
                    <a:pt x="907" y="251"/>
                  </a:cubicBezTo>
                  <a:cubicBezTo>
                    <a:pt x="907" y="492"/>
                    <a:pt x="907" y="492"/>
                    <a:pt x="907" y="492"/>
                  </a:cubicBezTo>
                  <a:cubicBezTo>
                    <a:pt x="907" y="540"/>
                    <a:pt x="908" y="586"/>
                    <a:pt x="910" y="631"/>
                  </a:cubicBezTo>
                  <a:cubicBezTo>
                    <a:pt x="911" y="664"/>
                    <a:pt x="914" y="684"/>
                    <a:pt x="918" y="690"/>
                  </a:cubicBezTo>
                  <a:cubicBezTo>
                    <a:pt x="922" y="696"/>
                    <a:pt x="929" y="701"/>
                    <a:pt x="938" y="704"/>
                  </a:cubicBezTo>
                  <a:cubicBezTo>
                    <a:pt x="948" y="707"/>
                    <a:pt x="974" y="709"/>
                    <a:pt x="1017" y="709"/>
                  </a:cubicBezTo>
                  <a:cubicBezTo>
                    <a:pt x="1017" y="743"/>
                    <a:pt x="1017" y="743"/>
                    <a:pt x="1017" y="743"/>
                  </a:cubicBezTo>
                  <a:cubicBezTo>
                    <a:pt x="943" y="740"/>
                    <a:pt x="891" y="739"/>
                    <a:pt x="861" y="739"/>
                  </a:cubicBezTo>
                  <a:cubicBezTo>
                    <a:pt x="837" y="739"/>
                    <a:pt x="782" y="740"/>
                    <a:pt x="699" y="743"/>
                  </a:cubicBezTo>
                  <a:cubicBezTo>
                    <a:pt x="699" y="709"/>
                    <a:pt x="699" y="709"/>
                    <a:pt x="699" y="709"/>
                  </a:cubicBezTo>
                  <a:cubicBezTo>
                    <a:pt x="742" y="709"/>
                    <a:pt x="768" y="707"/>
                    <a:pt x="778" y="704"/>
                  </a:cubicBezTo>
                  <a:cubicBezTo>
                    <a:pt x="788" y="701"/>
                    <a:pt x="794" y="697"/>
                    <a:pt x="797" y="691"/>
                  </a:cubicBezTo>
                  <a:cubicBezTo>
                    <a:pt x="802" y="684"/>
                    <a:pt x="805" y="668"/>
                    <a:pt x="806" y="641"/>
                  </a:cubicBezTo>
                  <a:cubicBezTo>
                    <a:pt x="806" y="633"/>
                    <a:pt x="807" y="584"/>
                    <a:pt x="808" y="492"/>
                  </a:cubicBezTo>
                  <a:cubicBezTo>
                    <a:pt x="808" y="108"/>
                    <a:pt x="808" y="108"/>
                    <a:pt x="808" y="108"/>
                  </a:cubicBezTo>
                  <a:cubicBezTo>
                    <a:pt x="619" y="486"/>
                    <a:pt x="619" y="486"/>
                    <a:pt x="619" y="486"/>
                  </a:cubicBezTo>
                  <a:cubicBezTo>
                    <a:pt x="589" y="545"/>
                    <a:pt x="566" y="593"/>
                    <a:pt x="549" y="629"/>
                  </a:cubicBezTo>
                  <a:cubicBezTo>
                    <a:pt x="537" y="655"/>
                    <a:pt x="518" y="696"/>
                    <a:pt x="494" y="754"/>
                  </a:cubicBezTo>
                  <a:cubicBezTo>
                    <a:pt x="472" y="754"/>
                    <a:pt x="472" y="754"/>
                    <a:pt x="472" y="754"/>
                  </a:cubicBezTo>
                  <a:cubicBezTo>
                    <a:pt x="468" y="740"/>
                    <a:pt x="463" y="729"/>
                    <a:pt x="459" y="722"/>
                  </a:cubicBezTo>
                  <a:cubicBezTo>
                    <a:pt x="422" y="645"/>
                    <a:pt x="422" y="645"/>
                    <a:pt x="422" y="645"/>
                  </a:cubicBezTo>
                  <a:cubicBezTo>
                    <a:pt x="159" y="126"/>
                    <a:pt x="159" y="126"/>
                    <a:pt x="159" y="126"/>
                  </a:cubicBezTo>
                  <a:cubicBezTo>
                    <a:pt x="159" y="492"/>
                    <a:pt x="159" y="492"/>
                    <a:pt x="159" y="492"/>
                  </a:cubicBezTo>
                  <a:cubicBezTo>
                    <a:pt x="159" y="540"/>
                    <a:pt x="160" y="586"/>
                    <a:pt x="163" y="631"/>
                  </a:cubicBezTo>
                  <a:cubicBezTo>
                    <a:pt x="164" y="664"/>
                    <a:pt x="167" y="683"/>
                    <a:pt x="171" y="690"/>
                  </a:cubicBezTo>
                  <a:cubicBezTo>
                    <a:pt x="175" y="696"/>
                    <a:pt x="182" y="701"/>
                    <a:pt x="191" y="704"/>
                  </a:cubicBezTo>
                  <a:cubicBezTo>
                    <a:pt x="200" y="707"/>
                    <a:pt x="227" y="709"/>
                    <a:pt x="271" y="709"/>
                  </a:cubicBezTo>
                  <a:cubicBezTo>
                    <a:pt x="271" y="743"/>
                    <a:pt x="271" y="743"/>
                    <a:pt x="271" y="743"/>
                  </a:cubicBezTo>
                  <a:cubicBezTo>
                    <a:pt x="138" y="739"/>
                    <a:pt x="138" y="739"/>
                    <a:pt x="138" y="739"/>
                  </a:cubicBezTo>
                  <a:cubicBezTo>
                    <a:pt x="0" y="743"/>
                    <a:pt x="0" y="743"/>
                    <a:pt x="0" y="743"/>
                  </a:cubicBezTo>
                  <a:cubicBezTo>
                    <a:pt x="0" y="709"/>
                    <a:pt x="0" y="709"/>
                    <a:pt x="0" y="709"/>
                  </a:cubicBezTo>
                  <a:cubicBezTo>
                    <a:pt x="43" y="709"/>
                    <a:pt x="69" y="707"/>
                    <a:pt x="79" y="704"/>
                  </a:cubicBezTo>
                  <a:cubicBezTo>
                    <a:pt x="88" y="701"/>
                    <a:pt x="95" y="697"/>
                    <a:pt x="98" y="691"/>
                  </a:cubicBezTo>
                  <a:cubicBezTo>
                    <a:pt x="103" y="684"/>
                    <a:pt x="105" y="668"/>
                    <a:pt x="107" y="641"/>
                  </a:cubicBezTo>
                  <a:cubicBezTo>
                    <a:pt x="107" y="634"/>
                    <a:pt x="108" y="584"/>
                    <a:pt x="109" y="492"/>
                  </a:cubicBezTo>
                  <a:cubicBezTo>
                    <a:pt x="109" y="251"/>
                    <a:pt x="109" y="251"/>
                    <a:pt x="109" y="251"/>
                  </a:cubicBezTo>
                  <a:cubicBezTo>
                    <a:pt x="109" y="204"/>
                    <a:pt x="108" y="158"/>
                    <a:pt x="107" y="112"/>
                  </a:cubicBezTo>
                  <a:cubicBezTo>
                    <a:pt x="105" y="79"/>
                    <a:pt x="103" y="60"/>
                    <a:pt x="99" y="54"/>
                  </a:cubicBezTo>
                  <a:cubicBezTo>
                    <a:pt x="94" y="48"/>
                    <a:pt x="88" y="43"/>
                    <a:pt x="78" y="40"/>
                  </a:cubicBezTo>
                  <a:cubicBezTo>
                    <a:pt x="69" y="37"/>
                    <a:pt x="43" y="35"/>
                    <a:pt x="0"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30" name="Freeform 13"/>
            <p:cNvSpPr>
              <a:spLocks noEditPoints="1"/>
            </p:cNvSpPr>
            <p:nvPr userDrawn="1"/>
          </p:nvSpPr>
          <p:spPr bwMode="auto">
            <a:xfrm>
              <a:off x="1092200" y="684213"/>
              <a:ext cx="263525" cy="238125"/>
            </a:xfrm>
            <a:custGeom>
              <a:avLst/>
              <a:gdLst>
                <a:gd name="T0" fmla="*/ 117 w 832"/>
                <a:gd name="T1" fmla="*/ 747 h 750"/>
                <a:gd name="T2" fmla="*/ 257 w 832"/>
                <a:gd name="T3" fmla="*/ 750 h 750"/>
                <a:gd name="T4" fmla="*/ 257 w 832"/>
                <a:gd name="T5" fmla="*/ 717 h 750"/>
                <a:gd name="T6" fmla="*/ 185 w 832"/>
                <a:gd name="T7" fmla="*/ 712 h 750"/>
                <a:gd name="T8" fmla="*/ 166 w 832"/>
                <a:gd name="T9" fmla="*/ 702 h 750"/>
                <a:gd name="T10" fmla="*/ 162 w 832"/>
                <a:gd name="T11" fmla="*/ 690 h 750"/>
                <a:gd name="T12" fmla="*/ 178 w 832"/>
                <a:gd name="T13" fmla="*/ 637 h 750"/>
                <a:gd name="T14" fmla="*/ 237 w 832"/>
                <a:gd name="T15" fmla="*/ 503 h 750"/>
                <a:gd name="T16" fmla="*/ 556 w 832"/>
                <a:gd name="T17" fmla="*/ 503 h 750"/>
                <a:gd name="T18" fmla="*/ 624 w 832"/>
                <a:gd name="T19" fmla="*/ 663 h 750"/>
                <a:gd name="T20" fmla="*/ 632 w 832"/>
                <a:gd name="T21" fmla="*/ 693 h 750"/>
                <a:gd name="T22" fmla="*/ 627 w 832"/>
                <a:gd name="T23" fmla="*/ 705 h 750"/>
                <a:gd name="T24" fmla="*/ 609 w 832"/>
                <a:gd name="T25" fmla="*/ 713 h 750"/>
                <a:gd name="T26" fmla="*/ 535 w 832"/>
                <a:gd name="T27" fmla="*/ 717 h 750"/>
                <a:gd name="T28" fmla="*/ 535 w 832"/>
                <a:gd name="T29" fmla="*/ 750 h 750"/>
                <a:gd name="T30" fmla="*/ 712 w 832"/>
                <a:gd name="T31" fmla="*/ 747 h 750"/>
                <a:gd name="T32" fmla="*/ 832 w 832"/>
                <a:gd name="T33" fmla="*/ 750 h 750"/>
                <a:gd name="T34" fmla="*/ 832 w 832"/>
                <a:gd name="T35" fmla="*/ 717 h 750"/>
                <a:gd name="T36" fmla="*/ 776 w 832"/>
                <a:gd name="T37" fmla="*/ 710 h 750"/>
                <a:gd name="T38" fmla="*/ 753 w 832"/>
                <a:gd name="T39" fmla="*/ 687 h 750"/>
                <a:gd name="T40" fmla="*/ 677 w 832"/>
                <a:gd name="T41" fmla="*/ 526 h 750"/>
                <a:gd name="T42" fmla="*/ 441 w 832"/>
                <a:gd name="T43" fmla="*/ 0 h 750"/>
                <a:gd name="T44" fmla="*/ 406 w 832"/>
                <a:gd name="T45" fmla="*/ 0 h 750"/>
                <a:gd name="T46" fmla="*/ 310 w 832"/>
                <a:gd name="T47" fmla="*/ 217 h 750"/>
                <a:gd name="T48" fmla="*/ 172 w 832"/>
                <a:gd name="T49" fmla="*/ 512 h 750"/>
                <a:gd name="T50" fmla="*/ 100 w 832"/>
                <a:gd name="T51" fmla="*/ 660 h 750"/>
                <a:gd name="T52" fmla="*/ 74 w 832"/>
                <a:gd name="T53" fmla="*/ 702 h 750"/>
                <a:gd name="T54" fmla="*/ 54 w 832"/>
                <a:gd name="T55" fmla="*/ 713 h 750"/>
                <a:gd name="T56" fmla="*/ 0 w 832"/>
                <a:gd name="T57" fmla="*/ 717 h 750"/>
                <a:gd name="T58" fmla="*/ 0 w 832"/>
                <a:gd name="T59" fmla="*/ 750 h 750"/>
                <a:gd name="T60" fmla="*/ 117 w 832"/>
                <a:gd name="T61" fmla="*/ 747 h 750"/>
                <a:gd name="T62" fmla="*/ 396 w 832"/>
                <a:gd name="T63" fmla="*/ 143 h 750"/>
                <a:gd name="T64" fmla="*/ 534 w 832"/>
                <a:gd name="T65" fmla="*/ 458 h 750"/>
                <a:gd name="T66" fmla="*/ 256 w 832"/>
                <a:gd name="T67" fmla="*/ 458 h 750"/>
                <a:gd name="T68" fmla="*/ 396 w 832"/>
                <a:gd name="T69" fmla="*/ 143 h 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32" h="750">
                  <a:moveTo>
                    <a:pt x="117" y="747"/>
                  </a:moveTo>
                  <a:cubicBezTo>
                    <a:pt x="148" y="747"/>
                    <a:pt x="195" y="748"/>
                    <a:pt x="257" y="750"/>
                  </a:cubicBezTo>
                  <a:cubicBezTo>
                    <a:pt x="257" y="717"/>
                    <a:pt x="257" y="717"/>
                    <a:pt x="257" y="717"/>
                  </a:cubicBezTo>
                  <a:cubicBezTo>
                    <a:pt x="222" y="716"/>
                    <a:pt x="199" y="715"/>
                    <a:pt x="185" y="712"/>
                  </a:cubicBezTo>
                  <a:cubicBezTo>
                    <a:pt x="177" y="710"/>
                    <a:pt x="170" y="707"/>
                    <a:pt x="166" y="702"/>
                  </a:cubicBezTo>
                  <a:cubicBezTo>
                    <a:pt x="163" y="699"/>
                    <a:pt x="162" y="695"/>
                    <a:pt x="162" y="690"/>
                  </a:cubicBezTo>
                  <a:cubicBezTo>
                    <a:pt x="162" y="679"/>
                    <a:pt x="167" y="662"/>
                    <a:pt x="178" y="637"/>
                  </a:cubicBezTo>
                  <a:cubicBezTo>
                    <a:pt x="237" y="503"/>
                    <a:pt x="237" y="503"/>
                    <a:pt x="237" y="503"/>
                  </a:cubicBezTo>
                  <a:cubicBezTo>
                    <a:pt x="556" y="503"/>
                    <a:pt x="556" y="503"/>
                    <a:pt x="556" y="503"/>
                  </a:cubicBezTo>
                  <a:cubicBezTo>
                    <a:pt x="624" y="663"/>
                    <a:pt x="624" y="663"/>
                    <a:pt x="624" y="663"/>
                  </a:cubicBezTo>
                  <a:cubicBezTo>
                    <a:pt x="629" y="675"/>
                    <a:pt x="632" y="685"/>
                    <a:pt x="632" y="693"/>
                  </a:cubicBezTo>
                  <a:cubicBezTo>
                    <a:pt x="632" y="698"/>
                    <a:pt x="630" y="702"/>
                    <a:pt x="627" y="705"/>
                  </a:cubicBezTo>
                  <a:cubicBezTo>
                    <a:pt x="624" y="708"/>
                    <a:pt x="618" y="711"/>
                    <a:pt x="609" y="713"/>
                  </a:cubicBezTo>
                  <a:cubicBezTo>
                    <a:pt x="601" y="715"/>
                    <a:pt x="576" y="716"/>
                    <a:pt x="535" y="717"/>
                  </a:cubicBezTo>
                  <a:cubicBezTo>
                    <a:pt x="535" y="750"/>
                    <a:pt x="535" y="750"/>
                    <a:pt x="535" y="750"/>
                  </a:cubicBezTo>
                  <a:cubicBezTo>
                    <a:pt x="712" y="747"/>
                    <a:pt x="712" y="747"/>
                    <a:pt x="712" y="747"/>
                  </a:cubicBezTo>
                  <a:cubicBezTo>
                    <a:pt x="734" y="747"/>
                    <a:pt x="775" y="748"/>
                    <a:pt x="832" y="750"/>
                  </a:cubicBezTo>
                  <a:cubicBezTo>
                    <a:pt x="832" y="717"/>
                    <a:pt x="832" y="717"/>
                    <a:pt x="832" y="717"/>
                  </a:cubicBezTo>
                  <a:cubicBezTo>
                    <a:pt x="803" y="716"/>
                    <a:pt x="784" y="714"/>
                    <a:pt x="776" y="710"/>
                  </a:cubicBezTo>
                  <a:cubicBezTo>
                    <a:pt x="767" y="707"/>
                    <a:pt x="760" y="699"/>
                    <a:pt x="753" y="687"/>
                  </a:cubicBezTo>
                  <a:cubicBezTo>
                    <a:pt x="740" y="664"/>
                    <a:pt x="715" y="611"/>
                    <a:pt x="677" y="526"/>
                  </a:cubicBezTo>
                  <a:cubicBezTo>
                    <a:pt x="441" y="0"/>
                    <a:pt x="441" y="0"/>
                    <a:pt x="441" y="0"/>
                  </a:cubicBezTo>
                  <a:cubicBezTo>
                    <a:pt x="406" y="0"/>
                    <a:pt x="406" y="0"/>
                    <a:pt x="406" y="0"/>
                  </a:cubicBezTo>
                  <a:cubicBezTo>
                    <a:pt x="357" y="112"/>
                    <a:pt x="325" y="185"/>
                    <a:pt x="310" y="217"/>
                  </a:cubicBezTo>
                  <a:cubicBezTo>
                    <a:pt x="172" y="512"/>
                    <a:pt x="172" y="512"/>
                    <a:pt x="172" y="512"/>
                  </a:cubicBezTo>
                  <a:cubicBezTo>
                    <a:pt x="131" y="598"/>
                    <a:pt x="107" y="647"/>
                    <a:pt x="100" y="660"/>
                  </a:cubicBezTo>
                  <a:cubicBezTo>
                    <a:pt x="89" y="683"/>
                    <a:pt x="80" y="697"/>
                    <a:pt x="74" y="702"/>
                  </a:cubicBezTo>
                  <a:cubicBezTo>
                    <a:pt x="68" y="708"/>
                    <a:pt x="61" y="711"/>
                    <a:pt x="54" y="713"/>
                  </a:cubicBezTo>
                  <a:cubicBezTo>
                    <a:pt x="47" y="715"/>
                    <a:pt x="29" y="716"/>
                    <a:pt x="0" y="717"/>
                  </a:cubicBezTo>
                  <a:cubicBezTo>
                    <a:pt x="0" y="750"/>
                    <a:pt x="0" y="750"/>
                    <a:pt x="0" y="750"/>
                  </a:cubicBezTo>
                  <a:cubicBezTo>
                    <a:pt x="42" y="748"/>
                    <a:pt x="81" y="747"/>
                    <a:pt x="117" y="747"/>
                  </a:cubicBezTo>
                  <a:close/>
                  <a:moveTo>
                    <a:pt x="396" y="143"/>
                  </a:moveTo>
                  <a:cubicBezTo>
                    <a:pt x="534" y="458"/>
                    <a:pt x="534" y="458"/>
                    <a:pt x="534" y="458"/>
                  </a:cubicBezTo>
                  <a:cubicBezTo>
                    <a:pt x="256" y="458"/>
                    <a:pt x="256" y="458"/>
                    <a:pt x="256" y="458"/>
                  </a:cubicBezTo>
                  <a:lnTo>
                    <a:pt x="396" y="1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31" name="Freeform 14"/>
            <p:cNvSpPr>
              <a:spLocks/>
            </p:cNvSpPr>
            <p:nvPr userDrawn="1"/>
          </p:nvSpPr>
          <p:spPr bwMode="auto">
            <a:xfrm>
              <a:off x="1309688" y="687388"/>
              <a:ext cx="260350" cy="234950"/>
            </a:xfrm>
            <a:custGeom>
              <a:avLst/>
              <a:gdLst>
                <a:gd name="T0" fmla="*/ 601 w 817"/>
                <a:gd name="T1" fmla="*/ 111 h 743"/>
                <a:gd name="T2" fmla="*/ 634 w 817"/>
                <a:gd name="T3" fmla="*/ 52 h 743"/>
                <a:gd name="T4" fmla="*/ 624 w 817"/>
                <a:gd name="T5" fmla="*/ 39 h 743"/>
                <a:gd name="T6" fmla="*/ 543 w 817"/>
                <a:gd name="T7" fmla="*/ 33 h 743"/>
                <a:gd name="T8" fmla="*/ 543 w 817"/>
                <a:gd name="T9" fmla="*/ 0 h 743"/>
                <a:gd name="T10" fmla="*/ 688 w 817"/>
                <a:gd name="T11" fmla="*/ 3 h 743"/>
                <a:gd name="T12" fmla="*/ 817 w 817"/>
                <a:gd name="T13" fmla="*/ 0 h 743"/>
                <a:gd name="T14" fmla="*/ 817 w 817"/>
                <a:gd name="T15" fmla="*/ 33 h 743"/>
                <a:gd name="T16" fmla="*/ 746 w 817"/>
                <a:gd name="T17" fmla="*/ 39 h 743"/>
                <a:gd name="T18" fmla="*/ 718 w 817"/>
                <a:gd name="T19" fmla="*/ 51 h 743"/>
                <a:gd name="T20" fmla="*/ 675 w 817"/>
                <a:gd name="T21" fmla="*/ 102 h 743"/>
                <a:gd name="T22" fmla="*/ 514 w 817"/>
                <a:gd name="T23" fmla="*/ 333 h 743"/>
                <a:gd name="T24" fmla="*/ 461 w 817"/>
                <a:gd name="T25" fmla="*/ 422 h 743"/>
                <a:gd name="T26" fmla="*/ 455 w 817"/>
                <a:gd name="T27" fmla="*/ 453 h 743"/>
                <a:gd name="T28" fmla="*/ 455 w 817"/>
                <a:gd name="T29" fmla="*/ 493 h 743"/>
                <a:gd name="T30" fmla="*/ 459 w 817"/>
                <a:gd name="T31" fmla="*/ 631 h 743"/>
                <a:gd name="T32" fmla="*/ 466 w 817"/>
                <a:gd name="T33" fmla="*/ 690 h 743"/>
                <a:gd name="T34" fmla="*/ 486 w 817"/>
                <a:gd name="T35" fmla="*/ 704 h 743"/>
                <a:gd name="T36" fmla="*/ 564 w 817"/>
                <a:gd name="T37" fmla="*/ 710 h 743"/>
                <a:gd name="T38" fmla="*/ 564 w 817"/>
                <a:gd name="T39" fmla="*/ 743 h 743"/>
                <a:gd name="T40" fmla="*/ 410 w 817"/>
                <a:gd name="T41" fmla="*/ 740 h 743"/>
                <a:gd name="T42" fmla="*/ 244 w 817"/>
                <a:gd name="T43" fmla="*/ 743 h 743"/>
                <a:gd name="T44" fmla="*/ 244 w 817"/>
                <a:gd name="T45" fmla="*/ 710 h 743"/>
                <a:gd name="T46" fmla="*/ 322 w 817"/>
                <a:gd name="T47" fmla="*/ 704 h 743"/>
                <a:gd name="T48" fmla="*/ 341 w 817"/>
                <a:gd name="T49" fmla="*/ 692 h 743"/>
                <a:gd name="T50" fmla="*/ 350 w 817"/>
                <a:gd name="T51" fmla="*/ 641 h 743"/>
                <a:gd name="T52" fmla="*/ 353 w 817"/>
                <a:gd name="T53" fmla="*/ 493 h 743"/>
                <a:gd name="T54" fmla="*/ 353 w 817"/>
                <a:gd name="T55" fmla="*/ 432 h 743"/>
                <a:gd name="T56" fmla="*/ 331 w 817"/>
                <a:gd name="T57" fmla="*/ 390 h 743"/>
                <a:gd name="T58" fmla="*/ 275 w 817"/>
                <a:gd name="T59" fmla="*/ 300 h 743"/>
                <a:gd name="T60" fmla="*/ 135 w 817"/>
                <a:gd name="T61" fmla="*/ 102 h 743"/>
                <a:gd name="T62" fmla="*/ 96 w 817"/>
                <a:gd name="T63" fmla="*/ 51 h 743"/>
                <a:gd name="T64" fmla="*/ 69 w 817"/>
                <a:gd name="T65" fmla="*/ 39 h 743"/>
                <a:gd name="T66" fmla="*/ 0 w 817"/>
                <a:gd name="T67" fmla="*/ 33 h 743"/>
                <a:gd name="T68" fmla="*/ 0 w 817"/>
                <a:gd name="T69" fmla="*/ 0 h 743"/>
                <a:gd name="T70" fmla="*/ 130 w 817"/>
                <a:gd name="T71" fmla="*/ 3 h 743"/>
                <a:gd name="T72" fmla="*/ 333 w 817"/>
                <a:gd name="T73" fmla="*/ 0 h 743"/>
                <a:gd name="T74" fmla="*/ 333 w 817"/>
                <a:gd name="T75" fmla="*/ 33 h 743"/>
                <a:gd name="T76" fmla="*/ 246 w 817"/>
                <a:gd name="T77" fmla="*/ 39 h 743"/>
                <a:gd name="T78" fmla="*/ 234 w 817"/>
                <a:gd name="T79" fmla="*/ 52 h 743"/>
                <a:gd name="T80" fmla="*/ 262 w 817"/>
                <a:gd name="T81" fmla="*/ 111 h 743"/>
                <a:gd name="T82" fmla="*/ 426 w 817"/>
                <a:gd name="T83" fmla="*/ 376 h 743"/>
                <a:gd name="T84" fmla="*/ 601 w 817"/>
                <a:gd name="T85" fmla="*/ 111 h 7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17" h="743">
                  <a:moveTo>
                    <a:pt x="601" y="111"/>
                  </a:moveTo>
                  <a:cubicBezTo>
                    <a:pt x="623" y="78"/>
                    <a:pt x="634" y="59"/>
                    <a:pt x="634" y="52"/>
                  </a:cubicBezTo>
                  <a:cubicBezTo>
                    <a:pt x="634" y="46"/>
                    <a:pt x="631" y="41"/>
                    <a:pt x="624" y="39"/>
                  </a:cubicBezTo>
                  <a:cubicBezTo>
                    <a:pt x="616" y="36"/>
                    <a:pt x="585" y="34"/>
                    <a:pt x="543" y="33"/>
                  </a:cubicBezTo>
                  <a:cubicBezTo>
                    <a:pt x="543" y="0"/>
                    <a:pt x="543" y="0"/>
                    <a:pt x="543" y="0"/>
                  </a:cubicBezTo>
                  <a:cubicBezTo>
                    <a:pt x="610" y="2"/>
                    <a:pt x="650" y="3"/>
                    <a:pt x="688" y="3"/>
                  </a:cubicBezTo>
                  <a:cubicBezTo>
                    <a:pt x="725" y="3"/>
                    <a:pt x="745" y="2"/>
                    <a:pt x="817" y="0"/>
                  </a:cubicBezTo>
                  <a:cubicBezTo>
                    <a:pt x="817" y="33"/>
                    <a:pt x="817" y="33"/>
                    <a:pt x="817" y="33"/>
                  </a:cubicBezTo>
                  <a:cubicBezTo>
                    <a:pt x="773" y="34"/>
                    <a:pt x="757" y="36"/>
                    <a:pt x="746" y="39"/>
                  </a:cubicBezTo>
                  <a:cubicBezTo>
                    <a:pt x="735" y="41"/>
                    <a:pt x="725" y="46"/>
                    <a:pt x="718" y="51"/>
                  </a:cubicBezTo>
                  <a:cubicBezTo>
                    <a:pt x="709" y="58"/>
                    <a:pt x="695" y="75"/>
                    <a:pt x="675" y="102"/>
                  </a:cubicBezTo>
                  <a:cubicBezTo>
                    <a:pt x="514" y="333"/>
                    <a:pt x="514" y="333"/>
                    <a:pt x="514" y="333"/>
                  </a:cubicBezTo>
                  <a:cubicBezTo>
                    <a:pt x="483" y="381"/>
                    <a:pt x="465" y="411"/>
                    <a:pt x="461" y="422"/>
                  </a:cubicBezTo>
                  <a:cubicBezTo>
                    <a:pt x="457" y="433"/>
                    <a:pt x="455" y="443"/>
                    <a:pt x="455" y="453"/>
                  </a:cubicBezTo>
                  <a:cubicBezTo>
                    <a:pt x="455" y="493"/>
                    <a:pt x="455" y="493"/>
                    <a:pt x="455" y="493"/>
                  </a:cubicBezTo>
                  <a:cubicBezTo>
                    <a:pt x="455" y="541"/>
                    <a:pt x="456" y="587"/>
                    <a:pt x="459" y="631"/>
                  </a:cubicBezTo>
                  <a:cubicBezTo>
                    <a:pt x="460" y="665"/>
                    <a:pt x="462" y="684"/>
                    <a:pt x="466" y="690"/>
                  </a:cubicBezTo>
                  <a:cubicBezTo>
                    <a:pt x="470" y="696"/>
                    <a:pt x="477" y="701"/>
                    <a:pt x="486" y="704"/>
                  </a:cubicBezTo>
                  <a:cubicBezTo>
                    <a:pt x="495" y="707"/>
                    <a:pt x="521" y="709"/>
                    <a:pt x="564" y="710"/>
                  </a:cubicBezTo>
                  <a:cubicBezTo>
                    <a:pt x="564" y="743"/>
                    <a:pt x="564" y="743"/>
                    <a:pt x="564" y="743"/>
                  </a:cubicBezTo>
                  <a:cubicBezTo>
                    <a:pt x="505" y="741"/>
                    <a:pt x="453" y="740"/>
                    <a:pt x="410" y="740"/>
                  </a:cubicBezTo>
                  <a:cubicBezTo>
                    <a:pt x="368" y="740"/>
                    <a:pt x="313" y="741"/>
                    <a:pt x="244" y="743"/>
                  </a:cubicBezTo>
                  <a:cubicBezTo>
                    <a:pt x="244" y="710"/>
                    <a:pt x="244" y="710"/>
                    <a:pt x="244" y="710"/>
                  </a:cubicBezTo>
                  <a:cubicBezTo>
                    <a:pt x="287" y="709"/>
                    <a:pt x="313" y="707"/>
                    <a:pt x="322" y="704"/>
                  </a:cubicBezTo>
                  <a:cubicBezTo>
                    <a:pt x="332" y="701"/>
                    <a:pt x="338" y="697"/>
                    <a:pt x="341" y="692"/>
                  </a:cubicBezTo>
                  <a:cubicBezTo>
                    <a:pt x="346" y="685"/>
                    <a:pt x="349" y="668"/>
                    <a:pt x="350" y="641"/>
                  </a:cubicBezTo>
                  <a:cubicBezTo>
                    <a:pt x="350" y="634"/>
                    <a:pt x="351" y="585"/>
                    <a:pt x="353" y="493"/>
                  </a:cubicBezTo>
                  <a:cubicBezTo>
                    <a:pt x="353" y="432"/>
                    <a:pt x="353" y="432"/>
                    <a:pt x="353" y="432"/>
                  </a:cubicBezTo>
                  <a:cubicBezTo>
                    <a:pt x="345" y="417"/>
                    <a:pt x="338" y="403"/>
                    <a:pt x="331" y="390"/>
                  </a:cubicBezTo>
                  <a:cubicBezTo>
                    <a:pt x="325" y="382"/>
                    <a:pt x="307" y="352"/>
                    <a:pt x="275" y="300"/>
                  </a:cubicBezTo>
                  <a:cubicBezTo>
                    <a:pt x="135" y="102"/>
                    <a:pt x="135" y="102"/>
                    <a:pt x="135" y="102"/>
                  </a:cubicBezTo>
                  <a:cubicBezTo>
                    <a:pt x="118" y="75"/>
                    <a:pt x="105" y="58"/>
                    <a:pt x="96" y="51"/>
                  </a:cubicBezTo>
                  <a:cubicBezTo>
                    <a:pt x="89" y="46"/>
                    <a:pt x="80" y="41"/>
                    <a:pt x="69" y="39"/>
                  </a:cubicBezTo>
                  <a:cubicBezTo>
                    <a:pt x="58" y="36"/>
                    <a:pt x="44" y="34"/>
                    <a:pt x="0" y="33"/>
                  </a:cubicBezTo>
                  <a:cubicBezTo>
                    <a:pt x="0" y="0"/>
                    <a:pt x="0" y="0"/>
                    <a:pt x="0" y="0"/>
                  </a:cubicBezTo>
                  <a:cubicBezTo>
                    <a:pt x="72" y="2"/>
                    <a:pt x="94" y="3"/>
                    <a:pt x="130" y="3"/>
                  </a:cubicBezTo>
                  <a:cubicBezTo>
                    <a:pt x="168" y="3"/>
                    <a:pt x="265" y="2"/>
                    <a:pt x="333" y="0"/>
                  </a:cubicBezTo>
                  <a:cubicBezTo>
                    <a:pt x="333" y="33"/>
                    <a:pt x="333" y="33"/>
                    <a:pt x="333" y="33"/>
                  </a:cubicBezTo>
                  <a:cubicBezTo>
                    <a:pt x="291" y="34"/>
                    <a:pt x="254" y="36"/>
                    <a:pt x="246" y="39"/>
                  </a:cubicBezTo>
                  <a:cubicBezTo>
                    <a:pt x="239" y="41"/>
                    <a:pt x="235" y="46"/>
                    <a:pt x="234" y="52"/>
                  </a:cubicBezTo>
                  <a:cubicBezTo>
                    <a:pt x="234" y="59"/>
                    <a:pt x="243" y="78"/>
                    <a:pt x="262" y="111"/>
                  </a:cubicBezTo>
                  <a:cubicBezTo>
                    <a:pt x="426" y="376"/>
                    <a:pt x="426" y="376"/>
                    <a:pt x="426" y="376"/>
                  </a:cubicBezTo>
                  <a:lnTo>
                    <a:pt x="601" y="1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32" name="Freeform 15"/>
            <p:cNvSpPr>
              <a:spLocks noEditPoints="1"/>
            </p:cNvSpPr>
            <p:nvPr userDrawn="1"/>
          </p:nvSpPr>
          <p:spPr bwMode="auto">
            <a:xfrm>
              <a:off x="1558925" y="681038"/>
              <a:ext cx="263525" cy="246063"/>
            </a:xfrm>
            <a:custGeom>
              <a:avLst/>
              <a:gdLst>
                <a:gd name="T0" fmla="*/ 148 w 830"/>
                <a:gd name="T1" fmla="*/ 190 h 775"/>
                <a:gd name="T2" fmla="*/ 247 w 830"/>
                <a:gd name="T3" fmla="*/ 82 h 775"/>
                <a:gd name="T4" fmla="*/ 399 w 830"/>
                <a:gd name="T5" fmla="*/ 45 h 775"/>
                <a:gd name="T6" fmla="*/ 512 w 830"/>
                <a:gd name="T7" fmla="*/ 62 h 775"/>
                <a:gd name="T8" fmla="*/ 596 w 830"/>
                <a:gd name="T9" fmla="*/ 106 h 775"/>
                <a:gd name="T10" fmla="*/ 652 w 830"/>
                <a:gd name="T11" fmla="*/ 167 h 775"/>
                <a:gd name="T12" fmla="*/ 690 w 830"/>
                <a:gd name="T13" fmla="*/ 245 h 775"/>
                <a:gd name="T14" fmla="*/ 713 w 830"/>
                <a:gd name="T15" fmla="*/ 398 h 775"/>
                <a:gd name="T16" fmla="*/ 681 w 830"/>
                <a:gd name="T17" fmla="*/ 571 h 775"/>
                <a:gd name="T18" fmla="*/ 584 w 830"/>
                <a:gd name="T19" fmla="*/ 686 h 775"/>
                <a:gd name="T20" fmla="*/ 431 w 830"/>
                <a:gd name="T21" fmla="*/ 727 h 775"/>
                <a:gd name="T22" fmla="*/ 315 w 830"/>
                <a:gd name="T23" fmla="*/ 707 h 775"/>
                <a:gd name="T24" fmla="*/ 220 w 830"/>
                <a:gd name="T25" fmla="*/ 644 h 775"/>
                <a:gd name="T26" fmla="*/ 151 w 830"/>
                <a:gd name="T27" fmla="*/ 539 h 775"/>
                <a:gd name="T28" fmla="*/ 125 w 830"/>
                <a:gd name="T29" fmla="*/ 450 h 775"/>
                <a:gd name="T30" fmla="*/ 115 w 830"/>
                <a:gd name="T31" fmla="*/ 349 h 775"/>
                <a:gd name="T32" fmla="*/ 148 w 830"/>
                <a:gd name="T33" fmla="*/ 190 h 775"/>
                <a:gd name="T34" fmla="*/ 26 w 830"/>
                <a:gd name="T35" fmla="*/ 541 h 775"/>
                <a:gd name="T36" fmla="*/ 105 w 830"/>
                <a:gd name="T37" fmla="*/ 669 h 775"/>
                <a:gd name="T38" fmla="*/ 231 w 830"/>
                <a:gd name="T39" fmla="*/ 748 h 775"/>
                <a:gd name="T40" fmla="*/ 392 w 830"/>
                <a:gd name="T41" fmla="*/ 775 h 775"/>
                <a:gd name="T42" fmla="*/ 706 w 830"/>
                <a:gd name="T43" fmla="*/ 657 h 775"/>
                <a:gd name="T44" fmla="*/ 830 w 830"/>
                <a:gd name="T45" fmla="*/ 364 h 775"/>
                <a:gd name="T46" fmla="*/ 817 w 830"/>
                <a:gd name="T47" fmla="*/ 261 h 775"/>
                <a:gd name="T48" fmla="*/ 784 w 830"/>
                <a:gd name="T49" fmla="*/ 177 h 775"/>
                <a:gd name="T50" fmla="*/ 709 w 830"/>
                <a:gd name="T51" fmla="*/ 89 h 775"/>
                <a:gd name="T52" fmla="*/ 588 w 830"/>
                <a:gd name="T53" fmla="*/ 25 h 775"/>
                <a:gd name="T54" fmla="*/ 423 w 830"/>
                <a:gd name="T55" fmla="*/ 0 h 775"/>
                <a:gd name="T56" fmla="*/ 249 w 830"/>
                <a:gd name="T57" fmla="*/ 29 h 775"/>
                <a:gd name="T58" fmla="*/ 112 w 830"/>
                <a:gd name="T59" fmla="*/ 113 h 775"/>
                <a:gd name="T60" fmla="*/ 26 w 830"/>
                <a:gd name="T61" fmla="*/ 239 h 775"/>
                <a:gd name="T62" fmla="*/ 0 w 830"/>
                <a:gd name="T63" fmla="*/ 393 h 775"/>
                <a:gd name="T64" fmla="*/ 26 w 830"/>
                <a:gd name="T65" fmla="*/ 541 h 7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30" h="775">
                  <a:moveTo>
                    <a:pt x="148" y="190"/>
                  </a:moveTo>
                  <a:cubicBezTo>
                    <a:pt x="170" y="143"/>
                    <a:pt x="203" y="107"/>
                    <a:pt x="247" y="82"/>
                  </a:cubicBezTo>
                  <a:cubicBezTo>
                    <a:pt x="290" y="57"/>
                    <a:pt x="341" y="45"/>
                    <a:pt x="399" y="45"/>
                  </a:cubicBezTo>
                  <a:cubicBezTo>
                    <a:pt x="440" y="45"/>
                    <a:pt x="477" y="51"/>
                    <a:pt x="512" y="62"/>
                  </a:cubicBezTo>
                  <a:cubicBezTo>
                    <a:pt x="546" y="74"/>
                    <a:pt x="575" y="89"/>
                    <a:pt x="596" y="106"/>
                  </a:cubicBezTo>
                  <a:cubicBezTo>
                    <a:pt x="618" y="124"/>
                    <a:pt x="637" y="144"/>
                    <a:pt x="652" y="167"/>
                  </a:cubicBezTo>
                  <a:cubicBezTo>
                    <a:pt x="668" y="190"/>
                    <a:pt x="681" y="216"/>
                    <a:pt x="690" y="245"/>
                  </a:cubicBezTo>
                  <a:cubicBezTo>
                    <a:pt x="706" y="292"/>
                    <a:pt x="713" y="343"/>
                    <a:pt x="713" y="398"/>
                  </a:cubicBezTo>
                  <a:cubicBezTo>
                    <a:pt x="713" y="463"/>
                    <a:pt x="703" y="521"/>
                    <a:pt x="681" y="571"/>
                  </a:cubicBezTo>
                  <a:cubicBezTo>
                    <a:pt x="660" y="620"/>
                    <a:pt x="627" y="659"/>
                    <a:pt x="584" y="686"/>
                  </a:cubicBezTo>
                  <a:cubicBezTo>
                    <a:pt x="541" y="714"/>
                    <a:pt x="490" y="727"/>
                    <a:pt x="431" y="727"/>
                  </a:cubicBezTo>
                  <a:cubicBezTo>
                    <a:pt x="388" y="727"/>
                    <a:pt x="350" y="721"/>
                    <a:pt x="315" y="707"/>
                  </a:cubicBezTo>
                  <a:cubicBezTo>
                    <a:pt x="280" y="694"/>
                    <a:pt x="248" y="673"/>
                    <a:pt x="220" y="644"/>
                  </a:cubicBezTo>
                  <a:cubicBezTo>
                    <a:pt x="192" y="616"/>
                    <a:pt x="169" y="581"/>
                    <a:pt x="151" y="539"/>
                  </a:cubicBezTo>
                  <a:cubicBezTo>
                    <a:pt x="141" y="514"/>
                    <a:pt x="132" y="484"/>
                    <a:pt x="125" y="450"/>
                  </a:cubicBezTo>
                  <a:cubicBezTo>
                    <a:pt x="118" y="416"/>
                    <a:pt x="115" y="382"/>
                    <a:pt x="115" y="349"/>
                  </a:cubicBezTo>
                  <a:cubicBezTo>
                    <a:pt x="115" y="290"/>
                    <a:pt x="126" y="236"/>
                    <a:pt x="148" y="190"/>
                  </a:cubicBezTo>
                  <a:close/>
                  <a:moveTo>
                    <a:pt x="26" y="541"/>
                  </a:moveTo>
                  <a:cubicBezTo>
                    <a:pt x="44" y="591"/>
                    <a:pt x="70" y="634"/>
                    <a:pt x="105" y="669"/>
                  </a:cubicBezTo>
                  <a:cubicBezTo>
                    <a:pt x="139" y="704"/>
                    <a:pt x="181" y="730"/>
                    <a:pt x="231" y="748"/>
                  </a:cubicBezTo>
                  <a:cubicBezTo>
                    <a:pt x="281" y="765"/>
                    <a:pt x="335" y="775"/>
                    <a:pt x="392" y="775"/>
                  </a:cubicBezTo>
                  <a:cubicBezTo>
                    <a:pt x="518" y="775"/>
                    <a:pt x="623" y="736"/>
                    <a:pt x="706" y="657"/>
                  </a:cubicBezTo>
                  <a:cubicBezTo>
                    <a:pt x="788" y="579"/>
                    <a:pt x="830" y="481"/>
                    <a:pt x="830" y="364"/>
                  </a:cubicBezTo>
                  <a:cubicBezTo>
                    <a:pt x="830" y="327"/>
                    <a:pt x="826" y="293"/>
                    <a:pt x="817" y="261"/>
                  </a:cubicBezTo>
                  <a:cubicBezTo>
                    <a:pt x="809" y="228"/>
                    <a:pt x="798" y="200"/>
                    <a:pt x="784" y="177"/>
                  </a:cubicBezTo>
                  <a:cubicBezTo>
                    <a:pt x="766" y="145"/>
                    <a:pt x="741" y="116"/>
                    <a:pt x="709" y="89"/>
                  </a:cubicBezTo>
                  <a:cubicBezTo>
                    <a:pt x="678" y="62"/>
                    <a:pt x="637" y="41"/>
                    <a:pt x="588" y="25"/>
                  </a:cubicBezTo>
                  <a:cubicBezTo>
                    <a:pt x="538" y="8"/>
                    <a:pt x="484" y="0"/>
                    <a:pt x="423" y="0"/>
                  </a:cubicBezTo>
                  <a:cubicBezTo>
                    <a:pt x="358" y="0"/>
                    <a:pt x="300" y="10"/>
                    <a:pt x="249" y="29"/>
                  </a:cubicBezTo>
                  <a:cubicBezTo>
                    <a:pt x="198" y="48"/>
                    <a:pt x="152" y="76"/>
                    <a:pt x="112" y="113"/>
                  </a:cubicBezTo>
                  <a:cubicBezTo>
                    <a:pt x="72" y="151"/>
                    <a:pt x="43" y="193"/>
                    <a:pt x="26" y="239"/>
                  </a:cubicBezTo>
                  <a:cubicBezTo>
                    <a:pt x="8" y="286"/>
                    <a:pt x="0" y="337"/>
                    <a:pt x="0" y="393"/>
                  </a:cubicBezTo>
                  <a:cubicBezTo>
                    <a:pt x="0" y="441"/>
                    <a:pt x="9" y="491"/>
                    <a:pt x="26" y="5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grpSp>
    </p:spTree>
    <p:extLst>
      <p:ext uri="{BB962C8B-B14F-4D97-AF65-F5344CB8AC3E}">
        <p14:creationId xmlns:p14="http://schemas.microsoft.com/office/powerpoint/2010/main" val="376508359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877824" y="1371600"/>
            <a:ext cx="5120640" cy="804672"/>
          </a:xfrm>
        </p:spPr>
        <p:txBody>
          <a:bodyPr anchor="b"/>
          <a:lstStyle>
            <a:lvl1pPr marL="0" indent="0">
              <a:buNone/>
              <a:defRPr sz="24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77824" y="2174875"/>
            <a:ext cx="5120640" cy="3986784"/>
          </a:xfrm>
        </p:spPr>
        <p:txBody>
          <a:bodyPr/>
          <a:lstStyle>
            <a:lvl1pPr>
              <a:defRPr sz="2400"/>
            </a:lvl1pPr>
            <a:lvl2pPr>
              <a:defRPr sz="2400"/>
            </a:lvl2pPr>
            <a:lvl3pPr>
              <a:defRPr sz="2400"/>
            </a:lvl3pPr>
            <a:lvl4pPr>
              <a:defRPr sz="2400"/>
            </a:lvl4pPr>
            <a:lvl5pPr>
              <a:defRPr sz="2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3367" y="1371600"/>
            <a:ext cx="5120640" cy="804672"/>
          </a:xfrm>
        </p:spPr>
        <p:txBody>
          <a:bodyPr anchor="b"/>
          <a:lstStyle>
            <a:lvl1pPr marL="0" indent="0">
              <a:buNone/>
              <a:defRPr sz="24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7" y="2174875"/>
            <a:ext cx="5120640" cy="3986784"/>
          </a:xfrm>
        </p:spPr>
        <p:txBody>
          <a:bodyPr/>
          <a:lstStyle>
            <a:lvl1pPr>
              <a:defRPr sz="2400"/>
            </a:lvl1pPr>
            <a:lvl2pPr>
              <a:defRPr sz="2400"/>
            </a:lvl2pPr>
            <a:lvl3pPr>
              <a:defRPr sz="2400"/>
            </a:lvl3pPr>
            <a:lvl4pPr>
              <a:defRPr sz="2400"/>
            </a:lvl4pPr>
            <a:lvl5pPr>
              <a:defRPr sz="2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446198C-04DA-4E69-9F60-477E336F6D8D}" type="datetimeFigureOut">
              <a:rPr lang="en-US" smtClean="0"/>
              <a:t>2/19/2025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ACAD713-2A88-4927-BA3B-75E8042AC897}" type="slidenum">
              <a:rPr lang="en-US" smtClean="0"/>
              <a:t>‹#›</a:t>
            </a:fld>
            <a:endParaRPr lang="en-US"/>
          </a:p>
        </p:txBody>
      </p:sp>
      <p:grpSp>
        <p:nvGrpSpPr>
          <p:cNvPr id="23" name="Group 22"/>
          <p:cNvGrpSpPr/>
          <p:nvPr userDrawn="1"/>
        </p:nvGrpSpPr>
        <p:grpSpPr>
          <a:xfrm>
            <a:off x="160867" y="6299344"/>
            <a:ext cx="560917" cy="458645"/>
            <a:chOff x="657225" y="681038"/>
            <a:chExt cx="1266825" cy="1381125"/>
          </a:xfrm>
          <a:solidFill>
            <a:srgbClr val="FFFFFF"/>
          </a:solidFill>
        </p:grpSpPr>
        <p:sp>
          <p:nvSpPr>
            <p:cNvPr id="24" name="Freeform 5"/>
            <p:cNvSpPr>
              <a:spLocks noEditPoints="1"/>
            </p:cNvSpPr>
            <p:nvPr userDrawn="1"/>
          </p:nvSpPr>
          <p:spPr bwMode="auto">
            <a:xfrm>
              <a:off x="846138" y="1354138"/>
              <a:ext cx="887413" cy="708025"/>
            </a:xfrm>
            <a:custGeom>
              <a:avLst/>
              <a:gdLst>
                <a:gd name="T0" fmla="*/ 2203 w 2794"/>
                <a:gd name="T1" fmla="*/ 0 h 2229"/>
                <a:gd name="T2" fmla="*/ 1613 w 2794"/>
                <a:gd name="T3" fmla="*/ 0 h 2229"/>
                <a:gd name="T4" fmla="*/ 1613 w 2794"/>
                <a:gd name="T5" fmla="*/ 665 h 2229"/>
                <a:gd name="T6" fmla="*/ 1904 w 2794"/>
                <a:gd name="T7" fmla="*/ 1330 h 2229"/>
                <a:gd name="T8" fmla="*/ 1904 w 2794"/>
                <a:gd name="T9" fmla="*/ 1237 h 2229"/>
                <a:gd name="T10" fmla="*/ 1749 w 2794"/>
                <a:gd name="T11" fmla="*/ 747 h 2229"/>
                <a:gd name="T12" fmla="*/ 1749 w 2794"/>
                <a:gd name="T13" fmla="*/ 573 h 2229"/>
                <a:gd name="T14" fmla="*/ 1972 w 2794"/>
                <a:gd name="T15" fmla="*/ 573 h 2229"/>
                <a:gd name="T16" fmla="*/ 1972 w 2794"/>
                <a:gd name="T17" fmla="*/ 1332 h 2229"/>
                <a:gd name="T18" fmla="*/ 1401 w 2794"/>
                <a:gd name="T19" fmla="*/ 2182 h 2229"/>
                <a:gd name="T20" fmla="*/ 829 w 2794"/>
                <a:gd name="T21" fmla="*/ 1374 h 2229"/>
                <a:gd name="T22" fmla="*/ 1180 w 2794"/>
                <a:gd name="T23" fmla="*/ 665 h 2229"/>
                <a:gd name="T24" fmla="*/ 1180 w 2794"/>
                <a:gd name="T25" fmla="*/ 573 h 2229"/>
                <a:gd name="T26" fmla="*/ 1401 w 2794"/>
                <a:gd name="T27" fmla="*/ 573 h 2229"/>
                <a:gd name="T28" fmla="*/ 1542 w 2794"/>
                <a:gd name="T29" fmla="*/ 573 h 2229"/>
                <a:gd name="T30" fmla="*/ 1542 w 2794"/>
                <a:gd name="T31" fmla="*/ 436 h 2229"/>
                <a:gd name="T32" fmla="*/ 1401 w 2794"/>
                <a:gd name="T33" fmla="*/ 436 h 2229"/>
                <a:gd name="T34" fmla="*/ 1180 w 2794"/>
                <a:gd name="T35" fmla="*/ 436 h 2229"/>
                <a:gd name="T36" fmla="*/ 1180 w 2794"/>
                <a:gd name="T37" fmla="*/ 436 h 2229"/>
                <a:gd name="T38" fmla="*/ 1044 w 2794"/>
                <a:gd name="T39" fmla="*/ 436 h 2229"/>
                <a:gd name="T40" fmla="*/ 1044 w 2794"/>
                <a:gd name="T41" fmla="*/ 436 h 2229"/>
                <a:gd name="T42" fmla="*/ 692 w 2794"/>
                <a:gd name="T43" fmla="*/ 436 h 2229"/>
                <a:gd name="T44" fmla="*/ 692 w 2794"/>
                <a:gd name="T45" fmla="*/ 1234 h 2229"/>
                <a:gd name="T46" fmla="*/ 695 w 2794"/>
                <a:gd name="T47" fmla="*/ 1315 h 2229"/>
                <a:gd name="T48" fmla="*/ 695 w 2794"/>
                <a:gd name="T49" fmla="*/ 1315 h 2229"/>
                <a:gd name="T50" fmla="*/ 829 w 2794"/>
                <a:gd name="T51" fmla="*/ 1205 h 2229"/>
                <a:gd name="T52" fmla="*/ 829 w 2794"/>
                <a:gd name="T53" fmla="*/ 1205 h 2229"/>
                <a:gd name="T54" fmla="*/ 829 w 2794"/>
                <a:gd name="T55" fmla="*/ 573 h 2229"/>
                <a:gd name="T56" fmla="*/ 1044 w 2794"/>
                <a:gd name="T57" fmla="*/ 573 h 2229"/>
                <a:gd name="T58" fmla="*/ 1044 w 2794"/>
                <a:gd name="T59" fmla="*/ 573 h 2229"/>
                <a:gd name="T60" fmla="*/ 1044 w 2794"/>
                <a:gd name="T61" fmla="*/ 747 h 2229"/>
                <a:gd name="T62" fmla="*/ 590 w 2794"/>
                <a:gd name="T63" fmla="*/ 1447 h 2229"/>
                <a:gd name="T64" fmla="*/ 135 w 2794"/>
                <a:gd name="T65" fmla="*/ 747 h 2229"/>
                <a:gd name="T66" fmla="*/ 135 w 2794"/>
                <a:gd name="T67" fmla="*/ 136 h 2229"/>
                <a:gd name="T68" fmla="*/ 590 w 2794"/>
                <a:gd name="T69" fmla="*/ 136 h 2229"/>
                <a:gd name="T70" fmla="*/ 1044 w 2794"/>
                <a:gd name="T71" fmla="*/ 136 h 2229"/>
                <a:gd name="T72" fmla="*/ 1044 w 2794"/>
                <a:gd name="T73" fmla="*/ 370 h 2229"/>
                <a:gd name="T74" fmla="*/ 1180 w 2794"/>
                <a:gd name="T75" fmla="*/ 370 h 2229"/>
                <a:gd name="T76" fmla="*/ 1180 w 2794"/>
                <a:gd name="T77" fmla="*/ 0 h 2229"/>
                <a:gd name="T78" fmla="*/ 590 w 2794"/>
                <a:gd name="T79" fmla="*/ 0 h 2229"/>
                <a:gd name="T80" fmla="*/ 0 w 2794"/>
                <a:gd name="T81" fmla="*/ 0 h 2229"/>
                <a:gd name="T82" fmla="*/ 0 w 2794"/>
                <a:gd name="T83" fmla="*/ 665 h 2229"/>
                <a:gd name="T84" fmla="*/ 590 w 2794"/>
                <a:gd name="T85" fmla="*/ 1495 h 2229"/>
                <a:gd name="T86" fmla="*/ 708 w 2794"/>
                <a:gd name="T87" fmla="*/ 1444 h 2229"/>
                <a:gd name="T88" fmla="*/ 1401 w 2794"/>
                <a:gd name="T89" fmla="*/ 2229 h 2229"/>
                <a:gd name="T90" fmla="*/ 2093 w 2794"/>
                <a:gd name="T91" fmla="*/ 1447 h 2229"/>
                <a:gd name="T92" fmla="*/ 2203 w 2794"/>
                <a:gd name="T93" fmla="*/ 1495 h 2229"/>
                <a:gd name="T94" fmla="*/ 2794 w 2794"/>
                <a:gd name="T95" fmla="*/ 665 h 2229"/>
                <a:gd name="T96" fmla="*/ 2794 w 2794"/>
                <a:gd name="T97" fmla="*/ 0 h 2229"/>
                <a:gd name="T98" fmla="*/ 2203 w 2794"/>
                <a:gd name="T99" fmla="*/ 0 h 2229"/>
                <a:gd name="T100" fmla="*/ 2658 w 2794"/>
                <a:gd name="T101" fmla="*/ 747 h 2229"/>
                <a:gd name="T102" fmla="*/ 2203 w 2794"/>
                <a:gd name="T103" fmla="*/ 1447 h 2229"/>
                <a:gd name="T104" fmla="*/ 2100 w 2794"/>
                <a:gd name="T105" fmla="*/ 1395 h 2229"/>
                <a:gd name="T106" fmla="*/ 2109 w 2794"/>
                <a:gd name="T107" fmla="*/ 1234 h 2229"/>
                <a:gd name="T108" fmla="*/ 2109 w 2794"/>
                <a:gd name="T109" fmla="*/ 436 h 2229"/>
                <a:gd name="T110" fmla="*/ 1749 w 2794"/>
                <a:gd name="T111" fmla="*/ 436 h 2229"/>
                <a:gd name="T112" fmla="*/ 1749 w 2794"/>
                <a:gd name="T113" fmla="*/ 136 h 2229"/>
                <a:gd name="T114" fmla="*/ 2203 w 2794"/>
                <a:gd name="T115" fmla="*/ 136 h 2229"/>
                <a:gd name="T116" fmla="*/ 2658 w 2794"/>
                <a:gd name="T117" fmla="*/ 136 h 2229"/>
                <a:gd name="T118" fmla="*/ 2658 w 2794"/>
                <a:gd name="T119" fmla="*/ 747 h 2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94" h="2229">
                  <a:moveTo>
                    <a:pt x="2203" y="0"/>
                  </a:moveTo>
                  <a:cubicBezTo>
                    <a:pt x="1613" y="0"/>
                    <a:pt x="1613" y="0"/>
                    <a:pt x="1613" y="0"/>
                  </a:cubicBezTo>
                  <a:cubicBezTo>
                    <a:pt x="1613" y="665"/>
                    <a:pt x="1613" y="665"/>
                    <a:pt x="1613" y="665"/>
                  </a:cubicBezTo>
                  <a:cubicBezTo>
                    <a:pt x="1613" y="970"/>
                    <a:pt x="1719" y="1183"/>
                    <a:pt x="1904" y="1330"/>
                  </a:cubicBezTo>
                  <a:cubicBezTo>
                    <a:pt x="1904" y="1237"/>
                    <a:pt x="1904" y="1237"/>
                    <a:pt x="1904" y="1237"/>
                  </a:cubicBezTo>
                  <a:cubicBezTo>
                    <a:pt x="1769" y="1081"/>
                    <a:pt x="1749" y="901"/>
                    <a:pt x="1749" y="747"/>
                  </a:cubicBezTo>
                  <a:cubicBezTo>
                    <a:pt x="1749" y="573"/>
                    <a:pt x="1749" y="573"/>
                    <a:pt x="1749" y="573"/>
                  </a:cubicBezTo>
                  <a:cubicBezTo>
                    <a:pt x="1972" y="573"/>
                    <a:pt x="1972" y="573"/>
                    <a:pt x="1972" y="573"/>
                  </a:cubicBezTo>
                  <a:cubicBezTo>
                    <a:pt x="1972" y="1332"/>
                    <a:pt x="1972" y="1332"/>
                    <a:pt x="1972" y="1332"/>
                  </a:cubicBezTo>
                  <a:cubicBezTo>
                    <a:pt x="1972" y="1609"/>
                    <a:pt x="1895" y="1961"/>
                    <a:pt x="1401" y="2182"/>
                  </a:cubicBezTo>
                  <a:cubicBezTo>
                    <a:pt x="931" y="1972"/>
                    <a:pt x="838" y="1643"/>
                    <a:pt x="829" y="1374"/>
                  </a:cubicBezTo>
                  <a:cubicBezTo>
                    <a:pt x="1051" y="1225"/>
                    <a:pt x="1180" y="1001"/>
                    <a:pt x="1180" y="665"/>
                  </a:cubicBezTo>
                  <a:cubicBezTo>
                    <a:pt x="1180" y="573"/>
                    <a:pt x="1180" y="573"/>
                    <a:pt x="1180" y="573"/>
                  </a:cubicBezTo>
                  <a:cubicBezTo>
                    <a:pt x="1401" y="573"/>
                    <a:pt x="1401" y="573"/>
                    <a:pt x="1401" y="573"/>
                  </a:cubicBezTo>
                  <a:cubicBezTo>
                    <a:pt x="1542" y="573"/>
                    <a:pt x="1542" y="573"/>
                    <a:pt x="1542" y="573"/>
                  </a:cubicBezTo>
                  <a:cubicBezTo>
                    <a:pt x="1542" y="436"/>
                    <a:pt x="1542" y="436"/>
                    <a:pt x="1542" y="436"/>
                  </a:cubicBezTo>
                  <a:cubicBezTo>
                    <a:pt x="1401" y="436"/>
                    <a:pt x="1401" y="436"/>
                    <a:pt x="1401" y="436"/>
                  </a:cubicBezTo>
                  <a:cubicBezTo>
                    <a:pt x="1180" y="436"/>
                    <a:pt x="1180" y="436"/>
                    <a:pt x="1180" y="436"/>
                  </a:cubicBezTo>
                  <a:cubicBezTo>
                    <a:pt x="1180" y="436"/>
                    <a:pt x="1180" y="436"/>
                    <a:pt x="1180" y="436"/>
                  </a:cubicBezTo>
                  <a:cubicBezTo>
                    <a:pt x="1044" y="436"/>
                    <a:pt x="1044" y="436"/>
                    <a:pt x="1044" y="436"/>
                  </a:cubicBezTo>
                  <a:cubicBezTo>
                    <a:pt x="1044" y="436"/>
                    <a:pt x="1044" y="436"/>
                    <a:pt x="1044" y="436"/>
                  </a:cubicBezTo>
                  <a:cubicBezTo>
                    <a:pt x="692" y="436"/>
                    <a:pt x="692" y="436"/>
                    <a:pt x="692" y="436"/>
                  </a:cubicBezTo>
                  <a:cubicBezTo>
                    <a:pt x="692" y="1234"/>
                    <a:pt x="692" y="1234"/>
                    <a:pt x="692" y="1234"/>
                  </a:cubicBezTo>
                  <a:cubicBezTo>
                    <a:pt x="692" y="1262"/>
                    <a:pt x="693" y="1289"/>
                    <a:pt x="695" y="1315"/>
                  </a:cubicBezTo>
                  <a:cubicBezTo>
                    <a:pt x="695" y="1315"/>
                    <a:pt x="695" y="1315"/>
                    <a:pt x="695" y="1315"/>
                  </a:cubicBezTo>
                  <a:cubicBezTo>
                    <a:pt x="748" y="1280"/>
                    <a:pt x="792" y="1244"/>
                    <a:pt x="829" y="1205"/>
                  </a:cubicBezTo>
                  <a:cubicBezTo>
                    <a:pt x="829" y="1205"/>
                    <a:pt x="829" y="1205"/>
                    <a:pt x="829" y="1205"/>
                  </a:cubicBezTo>
                  <a:cubicBezTo>
                    <a:pt x="829" y="573"/>
                    <a:pt x="829" y="573"/>
                    <a:pt x="829" y="573"/>
                  </a:cubicBezTo>
                  <a:cubicBezTo>
                    <a:pt x="1044" y="573"/>
                    <a:pt x="1044" y="573"/>
                    <a:pt x="1044" y="573"/>
                  </a:cubicBezTo>
                  <a:cubicBezTo>
                    <a:pt x="1044" y="573"/>
                    <a:pt x="1044" y="573"/>
                    <a:pt x="1044" y="573"/>
                  </a:cubicBezTo>
                  <a:cubicBezTo>
                    <a:pt x="1044" y="747"/>
                    <a:pt x="1044" y="747"/>
                    <a:pt x="1044" y="747"/>
                  </a:cubicBezTo>
                  <a:cubicBezTo>
                    <a:pt x="1044" y="978"/>
                    <a:pt x="1001" y="1263"/>
                    <a:pt x="590" y="1447"/>
                  </a:cubicBezTo>
                  <a:cubicBezTo>
                    <a:pt x="178" y="1263"/>
                    <a:pt x="135" y="978"/>
                    <a:pt x="135" y="747"/>
                  </a:cubicBezTo>
                  <a:cubicBezTo>
                    <a:pt x="135" y="136"/>
                    <a:pt x="135" y="136"/>
                    <a:pt x="135" y="136"/>
                  </a:cubicBezTo>
                  <a:cubicBezTo>
                    <a:pt x="590" y="136"/>
                    <a:pt x="590" y="136"/>
                    <a:pt x="590" y="136"/>
                  </a:cubicBezTo>
                  <a:cubicBezTo>
                    <a:pt x="1044" y="136"/>
                    <a:pt x="1044" y="136"/>
                    <a:pt x="1044" y="136"/>
                  </a:cubicBezTo>
                  <a:cubicBezTo>
                    <a:pt x="1044" y="370"/>
                    <a:pt x="1044" y="370"/>
                    <a:pt x="1044" y="370"/>
                  </a:cubicBezTo>
                  <a:cubicBezTo>
                    <a:pt x="1180" y="370"/>
                    <a:pt x="1180" y="370"/>
                    <a:pt x="1180" y="370"/>
                  </a:cubicBezTo>
                  <a:cubicBezTo>
                    <a:pt x="1180" y="0"/>
                    <a:pt x="1180" y="0"/>
                    <a:pt x="1180" y="0"/>
                  </a:cubicBezTo>
                  <a:cubicBezTo>
                    <a:pt x="590" y="0"/>
                    <a:pt x="590" y="0"/>
                    <a:pt x="590" y="0"/>
                  </a:cubicBezTo>
                  <a:cubicBezTo>
                    <a:pt x="0" y="0"/>
                    <a:pt x="0" y="0"/>
                    <a:pt x="0" y="0"/>
                  </a:cubicBezTo>
                  <a:cubicBezTo>
                    <a:pt x="0" y="665"/>
                    <a:pt x="0" y="665"/>
                    <a:pt x="0" y="665"/>
                  </a:cubicBezTo>
                  <a:cubicBezTo>
                    <a:pt x="0" y="1109"/>
                    <a:pt x="224" y="1357"/>
                    <a:pt x="590" y="1495"/>
                  </a:cubicBezTo>
                  <a:cubicBezTo>
                    <a:pt x="631" y="1479"/>
                    <a:pt x="670" y="1462"/>
                    <a:pt x="708" y="1444"/>
                  </a:cubicBezTo>
                  <a:cubicBezTo>
                    <a:pt x="771" y="1847"/>
                    <a:pt x="1023" y="2087"/>
                    <a:pt x="1401" y="2229"/>
                  </a:cubicBezTo>
                  <a:cubicBezTo>
                    <a:pt x="1777" y="2087"/>
                    <a:pt x="2029" y="1848"/>
                    <a:pt x="2093" y="1447"/>
                  </a:cubicBezTo>
                  <a:cubicBezTo>
                    <a:pt x="2128" y="1464"/>
                    <a:pt x="2165" y="1480"/>
                    <a:pt x="2203" y="1495"/>
                  </a:cubicBezTo>
                  <a:cubicBezTo>
                    <a:pt x="2569" y="1357"/>
                    <a:pt x="2794" y="1109"/>
                    <a:pt x="2794" y="665"/>
                  </a:cubicBezTo>
                  <a:cubicBezTo>
                    <a:pt x="2794" y="0"/>
                    <a:pt x="2794" y="0"/>
                    <a:pt x="2794" y="0"/>
                  </a:cubicBezTo>
                  <a:lnTo>
                    <a:pt x="2203" y="0"/>
                  </a:lnTo>
                  <a:close/>
                  <a:moveTo>
                    <a:pt x="2658" y="747"/>
                  </a:moveTo>
                  <a:cubicBezTo>
                    <a:pt x="2658" y="978"/>
                    <a:pt x="2615" y="1263"/>
                    <a:pt x="2203" y="1447"/>
                  </a:cubicBezTo>
                  <a:cubicBezTo>
                    <a:pt x="2166" y="1431"/>
                    <a:pt x="2131" y="1413"/>
                    <a:pt x="2100" y="1395"/>
                  </a:cubicBezTo>
                  <a:cubicBezTo>
                    <a:pt x="2106" y="1344"/>
                    <a:pt x="2109" y="1290"/>
                    <a:pt x="2109" y="1234"/>
                  </a:cubicBezTo>
                  <a:cubicBezTo>
                    <a:pt x="2109" y="436"/>
                    <a:pt x="2109" y="436"/>
                    <a:pt x="2109" y="436"/>
                  </a:cubicBezTo>
                  <a:cubicBezTo>
                    <a:pt x="1749" y="436"/>
                    <a:pt x="1749" y="436"/>
                    <a:pt x="1749" y="436"/>
                  </a:cubicBezTo>
                  <a:cubicBezTo>
                    <a:pt x="1749" y="136"/>
                    <a:pt x="1749" y="136"/>
                    <a:pt x="1749" y="136"/>
                  </a:cubicBezTo>
                  <a:cubicBezTo>
                    <a:pt x="2203" y="136"/>
                    <a:pt x="2203" y="136"/>
                    <a:pt x="2203" y="136"/>
                  </a:cubicBezTo>
                  <a:cubicBezTo>
                    <a:pt x="2658" y="136"/>
                    <a:pt x="2658" y="136"/>
                    <a:pt x="2658" y="136"/>
                  </a:cubicBezTo>
                  <a:lnTo>
                    <a:pt x="2658" y="7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25" name="Freeform 6"/>
            <p:cNvSpPr>
              <a:spLocks/>
            </p:cNvSpPr>
            <p:nvPr userDrawn="1"/>
          </p:nvSpPr>
          <p:spPr bwMode="auto">
            <a:xfrm>
              <a:off x="915988" y="1003301"/>
              <a:ext cx="188913" cy="236538"/>
            </a:xfrm>
            <a:custGeom>
              <a:avLst/>
              <a:gdLst>
                <a:gd name="T0" fmla="*/ 49 w 596"/>
                <a:gd name="T1" fmla="*/ 747 h 747"/>
                <a:gd name="T2" fmla="*/ 49 w 596"/>
                <a:gd name="T3" fmla="*/ 721 h 747"/>
                <a:gd name="T4" fmla="*/ 91 w 596"/>
                <a:gd name="T5" fmla="*/ 696 h 747"/>
                <a:gd name="T6" fmla="*/ 99 w 596"/>
                <a:gd name="T7" fmla="*/ 684 h 747"/>
                <a:gd name="T8" fmla="*/ 105 w 596"/>
                <a:gd name="T9" fmla="*/ 621 h 747"/>
                <a:gd name="T10" fmla="*/ 109 w 596"/>
                <a:gd name="T11" fmla="*/ 535 h 747"/>
                <a:gd name="T12" fmla="*/ 109 w 596"/>
                <a:gd name="T13" fmla="*/ 252 h 747"/>
                <a:gd name="T14" fmla="*/ 105 w 596"/>
                <a:gd name="T15" fmla="*/ 112 h 747"/>
                <a:gd name="T16" fmla="*/ 98 w 596"/>
                <a:gd name="T17" fmla="*/ 52 h 747"/>
                <a:gd name="T18" fmla="*/ 78 w 596"/>
                <a:gd name="T19" fmla="*/ 39 h 747"/>
                <a:gd name="T20" fmla="*/ 0 w 596"/>
                <a:gd name="T21" fmla="*/ 33 h 747"/>
                <a:gd name="T22" fmla="*/ 0 w 596"/>
                <a:gd name="T23" fmla="*/ 0 h 747"/>
                <a:gd name="T24" fmla="*/ 165 w 596"/>
                <a:gd name="T25" fmla="*/ 3 h 747"/>
                <a:gd name="T26" fmla="*/ 323 w 596"/>
                <a:gd name="T27" fmla="*/ 0 h 747"/>
                <a:gd name="T28" fmla="*/ 323 w 596"/>
                <a:gd name="T29" fmla="*/ 33 h 747"/>
                <a:gd name="T30" fmla="*/ 243 w 596"/>
                <a:gd name="T31" fmla="*/ 39 h 747"/>
                <a:gd name="T32" fmla="*/ 224 w 596"/>
                <a:gd name="T33" fmla="*/ 51 h 747"/>
                <a:gd name="T34" fmla="*/ 216 w 596"/>
                <a:gd name="T35" fmla="*/ 102 h 747"/>
                <a:gd name="T36" fmla="*/ 213 w 596"/>
                <a:gd name="T37" fmla="*/ 252 h 747"/>
                <a:gd name="T38" fmla="*/ 213 w 596"/>
                <a:gd name="T39" fmla="*/ 606 h 747"/>
                <a:gd name="T40" fmla="*/ 216 w 596"/>
                <a:gd name="T41" fmla="*/ 696 h 747"/>
                <a:gd name="T42" fmla="*/ 303 w 596"/>
                <a:gd name="T43" fmla="*/ 700 h 747"/>
                <a:gd name="T44" fmla="*/ 525 w 596"/>
                <a:gd name="T45" fmla="*/ 681 h 747"/>
                <a:gd name="T46" fmla="*/ 538 w 596"/>
                <a:gd name="T47" fmla="*/ 644 h 747"/>
                <a:gd name="T48" fmla="*/ 560 w 596"/>
                <a:gd name="T49" fmla="*/ 557 h 747"/>
                <a:gd name="T50" fmla="*/ 596 w 596"/>
                <a:gd name="T51" fmla="*/ 557 h 747"/>
                <a:gd name="T52" fmla="*/ 573 w 596"/>
                <a:gd name="T53" fmla="*/ 741 h 747"/>
                <a:gd name="T54" fmla="*/ 537 w 596"/>
                <a:gd name="T55" fmla="*/ 746 h 747"/>
                <a:gd name="T56" fmla="*/ 449 w 596"/>
                <a:gd name="T57" fmla="*/ 747 h 747"/>
                <a:gd name="T58" fmla="*/ 156 w 596"/>
                <a:gd name="T59" fmla="*/ 744 h 747"/>
                <a:gd name="T60" fmla="*/ 49 w 596"/>
                <a:gd name="T61" fmla="*/ 747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6" h="747">
                  <a:moveTo>
                    <a:pt x="49" y="747"/>
                  </a:moveTo>
                  <a:cubicBezTo>
                    <a:pt x="49" y="721"/>
                    <a:pt x="49" y="721"/>
                    <a:pt x="49" y="721"/>
                  </a:cubicBezTo>
                  <a:cubicBezTo>
                    <a:pt x="71" y="710"/>
                    <a:pt x="85" y="702"/>
                    <a:pt x="91" y="696"/>
                  </a:cubicBezTo>
                  <a:cubicBezTo>
                    <a:pt x="95" y="693"/>
                    <a:pt x="98" y="689"/>
                    <a:pt x="99" y="684"/>
                  </a:cubicBezTo>
                  <a:cubicBezTo>
                    <a:pt x="102" y="675"/>
                    <a:pt x="104" y="654"/>
                    <a:pt x="105" y="621"/>
                  </a:cubicBezTo>
                  <a:cubicBezTo>
                    <a:pt x="108" y="573"/>
                    <a:pt x="109" y="545"/>
                    <a:pt x="109" y="535"/>
                  </a:cubicBezTo>
                  <a:cubicBezTo>
                    <a:pt x="109" y="252"/>
                    <a:pt x="109" y="252"/>
                    <a:pt x="109" y="252"/>
                  </a:cubicBezTo>
                  <a:cubicBezTo>
                    <a:pt x="109" y="204"/>
                    <a:pt x="108" y="157"/>
                    <a:pt x="105" y="112"/>
                  </a:cubicBezTo>
                  <a:cubicBezTo>
                    <a:pt x="104" y="78"/>
                    <a:pt x="102" y="59"/>
                    <a:pt x="98" y="52"/>
                  </a:cubicBezTo>
                  <a:cubicBezTo>
                    <a:pt x="93" y="46"/>
                    <a:pt x="87" y="42"/>
                    <a:pt x="78" y="39"/>
                  </a:cubicBezTo>
                  <a:cubicBezTo>
                    <a:pt x="69" y="36"/>
                    <a:pt x="43" y="34"/>
                    <a:pt x="0" y="33"/>
                  </a:cubicBezTo>
                  <a:cubicBezTo>
                    <a:pt x="0" y="0"/>
                    <a:pt x="0" y="0"/>
                    <a:pt x="0" y="0"/>
                  </a:cubicBezTo>
                  <a:cubicBezTo>
                    <a:pt x="89" y="2"/>
                    <a:pt x="144" y="3"/>
                    <a:pt x="165" y="3"/>
                  </a:cubicBezTo>
                  <a:cubicBezTo>
                    <a:pt x="189" y="3"/>
                    <a:pt x="241" y="2"/>
                    <a:pt x="323" y="0"/>
                  </a:cubicBezTo>
                  <a:cubicBezTo>
                    <a:pt x="323" y="33"/>
                    <a:pt x="323" y="33"/>
                    <a:pt x="323" y="33"/>
                  </a:cubicBezTo>
                  <a:cubicBezTo>
                    <a:pt x="279" y="34"/>
                    <a:pt x="253" y="36"/>
                    <a:pt x="243" y="39"/>
                  </a:cubicBezTo>
                  <a:cubicBezTo>
                    <a:pt x="234" y="42"/>
                    <a:pt x="228" y="46"/>
                    <a:pt x="224" y="51"/>
                  </a:cubicBezTo>
                  <a:cubicBezTo>
                    <a:pt x="220" y="58"/>
                    <a:pt x="217" y="75"/>
                    <a:pt x="216" y="102"/>
                  </a:cubicBezTo>
                  <a:cubicBezTo>
                    <a:pt x="215" y="109"/>
                    <a:pt x="214" y="159"/>
                    <a:pt x="213" y="252"/>
                  </a:cubicBezTo>
                  <a:cubicBezTo>
                    <a:pt x="213" y="606"/>
                    <a:pt x="213" y="606"/>
                    <a:pt x="213" y="606"/>
                  </a:cubicBezTo>
                  <a:cubicBezTo>
                    <a:pt x="213" y="643"/>
                    <a:pt x="214" y="673"/>
                    <a:pt x="216" y="696"/>
                  </a:cubicBezTo>
                  <a:cubicBezTo>
                    <a:pt x="257" y="699"/>
                    <a:pt x="262" y="700"/>
                    <a:pt x="303" y="700"/>
                  </a:cubicBezTo>
                  <a:cubicBezTo>
                    <a:pt x="407" y="700"/>
                    <a:pt x="484" y="693"/>
                    <a:pt x="525" y="681"/>
                  </a:cubicBezTo>
                  <a:cubicBezTo>
                    <a:pt x="530" y="670"/>
                    <a:pt x="534" y="658"/>
                    <a:pt x="538" y="644"/>
                  </a:cubicBezTo>
                  <a:cubicBezTo>
                    <a:pt x="560" y="557"/>
                    <a:pt x="560" y="557"/>
                    <a:pt x="560" y="557"/>
                  </a:cubicBezTo>
                  <a:cubicBezTo>
                    <a:pt x="596" y="557"/>
                    <a:pt x="596" y="557"/>
                    <a:pt x="596" y="557"/>
                  </a:cubicBezTo>
                  <a:cubicBezTo>
                    <a:pt x="588" y="609"/>
                    <a:pt x="580" y="671"/>
                    <a:pt x="573" y="741"/>
                  </a:cubicBezTo>
                  <a:cubicBezTo>
                    <a:pt x="558" y="744"/>
                    <a:pt x="546" y="745"/>
                    <a:pt x="537" y="746"/>
                  </a:cubicBezTo>
                  <a:cubicBezTo>
                    <a:pt x="518" y="747"/>
                    <a:pt x="488" y="747"/>
                    <a:pt x="449" y="747"/>
                  </a:cubicBezTo>
                  <a:cubicBezTo>
                    <a:pt x="156" y="744"/>
                    <a:pt x="156" y="744"/>
                    <a:pt x="156" y="744"/>
                  </a:cubicBezTo>
                  <a:cubicBezTo>
                    <a:pt x="121" y="744"/>
                    <a:pt x="85" y="745"/>
                    <a:pt x="49" y="7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26" name="Freeform 7"/>
            <p:cNvSpPr>
              <a:spLocks/>
            </p:cNvSpPr>
            <p:nvPr userDrawn="1"/>
          </p:nvSpPr>
          <p:spPr bwMode="auto">
            <a:xfrm>
              <a:off x="1127125" y="1003301"/>
              <a:ext cx="103188" cy="236538"/>
            </a:xfrm>
            <a:custGeom>
              <a:avLst/>
              <a:gdLst>
                <a:gd name="T0" fmla="*/ 321 w 321"/>
                <a:gd name="T1" fmla="*/ 714 h 747"/>
                <a:gd name="T2" fmla="*/ 321 w 321"/>
                <a:gd name="T3" fmla="*/ 747 h 747"/>
                <a:gd name="T4" fmla="*/ 168 w 321"/>
                <a:gd name="T5" fmla="*/ 744 h 747"/>
                <a:gd name="T6" fmla="*/ 0 w 321"/>
                <a:gd name="T7" fmla="*/ 747 h 747"/>
                <a:gd name="T8" fmla="*/ 0 w 321"/>
                <a:gd name="T9" fmla="*/ 714 h 747"/>
                <a:gd name="T10" fmla="*/ 77 w 321"/>
                <a:gd name="T11" fmla="*/ 708 h 747"/>
                <a:gd name="T12" fmla="*/ 97 w 321"/>
                <a:gd name="T13" fmla="*/ 696 h 747"/>
                <a:gd name="T14" fmla="*/ 105 w 321"/>
                <a:gd name="T15" fmla="*/ 645 h 747"/>
                <a:gd name="T16" fmla="*/ 108 w 321"/>
                <a:gd name="T17" fmla="*/ 495 h 747"/>
                <a:gd name="T18" fmla="*/ 108 w 321"/>
                <a:gd name="T19" fmla="*/ 251 h 747"/>
                <a:gd name="T20" fmla="*/ 105 w 321"/>
                <a:gd name="T21" fmla="*/ 111 h 747"/>
                <a:gd name="T22" fmla="*/ 97 w 321"/>
                <a:gd name="T23" fmla="*/ 52 h 747"/>
                <a:gd name="T24" fmla="*/ 77 w 321"/>
                <a:gd name="T25" fmla="*/ 39 h 747"/>
                <a:gd name="T26" fmla="*/ 0 w 321"/>
                <a:gd name="T27" fmla="*/ 33 h 747"/>
                <a:gd name="T28" fmla="*/ 0 w 321"/>
                <a:gd name="T29" fmla="*/ 0 h 747"/>
                <a:gd name="T30" fmla="*/ 161 w 321"/>
                <a:gd name="T31" fmla="*/ 3 h 747"/>
                <a:gd name="T32" fmla="*/ 321 w 321"/>
                <a:gd name="T33" fmla="*/ 0 h 747"/>
                <a:gd name="T34" fmla="*/ 321 w 321"/>
                <a:gd name="T35" fmla="*/ 33 h 747"/>
                <a:gd name="T36" fmla="*/ 243 w 321"/>
                <a:gd name="T37" fmla="*/ 39 h 747"/>
                <a:gd name="T38" fmla="*/ 224 w 321"/>
                <a:gd name="T39" fmla="*/ 51 h 747"/>
                <a:gd name="T40" fmla="*/ 216 w 321"/>
                <a:gd name="T41" fmla="*/ 102 h 747"/>
                <a:gd name="T42" fmla="*/ 212 w 321"/>
                <a:gd name="T43" fmla="*/ 251 h 747"/>
                <a:gd name="T44" fmla="*/ 212 w 321"/>
                <a:gd name="T45" fmla="*/ 495 h 747"/>
                <a:gd name="T46" fmla="*/ 214 w 321"/>
                <a:gd name="T47" fmla="*/ 635 h 747"/>
                <a:gd name="T48" fmla="*/ 222 w 321"/>
                <a:gd name="T49" fmla="*/ 694 h 747"/>
                <a:gd name="T50" fmla="*/ 242 w 321"/>
                <a:gd name="T51" fmla="*/ 708 h 747"/>
                <a:gd name="T52" fmla="*/ 321 w 321"/>
                <a:gd name="T53" fmla="*/ 714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1" h="747">
                  <a:moveTo>
                    <a:pt x="321" y="714"/>
                  </a:moveTo>
                  <a:cubicBezTo>
                    <a:pt x="321" y="747"/>
                    <a:pt x="321" y="747"/>
                    <a:pt x="321" y="747"/>
                  </a:cubicBezTo>
                  <a:cubicBezTo>
                    <a:pt x="244" y="745"/>
                    <a:pt x="193" y="744"/>
                    <a:pt x="168" y="744"/>
                  </a:cubicBezTo>
                  <a:cubicBezTo>
                    <a:pt x="0" y="747"/>
                    <a:pt x="0" y="747"/>
                    <a:pt x="0" y="747"/>
                  </a:cubicBezTo>
                  <a:cubicBezTo>
                    <a:pt x="0" y="714"/>
                    <a:pt x="0" y="714"/>
                    <a:pt x="0" y="714"/>
                  </a:cubicBezTo>
                  <a:cubicBezTo>
                    <a:pt x="42" y="713"/>
                    <a:pt x="68" y="711"/>
                    <a:pt x="77" y="708"/>
                  </a:cubicBezTo>
                  <a:cubicBezTo>
                    <a:pt x="87" y="705"/>
                    <a:pt x="93" y="701"/>
                    <a:pt x="97" y="696"/>
                  </a:cubicBezTo>
                  <a:cubicBezTo>
                    <a:pt x="101" y="689"/>
                    <a:pt x="104" y="672"/>
                    <a:pt x="105" y="645"/>
                  </a:cubicBezTo>
                  <a:cubicBezTo>
                    <a:pt x="106" y="637"/>
                    <a:pt x="107" y="587"/>
                    <a:pt x="108" y="495"/>
                  </a:cubicBezTo>
                  <a:cubicBezTo>
                    <a:pt x="108" y="251"/>
                    <a:pt x="108" y="251"/>
                    <a:pt x="108" y="251"/>
                  </a:cubicBezTo>
                  <a:cubicBezTo>
                    <a:pt x="108" y="204"/>
                    <a:pt x="107" y="157"/>
                    <a:pt x="105" y="111"/>
                  </a:cubicBezTo>
                  <a:cubicBezTo>
                    <a:pt x="104" y="78"/>
                    <a:pt x="102" y="59"/>
                    <a:pt x="97" y="52"/>
                  </a:cubicBezTo>
                  <a:cubicBezTo>
                    <a:pt x="93" y="46"/>
                    <a:pt x="87" y="41"/>
                    <a:pt x="77" y="39"/>
                  </a:cubicBezTo>
                  <a:cubicBezTo>
                    <a:pt x="68" y="36"/>
                    <a:pt x="42" y="34"/>
                    <a:pt x="0" y="33"/>
                  </a:cubicBezTo>
                  <a:cubicBezTo>
                    <a:pt x="0" y="0"/>
                    <a:pt x="0" y="0"/>
                    <a:pt x="0" y="0"/>
                  </a:cubicBezTo>
                  <a:cubicBezTo>
                    <a:pt x="69" y="2"/>
                    <a:pt x="123" y="3"/>
                    <a:pt x="161" y="3"/>
                  </a:cubicBezTo>
                  <a:cubicBezTo>
                    <a:pt x="197" y="3"/>
                    <a:pt x="250" y="2"/>
                    <a:pt x="321" y="0"/>
                  </a:cubicBezTo>
                  <a:cubicBezTo>
                    <a:pt x="321" y="33"/>
                    <a:pt x="321" y="33"/>
                    <a:pt x="321" y="33"/>
                  </a:cubicBezTo>
                  <a:cubicBezTo>
                    <a:pt x="278" y="34"/>
                    <a:pt x="252" y="36"/>
                    <a:pt x="243" y="39"/>
                  </a:cubicBezTo>
                  <a:cubicBezTo>
                    <a:pt x="234" y="41"/>
                    <a:pt x="227" y="46"/>
                    <a:pt x="224" y="51"/>
                  </a:cubicBezTo>
                  <a:cubicBezTo>
                    <a:pt x="219" y="58"/>
                    <a:pt x="217" y="75"/>
                    <a:pt x="216" y="102"/>
                  </a:cubicBezTo>
                  <a:cubicBezTo>
                    <a:pt x="215" y="109"/>
                    <a:pt x="214" y="159"/>
                    <a:pt x="212" y="251"/>
                  </a:cubicBezTo>
                  <a:cubicBezTo>
                    <a:pt x="212" y="495"/>
                    <a:pt x="212" y="495"/>
                    <a:pt x="212" y="495"/>
                  </a:cubicBezTo>
                  <a:cubicBezTo>
                    <a:pt x="212" y="543"/>
                    <a:pt x="213" y="589"/>
                    <a:pt x="214" y="635"/>
                  </a:cubicBezTo>
                  <a:cubicBezTo>
                    <a:pt x="215" y="668"/>
                    <a:pt x="218" y="688"/>
                    <a:pt x="222" y="694"/>
                  </a:cubicBezTo>
                  <a:cubicBezTo>
                    <a:pt x="226" y="700"/>
                    <a:pt x="233" y="705"/>
                    <a:pt x="242" y="708"/>
                  </a:cubicBezTo>
                  <a:cubicBezTo>
                    <a:pt x="251" y="711"/>
                    <a:pt x="278" y="713"/>
                    <a:pt x="321" y="7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27" name="Freeform 8"/>
            <p:cNvSpPr>
              <a:spLocks/>
            </p:cNvSpPr>
            <p:nvPr userDrawn="1"/>
          </p:nvSpPr>
          <p:spPr bwMode="auto">
            <a:xfrm>
              <a:off x="1266825" y="1003301"/>
              <a:ext cx="276225" cy="242888"/>
            </a:xfrm>
            <a:custGeom>
              <a:avLst/>
              <a:gdLst>
                <a:gd name="T0" fmla="*/ 5 w 869"/>
                <a:gd name="T1" fmla="*/ 747 h 766"/>
                <a:gd name="T2" fmla="*/ 5 w 869"/>
                <a:gd name="T3" fmla="*/ 714 h 766"/>
                <a:gd name="T4" fmla="*/ 80 w 869"/>
                <a:gd name="T5" fmla="*/ 705 h 766"/>
                <a:gd name="T6" fmla="*/ 91 w 869"/>
                <a:gd name="T7" fmla="*/ 695 h 766"/>
                <a:gd name="T8" fmla="*/ 99 w 869"/>
                <a:gd name="T9" fmla="*/ 640 h 766"/>
                <a:gd name="T10" fmla="*/ 102 w 869"/>
                <a:gd name="T11" fmla="*/ 520 h 766"/>
                <a:gd name="T12" fmla="*/ 102 w 869"/>
                <a:gd name="T13" fmla="*/ 92 h 766"/>
                <a:gd name="T14" fmla="*/ 100 w 869"/>
                <a:gd name="T15" fmla="*/ 69 h 766"/>
                <a:gd name="T16" fmla="*/ 80 w 869"/>
                <a:gd name="T17" fmla="*/ 47 h 766"/>
                <a:gd name="T18" fmla="*/ 57 w 869"/>
                <a:gd name="T19" fmla="*/ 36 h 766"/>
                <a:gd name="T20" fmla="*/ 0 w 869"/>
                <a:gd name="T21" fmla="*/ 33 h 766"/>
                <a:gd name="T22" fmla="*/ 0 w 869"/>
                <a:gd name="T23" fmla="*/ 0 h 766"/>
                <a:gd name="T24" fmla="*/ 119 w 869"/>
                <a:gd name="T25" fmla="*/ 3 h 766"/>
                <a:gd name="T26" fmla="*/ 202 w 869"/>
                <a:gd name="T27" fmla="*/ 0 h 766"/>
                <a:gd name="T28" fmla="*/ 269 w 869"/>
                <a:gd name="T29" fmla="*/ 86 h 766"/>
                <a:gd name="T30" fmla="*/ 381 w 869"/>
                <a:gd name="T31" fmla="*/ 220 h 766"/>
                <a:gd name="T32" fmla="*/ 545 w 869"/>
                <a:gd name="T33" fmla="*/ 411 h 766"/>
                <a:gd name="T34" fmla="*/ 671 w 869"/>
                <a:gd name="T35" fmla="*/ 554 h 766"/>
                <a:gd name="T36" fmla="*/ 721 w 869"/>
                <a:gd name="T37" fmla="*/ 609 h 766"/>
                <a:gd name="T38" fmla="*/ 721 w 869"/>
                <a:gd name="T39" fmla="*/ 226 h 766"/>
                <a:gd name="T40" fmla="*/ 718 w 869"/>
                <a:gd name="T41" fmla="*/ 105 h 766"/>
                <a:gd name="T42" fmla="*/ 711 w 869"/>
                <a:gd name="T43" fmla="*/ 51 h 766"/>
                <a:gd name="T44" fmla="*/ 699 w 869"/>
                <a:gd name="T45" fmla="*/ 41 h 766"/>
                <a:gd name="T46" fmla="*/ 624 w 869"/>
                <a:gd name="T47" fmla="*/ 33 h 766"/>
                <a:gd name="T48" fmla="*/ 624 w 869"/>
                <a:gd name="T49" fmla="*/ 0 h 766"/>
                <a:gd name="T50" fmla="*/ 756 w 869"/>
                <a:gd name="T51" fmla="*/ 3 h 766"/>
                <a:gd name="T52" fmla="*/ 869 w 869"/>
                <a:gd name="T53" fmla="*/ 0 h 766"/>
                <a:gd name="T54" fmla="*/ 869 w 869"/>
                <a:gd name="T55" fmla="*/ 33 h 766"/>
                <a:gd name="T56" fmla="*/ 794 w 869"/>
                <a:gd name="T57" fmla="*/ 41 h 766"/>
                <a:gd name="T58" fmla="*/ 783 w 869"/>
                <a:gd name="T59" fmla="*/ 52 h 766"/>
                <a:gd name="T60" fmla="*/ 775 w 869"/>
                <a:gd name="T61" fmla="*/ 107 h 766"/>
                <a:gd name="T62" fmla="*/ 772 w 869"/>
                <a:gd name="T63" fmla="*/ 226 h 766"/>
                <a:gd name="T64" fmla="*/ 772 w 869"/>
                <a:gd name="T65" fmla="*/ 479 h 766"/>
                <a:gd name="T66" fmla="*/ 775 w 869"/>
                <a:gd name="T67" fmla="*/ 766 h 766"/>
                <a:gd name="T68" fmla="*/ 721 w 869"/>
                <a:gd name="T69" fmla="*/ 766 h 766"/>
                <a:gd name="T70" fmla="*/ 707 w 869"/>
                <a:gd name="T71" fmla="*/ 752 h 766"/>
                <a:gd name="T72" fmla="*/ 698 w 869"/>
                <a:gd name="T73" fmla="*/ 744 h 766"/>
                <a:gd name="T74" fmla="*/ 678 w 869"/>
                <a:gd name="T75" fmla="*/ 723 h 766"/>
                <a:gd name="T76" fmla="*/ 611 w 869"/>
                <a:gd name="T77" fmla="*/ 647 h 766"/>
                <a:gd name="T78" fmla="*/ 540 w 869"/>
                <a:gd name="T79" fmla="*/ 560 h 766"/>
                <a:gd name="T80" fmla="*/ 151 w 869"/>
                <a:gd name="T81" fmla="*/ 110 h 766"/>
                <a:gd name="T82" fmla="*/ 151 w 869"/>
                <a:gd name="T83" fmla="*/ 518 h 766"/>
                <a:gd name="T84" fmla="*/ 154 w 869"/>
                <a:gd name="T85" fmla="*/ 641 h 766"/>
                <a:gd name="T86" fmla="*/ 161 w 869"/>
                <a:gd name="T87" fmla="*/ 695 h 766"/>
                <a:gd name="T88" fmla="*/ 173 w 869"/>
                <a:gd name="T89" fmla="*/ 705 h 766"/>
                <a:gd name="T90" fmla="*/ 249 w 869"/>
                <a:gd name="T91" fmla="*/ 714 h 766"/>
                <a:gd name="T92" fmla="*/ 249 w 869"/>
                <a:gd name="T93" fmla="*/ 747 h 766"/>
                <a:gd name="T94" fmla="*/ 143 w 869"/>
                <a:gd name="T95" fmla="*/ 744 h 766"/>
                <a:gd name="T96" fmla="*/ 5 w 869"/>
                <a:gd name="T97" fmla="*/ 747 h 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69" h="766">
                  <a:moveTo>
                    <a:pt x="5" y="747"/>
                  </a:moveTo>
                  <a:cubicBezTo>
                    <a:pt x="5" y="714"/>
                    <a:pt x="5" y="714"/>
                    <a:pt x="5" y="714"/>
                  </a:cubicBezTo>
                  <a:cubicBezTo>
                    <a:pt x="43" y="714"/>
                    <a:pt x="68" y="711"/>
                    <a:pt x="80" y="705"/>
                  </a:cubicBezTo>
                  <a:cubicBezTo>
                    <a:pt x="86" y="703"/>
                    <a:pt x="89" y="700"/>
                    <a:pt x="91" y="695"/>
                  </a:cubicBezTo>
                  <a:cubicBezTo>
                    <a:pt x="95" y="688"/>
                    <a:pt x="98" y="670"/>
                    <a:pt x="99" y="640"/>
                  </a:cubicBezTo>
                  <a:cubicBezTo>
                    <a:pt x="101" y="594"/>
                    <a:pt x="102" y="554"/>
                    <a:pt x="102" y="520"/>
                  </a:cubicBezTo>
                  <a:cubicBezTo>
                    <a:pt x="102" y="92"/>
                    <a:pt x="102" y="92"/>
                    <a:pt x="102" y="92"/>
                  </a:cubicBezTo>
                  <a:cubicBezTo>
                    <a:pt x="102" y="80"/>
                    <a:pt x="102" y="73"/>
                    <a:pt x="100" y="69"/>
                  </a:cubicBezTo>
                  <a:cubicBezTo>
                    <a:pt x="97" y="63"/>
                    <a:pt x="91" y="56"/>
                    <a:pt x="80" y="47"/>
                  </a:cubicBezTo>
                  <a:cubicBezTo>
                    <a:pt x="74" y="41"/>
                    <a:pt x="66" y="38"/>
                    <a:pt x="57" y="36"/>
                  </a:cubicBezTo>
                  <a:cubicBezTo>
                    <a:pt x="49" y="34"/>
                    <a:pt x="30" y="33"/>
                    <a:pt x="0" y="33"/>
                  </a:cubicBezTo>
                  <a:cubicBezTo>
                    <a:pt x="0" y="0"/>
                    <a:pt x="0" y="0"/>
                    <a:pt x="0" y="0"/>
                  </a:cubicBezTo>
                  <a:cubicBezTo>
                    <a:pt x="63" y="2"/>
                    <a:pt x="103" y="3"/>
                    <a:pt x="119" y="3"/>
                  </a:cubicBezTo>
                  <a:cubicBezTo>
                    <a:pt x="147" y="3"/>
                    <a:pt x="174" y="2"/>
                    <a:pt x="202" y="0"/>
                  </a:cubicBezTo>
                  <a:cubicBezTo>
                    <a:pt x="232" y="39"/>
                    <a:pt x="255" y="67"/>
                    <a:pt x="269" y="86"/>
                  </a:cubicBezTo>
                  <a:cubicBezTo>
                    <a:pt x="381" y="220"/>
                    <a:pt x="381" y="220"/>
                    <a:pt x="381" y="220"/>
                  </a:cubicBezTo>
                  <a:cubicBezTo>
                    <a:pt x="545" y="411"/>
                    <a:pt x="545" y="411"/>
                    <a:pt x="545" y="411"/>
                  </a:cubicBezTo>
                  <a:cubicBezTo>
                    <a:pt x="597" y="472"/>
                    <a:pt x="639" y="520"/>
                    <a:pt x="671" y="554"/>
                  </a:cubicBezTo>
                  <a:cubicBezTo>
                    <a:pt x="691" y="578"/>
                    <a:pt x="708" y="596"/>
                    <a:pt x="721" y="609"/>
                  </a:cubicBezTo>
                  <a:cubicBezTo>
                    <a:pt x="721" y="226"/>
                    <a:pt x="721" y="226"/>
                    <a:pt x="721" y="226"/>
                  </a:cubicBezTo>
                  <a:cubicBezTo>
                    <a:pt x="721" y="191"/>
                    <a:pt x="720" y="151"/>
                    <a:pt x="718" y="105"/>
                  </a:cubicBezTo>
                  <a:cubicBezTo>
                    <a:pt x="717" y="76"/>
                    <a:pt x="714" y="58"/>
                    <a:pt x="711" y="51"/>
                  </a:cubicBezTo>
                  <a:cubicBezTo>
                    <a:pt x="708" y="46"/>
                    <a:pt x="705" y="43"/>
                    <a:pt x="699" y="41"/>
                  </a:cubicBezTo>
                  <a:cubicBezTo>
                    <a:pt x="687" y="36"/>
                    <a:pt x="662" y="33"/>
                    <a:pt x="624" y="33"/>
                  </a:cubicBezTo>
                  <a:cubicBezTo>
                    <a:pt x="624" y="0"/>
                    <a:pt x="624" y="0"/>
                    <a:pt x="624" y="0"/>
                  </a:cubicBezTo>
                  <a:cubicBezTo>
                    <a:pt x="667" y="2"/>
                    <a:pt x="711" y="3"/>
                    <a:pt x="756" y="3"/>
                  </a:cubicBezTo>
                  <a:cubicBezTo>
                    <a:pt x="797" y="3"/>
                    <a:pt x="835" y="2"/>
                    <a:pt x="869" y="0"/>
                  </a:cubicBezTo>
                  <a:cubicBezTo>
                    <a:pt x="869" y="33"/>
                    <a:pt x="869" y="33"/>
                    <a:pt x="869" y="33"/>
                  </a:cubicBezTo>
                  <a:cubicBezTo>
                    <a:pt x="831" y="33"/>
                    <a:pt x="806" y="36"/>
                    <a:pt x="794" y="41"/>
                  </a:cubicBezTo>
                  <a:cubicBezTo>
                    <a:pt x="789" y="43"/>
                    <a:pt x="785" y="47"/>
                    <a:pt x="783" y="52"/>
                  </a:cubicBezTo>
                  <a:cubicBezTo>
                    <a:pt x="779" y="58"/>
                    <a:pt x="776" y="77"/>
                    <a:pt x="775" y="107"/>
                  </a:cubicBezTo>
                  <a:cubicBezTo>
                    <a:pt x="773" y="153"/>
                    <a:pt x="772" y="193"/>
                    <a:pt x="772" y="226"/>
                  </a:cubicBezTo>
                  <a:cubicBezTo>
                    <a:pt x="772" y="479"/>
                    <a:pt x="772" y="479"/>
                    <a:pt x="772" y="479"/>
                  </a:cubicBezTo>
                  <a:cubicBezTo>
                    <a:pt x="772" y="531"/>
                    <a:pt x="773" y="626"/>
                    <a:pt x="775" y="766"/>
                  </a:cubicBezTo>
                  <a:cubicBezTo>
                    <a:pt x="721" y="766"/>
                    <a:pt x="721" y="766"/>
                    <a:pt x="721" y="766"/>
                  </a:cubicBezTo>
                  <a:cubicBezTo>
                    <a:pt x="707" y="752"/>
                    <a:pt x="707" y="752"/>
                    <a:pt x="707" y="752"/>
                  </a:cubicBezTo>
                  <a:cubicBezTo>
                    <a:pt x="705" y="751"/>
                    <a:pt x="700" y="746"/>
                    <a:pt x="698" y="744"/>
                  </a:cubicBezTo>
                  <a:cubicBezTo>
                    <a:pt x="696" y="742"/>
                    <a:pt x="689" y="735"/>
                    <a:pt x="678" y="723"/>
                  </a:cubicBezTo>
                  <a:cubicBezTo>
                    <a:pt x="647" y="689"/>
                    <a:pt x="625" y="664"/>
                    <a:pt x="611" y="647"/>
                  </a:cubicBezTo>
                  <a:cubicBezTo>
                    <a:pt x="540" y="560"/>
                    <a:pt x="540" y="560"/>
                    <a:pt x="540" y="560"/>
                  </a:cubicBezTo>
                  <a:cubicBezTo>
                    <a:pt x="151" y="110"/>
                    <a:pt x="151" y="110"/>
                    <a:pt x="151" y="110"/>
                  </a:cubicBezTo>
                  <a:cubicBezTo>
                    <a:pt x="151" y="518"/>
                    <a:pt x="151" y="518"/>
                    <a:pt x="151" y="518"/>
                  </a:cubicBezTo>
                  <a:cubicBezTo>
                    <a:pt x="151" y="552"/>
                    <a:pt x="152" y="593"/>
                    <a:pt x="154" y="641"/>
                  </a:cubicBezTo>
                  <a:cubicBezTo>
                    <a:pt x="156" y="670"/>
                    <a:pt x="158" y="688"/>
                    <a:pt x="161" y="695"/>
                  </a:cubicBezTo>
                  <a:cubicBezTo>
                    <a:pt x="164" y="700"/>
                    <a:pt x="168" y="704"/>
                    <a:pt x="173" y="705"/>
                  </a:cubicBezTo>
                  <a:cubicBezTo>
                    <a:pt x="185" y="711"/>
                    <a:pt x="210" y="714"/>
                    <a:pt x="249" y="714"/>
                  </a:cubicBezTo>
                  <a:cubicBezTo>
                    <a:pt x="249" y="747"/>
                    <a:pt x="249" y="747"/>
                    <a:pt x="249" y="747"/>
                  </a:cubicBezTo>
                  <a:cubicBezTo>
                    <a:pt x="217" y="745"/>
                    <a:pt x="181" y="744"/>
                    <a:pt x="143" y="744"/>
                  </a:cubicBezTo>
                  <a:cubicBezTo>
                    <a:pt x="100" y="744"/>
                    <a:pt x="54" y="745"/>
                    <a:pt x="5" y="7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28" name="Freeform 9"/>
            <p:cNvSpPr>
              <a:spLocks/>
            </p:cNvSpPr>
            <p:nvPr userDrawn="1"/>
          </p:nvSpPr>
          <p:spPr bwMode="auto">
            <a:xfrm>
              <a:off x="1573213" y="1003301"/>
              <a:ext cx="101600" cy="236538"/>
            </a:xfrm>
            <a:custGeom>
              <a:avLst/>
              <a:gdLst>
                <a:gd name="T0" fmla="*/ 322 w 322"/>
                <a:gd name="T1" fmla="*/ 714 h 747"/>
                <a:gd name="T2" fmla="*/ 322 w 322"/>
                <a:gd name="T3" fmla="*/ 747 h 747"/>
                <a:gd name="T4" fmla="*/ 169 w 322"/>
                <a:gd name="T5" fmla="*/ 744 h 747"/>
                <a:gd name="T6" fmla="*/ 0 w 322"/>
                <a:gd name="T7" fmla="*/ 747 h 747"/>
                <a:gd name="T8" fmla="*/ 0 w 322"/>
                <a:gd name="T9" fmla="*/ 714 h 747"/>
                <a:gd name="T10" fmla="*/ 79 w 322"/>
                <a:gd name="T11" fmla="*/ 708 h 747"/>
                <a:gd name="T12" fmla="*/ 98 w 322"/>
                <a:gd name="T13" fmla="*/ 696 h 747"/>
                <a:gd name="T14" fmla="*/ 106 w 322"/>
                <a:gd name="T15" fmla="*/ 645 h 747"/>
                <a:gd name="T16" fmla="*/ 109 w 322"/>
                <a:gd name="T17" fmla="*/ 495 h 747"/>
                <a:gd name="T18" fmla="*/ 109 w 322"/>
                <a:gd name="T19" fmla="*/ 251 h 747"/>
                <a:gd name="T20" fmla="*/ 106 w 322"/>
                <a:gd name="T21" fmla="*/ 111 h 747"/>
                <a:gd name="T22" fmla="*/ 98 w 322"/>
                <a:gd name="T23" fmla="*/ 52 h 747"/>
                <a:gd name="T24" fmla="*/ 78 w 322"/>
                <a:gd name="T25" fmla="*/ 39 h 747"/>
                <a:gd name="T26" fmla="*/ 0 w 322"/>
                <a:gd name="T27" fmla="*/ 33 h 747"/>
                <a:gd name="T28" fmla="*/ 0 w 322"/>
                <a:gd name="T29" fmla="*/ 0 h 747"/>
                <a:gd name="T30" fmla="*/ 161 w 322"/>
                <a:gd name="T31" fmla="*/ 3 h 747"/>
                <a:gd name="T32" fmla="*/ 322 w 322"/>
                <a:gd name="T33" fmla="*/ 0 h 747"/>
                <a:gd name="T34" fmla="*/ 322 w 322"/>
                <a:gd name="T35" fmla="*/ 33 h 747"/>
                <a:gd name="T36" fmla="*/ 244 w 322"/>
                <a:gd name="T37" fmla="*/ 39 h 747"/>
                <a:gd name="T38" fmla="*/ 224 w 322"/>
                <a:gd name="T39" fmla="*/ 51 h 747"/>
                <a:gd name="T40" fmla="*/ 216 w 322"/>
                <a:gd name="T41" fmla="*/ 102 h 747"/>
                <a:gd name="T42" fmla="*/ 213 w 322"/>
                <a:gd name="T43" fmla="*/ 251 h 747"/>
                <a:gd name="T44" fmla="*/ 213 w 322"/>
                <a:gd name="T45" fmla="*/ 495 h 747"/>
                <a:gd name="T46" fmla="*/ 215 w 322"/>
                <a:gd name="T47" fmla="*/ 635 h 747"/>
                <a:gd name="T48" fmla="*/ 223 w 322"/>
                <a:gd name="T49" fmla="*/ 694 h 747"/>
                <a:gd name="T50" fmla="*/ 243 w 322"/>
                <a:gd name="T51" fmla="*/ 708 h 747"/>
                <a:gd name="T52" fmla="*/ 322 w 322"/>
                <a:gd name="T53" fmla="*/ 714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2" h="747">
                  <a:moveTo>
                    <a:pt x="322" y="714"/>
                  </a:moveTo>
                  <a:cubicBezTo>
                    <a:pt x="322" y="747"/>
                    <a:pt x="322" y="747"/>
                    <a:pt x="322" y="747"/>
                  </a:cubicBezTo>
                  <a:cubicBezTo>
                    <a:pt x="244" y="745"/>
                    <a:pt x="193" y="744"/>
                    <a:pt x="169" y="744"/>
                  </a:cubicBezTo>
                  <a:cubicBezTo>
                    <a:pt x="0" y="747"/>
                    <a:pt x="0" y="747"/>
                    <a:pt x="0" y="747"/>
                  </a:cubicBezTo>
                  <a:cubicBezTo>
                    <a:pt x="0" y="714"/>
                    <a:pt x="0" y="714"/>
                    <a:pt x="0" y="714"/>
                  </a:cubicBezTo>
                  <a:cubicBezTo>
                    <a:pt x="43" y="713"/>
                    <a:pt x="69" y="711"/>
                    <a:pt x="79" y="708"/>
                  </a:cubicBezTo>
                  <a:cubicBezTo>
                    <a:pt x="88" y="705"/>
                    <a:pt x="94" y="701"/>
                    <a:pt x="98" y="696"/>
                  </a:cubicBezTo>
                  <a:cubicBezTo>
                    <a:pt x="102" y="689"/>
                    <a:pt x="105" y="672"/>
                    <a:pt x="106" y="645"/>
                  </a:cubicBezTo>
                  <a:cubicBezTo>
                    <a:pt x="107" y="637"/>
                    <a:pt x="108" y="587"/>
                    <a:pt x="109" y="495"/>
                  </a:cubicBezTo>
                  <a:cubicBezTo>
                    <a:pt x="109" y="251"/>
                    <a:pt x="109" y="251"/>
                    <a:pt x="109" y="251"/>
                  </a:cubicBezTo>
                  <a:cubicBezTo>
                    <a:pt x="109" y="204"/>
                    <a:pt x="108" y="157"/>
                    <a:pt x="106" y="111"/>
                  </a:cubicBezTo>
                  <a:cubicBezTo>
                    <a:pt x="105" y="78"/>
                    <a:pt x="102" y="59"/>
                    <a:pt x="98" y="52"/>
                  </a:cubicBezTo>
                  <a:cubicBezTo>
                    <a:pt x="94" y="46"/>
                    <a:pt x="88" y="41"/>
                    <a:pt x="78" y="39"/>
                  </a:cubicBezTo>
                  <a:cubicBezTo>
                    <a:pt x="69" y="36"/>
                    <a:pt x="43" y="34"/>
                    <a:pt x="0" y="33"/>
                  </a:cubicBezTo>
                  <a:cubicBezTo>
                    <a:pt x="0" y="0"/>
                    <a:pt x="0" y="0"/>
                    <a:pt x="0" y="0"/>
                  </a:cubicBezTo>
                  <a:cubicBezTo>
                    <a:pt x="70" y="2"/>
                    <a:pt x="124" y="3"/>
                    <a:pt x="161" y="3"/>
                  </a:cubicBezTo>
                  <a:cubicBezTo>
                    <a:pt x="198" y="3"/>
                    <a:pt x="251" y="2"/>
                    <a:pt x="322" y="0"/>
                  </a:cubicBezTo>
                  <a:cubicBezTo>
                    <a:pt x="322" y="33"/>
                    <a:pt x="322" y="33"/>
                    <a:pt x="322" y="33"/>
                  </a:cubicBezTo>
                  <a:cubicBezTo>
                    <a:pt x="279" y="34"/>
                    <a:pt x="253" y="36"/>
                    <a:pt x="244" y="39"/>
                  </a:cubicBezTo>
                  <a:cubicBezTo>
                    <a:pt x="234" y="41"/>
                    <a:pt x="228" y="46"/>
                    <a:pt x="224" y="51"/>
                  </a:cubicBezTo>
                  <a:cubicBezTo>
                    <a:pt x="220" y="58"/>
                    <a:pt x="217" y="75"/>
                    <a:pt x="216" y="102"/>
                  </a:cubicBezTo>
                  <a:cubicBezTo>
                    <a:pt x="216" y="109"/>
                    <a:pt x="215" y="159"/>
                    <a:pt x="213" y="251"/>
                  </a:cubicBezTo>
                  <a:cubicBezTo>
                    <a:pt x="213" y="495"/>
                    <a:pt x="213" y="495"/>
                    <a:pt x="213" y="495"/>
                  </a:cubicBezTo>
                  <a:cubicBezTo>
                    <a:pt x="213" y="543"/>
                    <a:pt x="214" y="589"/>
                    <a:pt x="215" y="635"/>
                  </a:cubicBezTo>
                  <a:cubicBezTo>
                    <a:pt x="216" y="668"/>
                    <a:pt x="219" y="688"/>
                    <a:pt x="223" y="694"/>
                  </a:cubicBezTo>
                  <a:cubicBezTo>
                    <a:pt x="227" y="700"/>
                    <a:pt x="234" y="705"/>
                    <a:pt x="243" y="708"/>
                  </a:cubicBezTo>
                  <a:cubicBezTo>
                    <a:pt x="252" y="711"/>
                    <a:pt x="278" y="713"/>
                    <a:pt x="322" y="7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29" name="Freeform 10"/>
            <p:cNvSpPr>
              <a:spLocks/>
            </p:cNvSpPr>
            <p:nvPr userDrawn="1"/>
          </p:nvSpPr>
          <p:spPr bwMode="auto">
            <a:xfrm>
              <a:off x="1692275" y="998538"/>
              <a:ext cx="231775" cy="246063"/>
            </a:xfrm>
            <a:custGeom>
              <a:avLst/>
              <a:gdLst>
                <a:gd name="T0" fmla="*/ 728 w 728"/>
                <a:gd name="T1" fmla="*/ 667 h 774"/>
                <a:gd name="T2" fmla="*/ 707 w 728"/>
                <a:gd name="T3" fmla="*/ 716 h 774"/>
                <a:gd name="T4" fmla="*/ 581 w 728"/>
                <a:gd name="T5" fmla="*/ 761 h 774"/>
                <a:gd name="T6" fmla="*/ 447 w 728"/>
                <a:gd name="T7" fmla="*/ 774 h 774"/>
                <a:gd name="T8" fmla="*/ 288 w 728"/>
                <a:gd name="T9" fmla="*/ 754 h 774"/>
                <a:gd name="T10" fmla="*/ 161 w 728"/>
                <a:gd name="T11" fmla="*/ 696 h 774"/>
                <a:gd name="T12" fmla="*/ 71 w 728"/>
                <a:gd name="T13" fmla="*/ 610 h 774"/>
                <a:gd name="T14" fmla="*/ 18 w 728"/>
                <a:gd name="T15" fmla="*/ 508 h 774"/>
                <a:gd name="T16" fmla="*/ 0 w 728"/>
                <a:gd name="T17" fmla="*/ 386 h 774"/>
                <a:gd name="T18" fmla="*/ 123 w 728"/>
                <a:gd name="T19" fmla="*/ 110 h 774"/>
                <a:gd name="T20" fmla="*/ 457 w 728"/>
                <a:gd name="T21" fmla="*/ 0 h 774"/>
                <a:gd name="T22" fmla="*/ 549 w 728"/>
                <a:gd name="T23" fmla="*/ 6 h 774"/>
                <a:gd name="T24" fmla="*/ 653 w 728"/>
                <a:gd name="T25" fmla="*/ 27 h 774"/>
                <a:gd name="T26" fmla="*/ 728 w 728"/>
                <a:gd name="T27" fmla="*/ 45 h 774"/>
                <a:gd name="T28" fmla="*/ 710 w 728"/>
                <a:gd name="T29" fmla="*/ 101 h 774"/>
                <a:gd name="T30" fmla="*/ 698 w 728"/>
                <a:gd name="T31" fmla="*/ 204 h 774"/>
                <a:gd name="T32" fmla="*/ 665 w 728"/>
                <a:gd name="T33" fmla="*/ 204 h 774"/>
                <a:gd name="T34" fmla="*/ 665 w 728"/>
                <a:gd name="T35" fmla="*/ 143 h 774"/>
                <a:gd name="T36" fmla="*/ 605 w 728"/>
                <a:gd name="T37" fmla="*/ 66 h 774"/>
                <a:gd name="T38" fmla="*/ 446 w 728"/>
                <a:gd name="T39" fmla="*/ 41 h 774"/>
                <a:gd name="T40" fmla="*/ 313 w 728"/>
                <a:gd name="T41" fmla="*/ 60 h 774"/>
                <a:gd name="T42" fmla="*/ 217 w 728"/>
                <a:gd name="T43" fmla="*/ 117 h 774"/>
                <a:gd name="T44" fmla="*/ 149 w 728"/>
                <a:gd name="T45" fmla="*/ 216 h 774"/>
                <a:gd name="T46" fmla="*/ 122 w 728"/>
                <a:gd name="T47" fmla="*/ 366 h 774"/>
                <a:gd name="T48" fmla="*/ 223 w 728"/>
                <a:gd name="T49" fmla="*/ 621 h 774"/>
                <a:gd name="T50" fmla="*/ 492 w 728"/>
                <a:gd name="T51" fmla="*/ 717 h 774"/>
                <a:gd name="T52" fmla="*/ 632 w 728"/>
                <a:gd name="T53" fmla="*/ 698 h 774"/>
                <a:gd name="T54" fmla="*/ 719 w 728"/>
                <a:gd name="T55" fmla="*/ 656 h 774"/>
                <a:gd name="T56" fmla="*/ 728 w 728"/>
                <a:gd name="T57" fmla="*/ 667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28" h="774">
                  <a:moveTo>
                    <a:pt x="728" y="667"/>
                  </a:moveTo>
                  <a:cubicBezTo>
                    <a:pt x="707" y="716"/>
                    <a:pt x="707" y="716"/>
                    <a:pt x="707" y="716"/>
                  </a:cubicBezTo>
                  <a:cubicBezTo>
                    <a:pt x="664" y="736"/>
                    <a:pt x="622" y="751"/>
                    <a:pt x="581" y="761"/>
                  </a:cubicBezTo>
                  <a:cubicBezTo>
                    <a:pt x="540" y="770"/>
                    <a:pt x="495" y="774"/>
                    <a:pt x="447" y="774"/>
                  </a:cubicBezTo>
                  <a:cubicBezTo>
                    <a:pt x="390" y="774"/>
                    <a:pt x="337" y="768"/>
                    <a:pt x="288" y="754"/>
                  </a:cubicBezTo>
                  <a:cubicBezTo>
                    <a:pt x="240" y="740"/>
                    <a:pt x="197" y="721"/>
                    <a:pt x="161" y="696"/>
                  </a:cubicBezTo>
                  <a:cubicBezTo>
                    <a:pt x="124" y="670"/>
                    <a:pt x="94" y="642"/>
                    <a:pt x="71" y="610"/>
                  </a:cubicBezTo>
                  <a:cubicBezTo>
                    <a:pt x="48" y="579"/>
                    <a:pt x="31" y="545"/>
                    <a:pt x="18" y="508"/>
                  </a:cubicBezTo>
                  <a:cubicBezTo>
                    <a:pt x="6" y="471"/>
                    <a:pt x="0" y="430"/>
                    <a:pt x="0" y="386"/>
                  </a:cubicBezTo>
                  <a:cubicBezTo>
                    <a:pt x="0" y="275"/>
                    <a:pt x="41" y="183"/>
                    <a:pt x="123" y="110"/>
                  </a:cubicBezTo>
                  <a:cubicBezTo>
                    <a:pt x="204" y="37"/>
                    <a:pt x="316" y="0"/>
                    <a:pt x="457" y="0"/>
                  </a:cubicBezTo>
                  <a:cubicBezTo>
                    <a:pt x="490" y="0"/>
                    <a:pt x="521" y="2"/>
                    <a:pt x="549" y="6"/>
                  </a:cubicBezTo>
                  <a:cubicBezTo>
                    <a:pt x="578" y="9"/>
                    <a:pt x="612" y="16"/>
                    <a:pt x="653" y="27"/>
                  </a:cubicBezTo>
                  <a:cubicBezTo>
                    <a:pt x="694" y="37"/>
                    <a:pt x="719" y="43"/>
                    <a:pt x="728" y="45"/>
                  </a:cubicBezTo>
                  <a:cubicBezTo>
                    <a:pt x="720" y="64"/>
                    <a:pt x="714" y="82"/>
                    <a:pt x="710" y="101"/>
                  </a:cubicBezTo>
                  <a:cubicBezTo>
                    <a:pt x="704" y="131"/>
                    <a:pt x="700" y="165"/>
                    <a:pt x="698" y="204"/>
                  </a:cubicBezTo>
                  <a:cubicBezTo>
                    <a:pt x="665" y="204"/>
                    <a:pt x="665" y="204"/>
                    <a:pt x="665" y="204"/>
                  </a:cubicBezTo>
                  <a:cubicBezTo>
                    <a:pt x="665" y="143"/>
                    <a:pt x="665" y="143"/>
                    <a:pt x="665" y="143"/>
                  </a:cubicBezTo>
                  <a:cubicBezTo>
                    <a:pt x="661" y="109"/>
                    <a:pt x="641" y="83"/>
                    <a:pt x="605" y="66"/>
                  </a:cubicBezTo>
                  <a:cubicBezTo>
                    <a:pt x="569" y="50"/>
                    <a:pt x="516" y="41"/>
                    <a:pt x="446" y="41"/>
                  </a:cubicBezTo>
                  <a:cubicBezTo>
                    <a:pt x="393" y="42"/>
                    <a:pt x="349" y="48"/>
                    <a:pt x="313" y="60"/>
                  </a:cubicBezTo>
                  <a:cubicBezTo>
                    <a:pt x="277" y="72"/>
                    <a:pt x="245" y="91"/>
                    <a:pt x="217" y="117"/>
                  </a:cubicBezTo>
                  <a:cubicBezTo>
                    <a:pt x="189" y="143"/>
                    <a:pt x="166" y="176"/>
                    <a:pt x="149" y="216"/>
                  </a:cubicBezTo>
                  <a:cubicBezTo>
                    <a:pt x="131" y="256"/>
                    <a:pt x="122" y="306"/>
                    <a:pt x="122" y="366"/>
                  </a:cubicBezTo>
                  <a:cubicBezTo>
                    <a:pt x="122" y="472"/>
                    <a:pt x="155" y="557"/>
                    <a:pt x="223" y="621"/>
                  </a:cubicBezTo>
                  <a:cubicBezTo>
                    <a:pt x="291" y="685"/>
                    <a:pt x="380" y="717"/>
                    <a:pt x="492" y="717"/>
                  </a:cubicBezTo>
                  <a:cubicBezTo>
                    <a:pt x="542" y="717"/>
                    <a:pt x="589" y="711"/>
                    <a:pt x="632" y="698"/>
                  </a:cubicBezTo>
                  <a:cubicBezTo>
                    <a:pt x="661" y="689"/>
                    <a:pt x="690" y="675"/>
                    <a:pt x="719" y="656"/>
                  </a:cubicBezTo>
                  <a:lnTo>
                    <a:pt x="728" y="6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30" name="Freeform 11"/>
            <p:cNvSpPr>
              <a:spLocks/>
            </p:cNvSpPr>
            <p:nvPr userDrawn="1"/>
          </p:nvSpPr>
          <p:spPr bwMode="auto">
            <a:xfrm>
              <a:off x="657225" y="998538"/>
              <a:ext cx="231775" cy="246063"/>
            </a:xfrm>
            <a:custGeom>
              <a:avLst/>
              <a:gdLst>
                <a:gd name="T0" fmla="*/ 728 w 728"/>
                <a:gd name="T1" fmla="*/ 667 h 774"/>
                <a:gd name="T2" fmla="*/ 706 w 728"/>
                <a:gd name="T3" fmla="*/ 716 h 774"/>
                <a:gd name="T4" fmla="*/ 580 w 728"/>
                <a:gd name="T5" fmla="*/ 761 h 774"/>
                <a:gd name="T6" fmla="*/ 446 w 728"/>
                <a:gd name="T7" fmla="*/ 774 h 774"/>
                <a:gd name="T8" fmla="*/ 288 w 728"/>
                <a:gd name="T9" fmla="*/ 754 h 774"/>
                <a:gd name="T10" fmla="*/ 160 w 728"/>
                <a:gd name="T11" fmla="*/ 696 h 774"/>
                <a:gd name="T12" fmla="*/ 71 w 728"/>
                <a:gd name="T13" fmla="*/ 610 h 774"/>
                <a:gd name="T14" fmla="*/ 18 w 728"/>
                <a:gd name="T15" fmla="*/ 508 h 774"/>
                <a:gd name="T16" fmla="*/ 0 w 728"/>
                <a:gd name="T17" fmla="*/ 386 h 774"/>
                <a:gd name="T18" fmla="*/ 122 w 728"/>
                <a:gd name="T19" fmla="*/ 110 h 774"/>
                <a:gd name="T20" fmla="*/ 456 w 728"/>
                <a:gd name="T21" fmla="*/ 0 h 774"/>
                <a:gd name="T22" fmla="*/ 549 w 728"/>
                <a:gd name="T23" fmla="*/ 6 h 774"/>
                <a:gd name="T24" fmla="*/ 653 w 728"/>
                <a:gd name="T25" fmla="*/ 27 h 774"/>
                <a:gd name="T26" fmla="*/ 728 w 728"/>
                <a:gd name="T27" fmla="*/ 45 h 774"/>
                <a:gd name="T28" fmla="*/ 710 w 728"/>
                <a:gd name="T29" fmla="*/ 101 h 774"/>
                <a:gd name="T30" fmla="*/ 698 w 728"/>
                <a:gd name="T31" fmla="*/ 204 h 774"/>
                <a:gd name="T32" fmla="*/ 665 w 728"/>
                <a:gd name="T33" fmla="*/ 204 h 774"/>
                <a:gd name="T34" fmla="*/ 664 w 728"/>
                <a:gd name="T35" fmla="*/ 143 h 774"/>
                <a:gd name="T36" fmla="*/ 604 w 728"/>
                <a:gd name="T37" fmla="*/ 66 h 774"/>
                <a:gd name="T38" fmla="*/ 445 w 728"/>
                <a:gd name="T39" fmla="*/ 41 h 774"/>
                <a:gd name="T40" fmla="*/ 313 w 728"/>
                <a:gd name="T41" fmla="*/ 60 h 774"/>
                <a:gd name="T42" fmla="*/ 216 w 728"/>
                <a:gd name="T43" fmla="*/ 117 h 774"/>
                <a:gd name="T44" fmla="*/ 148 w 728"/>
                <a:gd name="T45" fmla="*/ 216 h 774"/>
                <a:gd name="T46" fmla="*/ 121 w 728"/>
                <a:gd name="T47" fmla="*/ 366 h 774"/>
                <a:gd name="T48" fmla="*/ 223 w 728"/>
                <a:gd name="T49" fmla="*/ 621 h 774"/>
                <a:gd name="T50" fmla="*/ 492 w 728"/>
                <a:gd name="T51" fmla="*/ 717 h 774"/>
                <a:gd name="T52" fmla="*/ 631 w 728"/>
                <a:gd name="T53" fmla="*/ 698 h 774"/>
                <a:gd name="T54" fmla="*/ 718 w 728"/>
                <a:gd name="T55" fmla="*/ 656 h 774"/>
                <a:gd name="T56" fmla="*/ 728 w 728"/>
                <a:gd name="T57" fmla="*/ 667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28" h="774">
                  <a:moveTo>
                    <a:pt x="728" y="667"/>
                  </a:moveTo>
                  <a:cubicBezTo>
                    <a:pt x="706" y="716"/>
                    <a:pt x="706" y="716"/>
                    <a:pt x="706" y="716"/>
                  </a:cubicBezTo>
                  <a:cubicBezTo>
                    <a:pt x="663" y="736"/>
                    <a:pt x="621" y="751"/>
                    <a:pt x="580" y="761"/>
                  </a:cubicBezTo>
                  <a:cubicBezTo>
                    <a:pt x="539" y="770"/>
                    <a:pt x="495" y="774"/>
                    <a:pt x="446" y="774"/>
                  </a:cubicBezTo>
                  <a:cubicBezTo>
                    <a:pt x="389" y="774"/>
                    <a:pt x="337" y="768"/>
                    <a:pt x="288" y="754"/>
                  </a:cubicBezTo>
                  <a:cubicBezTo>
                    <a:pt x="239" y="740"/>
                    <a:pt x="197" y="721"/>
                    <a:pt x="160" y="696"/>
                  </a:cubicBezTo>
                  <a:cubicBezTo>
                    <a:pt x="124" y="670"/>
                    <a:pt x="94" y="642"/>
                    <a:pt x="71" y="610"/>
                  </a:cubicBezTo>
                  <a:cubicBezTo>
                    <a:pt x="48" y="579"/>
                    <a:pt x="30" y="545"/>
                    <a:pt x="18" y="508"/>
                  </a:cubicBezTo>
                  <a:cubicBezTo>
                    <a:pt x="6" y="471"/>
                    <a:pt x="0" y="430"/>
                    <a:pt x="0" y="386"/>
                  </a:cubicBezTo>
                  <a:cubicBezTo>
                    <a:pt x="0" y="275"/>
                    <a:pt x="41" y="183"/>
                    <a:pt x="122" y="110"/>
                  </a:cubicBezTo>
                  <a:cubicBezTo>
                    <a:pt x="204" y="37"/>
                    <a:pt x="315" y="0"/>
                    <a:pt x="456" y="0"/>
                  </a:cubicBezTo>
                  <a:cubicBezTo>
                    <a:pt x="490" y="0"/>
                    <a:pt x="520" y="2"/>
                    <a:pt x="549" y="6"/>
                  </a:cubicBezTo>
                  <a:cubicBezTo>
                    <a:pt x="577" y="9"/>
                    <a:pt x="612" y="16"/>
                    <a:pt x="653" y="27"/>
                  </a:cubicBezTo>
                  <a:cubicBezTo>
                    <a:pt x="694" y="37"/>
                    <a:pt x="719" y="43"/>
                    <a:pt x="728" y="45"/>
                  </a:cubicBezTo>
                  <a:cubicBezTo>
                    <a:pt x="720" y="64"/>
                    <a:pt x="714" y="82"/>
                    <a:pt x="710" y="101"/>
                  </a:cubicBezTo>
                  <a:cubicBezTo>
                    <a:pt x="704" y="131"/>
                    <a:pt x="700" y="165"/>
                    <a:pt x="698" y="204"/>
                  </a:cubicBezTo>
                  <a:cubicBezTo>
                    <a:pt x="665" y="204"/>
                    <a:pt x="665" y="204"/>
                    <a:pt x="665" y="204"/>
                  </a:cubicBezTo>
                  <a:cubicBezTo>
                    <a:pt x="664" y="143"/>
                    <a:pt x="664" y="143"/>
                    <a:pt x="664" y="143"/>
                  </a:cubicBezTo>
                  <a:cubicBezTo>
                    <a:pt x="661" y="109"/>
                    <a:pt x="641" y="83"/>
                    <a:pt x="604" y="66"/>
                  </a:cubicBezTo>
                  <a:cubicBezTo>
                    <a:pt x="568" y="50"/>
                    <a:pt x="515" y="41"/>
                    <a:pt x="445" y="41"/>
                  </a:cubicBezTo>
                  <a:cubicBezTo>
                    <a:pt x="393" y="42"/>
                    <a:pt x="349" y="48"/>
                    <a:pt x="313" y="60"/>
                  </a:cubicBezTo>
                  <a:cubicBezTo>
                    <a:pt x="276" y="72"/>
                    <a:pt x="244" y="91"/>
                    <a:pt x="216" y="117"/>
                  </a:cubicBezTo>
                  <a:cubicBezTo>
                    <a:pt x="189" y="143"/>
                    <a:pt x="166" y="176"/>
                    <a:pt x="148" y="216"/>
                  </a:cubicBezTo>
                  <a:cubicBezTo>
                    <a:pt x="131" y="256"/>
                    <a:pt x="122" y="306"/>
                    <a:pt x="121" y="366"/>
                  </a:cubicBezTo>
                  <a:cubicBezTo>
                    <a:pt x="121" y="472"/>
                    <a:pt x="155" y="557"/>
                    <a:pt x="223" y="621"/>
                  </a:cubicBezTo>
                  <a:cubicBezTo>
                    <a:pt x="290" y="685"/>
                    <a:pt x="380" y="717"/>
                    <a:pt x="492" y="717"/>
                  </a:cubicBezTo>
                  <a:cubicBezTo>
                    <a:pt x="542" y="717"/>
                    <a:pt x="588" y="711"/>
                    <a:pt x="631" y="698"/>
                  </a:cubicBezTo>
                  <a:cubicBezTo>
                    <a:pt x="660" y="689"/>
                    <a:pt x="689" y="675"/>
                    <a:pt x="718" y="656"/>
                  </a:cubicBezTo>
                  <a:lnTo>
                    <a:pt x="728" y="6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31" name="Freeform 12"/>
            <p:cNvSpPr>
              <a:spLocks/>
            </p:cNvSpPr>
            <p:nvPr userDrawn="1"/>
          </p:nvSpPr>
          <p:spPr bwMode="auto">
            <a:xfrm>
              <a:off x="757238" y="687388"/>
              <a:ext cx="323850" cy="239713"/>
            </a:xfrm>
            <a:custGeom>
              <a:avLst/>
              <a:gdLst>
                <a:gd name="T0" fmla="*/ 0 w 1017"/>
                <a:gd name="T1" fmla="*/ 35 h 754"/>
                <a:gd name="T2" fmla="*/ 0 w 1017"/>
                <a:gd name="T3" fmla="*/ 0 h 754"/>
                <a:gd name="T4" fmla="*/ 110 w 1017"/>
                <a:gd name="T5" fmla="*/ 4 h 754"/>
                <a:gd name="T6" fmla="*/ 212 w 1017"/>
                <a:gd name="T7" fmla="*/ 0 h 754"/>
                <a:gd name="T8" fmla="*/ 300 w 1017"/>
                <a:gd name="T9" fmla="*/ 183 h 754"/>
                <a:gd name="T10" fmla="*/ 509 w 1017"/>
                <a:gd name="T11" fmla="*/ 592 h 754"/>
                <a:gd name="T12" fmla="*/ 697 w 1017"/>
                <a:gd name="T13" fmla="*/ 218 h 754"/>
                <a:gd name="T14" fmla="*/ 800 w 1017"/>
                <a:gd name="T15" fmla="*/ 0 h 754"/>
                <a:gd name="T16" fmla="*/ 898 w 1017"/>
                <a:gd name="T17" fmla="*/ 4 h 754"/>
                <a:gd name="T18" fmla="*/ 1017 w 1017"/>
                <a:gd name="T19" fmla="*/ 0 h 754"/>
                <a:gd name="T20" fmla="*/ 1017 w 1017"/>
                <a:gd name="T21" fmla="*/ 35 h 754"/>
                <a:gd name="T22" fmla="*/ 938 w 1017"/>
                <a:gd name="T23" fmla="*/ 40 h 754"/>
                <a:gd name="T24" fmla="*/ 918 w 1017"/>
                <a:gd name="T25" fmla="*/ 53 h 754"/>
                <a:gd name="T26" fmla="*/ 910 w 1017"/>
                <a:gd name="T27" fmla="*/ 103 h 754"/>
                <a:gd name="T28" fmla="*/ 907 w 1017"/>
                <a:gd name="T29" fmla="*/ 251 h 754"/>
                <a:gd name="T30" fmla="*/ 907 w 1017"/>
                <a:gd name="T31" fmla="*/ 492 h 754"/>
                <a:gd name="T32" fmla="*/ 910 w 1017"/>
                <a:gd name="T33" fmla="*/ 631 h 754"/>
                <a:gd name="T34" fmla="*/ 918 w 1017"/>
                <a:gd name="T35" fmla="*/ 690 h 754"/>
                <a:gd name="T36" fmla="*/ 938 w 1017"/>
                <a:gd name="T37" fmla="*/ 704 h 754"/>
                <a:gd name="T38" fmla="*/ 1017 w 1017"/>
                <a:gd name="T39" fmla="*/ 709 h 754"/>
                <a:gd name="T40" fmla="*/ 1017 w 1017"/>
                <a:gd name="T41" fmla="*/ 743 h 754"/>
                <a:gd name="T42" fmla="*/ 861 w 1017"/>
                <a:gd name="T43" fmla="*/ 739 h 754"/>
                <a:gd name="T44" fmla="*/ 699 w 1017"/>
                <a:gd name="T45" fmla="*/ 743 h 754"/>
                <a:gd name="T46" fmla="*/ 699 w 1017"/>
                <a:gd name="T47" fmla="*/ 709 h 754"/>
                <a:gd name="T48" fmla="*/ 778 w 1017"/>
                <a:gd name="T49" fmla="*/ 704 h 754"/>
                <a:gd name="T50" fmla="*/ 797 w 1017"/>
                <a:gd name="T51" fmla="*/ 691 h 754"/>
                <a:gd name="T52" fmla="*/ 806 w 1017"/>
                <a:gd name="T53" fmla="*/ 641 h 754"/>
                <a:gd name="T54" fmla="*/ 808 w 1017"/>
                <a:gd name="T55" fmla="*/ 492 h 754"/>
                <a:gd name="T56" fmla="*/ 808 w 1017"/>
                <a:gd name="T57" fmla="*/ 108 h 754"/>
                <a:gd name="T58" fmla="*/ 619 w 1017"/>
                <a:gd name="T59" fmla="*/ 486 h 754"/>
                <a:gd name="T60" fmla="*/ 549 w 1017"/>
                <a:gd name="T61" fmla="*/ 629 h 754"/>
                <a:gd name="T62" fmla="*/ 494 w 1017"/>
                <a:gd name="T63" fmla="*/ 754 h 754"/>
                <a:gd name="T64" fmla="*/ 472 w 1017"/>
                <a:gd name="T65" fmla="*/ 754 h 754"/>
                <a:gd name="T66" fmla="*/ 459 w 1017"/>
                <a:gd name="T67" fmla="*/ 722 h 754"/>
                <a:gd name="T68" fmla="*/ 422 w 1017"/>
                <a:gd name="T69" fmla="*/ 645 h 754"/>
                <a:gd name="T70" fmla="*/ 159 w 1017"/>
                <a:gd name="T71" fmla="*/ 126 h 754"/>
                <a:gd name="T72" fmla="*/ 159 w 1017"/>
                <a:gd name="T73" fmla="*/ 492 h 754"/>
                <a:gd name="T74" fmla="*/ 163 w 1017"/>
                <a:gd name="T75" fmla="*/ 631 h 754"/>
                <a:gd name="T76" fmla="*/ 171 w 1017"/>
                <a:gd name="T77" fmla="*/ 690 h 754"/>
                <a:gd name="T78" fmla="*/ 191 w 1017"/>
                <a:gd name="T79" fmla="*/ 704 h 754"/>
                <a:gd name="T80" fmla="*/ 271 w 1017"/>
                <a:gd name="T81" fmla="*/ 709 h 754"/>
                <a:gd name="T82" fmla="*/ 271 w 1017"/>
                <a:gd name="T83" fmla="*/ 743 h 754"/>
                <a:gd name="T84" fmla="*/ 138 w 1017"/>
                <a:gd name="T85" fmla="*/ 739 h 754"/>
                <a:gd name="T86" fmla="*/ 0 w 1017"/>
                <a:gd name="T87" fmla="*/ 743 h 754"/>
                <a:gd name="T88" fmla="*/ 0 w 1017"/>
                <a:gd name="T89" fmla="*/ 709 h 754"/>
                <a:gd name="T90" fmla="*/ 79 w 1017"/>
                <a:gd name="T91" fmla="*/ 704 h 754"/>
                <a:gd name="T92" fmla="*/ 98 w 1017"/>
                <a:gd name="T93" fmla="*/ 691 h 754"/>
                <a:gd name="T94" fmla="*/ 107 w 1017"/>
                <a:gd name="T95" fmla="*/ 641 h 754"/>
                <a:gd name="T96" fmla="*/ 109 w 1017"/>
                <a:gd name="T97" fmla="*/ 492 h 754"/>
                <a:gd name="T98" fmla="*/ 109 w 1017"/>
                <a:gd name="T99" fmla="*/ 251 h 754"/>
                <a:gd name="T100" fmla="*/ 107 w 1017"/>
                <a:gd name="T101" fmla="*/ 112 h 754"/>
                <a:gd name="T102" fmla="*/ 99 w 1017"/>
                <a:gd name="T103" fmla="*/ 54 h 754"/>
                <a:gd name="T104" fmla="*/ 78 w 1017"/>
                <a:gd name="T105" fmla="*/ 40 h 754"/>
                <a:gd name="T106" fmla="*/ 0 w 1017"/>
                <a:gd name="T107" fmla="*/ 35 h 7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17" h="754">
                  <a:moveTo>
                    <a:pt x="0" y="35"/>
                  </a:moveTo>
                  <a:cubicBezTo>
                    <a:pt x="0" y="0"/>
                    <a:pt x="0" y="0"/>
                    <a:pt x="0" y="0"/>
                  </a:cubicBezTo>
                  <a:cubicBezTo>
                    <a:pt x="38" y="2"/>
                    <a:pt x="75" y="4"/>
                    <a:pt x="110" y="4"/>
                  </a:cubicBezTo>
                  <a:cubicBezTo>
                    <a:pt x="145" y="4"/>
                    <a:pt x="179" y="2"/>
                    <a:pt x="212" y="0"/>
                  </a:cubicBezTo>
                  <a:cubicBezTo>
                    <a:pt x="244" y="70"/>
                    <a:pt x="274" y="131"/>
                    <a:pt x="300" y="183"/>
                  </a:cubicBezTo>
                  <a:cubicBezTo>
                    <a:pt x="509" y="592"/>
                    <a:pt x="509" y="592"/>
                    <a:pt x="509" y="592"/>
                  </a:cubicBezTo>
                  <a:cubicBezTo>
                    <a:pt x="697" y="218"/>
                    <a:pt x="697" y="218"/>
                    <a:pt x="697" y="218"/>
                  </a:cubicBezTo>
                  <a:cubicBezTo>
                    <a:pt x="749" y="116"/>
                    <a:pt x="783" y="43"/>
                    <a:pt x="800" y="0"/>
                  </a:cubicBezTo>
                  <a:cubicBezTo>
                    <a:pt x="839" y="2"/>
                    <a:pt x="872" y="4"/>
                    <a:pt x="898" y="4"/>
                  </a:cubicBezTo>
                  <a:cubicBezTo>
                    <a:pt x="923" y="4"/>
                    <a:pt x="962" y="2"/>
                    <a:pt x="1017" y="0"/>
                  </a:cubicBezTo>
                  <a:cubicBezTo>
                    <a:pt x="1017" y="35"/>
                    <a:pt x="1017" y="35"/>
                    <a:pt x="1017" y="35"/>
                  </a:cubicBezTo>
                  <a:cubicBezTo>
                    <a:pt x="974" y="35"/>
                    <a:pt x="947" y="37"/>
                    <a:pt x="938" y="40"/>
                  </a:cubicBezTo>
                  <a:cubicBezTo>
                    <a:pt x="928" y="43"/>
                    <a:pt x="922" y="47"/>
                    <a:pt x="918" y="53"/>
                  </a:cubicBezTo>
                  <a:cubicBezTo>
                    <a:pt x="914" y="60"/>
                    <a:pt x="911" y="76"/>
                    <a:pt x="910" y="103"/>
                  </a:cubicBezTo>
                  <a:cubicBezTo>
                    <a:pt x="910" y="110"/>
                    <a:pt x="909" y="159"/>
                    <a:pt x="907" y="251"/>
                  </a:cubicBezTo>
                  <a:cubicBezTo>
                    <a:pt x="907" y="492"/>
                    <a:pt x="907" y="492"/>
                    <a:pt x="907" y="492"/>
                  </a:cubicBezTo>
                  <a:cubicBezTo>
                    <a:pt x="907" y="540"/>
                    <a:pt x="908" y="586"/>
                    <a:pt x="910" y="631"/>
                  </a:cubicBezTo>
                  <a:cubicBezTo>
                    <a:pt x="911" y="664"/>
                    <a:pt x="914" y="684"/>
                    <a:pt x="918" y="690"/>
                  </a:cubicBezTo>
                  <a:cubicBezTo>
                    <a:pt x="922" y="696"/>
                    <a:pt x="929" y="701"/>
                    <a:pt x="938" y="704"/>
                  </a:cubicBezTo>
                  <a:cubicBezTo>
                    <a:pt x="948" y="707"/>
                    <a:pt x="974" y="709"/>
                    <a:pt x="1017" y="709"/>
                  </a:cubicBezTo>
                  <a:cubicBezTo>
                    <a:pt x="1017" y="743"/>
                    <a:pt x="1017" y="743"/>
                    <a:pt x="1017" y="743"/>
                  </a:cubicBezTo>
                  <a:cubicBezTo>
                    <a:pt x="943" y="740"/>
                    <a:pt x="891" y="739"/>
                    <a:pt x="861" y="739"/>
                  </a:cubicBezTo>
                  <a:cubicBezTo>
                    <a:pt x="837" y="739"/>
                    <a:pt x="782" y="740"/>
                    <a:pt x="699" y="743"/>
                  </a:cubicBezTo>
                  <a:cubicBezTo>
                    <a:pt x="699" y="709"/>
                    <a:pt x="699" y="709"/>
                    <a:pt x="699" y="709"/>
                  </a:cubicBezTo>
                  <a:cubicBezTo>
                    <a:pt x="742" y="709"/>
                    <a:pt x="768" y="707"/>
                    <a:pt x="778" y="704"/>
                  </a:cubicBezTo>
                  <a:cubicBezTo>
                    <a:pt x="788" y="701"/>
                    <a:pt x="794" y="697"/>
                    <a:pt x="797" y="691"/>
                  </a:cubicBezTo>
                  <a:cubicBezTo>
                    <a:pt x="802" y="684"/>
                    <a:pt x="805" y="668"/>
                    <a:pt x="806" y="641"/>
                  </a:cubicBezTo>
                  <a:cubicBezTo>
                    <a:pt x="806" y="633"/>
                    <a:pt x="807" y="584"/>
                    <a:pt x="808" y="492"/>
                  </a:cubicBezTo>
                  <a:cubicBezTo>
                    <a:pt x="808" y="108"/>
                    <a:pt x="808" y="108"/>
                    <a:pt x="808" y="108"/>
                  </a:cubicBezTo>
                  <a:cubicBezTo>
                    <a:pt x="619" y="486"/>
                    <a:pt x="619" y="486"/>
                    <a:pt x="619" y="486"/>
                  </a:cubicBezTo>
                  <a:cubicBezTo>
                    <a:pt x="589" y="545"/>
                    <a:pt x="566" y="593"/>
                    <a:pt x="549" y="629"/>
                  </a:cubicBezTo>
                  <a:cubicBezTo>
                    <a:pt x="537" y="655"/>
                    <a:pt x="518" y="696"/>
                    <a:pt x="494" y="754"/>
                  </a:cubicBezTo>
                  <a:cubicBezTo>
                    <a:pt x="472" y="754"/>
                    <a:pt x="472" y="754"/>
                    <a:pt x="472" y="754"/>
                  </a:cubicBezTo>
                  <a:cubicBezTo>
                    <a:pt x="468" y="740"/>
                    <a:pt x="463" y="729"/>
                    <a:pt x="459" y="722"/>
                  </a:cubicBezTo>
                  <a:cubicBezTo>
                    <a:pt x="422" y="645"/>
                    <a:pt x="422" y="645"/>
                    <a:pt x="422" y="645"/>
                  </a:cubicBezTo>
                  <a:cubicBezTo>
                    <a:pt x="159" y="126"/>
                    <a:pt x="159" y="126"/>
                    <a:pt x="159" y="126"/>
                  </a:cubicBezTo>
                  <a:cubicBezTo>
                    <a:pt x="159" y="492"/>
                    <a:pt x="159" y="492"/>
                    <a:pt x="159" y="492"/>
                  </a:cubicBezTo>
                  <a:cubicBezTo>
                    <a:pt x="159" y="540"/>
                    <a:pt x="160" y="586"/>
                    <a:pt x="163" y="631"/>
                  </a:cubicBezTo>
                  <a:cubicBezTo>
                    <a:pt x="164" y="664"/>
                    <a:pt x="167" y="683"/>
                    <a:pt x="171" y="690"/>
                  </a:cubicBezTo>
                  <a:cubicBezTo>
                    <a:pt x="175" y="696"/>
                    <a:pt x="182" y="701"/>
                    <a:pt x="191" y="704"/>
                  </a:cubicBezTo>
                  <a:cubicBezTo>
                    <a:pt x="200" y="707"/>
                    <a:pt x="227" y="709"/>
                    <a:pt x="271" y="709"/>
                  </a:cubicBezTo>
                  <a:cubicBezTo>
                    <a:pt x="271" y="743"/>
                    <a:pt x="271" y="743"/>
                    <a:pt x="271" y="743"/>
                  </a:cubicBezTo>
                  <a:cubicBezTo>
                    <a:pt x="138" y="739"/>
                    <a:pt x="138" y="739"/>
                    <a:pt x="138" y="739"/>
                  </a:cubicBezTo>
                  <a:cubicBezTo>
                    <a:pt x="0" y="743"/>
                    <a:pt x="0" y="743"/>
                    <a:pt x="0" y="743"/>
                  </a:cubicBezTo>
                  <a:cubicBezTo>
                    <a:pt x="0" y="709"/>
                    <a:pt x="0" y="709"/>
                    <a:pt x="0" y="709"/>
                  </a:cubicBezTo>
                  <a:cubicBezTo>
                    <a:pt x="43" y="709"/>
                    <a:pt x="69" y="707"/>
                    <a:pt x="79" y="704"/>
                  </a:cubicBezTo>
                  <a:cubicBezTo>
                    <a:pt x="88" y="701"/>
                    <a:pt x="95" y="697"/>
                    <a:pt x="98" y="691"/>
                  </a:cubicBezTo>
                  <a:cubicBezTo>
                    <a:pt x="103" y="684"/>
                    <a:pt x="105" y="668"/>
                    <a:pt x="107" y="641"/>
                  </a:cubicBezTo>
                  <a:cubicBezTo>
                    <a:pt x="107" y="634"/>
                    <a:pt x="108" y="584"/>
                    <a:pt x="109" y="492"/>
                  </a:cubicBezTo>
                  <a:cubicBezTo>
                    <a:pt x="109" y="251"/>
                    <a:pt x="109" y="251"/>
                    <a:pt x="109" y="251"/>
                  </a:cubicBezTo>
                  <a:cubicBezTo>
                    <a:pt x="109" y="204"/>
                    <a:pt x="108" y="158"/>
                    <a:pt x="107" y="112"/>
                  </a:cubicBezTo>
                  <a:cubicBezTo>
                    <a:pt x="105" y="79"/>
                    <a:pt x="103" y="60"/>
                    <a:pt x="99" y="54"/>
                  </a:cubicBezTo>
                  <a:cubicBezTo>
                    <a:pt x="94" y="48"/>
                    <a:pt x="88" y="43"/>
                    <a:pt x="78" y="40"/>
                  </a:cubicBezTo>
                  <a:cubicBezTo>
                    <a:pt x="69" y="37"/>
                    <a:pt x="43" y="35"/>
                    <a:pt x="0"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32" name="Freeform 13"/>
            <p:cNvSpPr>
              <a:spLocks noEditPoints="1"/>
            </p:cNvSpPr>
            <p:nvPr userDrawn="1"/>
          </p:nvSpPr>
          <p:spPr bwMode="auto">
            <a:xfrm>
              <a:off x="1092200" y="684213"/>
              <a:ext cx="263525" cy="238125"/>
            </a:xfrm>
            <a:custGeom>
              <a:avLst/>
              <a:gdLst>
                <a:gd name="T0" fmla="*/ 117 w 832"/>
                <a:gd name="T1" fmla="*/ 747 h 750"/>
                <a:gd name="T2" fmla="*/ 257 w 832"/>
                <a:gd name="T3" fmla="*/ 750 h 750"/>
                <a:gd name="T4" fmla="*/ 257 w 832"/>
                <a:gd name="T5" fmla="*/ 717 h 750"/>
                <a:gd name="T6" fmla="*/ 185 w 832"/>
                <a:gd name="T7" fmla="*/ 712 h 750"/>
                <a:gd name="T8" fmla="*/ 166 w 832"/>
                <a:gd name="T9" fmla="*/ 702 h 750"/>
                <a:gd name="T10" fmla="*/ 162 w 832"/>
                <a:gd name="T11" fmla="*/ 690 h 750"/>
                <a:gd name="T12" fmla="*/ 178 w 832"/>
                <a:gd name="T13" fmla="*/ 637 h 750"/>
                <a:gd name="T14" fmla="*/ 237 w 832"/>
                <a:gd name="T15" fmla="*/ 503 h 750"/>
                <a:gd name="T16" fmla="*/ 556 w 832"/>
                <a:gd name="T17" fmla="*/ 503 h 750"/>
                <a:gd name="T18" fmla="*/ 624 w 832"/>
                <a:gd name="T19" fmla="*/ 663 h 750"/>
                <a:gd name="T20" fmla="*/ 632 w 832"/>
                <a:gd name="T21" fmla="*/ 693 h 750"/>
                <a:gd name="T22" fmla="*/ 627 w 832"/>
                <a:gd name="T23" fmla="*/ 705 h 750"/>
                <a:gd name="T24" fmla="*/ 609 w 832"/>
                <a:gd name="T25" fmla="*/ 713 h 750"/>
                <a:gd name="T26" fmla="*/ 535 w 832"/>
                <a:gd name="T27" fmla="*/ 717 h 750"/>
                <a:gd name="T28" fmla="*/ 535 w 832"/>
                <a:gd name="T29" fmla="*/ 750 h 750"/>
                <a:gd name="T30" fmla="*/ 712 w 832"/>
                <a:gd name="T31" fmla="*/ 747 h 750"/>
                <a:gd name="T32" fmla="*/ 832 w 832"/>
                <a:gd name="T33" fmla="*/ 750 h 750"/>
                <a:gd name="T34" fmla="*/ 832 w 832"/>
                <a:gd name="T35" fmla="*/ 717 h 750"/>
                <a:gd name="T36" fmla="*/ 776 w 832"/>
                <a:gd name="T37" fmla="*/ 710 h 750"/>
                <a:gd name="T38" fmla="*/ 753 w 832"/>
                <a:gd name="T39" fmla="*/ 687 h 750"/>
                <a:gd name="T40" fmla="*/ 677 w 832"/>
                <a:gd name="T41" fmla="*/ 526 h 750"/>
                <a:gd name="T42" fmla="*/ 441 w 832"/>
                <a:gd name="T43" fmla="*/ 0 h 750"/>
                <a:gd name="T44" fmla="*/ 406 w 832"/>
                <a:gd name="T45" fmla="*/ 0 h 750"/>
                <a:gd name="T46" fmla="*/ 310 w 832"/>
                <a:gd name="T47" fmla="*/ 217 h 750"/>
                <a:gd name="T48" fmla="*/ 172 w 832"/>
                <a:gd name="T49" fmla="*/ 512 h 750"/>
                <a:gd name="T50" fmla="*/ 100 w 832"/>
                <a:gd name="T51" fmla="*/ 660 h 750"/>
                <a:gd name="T52" fmla="*/ 74 w 832"/>
                <a:gd name="T53" fmla="*/ 702 h 750"/>
                <a:gd name="T54" fmla="*/ 54 w 832"/>
                <a:gd name="T55" fmla="*/ 713 h 750"/>
                <a:gd name="T56" fmla="*/ 0 w 832"/>
                <a:gd name="T57" fmla="*/ 717 h 750"/>
                <a:gd name="T58" fmla="*/ 0 w 832"/>
                <a:gd name="T59" fmla="*/ 750 h 750"/>
                <a:gd name="T60" fmla="*/ 117 w 832"/>
                <a:gd name="T61" fmla="*/ 747 h 750"/>
                <a:gd name="T62" fmla="*/ 396 w 832"/>
                <a:gd name="T63" fmla="*/ 143 h 750"/>
                <a:gd name="T64" fmla="*/ 534 w 832"/>
                <a:gd name="T65" fmla="*/ 458 h 750"/>
                <a:gd name="T66" fmla="*/ 256 w 832"/>
                <a:gd name="T67" fmla="*/ 458 h 750"/>
                <a:gd name="T68" fmla="*/ 396 w 832"/>
                <a:gd name="T69" fmla="*/ 143 h 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32" h="750">
                  <a:moveTo>
                    <a:pt x="117" y="747"/>
                  </a:moveTo>
                  <a:cubicBezTo>
                    <a:pt x="148" y="747"/>
                    <a:pt x="195" y="748"/>
                    <a:pt x="257" y="750"/>
                  </a:cubicBezTo>
                  <a:cubicBezTo>
                    <a:pt x="257" y="717"/>
                    <a:pt x="257" y="717"/>
                    <a:pt x="257" y="717"/>
                  </a:cubicBezTo>
                  <a:cubicBezTo>
                    <a:pt x="222" y="716"/>
                    <a:pt x="199" y="715"/>
                    <a:pt x="185" y="712"/>
                  </a:cubicBezTo>
                  <a:cubicBezTo>
                    <a:pt x="177" y="710"/>
                    <a:pt x="170" y="707"/>
                    <a:pt x="166" y="702"/>
                  </a:cubicBezTo>
                  <a:cubicBezTo>
                    <a:pt x="163" y="699"/>
                    <a:pt x="162" y="695"/>
                    <a:pt x="162" y="690"/>
                  </a:cubicBezTo>
                  <a:cubicBezTo>
                    <a:pt x="162" y="679"/>
                    <a:pt x="167" y="662"/>
                    <a:pt x="178" y="637"/>
                  </a:cubicBezTo>
                  <a:cubicBezTo>
                    <a:pt x="237" y="503"/>
                    <a:pt x="237" y="503"/>
                    <a:pt x="237" y="503"/>
                  </a:cubicBezTo>
                  <a:cubicBezTo>
                    <a:pt x="556" y="503"/>
                    <a:pt x="556" y="503"/>
                    <a:pt x="556" y="503"/>
                  </a:cubicBezTo>
                  <a:cubicBezTo>
                    <a:pt x="624" y="663"/>
                    <a:pt x="624" y="663"/>
                    <a:pt x="624" y="663"/>
                  </a:cubicBezTo>
                  <a:cubicBezTo>
                    <a:pt x="629" y="675"/>
                    <a:pt x="632" y="685"/>
                    <a:pt x="632" y="693"/>
                  </a:cubicBezTo>
                  <a:cubicBezTo>
                    <a:pt x="632" y="698"/>
                    <a:pt x="630" y="702"/>
                    <a:pt x="627" y="705"/>
                  </a:cubicBezTo>
                  <a:cubicBezTo>
                    <a:pt x="624" y="708"/>
                    <a:pt x="618" y="711"/>
                    <a:pt x="609" y="713"/>
                  </a:cubicBezTo>
                  <a:cubicBezTo>
                    <a:pt x="601" y="715"/>
                    <a:pt x="576" y="716"/>
                    <a:pt x="535" y="717"/>
                  </a:cubicBezTo>
                  <a:cubicBezTo>
                    <a:pt x="535" y="750"/>
                    <a:pt x="535" y="750"/>
                    <a:pt x="535" y="750"/>
                  </a:cubicBezTo>
                  <a:cubicBezTo>
                    <a:pt x="712" y="747"/>
                    <a:pt x="712" y="747"/>
                    <a:pt x="712" y="747"/>
                  </a:cubicBezTo>
                  <a:cubicBezTo>
                    <a:pt x="734" y="747"/>
                    <a:pt x="775" y="748"/>
                    <a:pt x="832" y="750"/>
                  </a:cubicBezTo>
                  <a:cubicBezTo>
                    <a:pt x="832" y="717"/>
                    <a:pt x="832" y="717"/>
                    <a:pt x="832" y="717"/>
                  </a:cubicBezTo>
                  <a:cubicBezTo>
                    <a:pt x="803" y="716"/>
                    <a:pt x="784" y="714"/>
                    <a:pt x="776" y="710"/>
                  </a:cubicBezTo>
                  <a:cubicBezTo>
                    <a:pt x="767" y="707"/>
                    <a:pt x="760" y="699"/>
                    <a:pt x="753" y="687"/>
                  </a:cubicBezTo>
                  <a:cubicBezTo>
                    <a:pt x="740" y="664"/>
                    <a:pt x="715" y="611"/>
                    <a:pt x="677" y="526"/>
                  </a:cubicBezTo>
                  <a:cubicBezTo>
                    <a:pt x="441" y="0"/>
                    <a:pt x="441" y="0"/>
                    <a:pt x="441" y="0"/>
                  </a:cubicBezTo>
                  <a:cubicBezTo>
                    <a:pt x="406" y="0"/>
                    <a:pt x="406" y="0"/>
                    <a:pt x="406" y="0"/>
                  </a:cubicBezTo>
                  <a:cubicBezTo>
                    <a:pt x="357" y="112"/>
                    <a:pt x="325" y="185"/>
                    <a:pt x="310" y="217"/>
                  </a:cubicBezTo>
                  <a:cubicBezTo>
                    <a:pt x="172" y="512"/>
                    <a:pt x="172" y="512"/>
                    <a:pt x="172" y="512"/>
                  </a:cubicBezTo>
                  <a:cubicBezTo>
                    <a:pt x="131" y="598"/>
                    <a:pt x="107" y="647"/>
                    <a:pt x="100" y="660"/>
                  </a:cubicBezTo>
                  <a:cubicBezTo>
                    <a:pt x="89" y="683"/>
                    <a:pt x="80" y="697"/>
                    <a:pt x="74" y="702"/>
                  </a:cubicBezTo>
                  <a:cubicBezTo>
                    <a:pt x="68" y="708"/>
                    <a:pt x="61" y="711"/>
                    <a:pt x="54" y="713"/>
                  </a:cubicBezTo>
                  <a:cubicBezTo>
                    <a:pt x="47" y="715"/>
                    <a:pt x="29" y="716"/>
                    <a:pt x="0" y="717"/>
                  </a:cubicBezTo>
                  <a:cubicBezTo>
                    <a:pt x="0" y="750"/>
                    <a:pt x="0" y="750"/>
                    <a:pt x="0" y="750"/>
                  </a:cubicBezTo>
                  <a:cubicBezTo>
                    <a:pt x="42" y="748"/>
                    <a:pt x="81" y="747"/>
                    <a:pt x="117" y="747"/>
                  </a:cubicBezTo>
                  <a:close/>
                  <a:moveTo>
                    <a:pt x="396" y="143"/>
                  </a:moveTo>
                  <a:cubicBezTo>
                    <a:pt x="534" y="458"/>
                    <a:pt x="534" y="458"/>
                    <a:pt x="534" y="458"/>
                  </a:cubicBezTo>
                  <a:cubicBezTo>
                    <a:pt x="256" y="458"/>
                    <a:pt x="256" y="458"/>
                    <a:pt x="256" y="458"/>
                  </a:cubicBezTo>
                  <a:lnTo>
                    <a:pt x="396" y="1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33" name="Freeform 14"/>
            <p:cNvSpPr>
              <a:spLocks/>
            </p:cNvSpPr>
            <p:nvPr userDrawn="1"/>
          </p:nvSpPr>
          <p:spPr bwMode="auto">
            <a:xfrm>
              <a:off x="1309688" y="687388"/>
              <a:ext cx="260350" cy="234950"/>
            </a:xfrm>
            <a:custGeom>
              <a:avLst/>
              <a:gdLst>
                <a:gd name="T0" fmla="*/ 601 w 817"/>
                <a:gd name="T1" fmla="*/ 111 h 743"/>
                <a:gd name="T2" fmla="*/ 634 w 817"/>
                <a:gd name="T3" fmla="*/ 52 h 743"/>
                <a:gd name="T4" fmla="*/ 624 w 817"/>
                <a:gd name="T5" fmla="*/ 39 h 743"/>
                <a:gd name="T6" fmla="*/ 543 w 817"/>
                <a:gd name="T7" fmla="*/ 33 h 743"/>
                <a:gd name="T8" fmla="*/ 543 w 817"/>
                <a:gd name="T9" fmla="*/ 0 h 743"/>
                <a:gd name="T10" fmla="*/ 688 w 817"/>
                <a:gd name="T11" fmla="*/ 3 h 743"/>
                <a:gd name="T12" fmla="*/ 817 w 817"/>
                <a:gd name="T13" fmla="*/ 0 h 743"/>
                <a:gd name="T14" fmla="*/ 817 w 817"/>
                <a:gd name="T15" fmla="*/ 33 h 743"/>
                <a:gd name="T16" fmla="*/ 746 w 817"/>
                <a:gd name="T17" fmla="*/ 39 h 743"/>
                <a:gd name="T18" fmla="*/ 718 w 817"/>
                <a:gd name="T19" fmla="*/ 51 h 743"/>
                <a:gd name="T20" fmla="*/ 675 w 817"/>
                <a:gd name="T21" fmla="*/ 102 h 743"/>
                <a:gd name="T22" fmla="*/ 514 w 817"/>
                <a:gd name="T23" fmla="*/ 333 h 743"/>
                <a:gd name="T24" fmla="*/ 461 w 817"/>
                <a:gd name="T25" fmla="*/ 422 h 743"/>
                <a:gd name="T26" fmla="*/ 455 w 817"/>
                <a:gd name="T27" fmla="*/ 453 h 743"/>
                <a:gd name="T28" fmla="*/ 455 w 817"/>
                <a:gd name="T29" fmla="*/ 493 h 743"/>
                <a:gd name="T30" fmla="*/ 459 w 817"/>
                <a:gd name="T31" fmla="*/ 631 h 743"/>
                <a:gd name="T32" fmla="*/ 466 w 817"/>
                <a:gd name="T33" fmla="*/ 690 h 743"/>
                <a:gd name="T34" fmla="*/ 486 w 817"/>
                <a:gd name="T35" fmla="*/ 704 h 743"/>
                <a:gd name="T36" fmla="*/ 564 w 817"/>
                <a:gd name="T37" fmla="*/ 710 h 743"/>
                <a:gd name="T38" fmla="*/ 564 w 817"/>
                <a:gd name="T39" fmla="*/ 743 h 743"/>
                <a:gd name="T40" fmla="*/ 410 w 817"/>
                <a:gd name="T41" fmla="*/ 740 h 743"/>
                <a:gd name="T42" fmla="*/ 244 w 817"/>
                <a:gd name="T43" fmla="*/ 743 h 743"/>
                <a:gd name="T44" fmla="*/ 244 w 817"/>
                <a:gd name="T45" fmla="*/ 710 h 743"/>
                <a:gd name="T46" fmla="*/ 322 w 817"/>
                <a:gd name="T47" fmla="*/ 704 h 743"/>
                <a:gd name="T48" fmla="*/ 341 w 817"/>
                <a:gd name="T49" fmla="*/ 692 h 743"/>
                <a:gd name="T50" fmla="*/ 350 w 817"/>
                <a:gd name="T51" fmla="*/ 641 h 743"/>
                <a:gd name="T52" fmla="*/ 353 w 817"/>
                <a:gd name="T53" fmla="*/ 493 h 743"/>
                <a:gd name="T54" fmla="*/ 353 w 817"/>
                <a:gd name="T55" fmla="*/ 432 h 743"/>
                <a:gd name="T56" fmla="*/ 331 w 817"/>
                <a:gd name="T57" fmla="*/ 390 h 743"/>
                <a:gd name="T58" fmla="*/ 275 w 817"/>
                <a:gd name="T59" fmla="*/ 300 h 743"/>
                <a:gd name="T60" fmla="*/ 135 w 817"/>
                <a:gd name="T61" fmla="*/ 102 h 743"/>
                <a:gd name="T62" fmla="*/ 96 w 817"/>
                <a:gd name="T63" fmla="*/ 51 h 743"/>
                <a:gd name="T64" fmla="*/ 69 w 817"/>
                <a:gd name="T65" fmla="*/ 39 h 743"/>
                <a:gd name="T66" fmla="*/ 0 w 817"/>
                <a:gd name="T67" fmla="*/ 33 h 743"/>
                <a:gd name="T68" fmla="*/ 0 w 817"/>
                <a:gd name="T69" fmla="*/ 0 h 743"/>
                <a:gd name="T70" fmla="*/ 130 w 817"/>
                <a:gd name="T71" fmla="*/ 3 h 743"/>
                <a:gd name="T72" fmla="*/ 333 w 817"/>
                <a:gd name="T73" fmla="*/ 0 h 743"/>
                <a:gd name="T74" fmla="*/ 333 w 817"/>
                <a:gd name="T75" fmla="*/ 33 h 743"/>
                <a:gd name="T76" fmla="*/ 246 w 817"/>
                <a:gd name="T77" fmla="*/ 39 h 743"/>
                <a:gd name="T78" fmla="*/ 234 w 817"/>
                <a:gd name="T79" fmla="*/ 52 h 743"/>
                <a:gd name="T80" fmla="*/ 262 w 817"/>
                <a:gd name="T81" fmla="*/ 111 h 743"/>
                <a:gd name="T82" fmla="*/ 426 w 817"/>
                <a:gd name="T83" fmla="*/ 376 h 743"/>
                <a:gd name="T84" fmla="*/ 601 w 817"/>
                <a:gd name="T85" fmla="*/ 111 h 7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17" h="743">
                  <a:moveTo>
                    <a:pt x="601" y="111"/>
                  </a:moveTo>
                  <a:cubicBezTo>
                    <a:pt x="623" y="78"/>
                    <a:pt x="634" y="59"/>
                    <a:pt x="634" y="52"/>
                  </a:cubicBezTo>
                  <a:cubicBezTo>
                    <a:pt x="634" y="46"/>
                    <a:pt x="631" y="41"/>
                    <a:pt x="624" y="39"/>
                  </a:cubicBezTo>
                  <a:cubicBezTo>
                    <a:pt x="616" y="36"/>
                    <a:pt x="585" y="34"/>
                    <a:pt x="543" y="33"/>
                  </a:cubicBezTo>
                  <a:cubicBezTo>
                    <a:pt x="543" y="0"/>
                    <a:pt x="543" y="0"/>
                    <a:pt x="543" y="0"/>
                  </a:cubicBezTo>
                  <a:cubicBezTo>
                    <a:pt x="610" y="2"/>
                    <a:pt x="650" y="3"/>
                    <a:pt x="688" y="3"/>
                  </a:cubicBezTo>
                  <a:cubicBezTo>
                    <a:pt x="725" y="3"/>
                    <a:pt x="745" y="2"/>
                    <a:pt x="817" y="0"/>
                  </a:cubicBezTo>
                  <a:cubicBezTo>
                    <a:pt x="817" y="33"/>
                    <a:pt x="817" y="33"/>
                    <a:pt x="817" y="33"/>
                  </a:cubicBezTo>
                  <a:cubicBezTo>
                    <a:pt x="773" y="34"/>
                    <a:pt x="757" y="36"/>
                    <a:pt x="746" y="39"/>
                  </a:cubicBezTo>
                  <a:cubicBezTo>
                    <a:pt x="735" y="41"/>
                    <a:pt x="725" y="46"/>
                    <a:pt x="718" y="51"/>
                  </a:cubicBezTo>
                  <a:cubicBezTo>
                    <a:pt x="709" y="58"/>
                    <a:pt x="695" y="75"/>
                    <a:pt x="675" y="102"/>
                  </a:cubicBezTo>
                  <a:cubicBezTo>
                    <a:pt x="514" y="333"/>
                    <a:pt x="514" y="333"/>
                    <a:pt x="514" y="333"/>
                  </a:cubicBezTo>
                  <a:cubicBezTo>
                    <a:pt x="483" y="381"/>
                    <a:pt x="465" y="411"/>
                    <a:pt x="461" y="422"/>
                  </a:cubicBezTo>
                  <a:cubicBezTo>
                    <a:pt x="457" y="433"/>
                    <a:pt x="455" y="443"/>
                    <a:pt x="455" y="453"/>
                  </a:cubicBezTo>
                  <a:cubicBezTo>
                    <a:pt x="455" y="493"/>
                    <a:pt x="455" y="493"/>
                    <a:pt x="455" y="493"/>
                  </a:cubicBezTo>
                  <a:cubicBezTo>
                    <a:pt x="455" y="541"/>
                    <a:pt x="456" y="587"/>
                    <a:pt x="459" y="631"/>
                  </a:cubicBezTo>
                  <a:cubicBezTo>
                    <a:pt x="460" y="665"/>
                    <a:pt x="462" y="684"/>
                    <a:pt x="466" y="690"/>
                  </a:cubicBezTo>
                  <a:cubicBezTo>
                    <a:pt x="470" y="696"/>
                    <a:pt x="477" y="701"/>
                    <a:pt x="486" y="704"/>
                  </a:cubicBezTo>
                  <a:cubicBezTo>
                    <a:pt x="495" y="707"/>
                    <a:pt x="521" y="709"/>
                    <a:pt x="564" y="710"/>
                  </a:cubicBezTo>
                  <a:cubicBezTo>
                    <a:pt x="564" y="743"/>
                    <a:pt x="564" y="743"/>
                    <a:pt x="564" y="743"/>
                  </a:cubicBezTo>
                  <a:cubicBezTo>
                    <a:pt x="505" y="741"/>
                    <a:pt x="453" y="740"/>
                    <a:pt x="410" y="740"/>
                  </a:cubicBezTo>
                  <a:cubicBezTo>
                    <a:pt x="368" y="740"/>
                    <a:pt x="313" y="741"/>
                    <a:pt x="244" y="743"/>
                  </a:cubicBezTo>
                  <a:cubicBezTo>
                    <a:pt x="244" y="710"/>
                    <a:pt x="244" y="710"/>
                    <a:pt x="244" y="710"/>
                  </a:cubicBezTo>
                  <a:cubicBezTo>
                    <a:pt x="287" y="709"/>
                    <a:pt x="313" y="707"/>
                    <a:pt x="322" y="704"/>
                  </a:cubicBezTo>
                  <a:cubicBezTo>
                    <a:pt x="332" y="701"/>
                    <a:pt x="338" y="697"/>
                    <a:pt x="341" y="692"/>
                  </a:cubicBezTo>
                  <a:cubicBezTo>
                    <a:pt x="346" y="685"/>
                    <a:pt x="349" y="668"/>
                    <a:pt x="350" y="641"/>
                  </a:cubicBezTo>
                  <a:cubicBezTo>
                    <a:pt x="350" y="634"/>
                    <a:pt x="351" y="585"/>
                    <a:pt x="353" y="493"/>
                  </a:cubicBezTo>
                  <a:cubicBezTo>
                    <a:pt x="353" y="432"/>
                    <a:pt x="353" y="432"/>
                    <a:pt x="353" y="432"/>
                  </a:cubicBezTo>
                  <a:cubicBezTo>
                    <a:pt x="345" y="417"/>
                    <a:pt x="338" y="403"/>
                    <a:pt x="331" y="390"/>
                  </a:cubicBezTo>
                  <a:cubicBezTo>
                    <a:pt x="325" y="382"/>
                    <a:pt x="307" y="352"/>
                    <a:pt x="275" y="300"/>
                  </a:cubicBezTo>
                  <a:cubicBezTo>
                    <a:pt x="135" y="102"/>
                    <a:pt x="135" y="102"/>
                    <a:pt x="135" y="102"/>
                  </a:cubicBezTo>
                  <a:cubicBezTo>
                    <a:pt x="118" y="75"/>
                    <a:pt x="105" y="58"/>
                    <a:pt x="96" y="51"/>
                  </a:cubicBezTo>
                  <a:cubicBezTo>
                    <a:pt x="89" y="46"/>
                    <a:pt x="80" y="41"/>
                    <a:pt x="69" y="39"/>
                  </a:cubicBezTo>
                  <a:cubicBezTo>
                    <a:pt x="58" y="36"/>
                    <a:pt x="44" y="34"/>
                    <a:pt x="0" y="33"/>
                  </a:cubicBezTo>
                  <a:cubicBezTo>
                    <a:pt x="0" y="0"/>
                    <a:pt x="0" y="0"/>
                    <a:pt x="0" y="0"/>
                  </a:cubicBezTo>
                  <a:cubicBezTo>
                    <a:pt x="72" y="2"/>
                    <a:pt x="94" y="3"/>
                    <a:pt x="130" y="3"/>
                  </a:cubicBezTo>
                  <a:cubicBezTo>
                    <a:pt x="168" y="3"/>
                    <a:pt x="265" y="2"/>
                    <a:pt x="333" y="0"/>
                  </a:cubicBezTo>
                  <a:cubicBezTo>
                    <a:pt x="333" y="33"/>
                    <a:pt x="333" y="33"/>
                    <a:pt x="333" y="33"/>
                  </a:cubicBezTo>
                  <a:cubicBezTo>
                    <a:pt x="291" y="34"/>
                    <a:pt x="254" y="36"/>
                    <a:pt x="246" y="39"/>
                  </a:cubicBezTo>
                  <a:cubicBezTo>
                    <a:pt x="239" y="41"/>
                    <a:pt x="235" y="46"/>
                    <a:pt x="234" y="52"/>
                  </a:cubicBezTo>
                  <a:cubicBezTo>
                    <a:pt x="234" y="59"/>
                    <a:pt x="243" y="78"/>
                    <a:pt x="262" y="111"/>
                  </a:cubicBezTo>
                  <a:cubicBezTo>
                    <a:pt x="426" y="376"/>
                    <a:pt x="426" y="376"/>
                    <a:pt x="426" y="376"/>
                  </a:cubicBezTo>
                  <a:lnTo>
                    <a:pt x="601" y="1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34" name="Freeform 15"/>
            <p:cNvSpPr>
              <a:spLocks noEditPoints="1"/>
            </p:cNvSpPr>
            <p:nvPr userDrawn="1"/>
          </p:nvSpPr>
          <p:spPr bwMode="auto">
            <a:xfrm>
              <a:off x="1558925" y="681038"/>
              <a:ext cx="263525" cy="246063"/>
            </a:xfrm>
            <a:custGeom>
              <a:avLst/>
              <a:gdLst>
                <a:gd name="T0" fmla="*/ 148 w 830"/>
                <a:gd name="T1" fmla="*/ 190 h 775"/>
                <a:gd name="T2" fmla="*/ 247 w 830"/>
                <a:gd name="T3" fmla="*/ 82 h 775"/>
                <a:gd name="T4" fmla="*/ 399 w 830"/>
                <a:gd name="T5" fmla="*/ 45 h 775"/>
                <a:gd name="T6" fmla="*/ 512 w 830"/>
                <a:gd name="T7" fmla="*/ 62 h 775"/>
                <a:gd name="T8" fmla="*/ 596 w 830"/>
                <a:gd name="T9" fmla="*/ 106 h 775"/>
                <a:gd name="T10" fmla="*/ 652 w 830"/>
                <a:gd name="T11" fmla="*/ 167 h 775"/>
                <a:gd name="T12" fmla="*/ 690 w 830"/>
                <a:gd name="T13" fmla="*/ 245 h 775"/>
                <a:gd name="T14" fmla="*/ 713 w 830"/>
                <a:gd name="T15" fmla="*/ 398 h 775"/>
                <a:gd name="T16" fmla="*/ 681 w 830"/>
                <a:gd name="T17" fmla="*/ 571 h 775"/>
                <a:gd name="T18" fmla="*/ 584 w 830"/>
                <a:gd name="T19" fmla="*/ 686 h 775"/>
                <a:gd name="T20" fmla="*/ 431 w 830"/>
                <a:gd name="T21" fmla="*/ 727 h 775"/>
                <a:gd name="T22" fmla="*/ 315 w 830"/>
                <a:gd name="T23" fmla="*/ 707 h 775"/>
                <a:gd name="T24" fmla="*/ 220 w 830"/>
                <a:gd name="T25" fmla="*/ 644 h 775"/>
                <a:gd name="T26" fmla="*/ 151 w 830"/>
                <a:gd name="T27" fmla="*/ 539 h 775"/>
                <a:gd name="T28" fmla="*/ 125 w 830"/>
                <a:gd name="T29" fmla="*/ 450 h 775"/>
                <a:gd name="T30" fmla="*/ 115 w 830"/>
                <a:gd name="T31" fmla="*/ 349 h 775"/>
                <a:gd name="T32" fmla="*/ 148 w 830"/>
                <a:gd name="T33" fmla="*/ 190 h 775"/>
                <a:gd name="T34" fmla="*/ 26 w 830"/>
                <a:gd name="T35" fmla="*/ 541 h 775"/>
                <a:gd name="T36" fmla="*/ 105 w 830"/>
                <a:gd name="T37" fmla="*/ 669 h 775"/>
                <a:gd name="T38" fmla="*/ 231 w 830"/>
                <a:gd name="T39" fmla="*/ 748 h 775"/>
                <a:gd name="T40" fmla="*/ 392 w 830"/>
                <a:gd name="T41" fmla="*/ 775 h 775"/>
                <a:gd name="T42" fmla="*/ 706 w 830"/>
                <a:gd name="T43" fmla="*/ 657 h 775"/>
                <a:gd name="T44" fmla="*/ 830 w 830"/>
                <a:gd name="T45" fmla="*/ 364 h 775"/>
                <a:gd name="T46" fmla="*/ 817 w 830"/>
                <a:gd name="T47" fmla="*/ 261 h 775"/>
                <a:gd name="T48" fmla="*/ 784 w 830"/>
                <a:gd name="T49" fmla="*/ 177 h 775"/>
                <a:gd name="T50" fmla="*/ 709 w 830"/>
                <a:gd name="T51" fmla="*/ 89 h 775"/>
                <a:gd name="T52" fmla="*/ 588 w 830"/>
                <a:gd name="T53" fmla="*/ 25 h 775"/>
                <a:gd name="T54" fmla="*/ 423 w 830"/>
                <a:gd name="T55" fmla="*/ 0 h 775"/>
                <a:gd name="T56" fmla="*/ 249 w 830"/>
                <a:gd name="T57" fmla="*/ 29 h 775"/>
                <a:gd name="T58" fmla="*/ 112 w 830"/>
                <a:gd name="T59" fmla="*/ 113 h 775"/>
                <a:gd name="T60" fmla="*/ 26 w 830"/>
                <a:gd name="T61" fmla="*/ 239 h 775"/>
                <a:gd name="T62" fmla="*/ 0 w 830"/>
                <a:gd name="T63" fmla="*/ 393 h 775"/>
                <a:gd name="T64" fmla="*/ 26 w 830"/>
                <a:gd name="T65" fmla="*/ 541 h 7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30" h="775">
                  <a:moveTo>
                    <a:pt x="148" y="190"/>
                  </a:moveTo>
                  <a:cubicBezTo>
                    <a:pt x="170" y="143"/>
                    <a:pt x="203" y="107"/>
                    <a:pt x="247" y="82"/>
                  </a:cubicBezTo>
                  <a:cubicBezTo>
                    <a:pt x="290" y="57"/>
                    <a:pt x="341" y="45"/>
                    <a:pt x="399" y="45"/>
                  </a:cubicBezTo>
                  <a:cubicBezTo>
                    <a:pt x="440" y="45"/>
                    <a:pt x="477" y="51"/>
                    <a:pt x="512" y="62"/>
                  </a:cubicBezTo>
                  <a:cubicBezTo>
                    <a:pt x="546" y="74"/>
                    <a:pt x="575" y="89"/>
                    <a:pt x="596" y="106"/>
                  </a:cubicBezTo>
                  <a:cubicBezTo>
                    <a:pt x="618" y="124"/>
                    <a:pt x="637" y="144"/>
                    <a:pt x="652" y="167"/>
                  </a:cubicBezTo>
                  <a:cubicBezTo>
                    <a:pt x="668" y="190"/>
                    <a:pt x="681" y="216"/>
                    <a:pt x="690" y="245"/>
                  </a:cubicBezTo>
                  <a:cubicBezTo>
                    <a:pt x="706" y="292"/>
                    <a:pt x="713" y="343"/>
                    <a:pt x="713" y="398"/>
                  </a:cubicBezTo>
                  <a:cubicBezTo>
                    <a:pt x="713" y="463"/>
                    <a:pt x="703" y="521"/>
                    <a:pt x="681" y="571"/>
                  </a:cubicBezTo>
                  <a:cubicBezTo>
                    <a:pt x="660" y="620"/>
                    <a:pt x="627" y="659"/>
                    <a:pt x="584" y="686"/>
                  </a:cubicBezTo>
                  <a:cubicBezTo>
                    <a:pt x="541" y="714"/>
                    <a:pt x="490" y="727"/>
                    <a:pt x="431" y="727"/>
                  </a:cubicBezTo>
                  <a:cubicBezTo>
                    <a:pt x="388" y="727"/>
                    <a:pt x="350" y="721"/>
                    <a:pt x="315" y="707"/>
                  </a:cubicBezTo>
                  <a:cubicBezTo>
                    <a:pt x="280" y="694"/>
                    <a:pt x="248" y="673"/>
                    <a:pt x="220" y="644"/>
                  </a:cubicBezTo>
                  <a:cubicBezTo>
                    <a:pt x="192" y="616"/>
                    <a:pt x="169" y="581"/>
                    <a:pt x="151" y="539"/>
                  </a:cubicBezTo>
                  <a:cubicBezTo>
                    <a:pt x="141" y="514"/>
                    <a:pt x="132" y="484"/>
                    <a:pt x="125" y="450"/>
                  </a:cubicBezTo>
                  <a:cubicBezTo>
                    <a:pt x="118" y="416"/>
                    <a:pt x="115" y="382"/>
                    <a:pt x="115" y="349"/>
                  </a:cubicBezTo>
                  <a:cubicBezTo>
                    <a:pt x="115" y="290"/>
                    <a:pt x="126" y="236"/>
                    <a:pt x="148" y="190"/>
                  </a:cubicBezTo>
                  <a:close/>
                  <a:moveTo>
                    <a:pt x="26" y="541"/>
                  </a:moveTo>
                  <a:cubicBezTo>
                    <a:pt x="44" y="591"/>
                    <a:pt x="70" y="634"/>
                    <a:pt x="105" y="669"/>
                  </a:cubicBezTo>
                  <a:cubicBezTo>
                    <a:pt x="139" y="704"/>
                    <a:pt x="181" y="730"/>
                    <a:pt x="231" y="748"/>
                  </a:cubicBezTo>
                  <a:cubicBezTo>
                    <a:pt x="281" y="765"/>
                    <a:pt x="335" y="775"/>
                    <a:pt x="392" y="775"/>
                  </a:cubicBezTo>
                  <a:cubicBezTo>
                    <a:pt x="518" y="775"/>
                    <a:pt x="623" y="736"/>
                    <a:pt x="706" y="657"/>
                  </a:cubicBezTo>
                  <a:cubicBezTo>
                    <a:pt x="788" y="579"/>
                    <a:pt x="830" y="481"/>
                    <a:pt x="830" y="364"/>
                  </a:cubicBezTo>
                  <a:cubicBezTo>
                    <a:pt x="830" y="327"/>
                    <a:pt x="826" y="293"/>
                    <a:pt x="817" y="261"/>
                  </a:cubicBezTo>
                  <a:cubicBezTo>
                    <a:pt x="809" y="228"/>
                    <a:pt x="798" y="200"/>
                    <a:pt x="784" y="177"/>
                  </a:cubicBezTo>
                  <a:cubicBezTo>
                    <a:pt x="766" y="145"/>
                    <a:pt x="741" y="116"/>
                    <a:pt x="709" y="89"/>
                  </a:cubicBezTo>
                  <a:cubicBezTo>
                    <a:pt x="678" y="62"/>
                    <a:pt x="637" y="41"/>
                    <a:pt x="588" y="25"/>
                  </a:cubicBezTo>
                  <a:cubicBezTo>
                    <a:pt x="538" y="8"/>
                    <a:pt x="484" y="0"/>
                    <a:pt x="423" y="0"/>
                  </a:cubicBezTo>
                  <a:cubicBezTo>
                    <a:pt x="358" y="0"/>
                    <a:pt x="300" y="10"/>
                    <a:pt x="249" y="29"/>
                  </a:cubicBezTo>
                  <a:cubicBezTo>
                    <a:pt x="198" y="48"/>
                    <a:pt x="152" y="76"/>
                    <a:pt x="112" y="113"/>
                  </a:cubicBezTo>
                  <a:cubicBezTo>
                    <a:pt x="72" y="151"/>
                    <a:pt x="43" y="193"/>
                    <a:pt x="26" y="239"/>
                  </a:cubicBezTo>
                  <a:cubicBezTo>
                    <a:pt x="8" y="286"/>
                    <a:pt x="0" y="337"/>
                    <a:pt x="0" y="393"/>
                  </a:cubicBezTo>
                  <a:cubicBezTo>
                    <a:pt x="0" y="441"/>
                    <a:pt x="9" y="491"/>
                    <a:pt x="26" y="5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grpSp>
    </p:spTree>
    <p:extLst>
      <p:ext uri="{BB962C8B-B14F-4D97-AF65-F5344CB8AC3E}">
        <p14:creationId xmlns:p14="http://schemas.microsoft.com/office/powerpoint/2010/main" val="252465078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446198C-04DA-4E69-9F60-477E336F6D8D}" type="datetimeFigureOut">
              <a:rPr lang="en-US" smtClean="0"/>
              <a:t>2/19/2025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ACAD713-2A88-4927-BA3B-75E8042AC897}" type="slidenum">
              <a:rPr lang="en-US" smtClean="0"/>
              <a:t>‹#›</a:t>
            </a:fld>
            <a:endParaRPr lang="en-US"/>
          </a:p>
        </p:txBody>
      </p:sp>
      <p:grpSp>
        <p:nvGrpSpPr>
          <p:cNvPr id="19" name="Group 18"/>
          <p:cNvGrpSpPr/>
          <p:nvPr userDrawn="1"/>
        </p:nvGrpSpPr>
        <p:grpSpPr>
          <a:xfrm>
            <a:off x="160867" y="6299344"/>
            <a:ext cx="560917" cy="458645"/>
            <a:chOff x="657225" y="681038"/>
            <a:chExt cx="1266825" cy="1381125"/>
          </a:xfrm>
          <a:solidFill>
            <a:srgbClr val="FFFFFF"/>
          </a:solidFill>
        </p:grpSpPr>
        <p:sp>
          <p:nvSpPr>
            <p:cNvPr id="20" name="Freeform 5"/>
            <p:cNvSpPr>
              <a:spLocks noEditPoints="1"/>
            </p:cNvSpPr>
            <p:nvPr userDrawn="1"/>
          </p:nvSpPr>
          <p:spPr bwMode="auto">
            <a:xfrm>
              <a:off x="846138" y="1354138"/>
              <a:ext cx="887413" cy="708025"/>
            </a:xfrm>
            <a:custGeom>
              <a:avLst/>
              <a:gdLst>
                <a:gd name="T0" fmla="*/ 2203 w 2794"/>
                <a:gd name="T1" fmla="*/ 0 h 2229"/>
                <a:gd name="T2" fmla="*/ 1613 w 2794"/>
                <a:gd name="T3" fmla="*/ 0 h 2229"/>
                <a:gd name="T4" fmla="*/ 1613 w 2794"/>
                <a:gd name="T5" fmla="*/ 665 h 2229"/>
                <a:gd name="T6" fmla="*/ 1904 w 2794"/>
                <a:gd name="T7" fmla="*/ 1330 h 2229"/>
                <a:gd name="T8" fmla="*/ 1904 w 2794"/>
                <a:gd name="T9" fmla="*/ 1237 h 2229"/>
                <a:gd name="T10" fmla="*/ 1749 w 2794"/>
                <a:gd name="T11" fmla="*/ 747 h 2229"/>
                <a:gd name="T12" fmla="*/ 1749 w 2794"/>
                <a:gd name="T13" fmla="*/ 573 h 2229"/>
                <a:gd name="T14" fmla="*/ 1972 w 2794"/>
                <a:gd name="T15" fmla="*/ 573 h 2229"/>
                <a:gd name="T16" fmla="*/ 1972 w 2794"/>
                <a:gd name="T17" fmla="*/ 1332 h 2229"/>
                <a:gd name="T18" fmla="*/ 1401 w 2794"/>
                <a:gd name="T19" fmla="*/ 2182 h 2229"/>
                <a:gd name="T20" fmla="*/ 829 w 2794"/>
                <a:gd name="T21" fmla="*/ 1374 h 2229"/>
                <a:gd name="T22" fmla="*/ 1180 w 2794"/>
                <a:gd name="T23" fmla="*/ 665 h 2229"/>
                <a:gd name="T24" fmla="*/ 1180 w 2794"/>
                <a:gd name="T25" fmla="*/ 573 h 2229"/>
                <a:gd name="T26" fmla="*/ 1401 w 2794"/>
                <a:gd name="T27" fmla="*/ 573 h 2229"/>
                <a:gd name="T28" fmla="*/ 1542 w 2794"/>
                <a:gd name="T29" fmla="*/ 573 h 2229"/>
                <a:gd name="T30" fmla="*/ 1542 w 2794"/>
                <a:gd name="T31" fmla="*/ 436 h 2229"/>
                <a:gd name="T32" fmla="*/ 1401 w 2794"/>
                <a:gd name="T33" fmla="*/ 436 h 2229"/>
                <a:gd name="T34" fmla="*/ 1180 w 2794"/>
                <a:gd name="T35" fmla="*/ 436 h 2229"/>
                <a:gd name="T36" fmla="*/ 1180 w 2794"/>
                <a:gd name="T37" fmla="*/ 436 h 2229"/>
                <a:gd name="T38" fmla="*/ 1044 w 2794"/>
                <a:gd name="T39" fmla="*/ 436 h 2229"/>
                <a:gd name="T40" fmla="*/ 1044 w 2794"/>
                <a:gd name="T41" fmla="*/ 436 h 2229"/>
                <a:gd name="T42" fmla="*/ 692 w 2794"/>
                <a:gd name="T43" fmla="*/ 436 h 2229"/>
                <a:gd name="T44" fmla="*/ 692 w 2794"/>
                <a:gd name="T45" fmla="*/ 1234 h 2229"/>
                <a:gd name="T46" fmla="*/ 695 w 2794"/>
                <a:gd name="T47" fmla="*/ 1315 h 2229"/>
                <a:gd name="T48" fmla="*/ 695 w 2794"/>
                <a:gd name="T49" fmla="*/ 1315 h 2229"/>
                <a:gd name="T50" fmla="*/ 829 w 2794"/>
                <a:gd name="T51" fmla="*/ 1205 h 2229"/>
                <a:gd name="T52" fmla="*/ 829 w 2794"/>
                <a:gd name="T53" fmla="*/ 1205 h 2229"/>
                <a:gd name="T54" fmla="*/ 829 w 2794"/>
                <a:gd name="T55" fmla="*/ 573 h 2229"/>
                <a:gd name="T56" fmla="*/ 1044 w 2794"/>
                <a:gd name="T57" fmla="*/ 573 h 2229"/>
                <a:gd name="T58" fmla="*/ 1044 w 2794"/>
                <a:gd name="T59" fmla="*/ 573 h 2229"/>
                <a:gd name="T60" fmla="*/ 1044 w 2794"/>
                <a:gd name="T61" fmla="*/ 747 h 2229"/>
                <a:gd name="T62" fmla="*/ 590 w 2794"/>
                <a:gd name="T63" fmla="*/ 1447 h 2229"/>
                <a:gd name="T64" fmla="*/ 135 w 2794"/>
                <a:gd name="T65" fmla="*/ 747 h 2229"/>
                <a:gd name="T66" fmla="*/ 135 w 2794"/>
                <a:gd name="T67" fmla="*/ 136 h 2229"/>
                <a:gd name="T68" fmla="*/ 590 w 2794"/>
                <a:gd name="T69" fmla="*/ 136 h 2229"/>
                <a:gd name="T70" fmla="*/ 1044 w 2794"/>
                <a:gd name="T71" fmla="*/ 136 h 2229"/>
                <a:gd name="T72" fmla="*/ 1044 w 2794"/>
                <a:gd name="T73" fmla="*/ 370 h 2229"/>
                <a:gd name="T74" fmla="*/ 1180 w 2794"/>
                <a:gd name="T75" fmla="*/ 370 h 2229"/>
                <a:gd name="T76" fmla="*/ 1180 w 2794"/>
                <a:gd name="T77" fmla="*/ 0 h 2229"/>
                <a:gd name="T78" fmla="*/ 590 w 2794"/>
                <a:gd name="T79" fmla="*/ 0 h 2229"/>
                <a:gd name="T80" fmla="*/ 0 w 2794"/>
                <a:gd name="T81" fmla="*/ 0 h 2229"/>
                <a:gd name="T82" fmla="*/ 0 w 2794"/>
                <a:gd name="T83" fmla="*/ 665 h 2229"/>
                <a:gd name="T84" fmla="*/ 590 w 2794"/>
                <a:gd name="T85" fmla="*/ 1495 h 2229"/>
                <a:gd name="T86" fmla="*/ 708 w 2794"/>
                <a:gd name="T87" fmla="*/ 1444 h 2229"/>
                <a:gd name="T88" fmla="*/ 1401 w 2794"/>
                <a:gd name="T89" fmla="*/ 2229 h 2229"/>
                <a:gd name="T90" fmla="*/ 2093 w 2794"/>
                <a:gd name="T91" fmla="*/ 1447 h 2229"/>
                <a:gd name="T92" fmla="*/ 2203 w 2794"/>
                <a:gd name="T93" fmla="*/ 1495 h 2229"/>
                <a:gd name="T94" fmla="*/ 2794 w 2794"/>
                <a:gd name="T95" fmla="*/ 665 h 2229"/>
                <a:gd name="T96" fmla="*/ 2794 w 2794"/>
                <a:gd name="T97" fmla="*/ 0 h 2229"/>
                <a:gd name="T98" fmla="*/ 2203 w 2794"/>
                <a:gd name="T99" fmla="*/ 0 h 2229"/>
                <a:gd name="T100" fmla="*/ 2658 w 2794"/>
                <a:gd name="T101" fmla="*/ 747 h 2229"/>
                <a:gd name="T102" fmla="*/ 2203 w 2794"/>
                <a:gd name="T103" fmla="*/ 1447 h 2229"/>
                <a:gd name="T104" fmla="*/ 2100 w 2794"/>
                <a:gd name="T105" fmla="*/ 1395 h 2229"/>
                <a:gd name="T106" fmla="*/ 2109 w 2794"/>
                <a:gd name="T107" fmla="*/ 1234 h 2229"/>
                <a:gd name="T108" fmla="*/ 2109 w 2794"/>
                <a:gd name="T109" fmla="*/ 436 h 2229"/>
                <a:gd name="T110" fmla="*/ 1749 w 2794"/>
                <a:gd name="T111" fmla="*/ 436 h 2229"/>
                <a:gd name="T112" fmla="*/ 1749 w 2794"/>
                <a:gd name="T113" fmla="*/ 136 h 2229"/>
                <a:gd name="T114" fmla="*/ 2203 w 2794"/>
                <a:gd name="T115" fmla="*/ 136 h 2229"/>
                <a:gd name="T116" fmla="*/ 2658 w 2794"/>
                <a:gd name="T117" fmla="*/ 136 h 2229"/>
                <a:gd name="T118" fmla="*/ 2658 w 2794"/>
                <a:gd name="T119" fmla="*/ 747 h 2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94" h="2229">
                  <a:moveTo>
                    <a:pt x="2203" y="0"/>
                  </a:moveTo>
                  <a:cubicBezTo>
                    <a:pt x="1613" y="0"/>
                    <a:pt x="1613" y="0"/>
                    <a:pt x="1613" y="0"/>
                  </a:cubicBezTo>
                  <a:cubicBezTo>
                    <a:pt x="1613" y="665"/>
                    <a:pt x="1613" y="665"/>
                    <a:pt x="1613" y="665"/>
                  </a:cubicBezTo>
                  <a:cubicBezTo>
                    <a:pt x="1613" y="970"/>
                    <a:pt x="1719" y="1183"/>
                    <a:pt x="1904" y="1330"/>
                  </a:cubicBezTo>
                  <a:cubicBezTo>
                    <a:pt x="1904" y="1237"/>
                    <a:pt x="1904" y="1237"/>
                    <a:pt x="1904" y="1237"/>
                  </a:cubicBezTo>
                  <a:cubicBezTo>
                    <a:pt x="1769" y="1081"/>
                    <a:pt x="1749" y="901"/>
                    <a:pt x="1749" y="747"/>
                  </a:cubicBezTo>
                  <a:cubicBezTo>
                    <a:pt x="1749" y="573"/>
                    <a:pt x="1749" y="573"/>
                    <a:pt x="1749" y="573"/>
                  </a:cubicBezTo>
                  <a:cubicBezTo>
                    <a:pt x="1972" y="573"/>
                    <a:pt x="1972" y="573"/>
                    <a:pt x="1972" y="573"/>
                  </a:cubicBezTo>
                  <a:cubicBezTo>
                    <a:pt x="1972" y="1332"/>
                    <a:pt x="1972" y="1332"/>
                    <a:pt x="1972" y="1332"/>
                  </a:cubicBezTo>
                  <a:cubicBezTo>
                    <a:pt x="1972" y="1609"/>
                    <a:pt x="1895" y="1961"/>
                    <a:pt x="1401" y="2182"/>
                  </a:cubicBezTo>
                  <a:cubicBezTo>
                    <a:pt x="931" y="1972"/>
                    <a:pt x="838" y="1643"/>
                    <a:pt x="829" y="1374"/>
                  </a:cubicBezTo>
                  <a:cubicBezTo>
                    <a:pt x="1051" y="1225"/>
                    <a:pt x="1180" y="1001"/>
                    <a:pt x="1180" y="665"/>
                  </a:cubicBezTo>
                  <a:cubicBezTo>
                    <a:pt x="1180" y="573"/>
                    <a:pt x="1180" y="573"/>
                    <a:pt x="1180" y="573"/>
                  </a:cubicBezTo>
                  <a:cubicBezTo>
                    <a:pt x="1401" y="573"/>
                    <a:pt x="1401" y="573"/>
                    <a:pt x="1401" y="573"/>
                  </a:cubicBezTo>
                  <a:cubicBezTo>
                    <a:pt x="1542" y="573"/>
                    <a:pt x="1542" y="573"/>
                    <a:pt x="1542" y="573"/>
                  </a:cubicBezTo>
                  <a:cubicBezTo>
                    <a:pt x="1542" y="436"/>
                    <a:pt x="1542" y="436"/>
                    <a:pt x="1542" y="436"/>
                  </a:cubicBezTo>
                  <a:cubicBezTo>
                    <a:pt x="1401" y="436"/>
                    <a:pt x="1401" y="436"/>
                    <a:pt x="1401" y="436"/>
                  </a:cubicBezTo>
                  <a:cubicBezTo>
                    <a:pt x="1180" y="436"/>
                    <a:pt x="1180" y="436"/>
                    <a:pt x="1180" y="436"/>
                  </a:cubicBezTo>
                  <a:cubicBezTo>
                    <a:pt x="1180" y="436"/>
                    <a:pt x="1180" y="436"/>
                    <a:pt x="1180" y="436"/>
                  </a:cubicBezTo>
                  <a:cubicBezTo>
                    <a:pt x="1044" y="436"/>
                    <a:pt x="1044" y="436"/>
                    <a:pt x="1044" y="436"/>
                  </a:cubicBezTo>
                  <a:cubicBezTo>
                    <a:pt x="1044" y="436"/>
                    <a:pt x="1044" y="436"/>
                    <a:pt x="1044" y="436"/>
                  </a:cubicBezTo>
                  <a:cubicBezTo>
                    <a:pt x="692" y="436"/>
                    <a:pt x="692" y="436"/>
                    <a:pt x="692" y="436"/>
                  </a:cubicBezTo>
                  <a:cubicBezTo>
                    <a:pt x="692" y="1234"/>
                    <a:pt x="692" y="1234"/>
                    <a:pt x="692" y="1234"/>
                  </a:cubicBezTo>
                  <a:cubicBezTo>
                    <a:pt x="692" y="1262"/>
                    <a:pt x="693" y="1289"/>
                    <a:pt x="695" y="1315"/>
                  </a:cubicBezTo>
                  <a:cubicBezTo>
                    <a:pt x="695" y="1315"/>
                    <a:pt x="695" y="1315"/>
                    <a:pt x="695" y="1315"/>
                  </a:cubicBezTo>
                  <a:cubicBezTo>
                    <a:pt x="748" y="1280"/>
                    <a:pt x="792" y="1244"/>
                    <a:pt x="829" y="1205"/>
                  </a:cubicBezTo>
                  <a:cubicBezTo>
                    <a:pt x="829" y="1205"/>
                    <a:pt x="829" y="1205"/>
                    <a:pt x="829" y="1205"/>
                  </a:cubicBezTo>
                  <a:cubicBezTo>
                    <a:pt x="829" y="573"/>
                    <a:pt x="829" y="573"/>
                    <a:pt x="829" y="573"/>
                  </a:cubicBezTo>
                  <a:cubicBezTo>
                    <a:pt x="1044" y="573"/>
                    <a:pt x="1044" y="573"/>
                    <a:pt x="1044" y="573"/>
                  </a:cubicBezTo>
                  <a:cubicBezTo>
                    <a:pt x="1044" y="573"/>
                    <a:pt x="1044" y="573"/>
                    <a:pt x="1044" y="573"/>
                  </a:cubicBezTo>
                  <a:cubicBezTo>
                    <a:pt x="1044" y="747"/>
                    <a:pt x="1044" y="747"/>
                    <a:pt x="1044" y="747"/>
                  </a:cubicBezTo>
                  <a:cubicBezTo>
                    <a:pt x="1044" y="978"/>
                    <a:pt x="1001" y="1263"/>
                    <a:pt x="590" y="1447"/>
                  </a:cubicBezTo>
                  <a:cubicBezTo>
                    <a:pt x="178" y="1263"/>
                    <a:pt x="135" y="978"/>
                    <a:pt x="135" y="747"/>
                  </a:cubicBezTo>
                  <a:cubicBezTo>
                    <a:pt x="135" y="136"/>
                    <a:pt x="135" y="136"/>
                    <a:pt x="135" y="136"/>
                  </a:cubicBezTo>
                  <a:cubicBezTo>
                    <a:pt x="590" y="136"/>
                    <a:pt x="590" y="136"/>
                    <a:pt x="590" y="136"/>
                  </a:cubicBezTo>
                  <a:cubicBezTo>
                    <a:pt x="1044" y="136"/>
                    <a:pt x="1044" y="136"/>
                    <a:pt x="1044" y="136"/>
                  </a:cubicBezTo>
                  <a:cubicBezTo>
                    <a:pt x="1044" y="370"/>
                    <a:pt x="1044" y="370"/>
                    <a:pt x="1044" y="370"/>
                  </a:cubicBezTo>
                  <a:cubicBezTo>
                    <a:pt x="1180" y="370"/>
                    <a:pt x="1180" y="370"/>
                    <a:pt x="1180" y="370"/>
                  </a:cubicBezTo>
                  <a:cubicBezTo>
                    <a:pt x="1180" y="0"/>
                    <a:pt x="1180" y="0"/>
                    <a:pt x="1180" y="0"/>
                  </a:cubicBezTo>
                  <a:cubicBezTo>
                    <a:pt x="590" y="0"/>
                    <a:pt x="590" y="0"/>
                    <a:pt x="590" y="0"/>
                  </a:cubicBezTo>
                  <a:cubicBezTo>
                    <a:pt x="0" y="0"/>
                    <a:pt x="0" y="0"/>
                    <a:pt x="0" y="0"/>
                  </a:cubicBezTo>
                  <a:cubicBezTo>
                    <a:pt x="0" y="665"/>
                    <a:pt x="0" y="665"/>
                    <a:pt x="0" y="665"/>
                  </a:cubicBezTo>
                  <a:cubicBezTo>
                    <a:pt x="0" y="1109"/>
                    <a:pt x="224" y="1357"/>
                    <a:pt x="590" y="1495"/>
                  </a:cubicBezTo>
                  <a:cubicBezTo>
                    <a:pt x="631" y="1479"/>
                    <a:pt x="670" y="1462"/>
                    <a:pt x="708" y="1444"/>
                  </a:cubicBezTo>
                  <a:cubicBezTo>
                    <a:pt x="771" y="1847"/>
                    <a:pt x="1023" y="2087"/>
                    <a:pt x="1401" y="2229"/>
                  </a:cubicBezTo>
                  <a:cubicBezTo>
                    <a:pt x="1777" y="2087"/>
                    <a:pt x="2029" y="1848"/>
                    <a:pt x="2093" y="1447"/>
                  </a:cubicBezTo>
                  <a:cubicBezTo>
                    <a:pt x="2128" y="1464"/>
                    <a:pt x="2165" y="1480"/>
                    <a:pt x="2203" y="1495"/>
                  </a:cubicBezTo>
                  <a:cubicBezTo>
                    <a:pt x="2569" y="1357"/>
                    <a:pt x="2794" y="1109"/>
                    <a:pt x="2794" y="665"/>
                  </a:cubicBezTo>
                  <a:cubicBezTo>
                    <a:pt x="2794" y="0"/>
                    <a:pt x="2794" y="0"/>
                    <a:pt x="2794" y="0"/>
                  </a:cubicBezTo>
                  <a:lnTo>
                    <a:pt x="2203" y="0"/>
                  </a:lnTo>
                  <a:close/>
                  <a:moveTo>
                    <a:pt x="2658" y="747"/>
                  </a:moveTo>
                  <a:cubicBezTo>
                    <a:pt x="2658" y="978"/>
                    <a:pt x="2615" y="1263"/>
                    <a:pt x="2203" y="1447"/>
                  </a:cubicBezTo>
                  <a:cubicBezTo>
                    <a:pt x="2166" y="1431"/>
                    <a:pt x="2131" y="1413"/>
                    <a:pt x="2100" y="1395"/>
                  </a:cubicBezTo>
                  <a:cubicBezTo>
                    <a:pt x="2106" y="1344"/>
                    <a:pt x="2109" y="1290"/>
                    <a:pt x="2109" y="1234"/>
                  </a:cubicBezTo>
                  <a:cubicBezTo>
                    <a:pt x="2109" y="436"/>
                    <a:pt x="2109" y="436"/>
                    <a:pt x="2109" y="436"/>
                  </a:cubicBezTo>
                  <a:cubicBezTo>
                    <a:pt x="1749" y="436"/>
                    <a:pt x="1749" y="436"/>
                    <a:pt x="1749" y="436"/>
                  </a:cubicBezTo>
                  <a:cubicBezTo>
                    <a:pt x="1749" y="136"/>
                    <a:pt x="1749" y="136"/>
                    <a:pt x="1749" y="136"/>
                  </a:cubicBezTo>
                  <a:cubicBezTo>
                    <a:pt x="2203" y="136"/>
                    <a:pt x="2203" y="136"/>
                    <a:pt x="2203" y="136"/>
                  </a:cubicBezTo>
                  <a:cubicBezTo>
                    <a:pt x="2658" y="136"/>
                    <a:pt x="2658" y="136"/>
                    <a:pt x="2658" y="136"/>
                  </a:cubicBezTo>
                  <a:lnTo>
                    <a:pt x="2658" y="7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21" name="Freeform 6"/>
            <p:cNvSpPr>
              <a:spLocks/>
            </p:cNvSpPr>
            <p:nvPr userDrawn="1"/>
          </p:nvSpPr>
          <p:spPr bwMode="auto">
            <a:xfrm>
              <a:off x="915988" y="1003301"/>
              <a:ext cx="188913" cy="236538"/>
            </a:xfrm>
            <a:custGeom>
              <a:avLst/>
              <a:gdLst>
                <a:gd name="T0" fmla="*/ 49 w 596"/>
                <a:gd name="T1" fmla="*/ 747 h 747"/>
                <a:gd name="T2" fmla="*/ 49 w 596"/>
                <a:gd name="T3" fmla="*/ 721 h 747"/>
                <a:gd name="T4" fmla="*/ 91 w 596"/>
                <a:gd name="T5" fmla="*/ 696 h 747"/>
                <a:gd name="T6" fmla="*/ 99 w 596"/>
                <a:gd name="T7" fmla="*/ 684 h 747"/>
                <a:gd name="T8" fmla="*/ 105 w 596"/>
                <a:gd name="T9" fmla="*/ 621 h 747"/>
                <a:gd name="T10" fmla="*/ 109 w 596"/>
                <a:gd name="T11" fmla="*/ 535 h 747"/>
                <a:gd name="T12" fmla="*/ 109 w 596"/>
                <a:gd name="T13" fmla="*/ 252 h 747"/>
                <a:gd name="T14" fmla="*/ 105 w 596"/>
                <a:gd name="T15" fmla="*/ 112 h 747"/>
                <a:gd name="T16" fmla="*/ 98 w 596"/>
                <a:gd name="T17" fmla="*/ 52 h 747"/>
                <a:gd name="T18" fmla="*/ 78 w 596"/>
                <a:gd name="T19" fmla="*/ 39 h 747"/>
                <a:gd name="T20" fmla="*/ 0 w 596"/>
                <a:gd name="T21" fmla="*/ 33 h 747"/>
                <a:gd name="T22" fmla="*/ 0 w 596"/>
                <a:gd name="T23" fmla="*/ 0 h 747"/>
                <a:gd name="T24" fmla="*/ 165 w 596"/>
                <a:gd name="T25" fmla="*/ 3 h 747"/>
                <a:gd name="T26" fmla="*/ 323 w 596"/>
                <a:gd name="T27" fmla="*/ 0 h 747"/>
                <a:gd name="T28" fmla="*/ 323 w 596"/>
                <a:gd name="T29" fmla="*/ 33 h 747"/>
                <a:gd name="T30" fmla="*/ 243 w 596"/>
                <a:gd name="T31" fmla="*/ 39 h 747"/>
                <a:gd name="T32" fmla="*/ 224 w 596"/>
                <a:gd name="T33" fmla="*/ 51 h 747"/>
                <a:gd name="T34" fmla="*/ 216 w 596"/>
                <a:gd name="T35" fmla="*/ 102 h 747"/>
                <a:gd name="T36" fmla="*/ 213 w 596"/>
                <a:gd name="T37" fmla="*/ 252 h 747"/>
                <a:gd name="T38" fmla="*/ 213 w 596"/>
                <a:gd name="T39" fmla="*/ 606 h 747"/>
                <a:gd name="T40" fmla="*/ 216 w 596"/>
                <a:gd name="T41" fmla="*/ 696 h 747"/>
                <a:gd name="T42" fmla="*/ 303 w 596"/>
                <a:gd name="T43" fmla="*/ 700 h 747"/>
                <a:gd name="T44" fmla="*/ 525 w 596"/>
                <a:gd name="T45" fmla="*/ 681 h 747"/>
                <a:gd name="T46" fmla="*/ 538 w 596"/>
                <a:gd name="T47" fmla="*/ 644 h 747"/>
                <a:gd name="T48" fmla="*/ 560 w 596"/>
                <a:gd name="T49" fmla="*/ 557 h 747"/>
                <a:gd name="T50" fmla="*/ 596 w 596"/>
                <a:gd name="T51" fmla="*/ 557 h 747"/>
                <a:gd name="T52" fmla="*/ 573 w 596"/>
                <a:gd name="T53" fmla="*/ 741 h 747"/>
                <a:gd name="T54" fmla="*/ 537 w 596"/>
                <a:gd name="T55" fmla="*/ 746 h 747"/>
                <a:gd name="T56" fmla="*/ 449 w 596"/>
                <a:gd name="T57" fmla="*/ 747 h 747"/>
                <a:gd name="T58" fmla="*/ 156 w 596"/>
                <a:gd name="T59" fmla="*/ 744 h 747"/>
                <a:gd name="T60" fmla="*/ 49 w 596"/>
                <a:gd name="T61" fmla="*/ 747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6" h="747">
                  <a:moveTo>
                    <a:pt x="49" y="747"/>
                  </a:moveTo>
                  <a:cubicBezTo>
                    <a:pt x="49" y="721"/>
                    <a:pt x="49" y="721"/>
                    <a:pt x="49" y="721"/>
                  </a:cubicBezTo>
                  <a:cubicBezTo>
                    <a:pt x="71" y="710"/>
                    <a:pt x="85" y="702"/>
                    <a:pt x="91" y="696"/>
                  </a:cubicBezTo>
                  <a:cubicBezTo>
                    <a:pt x="95" y="693"/>
                    <a:pt x="98" y="689"/>
                    <a:pt x="99" y="684"/>
                  </a:cubicBezTo>
                  <a:cubicBezTo>
                    <a:pt x="102" y="675"/>
                    <a:pt x="104" y="654"/>
                    <a:pt x="105" y="621"/>
                  </a:cubicBezTo>
                  <a:cubicBezTo>
                    <a:pt x="108" y="573"/>
                    <a:pt x="109" y="545"/>
                    <a:pt x="109" y="535"/>
                  </a:cubicBezTo>
                  <a:cubicBezTo>
                    <a:pt x="109" y="252"/>
                    <a:pt x="109" y="252"/>
                    <a:pt x="109" y="252"/>
                  </a:cubicBezTo>
                  <a:cubicBezTo>
                    <a:pt x="109" y="204"/>
                    <a:pt x="108" y="157"/>
                    <a:pt x="105" y="112"/>
                  </a:cubicBezTo>
                  <a:cubicBezTo>
                    <a:pt x="104" y="78"/>
                    <a:pt x="102" y="59"/>
                    <a:pt x="98" y="52"/>
                  </a:cubicBezTo>
                  <a:cubicBezTo>
                    <a:pt x="93" y="46"/>
                    <a:pt x="87" y="42"/>
                    <a:pt x="78" y="39"/>
                  </a:cubicBezTo>
                  <a:cubicBezTo>
                    <a:pt x="69" y="36"/>
                    <a:pt x="43" y="34"/>
                    <a:pt x="0" y="33"/>
                  </a:cubicBezTo>
                  <a:cubicBezTo>
                    <a:pt x="0" y="0"/>
                    <a:pt x="0" y="0"/>
                    <a:pt x="0" y="0"/>
                  </a:cubicBezTo>
                  <a:cubicBezTo>
                    <a:pt x="89" y="2"/>
                    <a:pt x="144" y="3"/>
                    <a:pt x="165" y="3"/>
                  </a:cubicBezTo>
                  <a:cubicBezTo>
                    <a:pt x="189" y="3"/>
                    <a:pt x="241" y="2"/>
                    <a:pt x="323" y="0"/>
                  </a:cubicBezTo>
                  <a:cubicBezTo>
                    <a:pt x="323" y="33"/>
                    <a:pt x="323" y="33"/>
                    <a:pt x="323" y="33"/>
                  </a:cubicBezTo>
                  <a:cubicBezTo>
                    <a:pt x="279" y="34"/>
                    <a:pt x="253" y="36"/>
                    <a:pt x="243" y="39"/>
                  </a:cubicBezTo>
                  <a:cubicBezTo>
                    <a:pt x="234" y="42"/>
                    <a:pt x="228" y="46"/>
                    <a:pt x="224" y="51"/>
                  </a:cubicBezTo>
                  <a:cubicBezTo>
                    <a:pt x="220" y="58"/>
                    <a:pt x="217" y="75"/>
                    <a:pt x="216" y="102"/>
                  </a:cubicBezTo>
                  <a:cubicBezTo>
                    <a:pt x="215" y="109"/>
                    <a:pt x="214" y="159"/>
                    <a:pt x="213" y="252"/>
                  </a:cubicBezTo>
                  <a:cubicBezTo>
                    <a:pt x="213" y="606"/>
                    <a:pt x="213" y="606"/>
                    <a:pt x="213" y="606"/>
                  </a:cubicBezTo>
                  <a:cubicBezTo>
                    <a:pt x="213" y="643"/>
                    <a:pt x="214" y="673"/>
                    <a:pt x="216" y="696"/>
                  </a:cubicBezTo>
                  <a:cubicBezTo>
                    <a:pt x="257" y="699"/>
                    <a:pt x="262" y="700"/>
                    <a:pt x="303" y="700"/>
                  </a:cubicBezTo>
                  <a:cubicBezTo>
                    <a:pt x="407" y="700"/>
                    <a:pt x="484" y="693"/>
                    <a:pt x="525" y="681"/>
                  </a:cubicBezTo>
                  <a:cubicBezTo>
                    <a:pt x="530" y="670"/>
                    <a:pt x="534" y="658"/>
                    <a:pt x="538" y="644"/>
                  </a:cubicBezTo>
                  <a:cubicBezTo>
                    <a:pt x="560" y="557"/>
                    <a:pt x="560" y="557"/>
                    <a:pt x="560" y="557"/>
                  </a:cubicBezTo>
                  <a:cubicBezTo>
                    <a:pt x="596" y="557"/>
                    <a:pt x="596" y="557"/>
                    <a:pt x="596" y="557"/>
                  </a:cubicBezTo>
                  <a:cubicBezTo>
                    <a:pt x="588" y="609"/>
                    <a:pt x="580" y="671"/>
                    <a:pt x="573" y="741"/>
                  </a:cubicBezTo>
                  <a:cubicBezTo>
                    <a:pt x="558" y="744"/>
                    <a:pt x="546" y="745"/>
                    <a:pt x="537" y="746"/>
                  </a:cubicBezTo>
                  <a:cubicBezTo>
                    <a:pt x="518" y="747"/>
                    <a:pt x="488" y="747"/>
                    <a:pt x="449" y="747"/>
                  </a:cubicBezTo>
                  <a:cubicBezTo>
                    <a:pt x="156" y="744"/>
                    <a:pt x="156" y="744"/>
                    <a:pt x="156" y="744"/>
                  </a:cubicBezTo>
                  <a:cubicBezTo>
                    <a:pt x="121" y="744"/>
                    <a:pt x="85" y="745"/>
                    <a:pt x="49" y="7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22" name="Freeform 7"/>
            <p:cNvSpPr>
              <a:spLocks/>
            </p:cNvSpPr>
            <p:nvPr userDrawn="1"/>
          </p:nvSpPr>
          <p:spPr bwMode="auto">
            <a:xfrm>
              <a:off x="1127125" y="1003301"/>
              <a:ext cx="103188" cy="236538"/>
            </a:xfrm>
            <a:custGeom>
              <a:avLst/>
              <a:gdLst>
                <a:gd name="T0" fmla="*/ 321 w 321"/>
                <a:gd name="T1" fmla="*/ 714 h 747"/>
                <a:gd name="T2" fmla="*/ 321 w 321"/>
                <a:gd name="T3" fmla="*/ 747 h 747"/>
                <a:gd name="T4" fmla="*/ 168 w 321"/>
                <a:gd name="T5" fmla="*/ 744 h 747"/>
                <a:gd name="T6" fmla="*/ 0 w 321"/>
                <a:gd name="T7" fmla="*/ 747 h 747"/>
                <a:gd name="T8" fmla="*/ 0 w 321"/>
                <a:gd name="T9" fmla="*/ 714 h 747"/>
                <a:gd name="T10" fmla="*/ 77 w 321"/>
                <a:gd name="T11" fmla="*/ 708 h 747"/>
                <a:gd name="T12" fmla="*/ 97 w 321"/>
                <a:gd name="T13" fmla="*/ 696 h 747"/>
                <a:gd name="T14" fmla="*/ 105 w 321"/>
                <a:gd name="T15" fmla="*/ 645 h 747"/>
                <a:gd name="T16" fmla="*/ 108 w 321"/>
                <a:gd name="T17" fmla="*/ 495 h 747"/>
                <a:gd name="T18" fmla="*/ 108 w 321"/>
                <a:gd name="T19" fmla="*/ 251 h 747"/>
                <a:gd name="T20" fmla="*/ 105 w 321"/>
                <a:gd name="T21" fmla="*/ 111 h 747"/>
                <a:gd name="T22" fmla="*/ 97 w 321"/>
                <a:gd name="T23" fmla="*/ 52 h 747"/>
                <a:gd name="T24" fmla="*/ 77 w 321"/>
                <a:gd name="T25" fmla="*/ 39 h 747"/>
                <a:gd name="T26" fmla="*/ 0 w 321"/>
                <a:gd name="T27" fmla="*/ 33 h 747"/>
                <a:gd name="T28" fmla="*/ 0 w 321"/>
                <a:gd name="T29" fmla="*/ 0 h 747"/>
                <a:gd name="T30" fmla="*/ 161 w 321"/>
                <a:gd name="T31" fmla="*/ 3 h 747"/>
                <a:gd name="T32" fmla="*/ 321 w 321"/>
                <a:gd name="T33" fmla="*/ 0 h 747"/>
                <a:gd name="T34" fmla="*/ 321 w 321"/>
                <a:gd name="T35" fmla="*/ 33 h 747"/>
                <a:gd name="T36" fmla="*/ 243 w 321"/>
                <a:gd name="T37" fmla="*/ 39 h 747"/>
                <a:gd name="T38" fmla="*/ 224 w 321"/>
                <a:gd name="T39" fmla="*/ 51 h 747"/>
                <a:gd name="T40" fmla="*/ 216 w 321"/>
                <a:gd name="T41" fmla="*/ 102 h 747"/>
                <a:gd name="T42" fmla="*/ 212 w 321"/>
                <a:gd name="T43" fmla="*/ 251 h 747"/>
                <a:gd name="T44" fmla="*/ 212 w 321"/>
                <a:gd name="T45" fmla="*/ 495 h 747"/>
                <a:gd name="T46" fmla="*/ 214 w 321"/>
                <a:gd name="T47" fmla="*/ 635 h 747"/>
                <a:gd name="T48" fmla="*/ 222 w 321"/>
                <a:gd name="T49" fmla="*/ 694 h 747"/>
                <a:gd name="T50" fmla="*/ 242 w 321"/>
                <a:gd name="T51" fmla="*/ 708 h 747"/>
                <a:gd name="T52" fmla="*/ 321 w 321"/>
                <a:gd name="T53" fmla="*/ 714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1" h="747">
                  <a:moveTo>
                    <a:pt x="321" y="714"/>
                  </a:moveTo>
                  <a:cubicBezTo>
                    <a:pt x="321" y="747"/>
                    <a:pt x="321" y="747"/>
                    <a:pt x="321" y="747"/>
                  </a:cubicBezTo>
                  <a:cubicBezTo>
                    <a:pt x="244" y="745"/>
                    <a:pt x="193" y="744"/>
                    <a:pt x="168" y="744"/>
                  </a:cubicBezTo>
                  <a:cubicBezTo>
                    <a:pt x="0" y="747"/>
                    <a:pt x="0" y="747"/>
                    <a:pt x="0" y="747"/>
                  </a:cubicBezTo>
                  <a:cubicBezTo>
                    <a:pt x="0" y="714"/>
                    <a:pt x="0" y="714"/>
                    <a:pt x="0" y="714"/>
                  </a:cubicBezTo>
                  <a:cubicBezTo>
                    <a:pt x="42" y="713"/>
                    <a:pt x="68" y="711"/>
                    <a:pt x="77" y="708"/>
                  </a:cubicBezTo>
                  <a:cubicBezTo>
                    <a:pt x="87" y="705"/>
                    <a:pt x="93" y="701"/>
                    <a:pt x="97" y="696"/>
                  </a:cubicBezTo>
                  <a:cubicBezTo>
                    <a:pt x="101" y="689"/>
                    <a:pt x="104" y="672"/>
                    <a:pt x="105" y="645"/>
                  </a:cubicBezTo>
                  <a:cubicBezTo>
                    <a:pt x="106" y="637"/>
                    <a:pt x="107" y="587"/>
                    <a:pt x="108" y="495"/>
                  </a:cubicBezTo>
                  <a:cubicBezTo>
                    <a:pt x="108" y="251"/>
                    <a:pt x="108" y="251"/>
                    <a:pt x="108" y="251"/>
                  </a:cubicBezTo>
                  <a:cubicBezTo>
                    <a:pt x="108" y="204"/>
                    <a:pt x="107" y="157"/>
                    <a:pt x="105" y="111"/>
                  </a:cubicBezTo>
                  <a:cubicBezTo>
                    <a:pt x="104" y="78"/>
                    <a:pt x="102" y="59"/>
                    <a:pt x="97" y="52"/>
                  </a:cubicBezTo>
                  <a:cubicBezTo>
                    <a:pt x="93" y="46"/>
                    <a:pt x="87" y="41"/>
                    <a:pt x="77" y="39"/>
                  </a:cubicBezTo>
                  <a:cubicBezTo>
                    <a:pt x="68" y="36"/>
                    <a:pt x="42" y="34"/>
                    <a:pt x="0" y="33"/>
                  </a:cubicBezTo>
                  <a:cubicBezTo>
                    <a:pt x="0" y="0"/>
                    <a:pt x="0" y="0"/>
                    <a:pt x="0" y="0"/>
                  </a:cubicBezTo>
                  <a:cubicBezTo>
                    <a:pt x="69" y="2"/>
                    <a:pt x="123" y="3"/>
                    <a:pt x="161" y="3"/>
                  </a:cubicBezTo>
                  <a:cubicBezTo>
                    <a:pt x="197" y="3"/>
                    <a:pt x="250" y="2"/>
                    <a:pt x="321" y="0"/>
                  </a:cubicBezTo>
                  <a:cubicBezTo>
                    <a:pt x="321" y="33"/>
                    <a:pt x="321" y="33"/>
                    <a:pt x="321" y="33"/>
                  </a:cubicBezTo>
                  <a:cubicBezTo>
                    <a:pt x="278" y="34"/>
                    <a:pt x="252" y="36"/>
                    <a:pt x="243" y="39"/>
                  </a:cubicBezTo>
                  <a:cubicBezTo>
                    <a:pt x="234" y="41"/>
                    <a:pt x="227" y="46"/>
                    <a:pt x="224" y="51"/>
                  </a:cubicBezTo>
                  <a:cubicBezTo>
                    <a:pt x="219" y="58"/>
                    <a:pt x="217" y="75"/>
                    <a:pt x="216" y="102"/>
                  </a:cubicBezTo>
                  <a:cubicBezTo>
                    <a:pt x="215" y="109"/>
                    <a:pt x="214" y="159"/>
                    <a:pt x="212" y="251"/>
                  </a:cubicBezTo>
                  <a:cubicBezTo>
                    <a:pt x="212" y="495"/>
                    <a:pt x="212" y="495"/>
                    <a:pt x="212" y="495"/>
                  </a:cubicBezTo>
                  <a:cubicBezTo>
                    <a:pt x="212" y="543"/>
                    <a:pt x="213" y="589"/>
                    <a:pt x="214" y="635"/>
                  </a:cubicBezTo>
                  <a:cubicBezTo>
                    <a:pt x="215" y="668"/>
                    <a:pt x="218" y="688"/>
                    <a:pt x="222" y="694"/>
                  </a:cubicBezTo>
                  <a:cubicBezTo>
                    <a:pt x="226" y="700"/>
                    <a:pt x="233" y="705"/>
                    <a:pt x="242" y="708"/>
                  </a:cubicBezTo>
                  <a:cubicBezTo>
                    <a:pt x="251" y="711"/>
                    <a:pt x="278" y="713"/>
                    <a:pt x="321" y="7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23" name="Freeform 8"/>
            <p:cNvSpPr>
              <a:spLocks/>
            </p:cNvSpPr>
            <p:nvPr userDrawn="1"/>
          </p:nvSpPr>
          <p:spPr bwMode="auto">
            <a:xfrm>
              <a:off x="1266825" y="1003301"/>
              <a:ext cx="276225" cy="242888"/>
            </a:xfrm>
            <a:custGeom>
              <a:avLst/>
              <a:gdLst>
                <a:gd name="T0" fmla="*/ 5 w 869"/>
                <a:gd name="T1" fmla="*/ 747 h 766"/>
                <a:gd name="T2" fmla="*/ 5 w 869"/>
                <a:gd name="T3" fmla="*/ 714 h 766"/>
                <a:gd name="T4" fmla="*/ 80 w 869"/>
                <a:gd name="T5" fmla="*/ 705 h 766"/>
                <a:gd name="T6" fmla="*/ 91 w 869"/>
                <a:gd name="T7" fmla="*/ 695 h 766"/>
                <a:gd name="T8" fmla="*/ 99 w 869"/>
                <a:gd name="T9" fmla="*/ 640 h 766"/>
                <a:gd name="T10" fmla="*/ 102 w 869"/>
                <a:gd name="T11" fmla="*/ 520 h 766"/>
                <a:gd name="T12" fmla="*/ 102 w 869"/>
                <a:gd name="T13" fmla="*/ 92 h 766"/>
                <a:gd name="T14" fmla="*/ 100 w 869"/>
                <a:gd name="T15" fmla="*/ 69 h 766"/>
                <a:gd name="T16" fmla="*/ 80 w 869"/>
                <a:gd name="T17" fmla="*/ 47 h 766"/>
                <a:gd name="T18" fmla="*/ 57 w 869"/>
                <a:gd name="T19" fmla="*/ 36 h 766"/>
                <a:gd name="T20" fmla="*/ 0 w 869"/>
                <a:gd name="T21" fmla="*/ 33 h 766"/>
                <a:gd name="T22" fmla="*/ 0 w 869"/>
                <a:gd name="T23" fmla="*/ 0 h 766"/>
                <a:gd name="T24" fmla="*/ 119 w 869"/>
                <a:gd name="T25" fmla="*/ 3 h 766"/>
                <a:gd name="T26" fmla="*/ 202 w 869"/>
                <a:gd name="T27" fmla="*/ 0 h 766"/>
                <a:gd name="T28" fmla="*/ 269 w 869"/>
                <a:gd name="T29" fmla="*/ 86 h 766"/>
                <a:gd name="T30" fmla="*/ 381 w 869"/>
                <a:gd name="T31" fmla="*/ 220 h 766"/>
                <a:gd name="T32" fmla="*/ 545 w 869"/>
                <a:gd name="T33" fmla="*/ 411 h 766"/>
                <a:gd name="T34" fmla="*/ 671 w 869"/>
                <a:gd name="T35" fmla="*/ 554 h 766"/>
                <a:gd name="T36" fmla="*/ 721 w 869"/>
                <a:gd name="T37" fmla="*/ 609 h 766"/>
                <a:gd name="T38" fmla="*/ 721 w 869"/>
                <a:gd name="T39" fmla="*/ 226 h 766"/>
                <a:gd name="T40" fmla="*/ 718 w 869"/>
                <a:gd name="T41" fmla="*/ 105 h 766"/>
                <a:gd name="T42" fmla="*/ 711 w 869"/>
                <a:gd name="T43" fmla="*/ 51 h 766"/>
                <a:gd name="T44" fmla="*/ 699 w 869"/>
                <a:gd name="T45" fmla="*/ 41 h 766"/>
                <a:gd name="T46" fmla="*/ 624 w 869"/>
                <a:gd name="T47" fmla="*/ 33 h 766"/>
                <a:gd name="T48" fmla="*/ 624 w 869"/>
                <a:gd name="T49" fmla="*/ 0 h 766"/>
                <a:gd name="T50" fmla="*/ 756 w 869"/>
                <a:gd name="T51" fmla="*/ 3 h 766"/>
                <a:gd name="T52" fmla="*/ 869 w 869"/>
                <a:gd name="T53" fmla="*/ 0 h 766"/>
                <a:gd name="T54" fmla="*/ 869 w 869"/>
                <a:gd name="T55" fmla="*/ 33 h 766"/>
                <a:gd name="T56" fmla="*/ 794 w 869"/>
                <a:gd name="T57" fmla="*/ 41 h 766"/>
                <a:gd name="T58" fmla="*/ 783 w 869"/>
                <a:gd name="T59" fmla="*/ 52 h 766"/>
                <a:gd name="T60" fmla="*/ 775 w 869"/>
                <a:gd name="T61" fmla="*/ 107 h 766"/>
                <a:gd name="T62" fmla="*/ 772 w 869"/>
                <a:gd name="T63" fmla="*/ 226 h 766"/>
                <a:gd name="T64" fmla="*/ 772 w 869"/>
                <a:gd name="T65" fmla="*/ 479 h 766"/>
                <a:gd name="T66" fmla="*/ 775 w 869"/>
                <a:gd name="T67" fmla="*/ 766 h 766"/>
                <a:gd name="T68" fmla="*/ 721 w 869"/>
                <a:gd name="T69" fmla="*/ 766 h 766"/>
                <a:gd name="T70" fmla="*/ 707 w 869"/>
                <a:gd name="T71" fmla="*/ 752 h 766"/>
                <a:gd name="T72" fmla="*/ 698 w 869"/>
                <a:gd name="T73" fmla="*/ 744 h 766"/>
                <a:gd name="T74" fmla="*/ 678 w 869"/>
                <a:gd name="T75" fmla="*/ 723 h 766"/>
                <a:gd name="T76" fmla="*/ 611 w 869"/>
                <a:gd name="T77" fmla="*/ 647 h 766"/>
                <a:gd name="T78" fmla="*/ 540 w 869"/>
                <a:gd name="T79" fmla="*/ 560 h 766"/>
                <a:gd name="T80" fmla="*/ 151 w 869"/>
                <a:gd name="T81" fmla="*/ 110 h 766"/>
                <a:gd name="T82" fmla="*/ 151 w 869"/>
                <a:gd name="T83" fmla="*/ 518 h 766"/>
                <a:gd name="T84" fmla="*/ 154 w 869"/>
                <a:gd name="T85" fmla="*/ 641 h 766"/>
                <a:gd name="T86" fmla="*/ 161 w 869"/>
                <a:gd name="T87" fmla="*/ 695 h 766"/>
                <a:gd name="T88" fmla="*/ 173 w 869"/>
                <a:gd name="T89" fmla="*/ 705 h 766"/>
                <a:gd name="T90" fmla="*/ 249 w 869"/>
                <a:gd name="T91" fmla="*/ 714 h 766"/>
                <a:gd name="T92" fmla="*/ 249 w 869"/>
                <a:gd name="T93" fmla="*/ 747 h 766"/>
                <a:gd name="T94" fmla="*/ 143 w 869"/>
                <a:gd name="T95" fmla="*/ 744 h 766"/>
                <a:gd name="T96" fmla="*/ 5 w 869"/>
                <a:gd name="T97" fmla="*/ 747 h 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69" h="766">
                  <a:moveTo>
                    <a:pt x="5" y="747"/>
                  </a:moveTo>
                  <a:cubicBezTo>
                    <a:pt x="5" y="714"/>
                    <a:pt x="5" y="714"/>
                    <a:pt x="5" y="714"/>
                  </a:cubicBezTo>
                  <a:cubicBezTo>
                    <a:pt x="43" y="714"/>
                    <a:pt x="68" y="711"/>
                    <a:pt x="80" y="705"/>
                  </a:cubicBezTo>
                  <a:cubicBezTo>
                    <a:pt x="86" y="703"/>
                    <a:pt x="89" y="700"/>
                    <a:pt x="91" y="695"/>
                  </a:cubicBezTo>
                  <a:cubicBezTo>
                    <a:pt x="95" y="688"/>
                    <a:pt x="98" y="670"/>
                    <a:pt x="99" y="640"/>
                  </a:cubicBezTo>
                  <a:cubicBezTo>
                    <a:pt x="101" y="594"/>
                    <a:pt x="102" y="554"/>
                    <a:pt x="102" y="520"/>
                  </a:cubicBezTo>
                  <a:cubicBezTo>
                    <a:pt x="102" y="92"/>
                    <a:pt x="102" y="92"/>
                    <a:pt x="102" y="92"/>
                  </a:cubicBezTo>
                  <a:cubicBezTo>
                    <a:pt x="102" y="80"/>
                    <a:pt x="102" y="73"/>
                    <a:pt x="100" y="69"/>
                  </a:cubicBezTo>
                  <a:cubicBezTo>
                    <a:pt x="97" y="63"/>
                    <a:pt x="91" y="56"/>
                    <a:pt x="80" y="47"/>
                  </a:cubicBezTo>
                  <a:cubicBezTo>
                    <a:pt x="74" y="41"/>
                    <a:pt x="66" y="38"/>
                    <a:pt x="57" y="36"/>
                  </a:cubicBezTo>
                  <a:cubicBezTo>
                    <a:pt x="49" y="34"/>
                    <a:pt x="30" y="33"/>
                    <a:pt x="0" y="33"/>
                  </a:cubicBezTo>
                  <a:cubicBezTo>
                    <a:pt x="0" y="0"/>
                    <a:pt x="0" y="0"/>
                    <a:pt x="0" y="0"/>
                  </a:cubicBezTo>
                  <a:cubicBezTo>
                    <a:pt x="63" y="2"/>
                    <a:pt x="103" y="3"/>
                    <a:pt x="119" y="3"/>
                  </a:cubicBezTo>
                  <a:cubicBezTo>
                    <a:pt x="147" y="3"/>
                    <a:pt x="174" y="2"/>
                    <a:pt x="202" y="0"/>
                  </a:cubicBezTo>
                  <a:cubicBezTo>
                    <a:pt x="232" y="39"/>
                    <a:pt x="255" y="67"/>
                    <a:pt x="269" y="86"/>
                  </a:cubicBezTo>
                  <a:cubicBezTo>
                    <a:pt x="381" y="220"/>
                    <a:pt x="381" y="220"/>
                    <a:pt x="381" y="220"/>
                  </a:cubicBezTo>
                  <a:cubicBezTo>
                    <a:pt x="545" y="411"/>
                    <a:pt x="545" y="411"/>
                    <a:pt x="545" y="411"/>
                  </a:cubicBezTo>
                  <a:cubicBezTo>
                    <a:pt x="597" y="472"/>
                    <a:pt x="639" y="520"/>
                    <a:pt x="671" y="554"/>
                  </a:cubicBezTo>
                  <a:cubicBezTo>
                    <a:pt x="691" y="578"/>
                    <a:pt x="708" y="596"/>
                    <a:pt x="721" y="609"/>
                  </a:cubicBezTo>
                  <a:cubicBezTo>
                    <a:pt x="721" y="226"/>
                    <a:pt x="721" y="226"/>
                    <a:pt x="721" y="226"/>
                  </a:cubicBezTo>
                  <a:cubicBezTo>
                    <a:pt x="721" y="191"/>
                    <a:pt x="720" y="151"/>
                    <a:pt x="718" y="105"/>
                  </a:cubicBezTo>
                  <a:cubicBezTo>
                    <a:pt x="717" y="76"/>
                    <a:pt x="714" y="58"/>
                    <a:pt x="711" y="51"/>
                  </a:cubicBezTo>
                  <a:cubicBezTo>
                    <a:pt x="708" y="46"/>
                    <a:pt x="705" y="43"/>
                    <a:pt x="699" y="41"/>
                  </a:cubicBezTo>
                  <a:cubicBezTo>
                    <a:pt x="687" y="36"/>
                    <a:pt x="662" y="33"/>
                    <a:pt x="624" y="33"/>
                  </a:cubicBezTo>
                  <a:cubicBezTo>
                    <a:pt x="624" y="0"/>
                    <a:pt x="624" y="0"/>
                    <a:pt x="624" y="0"/>
                  </a:cubicBezTo>
                  <a:cubicBezTo>
                    <a:pt x="667" y="2"/>
                    <a:pt x="711" y="3"/>
                    <a:pt x="756" y="3"/>
                  </a:cubicBezTo>
                  <a:cubicBezTo>
                    <a:pt x="797" y="3"/>
                    <a:pt x="835" y="2"/>
                    <a:pt x="869" y="0"/>
                  </a:cubicBezTo>
                  <a:cubicBezTo>
                    <a:pt x="869" y="33"/>
                    <a:pt x="869" y="33"/>
                    <a:pt x="869" y="33"/>
                  </a:cubicBezTo>
                  <a:cubicBezTo>
                    <a:pt x="831" y="33"/>
                    <a:pt x="806" y="36"/>
                    <a:pt x="794" y="41"/>
                  </a:cubicBezTo>
                  <a:cubicBezTo>
                    <a:pt x="789" y="43"/>
                    <a:pt x="785" y="47"/>
                    <a:pt x="783" y="52"/>
                  </a:cubicBezTo>
                  <a:cubicBezTo>
                    <a:pt x="779" y="58"/>
                    <a:pt x="776" y="77"/>
                    <a:pt x="775" y="107"/>
                  </a:cubicBezTo>
                  <a:cubicBezTo>
                    <a:pt x="773" y="153"/>
                    <a:pt x="772" y="193"/>
                    <a:pt x="772" y="226"/>
                  </a:cubicBezTo>
                  <a:cubicBezTo>
                    <a:pt x="772" y="479"/>
                    <a:pt x="772" y="479"/>
                    <a:pt x="772" y="479"/>
                  </a:cubicBezTo>
                  <a:cubicBezTo>
                    <a:pt x="772" y="531"/>
                    <a:pt x="773" y="626"/>
                    <a:pt x="775" y="766"/>
                  </a:cubicBezTo>
                  <a:cubicBezTo>
                    <a:pt x="721" y="766"/>
                    <a:pt x="721" y="766"/>
                    <a:pt x="721" y="766"/>
                  </a:cubicBezTo>
                  <a:cubicBezTo>
                    <a:pt x="707" y="752"/>
                    <a:pt x="707" y="752"/>
                    <a:pt x="707" y="752"/>
                  </a:cubicBezTo>
                  <a:cubicBezTo>
                    <a:pt x="705" y="751"/>
                    <a:pt x="700" y="746"/>
                    <a:pt x="698" y="744"/>
                  </a:cubicBezTo>
                  <a:cubicBezTo>
                    <a:pt x="696" y="742"/>
                    <a:pt x="689" y="735"/>
                    <a:pt x="678" y="723"/>
                  </a:cubicBezTo>
                  <a:cubicBezTo>
                    <a:pt x="647" y="689"/>
                    <a:pt x="625" y="664"/>
                    <a:pt x="611" y="647"/>
                  </a:cubicBezTo>
                  <a:cubicBezTo>
                    <a:pt x="540" y="560"/>
                    <a:pt x="540" y="560"/>
                    <a:pt x="540" y="560"/>
                  </a:cubicBezTo>
                  <a:cubicBezTo>
                    <a:pt x="151" y="110"/>
                    <a:pt x="151" y="110"/>
                    <a:pt x="151" y="110"/>
                  </a:cubicBezTo>
                  <a:cubicBezTo>
                    <a:pt x="151" y="518"/>
                    <a:pt x="151" y="518"/>
                    <a:pt x="151" y="518"/>
                  </a:cubicBezTo>
                  <a:cubicBezTo>
                    <a:pt x="151" y="552"/>
                    <a:pt x="152" y="593"/>
                    <a:pt x="154" y="641"/>
                  </a:cubicBezTo>
                  <a:cubicBezTo>
                    <a:pt x="156" y="670"/>
                    <a:pt x="158" y="688"/>
                    <a:pt x="161" y="695"/>
                  </a:cubicBezTo>
                  <a:cubicBezTo>
                    <a:pt x="164" y="700"/>
                    <a:pt x="168" y="704"/>
                    <a:pt x="173" y="705"/>
                  </a:cubicBezTo>
                  <a:cubicBezTo>
                    <a:pt x="185" y="711"/>
                    <a:pt x="210" y="714"/>
                    <a:pt x="249" y="714"/>
                  </a:cubicBezTo>
                  <a:cubicBezTo>
                    <a:pt x="249" y="747"/>
                    <a:pt x="249" y="747"/>
                    <a:pt x="249" y="747"/>
                  </a:cubicBezTo>
                  <a:cubicBezTo>
                    <a:pt x="217" y="745"/>
                    <a:pt x="181" y="744"/>
                    <a:pt x="143" y="744"/>
                  </a:cubicBezTo>
                  <a:cubicBezTo>
                    <a:pt x="100" y="744"/>
                    <a:pt x="54" y="745"/>
                    <a:pt x="5" y="7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24" name="Freeform 9"/>
            <p:cNvSpPr>
              <a:spLocks/>
            </p:cNvSpPr>
            <p:nvPr userDrawn="1"/>
          </p:nvSpPr>
          <p:spPr bwMode="auto">
            <a:xfrm>
              <a:off x="1573213" y="1003301"/>
              <a:ext cx="101600" cy="236538"/>
            </a:xfrm>
            <a:custGeom>
              <a:avLst/>
              <a:gdLst>
                <a:gd name="T0" fmla="*/ 322 w 322"/>
                <a:gd name="T1" fmla="*/ 714 h 747"/>
                <a:gd name="T2" fmla="*/ 322 w 322"/>
                <a:gd name="T3" fmla="*/ 747 h 747"/>
                <a:gd name="T4" fmla="*/ 169 w 322"/>
                <a:gd name="T5" fmla="*/ 744 h 747"/>
                <a:gd name="T6" fmla="*/ 0 w 322"/>
                <a:gd name="T7" fmla="*/ 747 h 747"/>
                <a:gd name="T8" fmla="*/ 0 w 322"/>
                <a:gd name="T9" fmla="*/ 714 h 747"/>
                <a:gd name="T10" fmla="*/ 79 w 322"/>
                <a:gd name="T11" fmla="*/ 708 h 747"/>
                <a:gd name="T12" fmla="*/ 98 w 322"/>
                <a:gd name="T13" fmla="*/ 696 h 747"/>
                <a:gd name="T14" fmla="*/ 106 w 322"/>
                <a:gd name="T15" fmla="*/ 645 h 747"/>
                <a:gd name="T16" fmla="*/ 109 w 322"/>
                <a:gd name="T17" fmla="*/ 495 h 747"/>
                <a:gd name="T18" fmla="*/ 109 w 322"/>
                <a:gd name="T19" fmla="*/ 251 h 747"/>
                <a:gd name="T20" fmla="*/ 106 w 322"/>
                <a:gd name="T21" fmla="*/ 111 h 747"/>
                <a:gd name="T22" fmla="*/ 98 w 322"/>
                <a:gd name="T23" fmla="*/ 52 h 747"/>
                <a:gd name="T24" fmla="*/ 78 w 322"/>
                <a:gd name="T25" fmla="*/ 39 h 747"/>
                <a:gd name="T26" fmla="*/ 0 w 322"/>
                <a:gd name="T27" fmla="*/ 33 h 747"/>
                <a:gd name="T28" fmla="*/ 0 w 322"/>
                <a:gd name="T29" fmla="*/ 0 h 747"/>
                <a:gd name="T30" fmla="*/ 161 w 322"/>
                <a:gd name="T31" fmla="*/ 3 h 747"/>
                <a:gd name="T32" fmla="*/ 322 w 322"/>
                <a:gd name="T33" fmla="*/ 0 h 747"/>
                <a:gd name="T34" fmla="*/ 322 w 322"/>
                <a:gd name="T35" fmla="*/ 33 h 747"/>
                <a:gd name="T36" fmla="*/ 244 w 322"/>
                <a:gd name="T37" fmla="*/ 39 h 747"/>
                <a:gd name="T38" fmla="*/ 224 w 322"/>
                <a:gd name="T39" fmla="*/ 51 h 747"/>
                <a:gd name="T40" fmla="*/ 216 w 322"/>
                <a:gd name="T41" fmla="*/ 102 h 747"/>
                <a:gd name="T42" fmla="*/ 213 w 322"/>
                <a:gd name="T43" fmla="*/ 251 h 747"/>
                <a:gd name="T44" fmla="*/ 213 w 322"/>
                <a:gd name="T45" fmla="*/ 495 h 747"/>
                <a:gd name="T46" fmla="*/ 215 w 322"/>
                <a:gd name="T47" fmla="*/ 635 h 747"/>
                <a:gd name="T48" fmla="*/ 223 w 322"/>
                <a:gd name="T49" fmla="*/ 694 h 747"/>
                <a:gd name="T50" fmla="*/ 243 w 322"/>
                <a:gd name="T51" fmla="*/ 708 h 747"/>
                <a:gd name="T52" fmla="*/ 322 w 322"/>
                <a:gd name="T53" fmla="*/ 714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2" h="747">
                  <a:moveTo>
                    <a:pt x="322" y="714"/>
                  </a:moveTo>
                  <a:cubicBezTo>
                    <a:pt x="322" y="747"/>
                    <a:pt x="322" y="747"/>
                    <a:pt x="322" y="747"/>
                  </a:cubicBezTo>
                  <a:cubicBezTo>
                    <a:pt x="244" y="745"/>
                    <a:pt x="193" y="744"/>
                    <a:pt x="169" y="744"/>
                  </a:cubicBezTo>
                  <a:cubicBezTo>
                    <a:pt x="0" y="747"/>
                    <a:pt x="0" y="747"/>
                    <a:pt x="0" y="747"/>
                  </a:cubicBezTo>
                  <a:cubicBezTo>
                    <a:pt x="0" y="714"/>
                    <a:pt x="0" y="714"/>
                    <a:pt x="0" y="714"/>
                  </a:cubicBezTo>
                  <a:cubicBezTo>
                    <a:pt x="43" y="713"/>
                    <a:pt x="69" y="711"/>
                    <a:pt x="79" y="708"/>
                  </a:cubicBezTo>
                  <a:cubicBezTo>
                    <a:pt x="88" y="705"/>
                    <a:pt x="94" y="701"/>
                    <a:pt x="98" y="696"/>
                  </a:cubicBezTo>
                  <a:cubicBezTo>
                    <a:pt x="102" y="689"/>
                    <a:pt x="105" y="672"/>
                    <a:pt x="106" y="645"/>
                  </a:cubicBezTo>
                  <a:cubicBezTo>
                    <a:pt x="107" y="637"/>
                    <a:pt x="108" y="587"/>
                    <a:pt x="109" y="495"/>
                  </a:cubicBezTo>
                  <a:cubicBezTo>
                    <a:pt x="109" y="251"/>
                    <a:pt x="109" y="251"/>
                    <a:pt x="109" y="251"/>
                  </a:cubicBezTo>
                  <a:cubicBezTo>
                    <a:pt x="109" y="204"/>
                    <a:pt x="108" y="157"/>
                    <a:pt x="106" y="111"/>
                  </a:cubicBezTo>
                  <a:cubicBezTo>
                    <a:pt x="105" y="78"/>
                    <a:pt x="102" y="59"/>
                    <a:pt x="98" y="52"/>
                  </a:cubicBezTo>
                  <a:cubicBezTo>
                    <a:pt x="94" y="46"/>
                    <a:pt x="88" y="41"/>
                    <a:pt x="78" y="39"/>
                  </a:cubicBezTo>
                  <a:cubicBezTo>
                    <a:pt x="69" y="36"/>
                    <a:pt x="43" y="34"/>
                    <a:pt x="0" y="33"/>
                  </a:cubicBezTo>
                  <a:cubicBezTo>
                    <a:pt x="0" y="0"/>
                    <a:pt x="0" y="0"/>
                    <a:pt x="0" y="0"/>
                  </a:cubicBezTo>
                  <a:cubicBezTo>
                    <a:pt x="70" y="2"/>
                    <a:pt x="124" y="3"/>
                    <a:pt x="161" y="3"/>
                  </a:cubicBezTo>
                  <a:cubicBezTo>
                    <a:pt x="198" y="3"/>
                    <a:pt x="251" y="2"/>
                    <a:pt x="322" y="0"/>
                  </a:cubicBezTo>
                  <a:cubicBezTo>
                    <a:pt x="322" y="33"/>
                    <a:pt x="322" y="33"/>
                    <a:pt x="322" y="33"/>
                  </a:cubicBezTo>
                  <a:cubicBezTo>
                    <a:pt x="279" y="34"/>
                    <a:pt x="253" y="36"/>
                    <a:pt x="244" y="39"/>
                  </a:cubicBezTo>
                  <a:cubicBezTo>
                    <a:pt x="234" y="41"/>
                    <a:pt x="228" y="46"/>
                    <a:pt x="224" y="51"/>
                  </a:cubicBezTo>
                  <a:cubicBezTo>
                    <a:pt x="220" y="58"/>
                    <a:pt x="217" y="75"/>
                    <a:pt x="216" y="102"/>
                  </a:cubicBezTo>
                  <a:cubicBezTo>
                    <a:pt x="216" y="109"/>
                    <a:pt x="215" y="159"/>
                    <a:pt x="213" y="251"/>
                  </a:cubicBezTo>
                  <a:cubicBezTo>
                    <a:pt x="213" y="495"/>
                    <a:pt x="213" y="495"/>
                    <a:pt x="213" y="495"/>
                  </a:cubicBezTo>
                  <a:cubicBezTo>
                    <a:pt x="213" y="543"/>
                    <a:pt x="214" y="589"/>
                    <a:pt x="215" y="635"/>
                  </a:cubicBezTo>
                  <a:cubicBezTo>
                    <a:pt x="216" y="668"/>
                    <a:pt x="219" y="688"/>
                    <a:pt x="223" y="694"/>
                  </a:cubicBezTo>
                  <a:cubicBezTo>
                    <a:pt x="227" y="700"/>
                    <a:pt x="234" y="705"/>
                    <a:pt x="243" y="708"/>
                  </a:cubicBezTo>
                  <a:cubicBezTo>
                    <a:pt x="252" y="711"/>
                    <a:pt x="278" y="713"/>
                    <a:pt x="322" y="7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25" name="Freeform 10"/>
            <p:cNvSpPr>
              <a:spLocks/>
            </p:cNvSpPr>
            <p:nvPr userDrawn="1"/>
          </p:nvSpPr>
          <p:spPr bwMode="auto">
            <a:xfrm>
              <a:off x="1692275" y="998538"/>
              <a:ext cx="231775" cy="246063"/>
            </a:xfrm>
            <a:custGeom>
              <a:avLst/>
              <a:gdLst>
                <a:gd name="T0" fmla="*/ 728 w 728"/>
                <a:gd name="T1" fmla="*/ 667 h 774"/>
                <a:gd name="T2" fmla="*/ 707 w 728"/>
                <a:gd name="T3" fmla="*/ 716 h 774"/>
                <a:gd name="T4" fmla="*/ 581 w 728"/>
                <a:gd name="T5" fmla="*/ 761 h 774"/>
                <a:gd name="T6" fmla="*/ 447 w 728"/>
                <a:gd name="T7" fmla="*/ 774 h 774"/>
                <a:gd name="T8" fmla="*/ 288 w 728"/>
                <a:gd name="T9" fmla="*/ 754 h 774"/>
                <a:gd name="T10" fmla="*/ 161 w 728"/>
                <a:gd name="T11" fmla="*/ 696 h 774"/>
                <a:gd name="T12" fmla="*/ 71 w 728"/>
                <a:gd name="T13" fmla="*/ 610 h 774"/>
                <a:gd name="T14" fmla="*/ 18 w 728"/>
                <a:gd name="T15" fmla="*/ 508 h 774"/>
                <a:gd name="T16" fmla="*/ 0 w 728"/>
                <a:gd name="T17" fmla="*/ 386 h 774"/>
                <a:gd name="T18" fmla="*/ 123 w 728"/>
                <a:gd name="T19" fmla="*/ 110 h 774"/>
                <a:gd name="T20" fmla="*/ 457 w 728"/>
                <a:gd name="T21" fmla="*/ 0 h 774"/>
                <a:gd name="T22" fmla="*/ 549 w 728"/>
                <a:gd name="T23" fmla="*/ 6 h 774"/>
                <a:gd name="T24" fmla="*/ 653 w 728"/>
                <a:gd name="T25" fmla="*/ 27 h 774"/>
                <a:gd name="T26" fmla="*/ 728 w 728"/>
                <a:gd name="T27" fmla="*/ 45 h 774"/>
                <a:gd name="T28" fmla="*/ 710 w 728"/>
                <a:gd name="T29" fmla="*/ 101 h 774"/>
                <a:gd name="T30" fmla="*/ 698 w 728"/>
                <a:gd name="T31" fmla="*/ 204 h 774"/>
                <a:gd name="T32" fmla="*/ 665 w 728"/>
                <a:gd name="T33" fmla="*/ 204 h 774"/>
                <a:gd name="T34" fmla="*/ 665 w 728"/>
                <a:gd name="T35" fmla="*/ 143 h 774"/>
                <a:gd name="T36" fmla="*/ 605 w 728"/>
                <a:gd name="T37" fmla="*/ 66 h 774"/>
                <a:gd name="T38" fmla="*/ 446 w 728"/>
                <a:gd name="T39" fmla="*/ 41 h 774"/>
                <a:gd name="T40" fmla="*/ 313 w 728"/>
                <a:gd name="T41" fmla="*/ 60 h 774"/>
                <a:gd name="T42" fmla="*/ 217 w 728"/>
                <a:gd name="T43" fmla="*/ 117 h 774"/>
                <a:gd name="T44" fmla="*/ 149 w 728"/>
                <a:gd name="T45" fmla="*/ 216 h 774"/>
                <a:gd name="T46" fmla="*/ 122 w 728"/>
                <a:gd name="T47" fmla="*/ 366 h 774"/>
                <a:gd name="T48" fmla="*/ 223 w 728"/>
                <a:gd name="T49" fmla="*/ 621 h 774"/>
                <a:gd name="T50" fmla="*/ 492 w 728"/>
                <a:gd name="T51" fmla="*/ 717 h 774"/>
                <a:gd name="T52" fmla="*/ 632 w 728"/>
                <a:gd name="T53" fmla="*/ 698 h 774"/>
                <a:gd name="T54" fmla="*/ 719 w 728"/>
                <a:gd name="T55" fmla="*/ 656 h 774"/>
                <a:gd name="T56" fmla="*/ 728 w 728"/>
                <a:gd name="T57" fmla="*/ 667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28" h="774">
                  <a:moveTo>
                    <a:pt x="728" y="667"/>
                  </a:moveTo>
                  <a:cubicBezTo>
                    <a:pt x="707" y="716"/>
                    <a:pt x="707" y="716"/>
                    <a:pt x="707" y="716"/>
                  </a:cubicBezTo>
                  <a:cubicBezTo>
                    <a:pt x="664" y="736"/>
                    <a:pt x="622" y="751"/>
                    <a:pt x="581" y="761"/>
                  </a:cubicBezTo>
                  <a:cubicBezTo>
                    <a:pt x="540" y="770"/>
                    <a:pt x="495" y="774"/>
                    <a:pt x="447" y="774"/>
                  </a:cubicBezTo>
                  <a:cubicBezTo>
                    <a:pt x="390" y="774"/>
                    <a:pt x="337" y="768"/>
                    <a:pt x="288" y="754"/>
                  </a:cubicBezTo>
                  <a:cubicBezTo>
                    <a:pt x="240" y="740"/>
                    <a:pt x="197" y="721"/>
                    <a:pt x="161" y="696"/>
                  </a:cubicBezTo>
                  <a:cubicBezTo>
                    <a:pt x="124" y="670"/>
                    <a:pt x="94" y="642"/>
                    <a:pt x="71" y="610"/>
                  </a:cubicBezTo>
                  <a:cubicBezTo>
                    <a:pt x="48" y="579"/>
                    <a:pt x="31" y="545"/>
                    <a:pt x="18" y="508"/>
                  </a:cubicBezTo>
                  <a:cubicBezTo>
                    <a:pt x="6" y="471"/>
                    <a:pt x="0" y="430"/>
                    <a:pt x="0" y="386"/>
                  </a:cubicBezTo>
                  <a:cubicBezTo>
                    <a:pt x="0" y="275"/>
                    <a:pt x="41" y="183"/>
                    <a:pt x="123" y="110"/>
                  </a:cubicBezTo>
                  <a:cubicBezTo>
                    <a:pt x="204" y="37"/>
                    <a:pt x="316" y="0"/>
                    <a:pt x="457" y="0"/>
                  </a:cubicBezTo>
                  <a:cubicBezTo>
                    <a:pt x="490" y="0"/>
                    <a:pt x="521" y="2"/>
                    <a:pt x="549" y="6"/>
                  </a:cubicBezTo>
                  <a:cubicBezTo>
                    <a:pt x="578" y="9"/>
                    <a:pt x="612" y="16"/>
                    <a:pt x="653" y="27"/>
                  </a:cubicBezTo>
                  <a:cubicBezTo>
                    <a:pt x="694" y="37"/>
                    <a:pt x="719" y="43"/>
                    <a:pt x="728" y="45"/>
                  </a:cubicBezTo>
                  <a:cubicBezTo>
                    <a:pt x="720" y="64"/>
                    <a:pt x="714" y="82"/>
                    <a:pt x="710" y="101"/>
                  </a:cubicBezTo>
                  <a:cubicBezTo>
                    <a:pt x="704" y="131"/>
                    <a:pt x="700" y="165"/>
                    <a:pt x="698" y="204"/>
                  </a:cubicBezTo>
                  <a:cubicBezTo>
                    <a:pt x="665" y="204"/>
                    <a:pt x="665" y="204"/>
                    <a:pt x="665" y="204"/>
                  </a:cubicBezTo>
                  <a:cubicBezTo>
                    <a:pt x="665" y="143"/>
                    <a:pt x="665" y="143"/>
                    <a:pt x="665" y="143"/>
                  </a:cubicBezTo>
                  <a:cubicBezTo>
                    <a:pt x="661" y="109"/>
                    <a:pt x="641" y="83"/>
                    <a:pt x="605" y="66"/>
                  </a:cubicBezTo>
                  <a:cubicBezTo>
                    <a:pt x="569" y="50"/>
                    <a:pt x="516" y="41"/>
                    <a:pt x="446" y="41"/>
                  </a:cubicBezTo>
                  <a:cubicBezTo>
                    <a:pt x="393" y="42"/>
                    <a:pt x="349" y="48"/>
                    <a:pt x="313" y="60"/>
                  </a:cubicBezTo>
                  <a:cubicBezTo>
                    <a:pt x="277" y="72"/>
                    <a:pt x="245" y="91"/>
                    <a:pt x="217" y="117"/>
                  </a:cubicBezTo>
                  <a:cubicBezTo>
                    <a:pt x="189" y="143"/>
                    <a:pt x="166" y="176"/>
                    <a:pt x="149" y="216"/>
                  </a:cubicBezTo>
                  <a:cubicBezTo>
                    <a:pt x="131" y="256"/>
                    <a:pt x="122" y="306"/>
                    <a:pt x="122" y="366"/>
                  </a:cubicBezTo>
                  <a:cubicBezTo>
                    <a:pt x="122" y="472"/>
                    <a:pt x="155" y="557"/>
                    <a:pt x="223" y="621"/>
                  </a:cubicBezTo>
                  <a:cubicBezTo>
                    <a:pt x="291" y="685"/>
                    <a:pt x="380" y="717"/>
                    <a:pt x="492" y="717"/>
                  </a:cubicBezTo>
                  <a:cubicBezTo>
                    <a:pt x="542" y="717"/>
                    <a:pt x="589" y="711"/>
                    <a:pt x="632" y="698"/>
                  </a:cubicBezTo>
                  <a:cubicBezTo>
                    <a:pt x="661" y="689"/>
                    <a:pt x="690" y="675"/>
                    <a:pt x="719" y="656"/>
                  </a:cubicBezTo>
                  <a:lnTo>
                    <a:pt x="728" y="6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26" name="Freeform 11"/>
            <p:cNvSpPr>
              <a:spLocks/>
            </p:cNvSpPr>
            <p:nvPr userDrawn="1"/>
          </p:nvSpPr>
          <p:spPr bwMode="auto">
            <a:xfrm>
              <a:off x="657225" y="998538"/>
              <a:ext cx="231775" cy="246063"/>
            </a:xfrm>
            <a:custGeom>
              <a:avLst/>
              <a:gdLst>
                <a:gd name="T0" fmla="*/ 728 w 728"/>
                <a:gd name="T1" fmla="*/ 667 h 774"/>
                <a:gd name="T2" fmla="*/ 706 w 728"/>
                <a:gd name="T3" fmla="*/ 716 h 774"/>
                <a:gd name="T4" fmla="*/ 580 w 728"/>
                <a:gd name="T5" fmla="*/ 761 h 774"/>
                <a:gd name="T6" fmla="*/ 446 w 728"/>
                <a:gd name="T7" fmla="*/ 774 h 774"/>
                <a:gd name="T8" fmla="*/ 288 w 728"/>
                <a:gd name="T9" fmla="*/ 754 h 774"/>
                <a:gd name="T10" fmla="*/ 160 w 728"/>
                <a:gd name="T11" fmla="*/ 696 h 774"/>
                <a:gd name="T12" fmla="*/ 71 w 728"/>
                <a:gd name="T13" fmla="*/ 610 h 774"/>
                <a:gd name="T14" fmla="*/ 18 w 728"/>
                <a:gd name="T15" fmla="*/ 508 h 774"/>
                <a:gd name="T16" fmla="*/ 0 w 728"/>
                <a:gd name="T17" fmla="*/ 386 h 774"/>
                <a:gd name="T18" fmla="*/ 122 w 728"/>
                <a:gd name="T19" fmla="*/ 110 h 774"/>
                <a:gd name="T20" fmla="*/ 456 w 728"/>
                <a:gd name="T21" fmla="*/ 0 h 774"/>
                <a:gd name="T22" fmla="*/ 549 w 728"/>
                <a:gd name="T23" fmla="*/ 6 h 774"/>
                <a:gd name="T24" fmla="*/ 653 w 728"/>
                <a:gd name="T25" fmla="*/ 27 h 774"/>
                <a:gd name="T26" fmla="*/ 728 w 728"/>
                <a:gd name="T27" fmla="*/ 45 h 774"/>
                <a:gd name="T28" fmla="*/ 710 w 728"/>
                <a:gd name="T29" fmla="*/ 101 h 774"/>
                <a:gd name="T30" fmla="*/ 698 w 728"/>
                <a:gd name="T31" fmla="*/ 204 h 774"/>
                <a:gd name="T32" fmla="*/ 665 w 728"/>
                <a:gd name="T33" fmla="*/ 204 h 774"/>
                <a:gd name="T34" fmla="*/ 664 w 728"/>
                <a:gd name="T35" fmla="*/ 143 h 774"/>
                <a:gd name="T36" fmla="*/ 604 w 728"/>
                <a:gd name="T37" fmla="*/ 66 h 774"/>
                <a:gd name="T38" fmla="*/ 445 w 728"/>
                <a:gd name="T39" fmla="*/ 41 h 774"/>
                <a:gd name="T40" fmla="*/ 313 w 728"/>
                <a:gd name="T41" fmla="*/ 60 h 774"/>
                <a:gd name="T42" fmla="*/ 216 w 728"/>
                <a:gd name="T43" fmla="*/ 117 h 774"/>
                <a:gd name="T44" fmla="*/ 148 w 728"/>
                <a:gd name="T45" fmla="*/ 216 h 774"/>
                <a:gd name="T46" fmla="*/ 121 w 728"/>
                <a:gd name="T47" fmla="*/ 366 h 774"/>
                <a:gd name="T48" fmla="*/ 223 w 728"/>
                <a:gd name="T49" fmla="*/ 621 h 774"/>
                <a:gd name="T50" fmla="*/ 492 w 728"/>
                <a:gd name="T51" fmla="*/ 717 h 774"/>
                <a:gd name="T52" fmla="*/ 631 w 728"/>
                <a:gd name="T53" fmla="*/ 698 h 774"/>
                <a:gd name="T54" fmla="*/ 718 w 728"/>
                <a:gd name="T55" fmla="*/ 656 h 774"/>
                <a:gd name="T56" fmla="*/ 728 w 728"/>
                <a:gd name="T57" fmla="*/ 667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28" h="774">
                  <a:moveTo>
                    <a:pt x="728" y="667"/>
                  </a:moveTo>
                  <a:cubicBezTo>
                    <a:pt x="706" y="716"/>
                    <a:pt x="706" y="716"/>
                    <a:pt x="706" y="716"/>
                  </a:cubicBezTo>
                  <a:cubicBezTo>
                    <a:pt x="663" y="736"/>
                    <a:pt x="621" y="751"/>
                    <a:pt x="580" y="761"/>
                  </a:cubicBezTo>
                  <a:cubicBezTo>
                    <a:pt x="539" y="770"/>
                    <a:pt x="495" y="774"/>
                    <a:pt x="446" y="774"/>
                  </a:cubicBezTo>
                  <a:cubicBezTo>
                    <a:pt x="389" y="774"/>
                    <a:pt x="337" y="768"/>
                    <a:pt x="288" y="754"/>
                  </a:cubicBezTo>
                  <a:cubicBezTo>
                    <a:pt x="239" y="740"/>
                    <a:pt x="197" y="721"/>
                    <a:pt x="160" y="696"/>
                  </a:cubicBezTo>
                  <a:cubicBezTo>
                    <a:pt x="124" y="670"/>
                    <a:pt x="94" y="642"/>
                    <a:pt x="71" y="610"/>
                  </a:cubicBezTo>
                  <a:cubicBezTo>
                    <a:pt x="48" y="579"/>
                    <a:pt x="30" y="545"/>
                    <a:pt x="18" y="508"/>
                  </a:cubicBezTo>
                  <a:cubicBezTo>
                    <a:pt x="6" y="471"/>
                    <a:pt x="0" y="430"/>
                    <a:pt x="0" y="386"/>
                  </a:cubicBezTo>
                  <a:cubicBezTo>
                    <a:pt x="0" y="275"/>
                    <a:pt x="41" y="183"/>
                    <a:pt x="122" y="110"/>
                  </a:cubicBezTo>
                  <a:cubicBezTo>
                    <a:pt x="204" y="37"/>
                    <a:pt x="315" y="0"/>
                    <a:pt x="456" y="0"/>
                  </a:cubicBezTo>
                  <a:cubicBezTo>
                    <a:pt x="490" y="0"/>
                    <a:pt x="520" y="2"/>
                    <a:pt x="549" y="6"/>
                  </a:cubicBezTo>
                  <a:cubicBezTo>
                    <a:pt x="577" y="9"/>
                    <a:pt x="612" y="16"/>
                    <a:pt x="653" y="27"/>
                  </a:cubicBezTo>
                  <a:cubicBezTo>
                    <a:pt x="694" y="37"/>
                    <a:pt x="719" y="43"/>
                    <a:pt x="728" y="45"/>
                  </a:cubicBezTo>
                  <a:cubicBezTo>
                    <a:pt x="720" y="64"/>
                    <a:pt x="714" y="82"/>
                    <a:pt x="710" y="101"/>
                  </a:cubicBezTo>
                  <a:cubicBezTo>
                    <a:pt x="704" y="131"/>
                    <a:pt x="700" y="165"/>
                    <a:pt x="698" y="204"/>
                  </a:cubicBezTo>
                  <a:cubicBezTo>
                    <a:pt x="665" y="204"/>
                    <a:pt x="665" y="204"/>
                    <a:pt x="665" y="204"/>
                  </a:cubicBezTo>
                  <a:cubicBezTo>
                    <a:pt x="664" y="143"/>
                    <a:pt x="664" y="143"/>
                    <a:pt x="664" y="143"/>
                  </a:cubicBezTo>
                  <a:cubicBezTo>
                    <a:pt x="661" y="109"/>
                    <a:pt x="641" y="83"/>
                    <a:pt x="604" y="66"/>
                  </a:cubicBezTo>
                  <a:cubicBezTo>
                    <a:pt x="568" y="50"/>
                    <a:pt x="515" y="41"/>
                    <a:pt x="445" y="41"/>
                  </a:cubicBezTo>
                  <a:cubicBezTo>
                    <a:pt x="393" y="42"/>
                    <a:pt x="349" y="48"/>
                    <a:pt x="313" y="60"/>
                  </a:cubicBezTo>
                  <a:cubicBezTo>
                    <a:pt x="276" y="72"/>
                    <a:pt x="244" y="91"/>
                    <a:pt x="216" y="117"/>
                  </a:cubicBezTo>
                  <a:cubicBezTo>
                    <a:pt x="189" y="143"/>
                    <a:pt x="166" y="176"/>
                    <a:pt x="148" y="216"/>
                  </a:cubicBezTo>
                  <a:cubicBezTo>
                    <a:pt x="131" y="256"/>
                    <a:pt x="122" y="306"/>
                    <a:pt x="121" y="366"/>
                  </a:cubicBezTo>
                  <a:cubicBezTo>
                    <a:pt x="121" y="472"/>
                    <a:pt x="155" y="557"/>
                    <a:pt x="223" y="621"/>
                  </a:cubicBezTo>
                  <a:cubicBezTo>
                    <a:pt x="290" y="685"/>
                    <a:pt x="380" y="717"/>
                    <a:pt x="492" y="717"/>
                  </a:cubicBezTo>
                  <a:cubicBezTo>
                    <a:pt x="542" y="717"/>
                    <a:pt x="588" y="711"/>
                    <a:pt x="631" y="698"/>
                  </a:cubicBezTo>
                  <a:cubicBezTo>
                    <a:pt x="660" y="689"/>
                    <a:pt x="689" y="675"/>
                    <a:pt x="718" y="656"/>
                  </a:cubicBezTo>
                  <a:lnTo>
                    <a:pt x="728" y="6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27" name="Freeform 12"/>
            <p:cNvSpPr>
              <a:spLocks/>
            </p:cNvSpPr>
            <p:nvPr userDrawn="1"/>
          </p:nvSpPr>
          <p:spPr bwMode="auto">
            <a:xfrm>
              <a:off x="757238" y="687388"/>
              <a:ext cx="323850" cy="239713"/>
            </a:xfrm>
            <a:custGeom>
              <a:avLst/>
              <a:gdLst>
                <a:gd name="T0" fmla="*/ 0 w 1017"/>
                <a:gd name="T1" fmla="*/ 35 h 754"/>
                <a:gd name="T2" fmla="*/ 0 w 1017"/>
                <a:gd name="T3" fmla="*/ 0 h 754"/>
                <a:gd name="T4" fmla="*/ 110 w 1017"/>
                <a:gd name="T5" fmla="*/ 4 h 754"/>
                <a:gd name="T6" fmla="*/ 212 w 1017"/>
                <a:gd name="T7" fmla="*/ 0 h 754"/>
                <a:gd name="T8" fmla="*/ 300 w 1017"/>
                <a:gd name="T9" fmla="*/ 183 h 754"/>
                <a:gd name="T10" fmla="*/ 509 w 1017"/>
                <a:gd name="T11" fmla="*/ 592 h 754"/>
                <a:gd name="T12" fmla="*/ 697 w 1017"/>
                <a:gd name="T13" fmla="*/ 218 h 754"/>
                <a:gd name="T14" fmla="*/ 800 w 1017"/>
                <a:gd name="T15" fmla="*/ 0 h 754"/>
                <a:gd name="T16" fmla="*/ 898 w 1017"/>
                <a:gd name="T17" fmla="*/ 4 h 754"/>
                <a:gd name="T18" fmla="*/ 1017 w 1017"/>
                <a:gd name="T19" fmla="*/ 0 h 754"/>
                <a:gd name="T20" fmla="*/ 1017 w 1017"/>
                <a:gd name="T21" fmla="*/ 35 h 754"/>
                <a:gd name="T22" fmla="*/ 938 w 1017"/>
                <a:gd name="T23" fmla="*/ 40 h 754"/>
                <a:gd name="T24" fmla="*/ 918 w 1017"/>
                <a:gd name="T25" fmla="*/ 53 h 754"/>
                <a:gd name="T26" fmla="*/ 910 w 1017"/>
                <a:gd name="T27" fmla="*/ 103 h 754"/>
                <a:gd name="T28" fmla="*/ 907 w 1017"/>
                <a:gd name="T29" fmla="*/ 251 h 754"/>
                <a:gd name="T30" fmla="*/ 907 w 1017"/>
                <a:gd name="T31" fmla="*/ 492 h 754"/>
                <a:gd name="T32" fmla="*/ 910 w 1017"/>
                <a:gd name="T33" fmla="*/ 631 h 754"/>
                <a:gd name="T34" fmla="*/ 918 w 1017"/>
                <a:gd name="T35" fmla="*/ 690 h 754"/>
                <a:gd name="T36" fmla="*/ 938 w 1017"/>
                <a:gd name="T37" fmla="*/ 704 h 754"/>
                <a:gd name="T38" fmla="*/ 1017 w 1017"/>
                <a:gd name="T39" fmla="*/ 709 h 754"/>
                <a:gd name="T40" fmla="*/ 1017 w 1017"/>
                <a:gd name="T41" fmla="*/ 743 h 754"/>
                <a:gd name="T42" fmla="*/ 861 w 1017"/>
                <a:gd name="T43" fmla="*/ 739 h 754"/>
                <a:gd name="T44" fmla="*/ 699 w 1017"/>
                <a:gd name="T45" fmla="*/ 743 h 754"/>
                <a:gd name="T46" fmla="*/ 699 w 1017"/>
                <a:gd name="T47" fmla="*/ 709 h 754"/>
                <a:gd name="T48" fmla="*/ 778 w 1017"/>
                <a:gd name="T49" fmla="*/ 704 h 754"/>
                <a:gd name="T50" fmla="*/ 797 w 1017"/>
                <a:gd name="T51" fmla="*/ 691 h 754"/>
                <a:gd name="T52" fmla="*/ 806 w 1017"/>
                <a:gd name="T53" fmla="*/ 641 h 754"/>
                <a:gd name="T54" fmla="*/ 808 w 1017"/>
                <a:gd name="T55" fmla="*/ 492 h 754"/>
                <a:gd name="T56" fmla="*/ 808 w 1017"/>
                <a:gd name="T57" fmla="*/ 108 h 754"/>
                <a:gd name="T58" fmla="*/ 619 w 1017"/>
                <a:gd name="T59" fmla="*/ 486 h 754"/>
                <a:gd name="T60" fmla="*/ 549 w 1017"/>
                <a:gd name="T61" fmla="*/ 629 h 754"/>
                <a:gd name="T62" fmla="*/ 494 w 1017"/>
                <a:gd name="T63" fmla="*/ 754 h 754"/>
                <a:gd name="T64" fmla="*/ 472 w 1017"/>
                <a:gd name="T65" fmla="*/ 754 h 754"/>
                <a:gd name="T66" fmla="*/ 459 w 1017"/>
                <a:gd name="T67" fmla="*/ 722 h 754"/>
                <a:gd name="T68" fmla="*/ 422 w 1017"/>
                <a:gd name="T69" fmla="*/ 645 h 754"/>
                <a:gd name="T70" fmla="*/ 159 w 1017"/>
                <a:gd name="T71" fmla="*/ 126 h 754"/>
                <a:gd name="T72" fmla="*/ 159 w 1017"/>
                <a:gd name="T73" fmla="*/ 492 h 754"/>
                <a:gd name="T74" fmla="*/ 163 w 1017"/>
                <a:gd name="T75" fmla="*/ 631 h 754"/>
                <a:gd name="T76" fmla="*/ 171 w 1017"/>
                <a:gd name="T77" fmla="*/ 690 h 754"/>
                <a:gd name="T78" fmla="*/ 191 w 1017"/>
                <a:gd name="T79" fmla="*/ 704 h 754"/>
                <a:gd name="T80" fmla="*/ 271 w 1017"/>
                <a:gd name="T81" fmla="*/ 709 h 754"/>
                <a:gd name="T82" fmla="*/ 271 w 1017"/>
                <a:gd name="T83" fmla="*/ 743 h 754"/>
                <a:gd name="T84" fmla="*/ 138 w 1017"/>
                <a:gd name="T85" fmla="*/ 739 h 754"/>
                <a:gd name="T86" fmla="*/ 0 w 1017"/>
                <a:gd name="T87" fmla="*/ 743 h 754"/>
                <a:gd name="T88" fmla="*/ 0 w 1017"/>
                <a:gd name="T89" fmla="*/ 709 h 754"/>
                <a:gd name="T90" fmla="*/ 79 w 1017"/>
                <a:gd name="T91" fmla="*/ 704 h 754"/>
                <a:gd name="T92" fmla="*/ 98 w 1017"/>
                <a:gd name="T93" fmla="*/ 691 h 754"/>
                <a:gd name="T94" fmla="*/ 107 w 1017"/>
                <a:gd name="T95" fmla="*/ 641 h 754"/>
                <a:gd name="T96" fmla="*/ 109 w 1017"/>
                <a:gd name="T97" fmla="*/ 492 h 754"/>
                <a:gd name="T98" fmla="*/ 109 w 1017"/>
                <a:gd name="T99" fmla="*/ 251 h 754"/>
                <a:gd name="T100" fmla="*/ 107 w 1017"/>
                <a:gd name="T101" fmla="*/ 112 h 754"/>
                <a:gd name="T102" fmla="*/ 99 w 1017"/>
                <a:gd name="T103" fmla="*/ 54 h 754"/>
                <a:gd name="T104" fmla="*/ 78 w 1017"/>
                <a:gd name="T105" fmla="*/ 40 h 754"/>
                <a:gd name="T106" fmla="*/ 0 w 1017"/>
                <a:gd name="T107" fmla="*/ 35 h 7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17" h="754">
                  <a:moveTo>
                    <a:pt x="0" y="35"/>
                  </a:moveTo>
                  <a:cubicBezTo>
                    <a:pt x="0" y="0"/>
                    <a:pt x="0" y="0"/>
                    <a:pt x="0" y="0"/>
                  </a:cubicBezTo>
                  <a:cubicBezTo>
                    <a:pt x="38" y="2"/>
                    <a:pt x="75" y="4"/>
                    <a:pt x="110" y="4"/>
                  </a:cubicBezTo>
                  <a:cubicBezTo>
                    <a:pt x="145" y="4"/>
                    <a:pt x="179" y="2"/>
                    <a:pt x="212" y="0"/>
                  </a:cubicBezTo>
                  <a:cubicBezTo>
                    <a:pt x="244" y="70"/>
                    <a:pt x="274" y="131"/>
                    <a:pt x="300" y="183"/>
                  </a:cubicBezTo>
                  <a:cubicBezTo>
                    <a:pt x="509" y="592"/>
                    <a:pt x="509" y="592"/>
                    <a:pt x="509" y="592"/>
                  </a:cubicBezTo>
                  <a:cubicBezTo>
                    <a:pt x="697" y="218"/>
                    <a:pt x="697" y="218"/>
                    <a:pt x="697" y="218"/>
                  </a:cubicBezTo>
                  <a:cubicBezTo>
                    <a:pt x="749" y="116"/>
                    <a:pt x="783" y="43"/>
                    <a:pt x="800" y="0"/>
                  </a:cubicBezTo>
                  <a:cubicBezTo>
                    <a:pt x="839" y="2"/>
                    <a:pt x="872" y="4"/>
                    <a:pt x="898" y="4"/>
                  </a:cubicBezTo>
                  <a:cubicBezTo>
                    <a:pt x="923" y="4"/>
                    <a:pt x="962" y="2"/>
                    <a:pt x="1017" y="0"/>
                  </a:cubicBezTo>
                  <a:cubicBezTo>
                    <a:pt x="1017" y="35"/>
                    <a:pt x="1017" y="35"/>
                    <a:pt x="1017" y="35"/>
                  </a:cubicBezTo>
                  <a:cubicBezTo>
                    <a:pt x="974" y="35"/>
                    <a:pt x="947" y="37"/>
                    <a:pt x="938" y="40"/>
                  </a:cubicBezTo>
                  <a:cubicBezTo>
                    <a:pt x="928" y="43"/>
                    <a:pt x="922" y="47"/>
                    <a:pt x="918" y="53"/>
                  </a:cubicBezTo>
                  <a:cubicBezTo>
                    <a:pt x="914" y="60"/>
                    <a:pt x="911" y="76"/>
                    <a:pt x="910" y="103"/>
                  </a:cubicBezTo>
                  <a:cubicBezTo>
                    <a:pt x="910" y="110"/>
                    <a:pt x="909" y="159"/>
                    <a:pt x="907" y="251"/>
                  </a:cubicBezTo>
                  <a:cubicBezTo>
                    <a:pt x="907" y="492"/>
                    <a:pt x="907" y="492"/>
                    <a:pt x="907" y="492"/>
                  </a:cubicBezTo>
                  <a:cubicBezTo>
                    <a:pt x="907" y="540"/>
                    <a:pt x="908" y="586"/>
                    <a:pt x="910" y="631"/>
                  </a:cubicBezTo>
                  <a:cubicBezTo>
                    <a:pt x="911" y="664"/>
                    <a:pt x="914" y="684"/>
                    <a:pt x="918" y="690"/>
                  </a:cubicBezTo>
                  <a:cubicBezTo>
                    <a:pt x="922" y="696"/>
                    <a:pt x="929" y="701"/>
                    <a:pt x="938" y="704"/>
                  </a:cubicBezTo>
                  <a:cubicBezTo>
                    <a:pt x="948" y="707"/>
                    <a:pt x="974" y="709"/>
                    <a:pt x="1017" y="709"/>
                  </a:cubicBezTo>
                  <a:cubicBezTo>
                    <a:pt x="1017" y="743"/>
                    <a:pt x="1017" y="743"/>
                    <a:pt x="1017" y="743"/>
                  </a:cubicBezTo>
                  <a:cubicBezTo>
                    <a:pt x="943" y="740"/>
                    <a:pt x="891" y="739"/>
                    <a:pt x="861" y="739"/>
                  </a:cubicBezTo>
                  <a:cubicBezTo>
                    <a:pt x="837" y="739"/>
                    <a:pt x="782" y="740"/>
                    <a:pt x="699" y="743"/>
                  </a:cubicBezTo>
                  <a:cubicBezTo>
                    <a:pt x="699" y="709"/>
                    <a:pt x="699" y="709"/>
                    <a:pt x="699" y="709"/>
                  </a:cubicBezTo>
                  <a:cubicBezTo>
                    <a:pt x="742" y="709"/>
                    <a:pt x="768" y="707"/>
                    <a:pt x="778" y="704"/>
                  </a:cubicBezTo>
                  <a:cubicBezTo>
                    <a:pt x="788" y="701"/>
                    <a:pt x="794" y="697"/>
                    <a:pt x="797" y="691"/>
                  </a:cubicBezTo>
                  <a:cubicBezTo>
                    <a:pt x="802" y="684"/>
                    <a:pt x="805" y="668"/>
                    <a:pt x="806" y="641"/>
                  </a:cubicBezTo>
                  <a:cubicBezTo>
                    <a:pt x="806" y="633"/>
                    <a:pt x="807" y="584"/>
                    <a:pt x="808" y="492"/>
                  </a:cubicBezTo>
                  <a:cubicBezTo>
                    <a:pt x="808" y="108"/>
                    <a:pt x="808" y="108"/>
                    <a:pt x="808" y="108"/>
                  </a:cubicBezTo>
                  <a:cubicBezTo>
                    <a:pt x="619" y="486"/>
                    <a:pt x="619" y="486"/>
                    <a:pt x="619" y="486"/>
                  </a:cubicBezTo>
                  <a:cubicBezTo>
                    <a:pt x="589" y="545"/>
                    <a:pt x="566" y="593"/>
                    <a:pt x="549" y="629"/>
                  </a:cubicBezTo>
                  <a:cubicBezTo>
                    <a:pt x="537" y="655"/>
                    <a:pt x="518" y="696"/>
                    <a:pt x="494" y="754"/>
                  </a:cubicBezTo>
                  <a:cubicBezTo>
                    <a:pt x="472" y="754"/>
                    <a:pt x="472" y="754"/>
                    <a:pt x="472" y="754"/>
                  </a:cubicBezTo>
                  <a:cubicBezTo>
                    <a:pt x="468" y="740"/>
                    <a:pt x="463" y="729"/>
                    <a:pt x="459" y="722"/>
                  </a:cubicBezTo>
                  <a:cubicBezTo>
                    <a:pt x="422" y="645"/>
                    <a:pt x="422" y="645"/>
                    <a:pt x="422" y="645"/>
                  </a:cubicBezTo>
                  <a:cubicBezTo>
                    <a:pt x="159" y="126"/>
                    <a:pt x="159" y="126"/>
                    <a:pt x="159" y="126"/>
                  </a:cubicBezTo>
                  <a:cubicBezTo>
                    <a:pt x="159" y="492"/>
                    <a:pt x="159" y="492"/>
                    <a:pt x="159" y="492"/>
                  </a:cubicBezTo>
                  <a:cubicBezTo>
                    <a:pt x="159" y="540"/>
                    <a:pt x="160" y="586"/>
                    <a:pt x="163" y="631"/>
                  </a:cubicBezTo>
                  <a:cubicBezTo>
                    <a:pt x="164" y="664"/>
                    <a:pt x="167" y="683"/>
                    <a:pt x="171" y="690"/>
                  </a:cubicBezTo>
                  <a:cubicBezTo>
                    <a:pt x="175" y="696"/>
                    <a:pt x="182" y="701"/>
                    <a:pt x="191" y="704"/>
                  </a:cubicBezTo>
                  <a:cubicBezTo>
                    <a:pt x="200" y="707"/>
                    <a:pt x="227" y="709"/>
                    <a:pt x="271" y="709"/>
                  </a:cubicBezTo>
                  <a:cubicBezTo>
                    <a:pt x="271" y="743"/>
                    <a:pt x="271" y="743"/>
                    <a:pt x="271" y="743"/>
                  </a:cubicBezTo>
                  <a:cubicBezTo>
                    <a:pt x="138" y="739"/>
                    <a:pt x="138" y="739"/>
                    <a:pt x="138" y="739"/>
                  </a:cubicBezTo>
                  <a:cubicBezTo>
                    <a:pt x="0" y="743"/>
                    <a:pt x="0" y="743"/>
                    <a:pt x="0" y="743"/>
                  </a:cubicBezTo>
                  <a:cubicBezTo>
                    <a:pt x="0" y="709"/>
                    <a:pt x="0" y="709"/>
                    <a:pt x="0" y="709"/>
                  </a:cubicBezTo>
                  <a:cubicBezTo>
                    <a:pt x="43" y="709"/>
                    <a:pt x="69" y="707"/>
                    <a:pt x="79" y="704"/>
                  </a:cubicBezTo>
                  <a:cubicBezTo>
                    <a:pt x="88" y="701"/>
                    <a:pt x="95" y="697"/>
                    <a:pt x="98" y="691"/>
                  </a:cubicBezTo>
                  <a:cubicBezTo>
                    <a:pt x="103" y="684"/>
                    <a:pt x="105" y="668"/>
                    <a:pt x="107" y="641"/>
                  </a:cubicBezTo>
                  <a:cubicBezTo>
                    <a:pt x="107" y="634"/>
                    <a:pt x="108" y="584"/>
                    <a:pt x="109" y="492"/>
                  </a:cubicBezTo>
                  <a:cubicBezTo>
                    <a:pt x="109" y="251"/>
                    <a:pt x="109" y="251"/>
                    <a:pt x="109" y="251"/>
                  </a:cubicBezTo>
                  <a:cubicBezTo>
                    <a:pt x="109" y="204"/>
                    <a:pt x="108" y="158"/>
                    <a:pt x="107" y="112"/>
                  </a:cubicBezTo>
                  <a:cubicBezTo>
                    <a:pt x="105" y="79"/>
                    <a:pt x="103" y="60"/>
                    <a:pt x="99" y="54"/>
                  </a:cubicBezTo>
                  <a:cubicBezTo>
                    <a:pt x="94" y="48"/>
                    <a:pt x="88" y="43"/>
                    <a:pt x="78" y="40"/>
                  </a:cubicBezTo>
                  <a:cubicBezTo>
                    <a:pt x="69" y="37"/>
                    <a:pt x="43" y="35"/>
                    <a:pt x="0"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28" name="Freeform 13"/>
            <p:cNvSpPr>
              <a:spLocks noEditPoints="1"/>
            </p:cNvSpPr>
            <p:nvPr userDrawn="1"/>
          </p:nvSpPr>
          <p:spPr bwMode="auto">
            <a:xfrm>
              <a:off x="1092200" y="684213"/>
              <a:ext cx="263525" cy="238125"/>
            </a:xfrm>
            <a:custGeom>
              <a:avLst/>
              <a:gdLst>
                <a:gd name="T0" fmla="*/ 117 w 832"/>
                <a:gd name="T1" fmla="*/ 747 h 750"/>
                <a:gd name="T2" fmla="*/ 257 w 832"/>
                <a:gd name="T3" fmla="*/ 750 h 750"/>
                <a:gd name="T4" fmla="*/ 257 w 832"/>
                <a:gd name="T5" fmla="*/ 717 h 750"/>
                <a:gd name="T6" fmla="*/ 185 w 832"/>
                <a:gd name="T7" fmla="*/ 712 h 750"/>
                <a:gd name="T8" fmla="*/ 166 w 832"/>
                <a:gd name="T9" fmla="*/ 702 h 750"/>
                <a:gd name="T10" fmla="*/ 162 w 832"/>
                <a:gd name="T11" fmla="*/ 690 h 750"/>
                <a:gd name="T12" fmla="*/ 178 w 832"/>
                <a:gd name="T13" fmla="*/ 637 h 750"/>
                <a:gd name="T14" fmla="*/ 237 w 832"/>
                <a:gd name="T15" fmla="*/ 503 h 750"/>
                <a:gd name="T16" fmla="*/ 556 w 832"/>
                <a:gd name="T17" fmla="*/ 503 h 750"/>
                <a:gd name="T18" fmla="*/ 624 w 832"/>
                <a:gd name="T19" fmla="*/ 663 h 750"/>
                <a:gd name="T20" fmla="*/ 632 w 832"/>
                <a:gd name="T21" fmla="*/ 693 h 750"/>
                <a:gd name="T22" fmla="*/ 627 w 832"/>
                <a:gd name="T23" fmla="*/ 705 h 750"/>
                <a:gd name="T24" fmla="*/ 609 w 832"/>
                <a:gd name="T25" fmla="*/ 713 h 750"/>
                <a:gd name="T26" fmla="*/ 535 w 832"/>
                <a:gd name="T27" fmla="*/ 717 h 750"/>
                <a:gd name="T28" fmla="*/ 535 w 832"/>
                <a:gd name="T29" fmla="*/ 750 h 750"/>
                <a:gd name="T30" fmla="*/ 712 w 832"/>
                <a:gd name="T31" fmla="*/ 747 h 750"/>
                <a:gd name="T32" fmla="*/ 832 w 832"/>
                <a:gd name="T33" fmla="*/ 750 h 750"/>
                <a:gd name="T34" fmla="*/ 832 w 832"/>
                <a:gd name="T35" fmla="*/ 717 h 750"/>
                <a:gd name="T36" fmla="*/ 776 w 832"/>
                <a:gd name="T37" fmla="*/ 710 h 750"/>
                <a:gd name="T38" fmla="*/ 753 w 832"/>
                <a:gd name="T39" fmla="*/ 687 h 750"/>
                <a:gd name="T40" fmla="*/ 677 w 832"/>
                <a:gd name="T41" fmla="*/ 526 h 750"/>
                <a:gd name="T42" fmla="*/ 441 w 832"/>
                <a:gd name="T43" fmla="*/ 0 h 750"/>
                <a:gd name="T44" fmla="*/ 406 w 832"/>
                <a:gd name="T45" fmla="*/ 0 h 750"/>
                <a:gd name="T46" fmla="*/ 310 w 832"/>
                <a:gd name="T47" fmla="*/ 217 h 750"/>
                <a:gd name="T48" fmla="*/ 172 w 832"/>
                <a:gd name="T49" fmla="*/ 512 h 750"/>
                <a:gd name="T50" fmla="*/ 100 w 832"/>
                <a:gd name="T51" fmla="*/ 660 h 750"/>
                <a:gd name="T52" fmla="*/ 74 w 832"/>
                <a:gd name="T53" fmla="*/ 702 h 750"/>
                <a:gd name="T54" fmla="*/ 54 w 832"/>
                <a:gd name="T55" fmla="*/ 713 h 750"/>
                <a:gd name="T56" fmla="*/ 0 w 832"/>
                <a:gd name="T57" fmla="*/ 717 h 750"/>
                <a:gd name="T58" fmla="*/ 0 w 832"/>
                <a:gd name="T59" fmla="*/ 750 h 750"/>
                <a:gd name="T60" fmla="*/ 117 w 832"/>
                <a:gd name="T61" fmla="*/ 747 h 750"/>
                <a:gd name="T62" fmla="*/ 396 w 832"/>
                <a:gd name="T63" fmla="*/ 143 h 750"/>
                <a:gd name="T64" fmla="*/ 534 w 832"/>
                <a:gd name="T65" fmla="*/ 458 h 750"/>
                <a:gd name="T66" fmla="*/ 256 w 832"/>
                <a:gd name="T67" fmla="*/ 458 h 750"/>
                <a:gd name="T68" fmla="*/ 396 w 832"/>
                <a:gd name="T69" fmla="*/ 143 h 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32" h="750">
                  <a:moveTo>
                    <a:pt x="117" y="747"/>
                  </a:moveTo>
                  <a:cubicBezTo>
                    <a:pt x="148" y="747"/>
                    <a:pt x="195" y="748"/>
                    <a:pt x="257" y="750"/>
                  </a:cubicBezTo>
                  <a:cubicBezTo>
                    <a:pt x="257" y="717"/>
                    <a:pt x="257" y="717"/>
                    <a:pt x="257" y="717"/>
                  </a:cubicBezTo>
                  <a:cubicBezTo>
                    <a:pt x="222" y="716"/>
                    <a:pt x="199" y="715"/>
                    <a:pt x="185" y="712"/>
                  </a:cubicBezTo>
                  <a:cubicBezTo>
                    <a:pt x="177" y="710"/>
                    <a:pt x="170" y="707"/>
                    <a:pt x="166" y="702"/>
                  </a:cubicBezTo>
                  <a:cubicBezTo>
                    <a:pt x="163" y="699"/>
                    <a:pt x="162" y="695"/>
                    <a:pt x="162" y="690"/>
                  </a:cubicBezTo>
                  <a:cubicBezTo>
                    <a:pt x="162" y="679"/>
                    <a:pt x="167" y="662"/>
                    <a:pt x="178" y="637"/>
                  </a:cubicBezTo>
                  <a:cubicBezTo>
                    <a:pt x="237" y="503"/>
                    <a:pt x="237" y="503"/>
                    <a:pt x="237" y="503"/>
                  </a:cubicBezTo>
                  <a:cubicBezTo>
                    <a:pt x="556" y="503"/>
                    <a:pt x="556" y="503"/>
                    <a:pt x="556" y="503"/>
                  </a:cubicBezTo>
                  <a:cubicBezTo>
                    <a:pt x="624" y="663"/>
                    <a:pt x="624" y="663"/>
                    <a:pt x="624" y="663"/>
                  </a:cubicBezTo>
                  <a:cubicBezTo>
                    <a:pt x="629" y="675"/>
                    <a:pt x="632" y="685"/>
                    <a:pt x="632" y="693"/>
                  </a:cubicBezTo>
                  <a:cubicBezTo>
                    <a:pt x="632" y="698"/>
                    <a:pt x="630" y="702"/>
                    <a:pt x="627" y="705"/>
                  </a:cubicBezTo>
                  <a:cubicBezTo>
                    <a:pt x="624" y="708"/>
                    <a:pt x="618" y="711"/>
                    <a:pt x="609" y="713"/>
                  </a:cubicBezTo>
                  <a:cubicBezTo>
                    <a:pt x="601" y="715"/>
                    <a:pt x="576" y="716"/>
                    <a:pt x="535" y="717"/>
                  </a:cubicBezTo>
                  <a:cubicBezTo>
                    <a:pt x="535" y="750"/>
                    <a:pt x="535" y="750"/>
                    <a:pt x="535" y="750"/>
                  </a:cubicBezTo>
                  <a:cubicBezTo>
                    <a:pt x="712" y="747"/>
                    <a:pt x="712" y="747"/>
                    <a:pt x="712" y="747"/>
                  </a:cubicBezTo>
                  <a:cubicBezTo>
                    <a:pt x="734" y="747"/>
                    <a:pt x="775" y="748"/>
                    <a:pt x="832" y="750"/>
                  </a:cubicBezTo>
                  <a:cubicBezTo>
                    <a:pt x="832" y="717"/>
                    <a:pt x="832" y="717"/>
                    <a:pt x="832" y="717"/>
                  </a:cubicBezTo>
                  <a:cubicBezTo>
                    <a:pt x="803" y="716"/>
                    <a:pt x="784" y="714"/>
                    <a:pt x="776" y="710"/>
                  </a:cubicBezTo>
                  <a:cubicBezTo>
                    <a:pt x="767" y="707"/>
                    <a:pt x="760" y="699"/>
                    <a:pt x="753" y="687"/>
                  </a:cubicBezTo>
                  <a:cubicBezTo>
                    <a:pt x="740" y="664"/>
                    <a:pt x="715" y="611"/>
                    <a:pt x="677" y="526"/>
                  </a:cubicBezTo>
                  <a:cubicBezTo>
                    <a:pt x="441" y="0"/>
                    <a:pt x="441" y="0"/>
                    <a:pt x="441" y="0"/>
                  </a:cubicBezTo>
                  <a:cubicBezTo>
                    <a:pt x="406" y="0"/>
                    <a:pt x="406" y="0"/>
                    <a:pt x="406" y="0"/>
                  </a:cubicBezTo>
                  <a:cubicBezTo>
                    <a:pt x="357" y="112"/>
                    <a:pt x="325" y="185"/>
                    <a:pt x="310" y="217"/>
                  </a:cubicBezTo>
                  <a:cubicBezTo>
                    <a:pt x="172" y="512"/>
                    <a:pt x="172" y="512"/>
                    <a:pt x="172" y="512"/>
                  </a:cubicBezTo>
                  <a:cubicBezTo>
                    <a:pt x="131" y="598"/>
                    <a:pt x="107" y="647"/>
                    <a:pt x="100" y="660"/>
                  </a:cubicBezTo>
                  <a:cubicBezTo>
                    <a:pt x="89" y="683"/>
                    <a:pt x="80" y="697"/>
                    <a:pt x="74" y="702"/>
                  </a:cubicBezTo>
                  <a:cubicBezTo>
                    <a:pt x="68" y="708"/>
                    <a:pt x="61" y="711"/>
                    <a:pt x="54" y="713"/>
                  </a:cubicBezTo>
                  <a:cubicBezTo>
                    <a:pt x="47" y="715"/>
                    <a:pt x="29" y="716"/>
                    <a:pt x="0" y="717"/>
                  </a:cubicBezTo>
                  <a:cubicBezTo>
                    <a:pt x="0" y="750"/>
                    <a:pt x="0" y="750"/>
                    <a:pt x="0" y="750"/>
                  </a:cubicBezTo>
                  <a:cubicBezTo>
                    <a:pt x="42" y="748"/>
                    <a:pt x="81" y="747"/>
                    <a:pt x="117" y="747"/>
                  </a:cubicBezTo>
                  <a:close/>
                  <a:moveTo>
                    <a:pt x="396" y="143"/>
                  </a:moveTo>
                  <a:cubicBezTo>
                    <a:pt x="534" y="458"/>
                    <a:pt x="534" y="458"/>
                    <a:pt x="534" y="458"/>
                  </a:cubicBezTo>
                  <a:cubicBezTo>
                    <a:pt x="256" y="458"/>
                    <a:pt x="256" y="458"/>
                    <a:pt x="256" y="458"/>
                  </a:cubicBezTo>
                  <a:lnTo>
                    <a:pt x="396" y="1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29" name="Freeform 14"/>
            <p:cNvSpPr>
              <a:spLocks/>
            </p:cNvSpPr>
            <p:nvPr userDrawn="1"/>
          </p:nvSpPr>
          <p:spPr bwMode="auto">
            <a:xfrm>
              <a:off x="1309688" y="687388"/>
              <a:ext cx="260350" cy="234950"/>
            </a:xfrm>
            <a:custGeom>
              <a:avLst/>
              <a:gdLst>
                <a:gd name="T0" fmla="*/ 601 w 817"/>
                <a:gd name="T1" fmla="*/ 111 h 743"/>
                <a:gd name="T2" fmla="*/ 634 w 817"/>
                <a:gd name="T3" fmla="*/ 52 h 743"/>
                <a:gd name="T4" fmla="*/ 624 w 817"/>
                <a:gd name="T5" fmla="*/ 39 h 743"/>
                <a:gd name="T6" fmla="*/ 543 w 817"/>
                <a:gd name="T7" fmla="*/ 33 h 743"/>
                <a:gd name="T8" fmla="*/ 543 w 817"/>
                <a:gd name="T9" fmla="*/ 0 h 743"/>
                <a:gd name="T10" fmla="*/ 688 w 817"/>
                <a:gd name="T11" fmla="*/ 3 h 743"/>
                <a:gd name="T12" fmla="*/ 817 w 817"/>
                <a:gd name="T13" fmla="*/ 0 h 743"/>
                <a:gd name="T14" fmla="*/ 817 w 817"/>
                <a:gd name="T15" fmla="*/ 33 h 743"/>
                <a:gd name="T16" fmla="*/ 746 w 817"/>
                <a:gd name="T17" fmla="*/ 39 h 743"/>
                <a:gd name="T18" fmla="*/ 718 w 817"/>
                <a:gd name="T19" fmla="*/ 51 h 743"/>
                <a:gd name="T20" fmla="*/ 675 w 817"/>
                <a:gd name="T21" fmla="*/ 102 h 743"/>
                <a:gd name="T22" fmla="*/ 514 w 817"/>
                <a:gd name="T23" fmla="*/ 333 h 743"/>
                <a:gd name="T24" fmla="*/ 461 w 817"/>
                <a:gd name="T25" fmla="*/ 422 h 743"/>
                <a:gd name="T26" fmla="*/ 455 w 817"/>
                <a:gd name="T27" fmla="*/ 453 h 743"/>
                <a:gd name="T28" fmla="*/ 455 w 817"/>
                <a:gd name="T29" fmla="*/ 493 h 743"/>
                <a:gd name="T30" fmla="*/ 459 w 817"/>
                <a:gd name="T31" fmla="*/ 631 h 743"/>
                <a:gd name="T32" fmla="*/ 466 w 817"/>
                <a:gd name="T33" fmla="*/ 690 h 743"/>
                <a:gd name="T34" fmla="*/ 486 w 817"/>
                <a:gd name="T35" fmla="*/ 704 h 743"/>
                <a:gd name="T36" fmla="*/ 564 w 817"/>
                <a:gd name="T37" fmla="*/ 710 h 743"/>
                <a:gd name="T38" fmla="*/ 564 w 817"/>
                <a:gd name="T39" fmla="*/ 743 h 743"/>
                <a:gd name="T40" fmla="*/ 410 w 817"/>
                <a:gd name="T41" fmla="*/ 740 h 743"/>
                <a:gd name="T42" fmla="*/ 244 w 817"/>
                <a:gd name="T43" fmla="*/ 743 h 743"/>
                <a:gd name="T44" fmla="*/ 244 w 817"/>
                <a:gd name="T45" fmla="*/ 710 h 743"/>
                <a:gd name="T46" fmla="*/ 322 w 817"/>
                <a:gd name="T47" fmla="*/ 704 h 743"/>
                <a:gd name="T48" fmla="*/ 341 w 817"/>
                <a:gd name="T49" fmla="*/ 692 h 743"/>
                <a:gd name="T50" fmla="*/ 350 w 817"/>
                <a:gd name="T51" fmla="*/ 641 h 743"/>
                <a:gd name="T52" fmla="*/ 353 w 817"/>
                <a:gd name="T53" fmla="*/ 493 h 743"/>
                <a:gd name="T54" fmla="*/ 353 w 817"/>
                <a:gd name="T55" fmla="*/ 432 h 743"/>
                <a:gd name="T56" fmla="*/ 331 w 817"/>
                <a:gd name="T57" fmla="*/ 390 h 743"/>
                <a:gd name="T58" fmla="*/ 275 w 817"/>
                <a:gd name="T59" fmla="*/ 300 h 743"/>
                <a:gd name="T60" fmla="*/ 135 w 817"/>
                <a:gd name="T61" fmla="*/ 102 h 743"/>
                <a:gd name="T62" fmla="*/ 96 w 817"/>
                <a:gd name="T63" fmla="*/ 51 h 743"/>
                <a:gd name="T64" fmla="*/ 69 w 817"/>
                <a:gd name="T65" fmla="*/ 39 h 743"/>
                <a:gd name="T66" fmla="*/ 0 w 817"/>
                <a:gd name="T67" fmla="*/ 33 h 743"/>
                <a:gd name="T68" fmla="*/ 0 w 817"/>
                <a:gd name="T69" fmla="*/ 0 h 743"/>
                <a:gd name="T70" fmla="*/ 130 w 817"/>
                <a:gd name="T71" fmla="*/ 3 h 743"/>
                <a:gd name="T72" fmla="*/ 333 w 817"/>
                <a:gd name="T73" fmla="*/ 0 h 743"/>
                <a:gd name="T74" fmla="*/ 333 w 817"/>
                <a:gd name="T75" fmla="*/ 33 h 743"/>
                <a:gd name="T76" fmla="*/ 246 w 817"/>
                <a:gd name="T77" fmla="*/ 39 h 743"/>
                <a:gd name="T78" fmla="*/ 234 w 817"/>
                <a:gd name="T79" fmla="*/ 52 h 743"/>
                <a:gd name="T80" fmla="*/ 262 w 817"/>
                <a:gd name="T81" fmla="*/ 111 h 743"/>
                <a:gd name="T82" fmla="*/ 426 w 817"/>
                <a:gd name="T83" fmla="*/ 376 h 743"/>
                <a:gd name="T84" fmla="*/ 601 w 817"/>
                <a:gd name="T85" fmla="*/ 111 h 7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17" h="743">
                  <a:moveTo>
                    <a:pt x="601" y="111"/>
                  </a:moveTo>
                  <a:cubicBezTo>
                    <a:pt x="623" y="78"/>
                    <a:pt x="634" y="59"/>
                    <a:pt x="634" y="52"/>
                  </a:cubicBezTo>
                  <a:cubicBezTo>
                    <a:pt x="634" y="46"/>
                    <a:pt x="631" y="41"/>
                    <a:pt x="624" y="39"/>
                  </a:cubicBezTo>
                  <a:cubicBezTo>
                    <a:pt x="616" y="36"/>
                    <a:pt x="585" y="34"/>
                    <a:pt x="543" y="33"/>
                  </a:cubicBezTo>
                  <a:cubicBezTo>
                    <a:pt x="543" y="0"/>
                    <a:pt x="543" y="0"/>
                    <a:pt x="543" y="0"/>
                  </a:cubicBezTo>
                  <a:cubicBezTo>
                    <a:pt x="610" y="2"/>
                    <a:pt x="650" y="3"/>
                    <a:pt x="688" y="3"/>
                  </a:cubicBezTo>
                  <a:cubicBezTo>
                    <a:pt x="725" y="3"/>
                    <a:pt x="745" y="2"/>
                    <a:pt x="817" y="0"/>
                  </a:cubicBezTo>
                  <a:cubicBezTo>
                    <a:pt x="817" y="33"/>
                    <a:pt x="817" y="33"/>
                    <a:pt x="817" y="33"/>
                  </a:cubicBezTo>
                  <a:cubicBezTo>
                    <a:pt x="773" y="34"/>
                    <a:pt x="757" y="36"/>
                    <a:pt x="746" y="39"/>
                  </a:cubicBezTo>
                  <a:cubicBezTo>
                    <a:pt x="735" y="41"/>
                    <a:pt x="725" y="46"/>
                    <a:pt x="718" y="51"/>
                  </a:cubicBezTo>
                  <a:cubicBezTo>
                    <a:pt x="709" y="58"/>
                    <a:pt x="695" y="75"/>
                    <a:pt x="675" y="102"/>
                  </a:cubicBezTo>
                  <a:cubicBezTo>
                    <a:pt x="514" y="333"/>
                    <a:pt x="514" y="333"/>
                    <a:pt x="514" y="333"/>
                  </a:cubicBezTo>
                  <a:cubicBezTo>
                    <a:pt x="483" y="381"/>
                    <a:pt x="465" y="411"/>
                    <a:pt x="461" y="422"/>
                  </a:cubicBezTo>
                  <a:cubicBezTo>
                    <a:pt x="457" y="433"/>
                    <a:pt x="455" y="443"/>
                    <a:pt x="455" y="453"/>
                  </a:cubicBezTo>
                  <a:cubicBezTo>
                    <a:pt x="455" y="493"/>
                    <a:pt x="455" y="493"/>
                    <a:pt x="455" y="493"/>
                  </a:cubicBezTo>
                  <a:cubicBezTo>
                    <a:pt x="455" y="541"/>
                    <a:pt x="456" y="587"/>
                    <a:pt x="459" y="631"/>
                  </a:cubicBezTo>
                  <a:cubicBezTo>
                    <a:pt x="460" y="665"/>
                    <a:pt x="462" y="684"/>
                    <a:pt x="466" y="690"/>
                  </a:cubicBezTo>
                  <a:cubicBezTo>
                    <a:pt x="470" y="696"/>
                    <a:pt x="477" y="701"/>
                    <a:pt x="486" y="704"/>
                  </a:cubicBezTo>
                  <a:cubicBezTo>
                    <a:pt x="495" y="707"/>
                    <a:pt x="521" y="709"/>
                    <a:pt x="564" y="710"/>
                  </a:cubicBezTo>
                  <a:cubicBezTo>
                    <a:pt x="564" y="743"/>
                    <a:pt x="564" y="743"/>
                    <a:pt x="564" y="743"/>
                  </a:cubicBezTo>
                  <a:cubicBezTo>
                    <a:pt x="505" y="741"/>
                    <a:pt x="453" y="740"/>
                    <a:pt x="410" y="740"/>
                  </a:cubicBezTo>
                  <a:cubicBezTo>
                    <a:pt x="368" y="740"/>
                    <a:pt x="313" y="741"/>
                    <a:pt x="244" y="743"/>
                  </a:cubicBezTo>
                  <a:cubicBezTo>
                    <a:pt x="244" y="710"/>
                    <a:pt x="244" y="710"/>
                    <a:pt x="244" y="710"/>
                  </a:cubicBezTo>
                  <a:cubicBezTo>
                    <a:pt x="287" y="709"/>
                    <a:pt x="313" y="707"/>
                    <a:pt x="322" y="704"/>
                  </a:cubicBezTo>
                  <a:cubicBezTo>
                    <a:pt x="332" y="701"/>
                    <a:pt x="338" y="697"/>
                    <a:pt x="341" y="692"/>
                  </a:cubicBezTo>
                  <a:cubicBezTo>
                    <a:pt x="346" y="685"/>
                    <a:pt x="349" y="668"/>
                    <a:pt x="350" y="641"/>
                  </a:cubicBezTo>
                  <a:cubicBezTo>
                    <a:pt x="350" y="634"/>
                    <a:pt x="351" y="585"/>
                    <a:pt x="353" y="493"/>
                  </a:cubicBezTo>
                  <a:cubicBezTo>
                    <a:pt x="353" y="432"/>
                    <a:pt x="353" y="432"/>
                    <a:pt x="353" y="432"/>
                  </a:cubicBezTo>
                  <a:cubicBezTo>
                    <a:pt x="345" y="417"/>
                    <a:pt x="338" y="403"/>
                    <a:pt x="331" y="390"/>
                  </a:cubicBezTo>
                  <a:cubicBezTo>
                    <a:pt x="325" y="382"/>
                    <a:pt x="307" y="352"/>
                    <a:pt x="275" y="300"/>
                  </a:cubicBezTo>
                  <a:cubicBezTo>
                    <a:pt x="135" y="102"/>
                    <a:pt x="135" y="102"/>
                    <a:pt x="135" y="102"/>
                  </a:cubicBezTo>
                  <a:cubicBezTo>
                    <a:pt x="118" y="75"/>
                    <a:pt x="105" y="58"/>
                    <a:pt x="96" y="51"/>
                  </a:cubicBezTo>
                  <a:cubicBezTo>
                    <a:pt x="89" y="46"/>
                    <a:pt x="80" y="41"/>
                    <a:pt x="69" y="39"/>
                  </a:cubicBezTo>
                  <a:cubicBezTo>
                    <a:pt x="58" y="36"/>
                    <a:pt x="44" y="34"/>
                    <a:pt x="0" y="33"/>
                  </a:cubicBezTo>
                  <a:cubicBezTo>
                    <a:pt x="0" y="0"/>
                    <a:pt x="0" y="0"/>
                    <a:pt x="0" y="0"/>
                  </a:cubicBezTo>
                  <a:cubicBezTo>
                    <a:pt x="72" y="2"/>
                    <a:pt x="94" y="3"/>
                    <a:pt x="130" y="3"/>
                  </a:cubicBezTo>
                  <a:cubicBezTo>
                    <a:pt x="168" y="3"/>
                    <a:pt x="265" y="2"/>
                    <a:pt x="333" y="0"/>
                  </a:cubicBezTo>
                  <a:cubicBezTo>
                    <a:pt x="333" y="33"/>
                    <a:pt x="333" y="33"/>
                    <a:pt x="333" y="33"/>
                  </a:cubicBezTo>
                  <a:cubicBezTo>
                    <a:pt x="291" y="34"/>
                    <a:pt x="254" y="36"/>
                    <a:pt x="246" y="39"/>
                  </a:cubicBezTo>
                  <a:cubicBezTo>
                    <a:pt x="239" y="41"/>
                    <a:pt x="235" y="46"/>
                    <a:pt x="234" y="52"/>
                  </a:cubicBezTo>
                  <a:cubicBezTo>
                    <a:pt x="234" y="59"/>
                    <a:pt x="243" y="78"/>
                    <a:pt x="262" y="111"/>
                  </a:cubicBezTo>
                  <a:cubicBezTo>
                    <a:pt x="426" y="376"/>
                    <a:pt x="426" y="376"/>
                    <a:pt x="426" y="376"/>
                  </a:cubicBezTo>
                  <a:lnTo>
                    <a:pt x="601" y="1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30" name="Freeform 15"/>
            <p:cNvSpPr>
              <a:spLocks noEditPoints="1"/>
            </p:cNvSpPr>
            <p:nvPr userDrawn="1"/>
          </p:nvSpPr>
          <p:spPr bwMode="auto">
            <a:xfrm>
              <a:off x="1558925" y="681038"/>
              <a:ext cx="263525" cy="246063"/>
            </a:xfrm>
            <a:custGeom>
              <a:avLst/>
              <a:gdLst>
                <a:gd name="T0" fmla="*/ 148 w 830"/>
                <a:gd name="T1" fmla="*/ 190 h 775"/>
                <a:gd name="T2" fmla="*/ 247 w 830"/>
                <a:gd name="T3" fmla="*/ 82 h 775"/>
                <a:gd name="T4" fmla="*/ 399 w 830"/>
                <a:gd name="T5" fmla="*/ 45 h 775"/>
                <a:gd name="T6" fmla="*/ 512 w 830"/>
                <a:gd name="T7" fmla="*/ 62 h 775"/>
                <a:gd name="T8" fmla="*/ 596 w 830"/>
                <a:gd name="T9" fmla="*/ 106 h 775"/>
                <a:gd name="T10" fmla="*/ 652 w 830"/>
                <a:gd name="T11" fmla="*/ 167 h 775"/>
                <a:gd name="T12" fmla="*/ 690 w 830"/>
                <a:gd name="T13" fmla="*/ 245 h 775"/>
                <a:gd name="T14" fmla="*/ 713 w 830"/>
                <a:gd name="T15" fmla="*/ 398 h 775"/>
                <a:gd name="T16" fmla="*/ 681 w 830"/>
                <a:gd name="T17" fmla="*/ 571 h 775"/>
                <a:gd name="T18" fmla="*/ 584 w 830"/>
                <a:gd name="T19" fmla="*/ 686 h 775"/>
                <a:gd name="T20" fmla="*/ 431 w 830"/>
                <a:gd name="T21" fmla="*/ 727 h 775"/>
                <a:gd name="T22" fmla="*/ 315 w 830"/>
                <a:gd name="T23" fmla="*/ 707 h 775"/>
                <a:gd name="T24" fmla="*/ 220 w 830"/>
                <a:gd name="T25" fmla="*/ 644 h 775"/>
                <a:gd name="T26" fmla="*/ 151 w 830"/>
                <a:gd name="T27" fmla="*/ 539 h 775"/>
                <a:gd name="T28" fmla="*/ 125 w 830"/>
                <a:gd name="T29" fmla="*/ 450 h 775"/>
                <a:gd name="T30" fmla="*/ 115 w 830"/>
                <a:gd name="T31" fmla="*/ 349 h 775"/>
                <a:gd name="T32" fmla="*/ 148 w 830"/>
                <a:gd name="T33" fmla="*/ 190 h 775"/>
                <a:gd name="T34" fmla="*/ 26 w 830"/>
                <a:gd name="T35" fmla="*/ 541 h 775"/>
                <a:gd name="T36" fmla="*/ 105 w 830"/>
                <a:gd name="T37" fmla="*/ 669 h 775"/>
                <a:gd name="T38" fmla="*/ 231 w 830"/>
                <a:gd name="T39" fmla="*/ 748 h 775"/>
                <a:gd name="T40" fmla="*/ 392 w 830"/>
                <a:gd name="T41" fmla="*/ 775 h 775"/>
                <a:gd name="T42" fmla="*/ 706 w 830"/>
                <a:gd name="T43" fmla="*/ 657 h 775"/>
                <a:gd name="T44" fmla="*/ 830 w 830"/>
                <a:gd name="T45" fmla="*/ 364 h 775"/>
                <a:gd name="T46" fmla="*/ 817 w 830"/>
                <a:gd name="T47" fmla="*/ 261 h 775"/>
                <a:gd name="T48" fmla="*/ 784 w 830"/>
                <a:gd name="T49" fmla="*/ 177 h 775"/>
                <a:gd name="T50" fmla="*/ 709 w 830"/>
                <a:gd name="T51" fmla="*/ 89 h 775"/>
                <a:gd name="T52" fmla="*/ 588 w 830"/>
                <a:gd name="T53" fmla="*/ 25 h 775"/>
                <a:gd name="T54" fmla="*/ 423 w 830"/>
                <a:gd name="T55" fmla="*/ 0 h 775"/>
                <a:gd name="T56" fmla="*/ 249 w 830"/>
                <a:gd name="T57" fmla="*/ 29 h 775"/>
                <a:gd name="T58" fmla="*/ 112 w 830"/>
                <a:gd name="T59" fmla="*/ 113 h 775"/>
                <a:gd name="T60" fmla="*/ 26 w 830"/>
                <a:gd name="T61" fmla="*/ 239 h 775"/>
                <a:gd name="T62" fmla="*/ 0 w 830"/>
                <a:gd name="T63" fmla="*/ 393 h 775"/>
                <a:gd name="T64" fmla="*/ 26 w 830"/>
                <a:gd name="T65" fmla="*/ 541 h 7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30" h="775">
                  <a:moveTo>
                    <a:pt x="148" y="190"/>
                  </a:moveTo>
                  <a:cubicBezTo>
                    <a:pt x="170" y="143"/>
                    <a:pt x="203" y="107"/>
                    <a:pt x="247" y="82"/>
                  </a:cubicBezTo>
                  <a:cubicBezTo>
                    <a:pt x="290" y="57"/>
                    <a:pt x="341" y="45"/>
                    <a:pt x="399" y="45"/>
                  </a:cubicBezTo>
                  <a:cubicBezTo>
                    <a:pt x="440" y="45"/>
                    <a:pt x="477" y="51"/>
                    <a:pt x="512" y="62"/>
                  </a:cubicBezTo>
                  <a:cubicBezTo>
                    <a:pt x="546" y="74"/>
                    <a:pt x="575" y="89"/>
                    <a:pt x="596" y="106"/>
                  </a:cubicBezTo>
                  <a:cubicBezTo>
                    <a:pt x="618" y="124"/>
                    <a:pt x="637" y="144"/>
                    <a:pt x="652" y="167"/>
                  </a:cubicBezTo>
                  <a:cubicBezTo>
                    <a:pt x="668" y="190"/>
                    <a:pt x="681" y="216"/>
                    <a:pt x="690" y="245"/>
                  </a:cubicBezTo>
                  <a:cubicBezTo>
                    <a:pt x="706" y="292"/>
                    <a:pt x="713" y="343"/>
                    <a:pt x="713" y="398"/>
                  </a:cubicBezTo>
                  <a:cubicBezTo>
                    <a:pt x="713" y="463"/>
                    <a:pt x="703" y="521"/>
                    <a:pt x="681" y="571"/>
                  </a:cubicBezTo>
                  <a:cubicBezTo>
                    <a:pt x="660" y="620"/>
                    <a:pt x="627" y="659"/>
                    <a:pt x="584" y="686"/>
                  </a:cubicBezTo>
                  <a:cubicBezTo>
                    <a:pt x="541" y="714"/>
                    <a:pt x="490" y="727"/>
                    <a:pt x="431" y="727"/>
                  </a:cubicBezTo>
                  <a:cubicBezTo>
                    <a:pt x="388" y="727"/>
                    <a:pt x="350" y="721"/>
                    <a:pt x="315" y="707"/>
                  </a:cubicBezTo>
                  <a:cubicBezTo>
                    <a:pt x="280" y="694"/>
                    <a:pt x="248" y="673"/>
                    <a:pt x="220" y="644"/>
                  </a:cubicBezTo>
                  <a:cubicBezTo>
                    <a:pt x="192" y="616"/>
                    <a:pt x="169" y="581"/>
                    <a:pt x="151" y="539"/>
                  </a:cubicBezTo>
                  <a:cubicBezTo>
                    <a:pt x="141" y="514"/>
                    <a:pt x="132" y="484"/>
                    <a:pt x="125" y="450"/>
                  </a:cubicBezTo>
                  <a:cubicBezTo>
                    <a:pt x="118" y="416"/>
                    <a:pt x="115" y="382"/>
                    <a:pt x="115" y="349"/>
                  </a:cubicBezTo>
                  <a:cubicBezTo>
                    <a:pt x="115" y="290"/>
                    <a:pt x="126" y="236"/>
                    <a:pt x="148" y="190"/>
                  </a:cubicBezTo>
                  <a:close/>
                  <a:moveTo>
                    <a:pt x="26" y="541"/>
                  </a:moveTo>
                  <a:cubicBezTo>
                    <a:pt x="44" y="591"/>
                    <a:pt x="70" y="634"/>
                    <a:pt x="105" y="669"/>
                  </a:cubicBezTo>
                  <a:cubicBezTo>
                    <a:pt x="139" y="704"/>
                    <a:pt x="181" y="730"/>
                    <a:pt x="231" y="748"/>
                  </a:cubicBezTo>
                  <a:cubicBezTo>
                    <a:pt x="281" y="765"/>
                    <a:pt x="335" y="775"/>
                    <a:pt x="392" y="775"/>
                  </a:cubicBezTo>
                  <a:cubicBezTo>
                    <a:pt x="518" y="775"/>
                    <a:pt x="623" y="736"/>
                    <a:pt x="706" y="657"/>
                  </a:cubicBezTo>
                  <a:cubicBezTo>
                    <a:pt x="788" y="579"/>
                    <a:pt x="830" y="481"/>
                    <a:pt x="830" y="364"/>
                  </a:cubicBezTo>
                  <a:cubicBezTo>
                    <a:pt x="830" y="327"/>
                    <a:pt x="826" y="293"/>
                    <a:pt x="817" y="261"/>
                  </a:cubicBezTo>
                  <a:cubicBezTo>
                    <a:pt x="809" y="228"/>
                    <a:pt x="798" y="200"/>
                    <a:pt x="784" y="177"/>
                  </a:cubicBezTo>
                  <a:cubicBezTo>
                    <a:pt x="766" y="145"/>
                    <a:pt x="741" y="116"/>
                    <a:pt x="709" y="89"/>
                  </a:cubicBezTo>
                  <a:cubicBezTo>
                    <a:pt x="678" y="62"/>
                    <a:pt x="637" y="41"/>
                    <a:pt x="588" y="25"/>
                  </a:cubicBezTo>
                  <a:cubicBezTo>
                    <a:pt x="538" y="8"/>
                    <a:pt x="484" y="0"/>
                    <a:pt x="423" y="0"/>
                  </a:cubicBezTo>
                  <a:cubicBezTo>
                    <a:pt x="358" y="0"/>
                    <a:pt x="300" y="10"/>
                    <a:pt x="249" y="29"/>
                  </a:cubicBezTo>
                  <a:cubicBezTo>
                    <a:pt x="198" y="48"/>
                    <a:pt x="152" y="76"/>
                    <a:pt x="112" y="113"/>
                  </a:cubicBezTo>
                  <a:cubicBezTo>
                    <a:pt x="72" y="151"/>
                    <a:pt x="43" y="193"/>
                    <a:pt x="26" y="239"/>
                  </a:cubicBezTo>
                  <a:cubicBezTo>
                    <a:pt x="8" y="286"/>
                    <a:pt x="0" y="337"/>
                    <a:pt x="0" y="393"/>
                  </a:cubicBezTo>
                  <a:cubicBezTo>
                    <a:pt x="0" y="441"/>
                    <a:pt x="9" y="491"/>
                    <a:pt x="26" y="5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grpSp>
    </p:spTree>
    <p:extLst>
      <p:ext uri="{BB962C8B-B14F-4D97-AF65-F5344CB8AC3E}">
        <p14:creationId xmlns:p14="http://schemas.microsoft.com/office/powerpoint/2010/main" val="31069828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446198C-04DA-4E69-9F60-477E336F6D8D}" type="datetimeFigureOut">
              <a:rPr lang="en-US" smtClean="0"/>
              <a:t>2/19/2025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ACAD713-2A88-4927-BA3B-75E8042AC897}" type="slidenum">
              <a:rPr lang="en-US" smtClean="0"/>
              <a:t>‹#›</a:t>
            </a:fld>
            <a:endParaRPr lang="en-US"/>
          </a:p>
        </p:txBody>
      </p:sp>
      <p:grpSp>
        <p:nvGrpSpPr>
          <p:cNvPr id="18" name="Group 17"/>
          <p:cNvGrpSpPr/>
          <p:nvPr userDrawn="1"/>
        </p:nvGrpSpPr>
        <p:grpSpPr>
          <a:xfrm>
            <a:off x="160867" y="6299344"/>
            <a:ext cx="560917" cy="458645"/>
            <a:chOff x="657225" y="681038"/>
            <a:chExt cx="1266825" cy="1381125"/>
          </a:xfrm>
          <a:solidFill>
            <a:srgbClr val="FFFFFF"/>
          </a:solidFill>
        </p:grpSpPr>
        <p:sp>
          <p:nvSpPr>
            <p:cNvPr id="19" name="Freeform 5"/>
            <p:cNvSpPr>
              <a:spLocks noEditPoints="1"/>
            </p:cNvSpPr>
            <p:nvPr userDrawn="1"/>
          </p:nvSpPr>
          <p:spPr bwMode="auto">
            <a:xfrm>
              <a:off x="846138" y="1354138"/>
              <a:ext cx="887413" cy="708025"/>
            </a:xfrm>
            <a:custGeom>
              <a:avLst/>
              <a:gdLst>
                <a:gd name="T0" fmla="*/ 2203 w 2794"/>
                <a:gd name="T1" fmla="*/ 0 h 2229"/>
                <a:gd name="T2" fmla="*/ 1613 w 2794"/>
                <a:gd name="T3" fmla="*/ 0 h 2229"/>
                <a:gd name="T4" fmla="*/ 1613 w 2794"/>
                <a:gd name="T5" fmla="*/ 665 h 2229"/>
                <a:gd name="T6" fmla="*/ 1904 w 2794"/>
                <a:gd name="T7" fmla="*/ 1330 h 2229"/>
                <a:gd name="T8" fmla="*/ 1904 w 2794"/>
                <a:gd name="T9" fmla="*/ 1237 h 2229"/>
                <a:gd name="T10" fmla="*/ 1749 w 2794"/>
                <a:gd name="T11" fmla="*/ 747 h 2229"/>
                <a:gd name="T12" fmla="*/ 1749 w 2794"/>
                <a:gd name="T13" fmla="*/ 573 h 2229"/>
                <a:gd name="T14" fmla="*/ 1972 w 2794"/>
                <a:gd name="T15" fmla="*/ 573 h 2229"/>
                <a:gd name="T16" fmla="*/ 1972 w 2794"/>
                <a:gd name="T17" fmla="*/ 1332 h 2229"/>
                <a:gd name="T18" fmla="*/ 1401 w 2794"/>
                <a:gd name="T19" fmla="*/ 2182 h 2229"/>
                <a:gd name="T20" fmla="*/ 829 w 2794"/>
                <a:gd name="T21" fmla="*/ 1374 h 2229"/>
                <a:gd name="T22" fmla="*/ 1180 w 2794"/>
                <a:gd name="T23" fmla="*/ 665 h 2229"/>
                <a:gd name="T24" fmla="*/ 1180 w 2794"/>
                <a:gd name="T25" fmla="*/ 573 h 2229"/>
                <a:gd name="T26" fmla="*/ 1401 w 2794"/>
                <a:gd name="T27" fmla="*/ 573 h 2229"/>
                <a:gd name="T28" fmla="*/ 1542 w 2794"/>
                <a:gd name="T29" fmla="*/ 573 h 2229"/>
                <a:gd name="T30" fmla="*/ 1542 w 2794"/>
                <a:gd name="T31" fmla="*/ 436 h 2229"/>
                <a:gd name="T32" fmla="*/ 1401 w 2794"/>
                <a:gd name="T33" fmla="*/ 436 h 2229"/>
                <a:gd name="T34" fmla="*/ 1180 w 2794"/>
                <a:gd name="T35" fmla="*/ 436 h 2229"/>
                <a:gd name="T36" fmla="*/ 1180 w 2794"/>
                <a:gd name="T37" fmla="*/ 436 h 2229"/>
                <a:gd name="T38" fmla="*/ 1044 w 2794"/>
                <a:gd name="T39" fmla="*/ 436 h 2229"/>
                <a:gd name="T40" fmla="*/ 1044 w 2794"/>
                <a:gd name="T41" fmla="*/ 436 h 2229"/>
                <a:gd name="T42" fmla="*/ 692 w 2794"/>
                <a:gd name="T43" fmla="*/ 436 h 2229"/>
                <a:gd name="T44" fmla="*/ 692 w 2794"/>
                <a:gd name="T45" fmla="*/ 1234 h 2229"/>
                <a:gd name="T46" fmla="*/ 695 w 2794"/>
                <a:gd name="T47" fmla="*/ 1315 h 2229"/>
                <a:gd name="T48" fmla="*/ 695 w 2794"/>
                <a:gd name="T49" fmla="*/ 1315 h 2229"/>
                <a:gd name="T50" fmla="*/ 829 w 2794"/>
                <a:gd name="T51" fmla="*/ 1205 h 2229"/>
                <a:gd name="T52" fmla="*/ 829 w 2794"/>
                <a:gd name="T53" fmla="*/ 1205 h 2229"/>
                <a:gd name="T54" fmla="*/ 829 w 2794"/>
                <a:gd name="T55" fmla="*/ 573 h 2229"/>
                <a:gd name="T56" fmla="*/ 1044 w 2794"/>
                <a:gd name="T57" fmla="*/ 573 h 2229"/>
                <a:gd name="T58" fmla="*/ 1044 w 2794"/>
                <a:gd name="T59" fmla="*/ 573 h 2229"/>
                <a:gd name="T60" fmla="*/ 1044 w 2794"/>
                <a:gd name="T61" fmla="*/ 747 h 2229"/>
                <a:gd name="T62" fmla="*/ 590 w 2794"/>
                <a:gd name="T63" fmla="*/ 1447 h 2229"/>
                <a:gd name="T64" fmla="*/ 135 w 2794"/>
                <a:gd name="T65" fmla="*/ 747 h 2229"/>
                <a:gd name="T66" fmla="*/ 135 w 2794"/>
                <a:gd name="T67" fmla="*/ 136 h 2229"/>
                <a:gd name="T68" fmla="*/ 590 w 2794"/>
                <a:gd name="T69" fmla="*/ 136 h 2229"/>
                <a:gd name="T70" fmla="*/ 1044 w 2794"/>
                <a:gd name="T71" fmla="*/ 136 h 2229"/>
                <a:gd name="T72" fmla="*/ 1044 w 2794"/>
                <a:gd name="T73" fmla="*/ 370 h 2229"/>
                <a:gd name="T74" fmla="*/ 1180 w 2794"/>
                <a:gd name="T75" fmla="*/ 370 h 2229"/>
                <a:gd name="T76" fmla="*/ 1180 w 2794"/>
                <a:gd name="T77" fmla="*/ 0 h 2229"/>
                <a:gd name="T78" fmla="*/ 590 w 2794"/>
                <a:gd name="T79" fmla="*/ 0 h 2229"/>
                <a:gd name="T80" fmla="*/ 0 w 2794"/>
                <a:gd name="T81" fmla="*/ 0 h 2229"/>
                <a:gd name="T82" fmla="*/ 0 w 2794"/>
                <a:gd name="T83" fmla="*/ 665 h 2229"/>
                <a:gd name="T84" fmla="*/ 590 w 2794"/>
                <a:gd name="T85" fmla="*/ 1495 h 2229"/>
                <a:gd name="T86" fmla="*/ 708 w 2794"/>
                <a:gd name="T87" fmla="*/ 1444 h 2229"/>
                <a:gd name="T88" fmla="*/ 1401 w 2794"/>
                <a:gd name="T89" fmla="*/ 2229 h 2229"/>
                <a:gd name="T90" fmla="*/ 2093 w 2794"/>
                <a:gd name="T91" fmla="*/ 1447 h 2229"/>
                <a:gd name="T92" fmla="*/ 2203 w 2794"/>
                <a:gd name="T93" fmla="*/ 1495 h 2229"/>
                <a:gd name="T94" fmla="*/ 2794 w 2794"/>
                <a:gd name="T95" fmla="*/ 665 h 2229"/>
                <a:gd name="T96" fmla="*/ 2794 w 2794"/>
                <a:gd name="T97" fmla="*/ 0 h 2229"/>
                <a:gd name="T98" fmla="*/ 2203 w 2794"/>
                <a:gd name="T99" fmla="*/ 0 h 2229"/>
                <a:gd name="T100" fmla="*/ 2658 w 2794"/>
                <a:gd name="T101" fmla="*/ 747 h 2229"/>
                <a:gd name="T102" fmla="*/ 2203 w 2794"/>
                <a:gd name="T103" fmla="*/ 1447 h 2229"/>
                <a:gd name="T104" fmla="*/ 2100 w 2794"/>
                <a:gd name="T105" fmla="*/ 1395 h 2229"/>
                <a:gd name="T106" fmla="*/ 2109 w 2794"/>
                <a:gd name="T107" fmla="*/ 1234 h 2229"/>
                <a:gd name="T108" fmla="*/ 2109 w 2794"/>
                <a:gd name="T109" fmla="*/ 436 h 2229"/>
                <a:gd name="T110" fmla="*/ 1749 w 2794"/>
                <a:gd name="T111" fmla="*/ 436 h 2229"/>
                <a:gd name="T112" fmla="*/ 1749 w 2794"/>
                <a:gd name="T113" fmla="*/ 136 h 2229"/>
                <a:gd name="T114" fmla="*/ 2203 w 2794"/>
                <a:gd name="T115" fmla="*/ 136 h 2229"/>
                <a:gd name="T116" fmla="*/ 2658 w 2794"/>
                <a:gd name="T117" fmla="*/ 136 h 2229"/>
                <a:gd name="T118" fmla="*/ 2658 w 2794"/>
                <a:gd name="T119" fmla="*/ 747 h 2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94" h="2229">
                  <a:moveTo>
                    <a:pt x="2203" y="0"/>
                  </a:moveTo>
                  <a:cubicBezTo>
                    <a:pt x="1613" y="0"/>
                    <a:pt x="1613" y="0"/>
                    <a:pt x="1613" y="0"/>
                  </a:cubicBezTo>
                  <a:cubicBezTo>
                    <a:pt x="1613" y="665"/>
                    <a:pt x="1613" y="665"/>
                    <a:pt x="1613" y="665"/>
                  </a:cubicBezTo>
                  <a:cubicBezTo>
                    <a:pt x="1613" y="970"/>
                    <a:pt x="1719" y="1183"/>
                    <a:pt x="1904" y="1330"/>
                  </a:cubicBezTo>
                  <a:cubicBezTo>
                    <a:pt x="1904" y="1237"/>
                    <a:pt x="1904" y="1237"/>
                    <a:pt x="1904" y="1237"/>
                  </a:cubicBezTo>
                  <a:cubicBezTo>
                    <a:pt x="1769" y="1081"/>
                    <a:pt x="1749" y="901"/>
                    <a:pt x="1749" y="747"/>
                  </a:cubicBezTo>
                  <a:cubicBezTo>
                    <a:pt x="1749" y="573"/>
                    <a:pt x="1749" y="573"/>
                    <a:pt x="1749" y="573"/>
                  </a:cubicBezTo>
                  <a:cubicBezTo>
                    <a:pt x="1972" y="573"/>
                    <a:pt x="1972" y="573"/>
                    <a:pt x="1972" y="573"/>
                  </a:cubicBezTo>
                  <a:cubicBezTo>
                    <a:pt x="1972" y="1332"/>
                    <a:pt x="1972" y="1332"/>
                    <a:pt x="1972" y="1332"/>
                  </a:cubicBezTo>
                  <a:cubicBezTo>
                    <a:pt x="1972" y="1609"/>
                    <a:pt x="1895" y="1961"/>
                    <a:pt x="1401" y="2182"/>
                  </a:cubicBezTo>
                  <a:cubicBezTo>
                    <a:pt x="931" y="1972"/>
                    <a:pt x="838" y="1643"/>
                    <a:pt x="829" y="1374"/>
                  </a:cubicBezTo>
                  <a:cubicBezTo>
                    <a:pt x="1051" y="1225"/>
                    <a:pt x="1180" y="1001"/>
                    <a:pt x="1180" y="665"/>
                  </a:cubicBezTo>
                  <a:cubicBezTo>
                    <a:pt x="1180" y="573"/>
                    <a:pt x="1180" y="573"/>
                    <a:pt x="1180" y="573"/>
                  </a:cubicBezTo>
                  <a:cubicBezTo>
                    <a:pt x="1401" y="573"/>
                    <a:pt x="1401" y="573"/>
                    <a:pt x="1401" y="573"/>
                  </a:cubicBezTo>
                  <a:cubicBezTo>
                    <a:pt x="1542" y="573"/>
                    <a:pt x="1542" y="573"/>
                    <a:pt x="1542" y="573"/>
                  </a:cubicBezTo>
                  <a:cubicBezTo>
                    <a:pt x="1542" y="436"/>
                    <a:pt x="1542" y="436"/>
                    <a:pt x="1542" y="436"/>
                  </a:cubicBezTo>
                  <a:cubicBezTo>
                    <a:pt x="1401" y="436"/>
                    <a:pt x="1401" y="436"/>
                    <a:pt x="1401" y="436"/>
                  </a:cubicBezTo>
                  <a:cubicBezTo>
                    <a:pt x="1180" y="436"/>
                    <a:pt x="1180" y="436"/>
                    <a:pt x="1180" y="436"/>
                  </a:cubicBezTo>
                  <a:cubicBezTo>
                    <a:pt x="1180" y="436"/>
                    <a:pt x="1180" y="436"/>
                    <a:pt x="1180" y="436"/>
                  </a:cubicBezTo>
                  <a:cubicBezTo>
                    <a:pt x="1044" y="436"/>
                    <a:pt x="1044" y="436"/>
                    <a:pt x="1044" y="436"/>
                  </a:cubicBezTo>
                  <a:cubicBezTo>
                    <a:pt x="1044" y="436"/>
                    <a:pt x="1044" y="436"/>
                    <a:pt x="1044" y="436"/>
                  </a:cubicBezTo>
                  <a:cubicBezTo>
                    <a:pt x="692" y="436"/>
                    <a:pt x="692" y="436"/>
                    <a:pt x="692" y="436"/>
                  </a:cubicBezTo>
                  <a:cubicBezTo>
                    <a:pt x="692" y="1234"/>
                    <a:pt x="692" y="1234"/>
                    <a:pt x="692" y="1234"/>
                  </a:cubicBezTo>
                  <a:cubicBezTo>
                    <a:pt x="692" y="1262"/>
                    <a:pt x="693" y="1289"/>
                    <a:pt x="695" y="1315"/>
                  </a:cubicBezTo>
                  <a:cubicBezTo>
                    <a:pt x="695" y="1315"/>
                    <a:pt x="695" y="1315"/>
                    <a:pt x="695" y="1315"/>
                  </a:cubicBezTo>
                  <a:cubicBezTo>
                    <a:pt x="748" y="1280"/>
                    <a:pt x="792" y="1244"/>
                    <a:pt x="829" y="1205"/>
                  </a:cubicBezTo>
                  <a:cubicBezTo>
                    <a:pt x="829" y="1205"/>
                    <a:pt x="829" y="1205"/>
                    <a:pt x="829" y="1205"/>
                  </a:cubicBezTo>
                  <a:cubicBezTo>
                    <a:pt x="829" y="573"/>
                    <a:pt x="829" y="573"/>
                    <a:pt x="829" y="573"/>
                  </a:cubicBezTo>
                  <a:cubicBezTo>
                    <a:pt x="1044" y="573"/>
                    <a:pt x="1044" y="573"/>
                    <a:pt x="1044" y="573"/>
                  </a:cubicBezTo>
                  <a:cubicBezTo>
                    <a:pt x="1044" y="573"/>
                    <a:pt x="1044" y="573"/>
                    <a:pt x="1044" y="573"/>
                  </a:cubicBezTo>
                  <a:cubicBezTo>
                    <a:pt x="1044" y="747"/>
                    <a:pt x="1044" y="747"/>
                    <a:pt x="1044" y="747"/>
                  </a:cubicBezTo>
                  <a:cubicBezTo>
                    <a:pt x="1044" y="978"/>
                    <a:pt x="1001" y="1263"/>
                    <a:pt x="590" y="1447"/>
                  </a:cubicBezTo>
                  <a:cubicBezTo>
                    <a:pt x="178" y="1263"/>
                    <a:pt x="135" y="978"/>
                    <a:pt x="135" y="747"/>
                  </a:cubicBezTo>
                  <a:cubicBezTo>
                    <a:pt x="135" y="136"/>
                    <a:pt x="135" y="136"/>
                    <a:pt x="135" y="136"/>
                  </a:cubicBezTo>
                  <a:cubicBezTo>
                    <a:pt x="590" y="136"/>
                    <a:pt x="590" y="136"/>
                    <a:pt x="590" y="136"/>
                  </a:cubicBezTo>
                  <a:cubicBezTo>
                    <a:pt x="1044" y="136"/>
                    <a:pt x="1044" y="136"/>
                    <a:pt x="1044" y="136"/>
                  </a:cubicBezTo>
                  <a:cubicBezTo>
                    <a:pt x="1044" y="370"/>
                    <a:pt x="1044" y="370"/>
                    <a:pt x="1044" y="370"/>
                  </a:cubicBezTo>
                  <a:cubicBezTo>
                    <a:pt x="1180" y="370"/>
                    <a:pt x="1180" y="370"/>
                    <a:pt x="1180" y="370"/>
                  </a:cubicBezTo>
                  <a:cubicBezTo>
                    <a:pt x="1180" y="0"/>
                    <a:pt x="1180" y="0"/>
                    <a:pt x="1180" y="0"/>
                  </a:cubicBezTo>
                  <a:cubicBezTo>
                    <a:pt x="590" y="0"/>
                    <a:pt x="590" y="0"/>
                    <a:pt x="590" y="0"/>
                  </a:cubicBezTo>
                  <a:cubicBezTo>
                    <a:pt x="0" y="0"/>
                    <a:pt x="0" y="0"/>
                    <a:pt x="0" y="0"/>
                  </a:cubicBezTo>
                  <a:cubicBezTo>
                    <a:pt x="0" y="665"/>
                    <a:pt x="0" y="665"/>
                    <a:pt x="0" y="665"/>
                  </a:cubicBezTo>
                  <a:cubicBezTo>
                    <a:pt x="0" y="1109"/>
                    <a:pt x="224" y="1357"/>
                    <a:pt x="590" y="1495"/>
                  </a:cubicBezTo>
                  <a:cubicBezTo>
                    <a:pt x="631" y="1479"/>
                    <a:pt x="670" y="1462"/>
                    <a:pt x="708" y="1444"/>
                  </a:cubicBezTo>
                  <a:cubicBezTo>
                    <a:pt x="771" y="1847"/>
                    <a:pt x="1023" y="2087"/>
                    <a:pt x="1401" y="2229"/>
                  </a:cubicBezTo>
                  <a:cubicBezTo>
                    <a:pt x="1777" y="2087"/>
                    <a:pt x="2029" y="1848"/>
                    <a:pt x="2093" y="1447"/>
                  </a:cubicBezTo>
                  <a:cubicBezTo>
                    <a:pt x="2128" y="1464"/>
                    <a:pt x="2165" y="1480"/>
                    <a:pt x="2203" y="1495"/>
                  </a:cubicBezTo>
                  <a:cubicBezTo>
                    <a:pt x="2569" y="1357"/>
                    <a:pt x="2794" y="1109"/>
                    <a:pt x="2794" y="665"/>
                  </a:cubicBezTo>
                  <a:cubicBezTo>
                    <a:pt x="2794" y="0"/>
                    <a:pt x="2794" y="0"/>
                    <a:pt x="2794" y="0"/>
                  </a:cubicBezTo>
                  <a:lnTo>
                    <a:pt x="2203" y="0"/>
                  </a:lnTo>
                  <a:close/>
                  <a:moveTo>
                    <a:pt x="2658" y="747"/>
                  </a:moveTo>
                  <a:cubicBezTo>
                    <a:pt x="2658" y="978"/>
                    <a:pt x="2615" y="1263"/>
                    <a:pt x="2203" y="1447"/>
                  </a:cubicBezTo>
                  <a:cubicBezTo>
                    <a:pt x="2166" y="1431"/>
                    <a:pt x="2131" y="1413"/>
                    <a:pt x="2100" y="1395"/>
                  </a:cubicBezTo>
                  <a:cubicBezTo>
                    <a:pt x="2106" y="1344"/>
                    <a:pt x="2109" y="1290"/>
                    <a:pt x="2109" y="1234"/>
                  </a:cubicBezTo>
                  <a:cubicBezTo>
                    <a:pt x="2109" y="436"/>
                    <a:pt x="2109" y="436"/>
                    <a:pt x="2109" y="436"/>
                  </a:cubicBezTo>
                  <a:cubicBezTo>
                    <a:pt x="1749" y="436"/>
                    <a:pt x="1749" y="436"/>
                    <a:pt x="1749" y="436"/>
                  </a:cubicBezTo>
                  <a:cubicBezTo>
                    <a:pt x="1749" y="136"/>
                    <a:pt x="1749" y="136"/>
                    <a:pt x="1749" y="136"/>
                  </a:cubicBezTo>
                  <a:cubicBezTo>
                    <a:pt x="2203" y="136"/>
                    <a:pt x="2203" y="136"/>
                    <a:pt x="2203" y="136"/>
                  </a:cubicBezTo>
                  <a:cubicBezTo>
                    <a:pt x="2658" y="136"/>
                    <a:pt x="2658" y="136"/>
                    <a:pt x="2658" y="136"/>
                  </a:cubicBezTo>
                  <a:lnTo>
                    <a:pt x="2658" y="7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20" name="Freeform 6"/>
            <p:cNvSpPr>
              <a:spLocks/>
            </p:cNvSpPr>
            <p:nvPr userDrawn="1"/>
          </p:nvSpPr>
          <p:spPr bwMode="auto">
            <a:xfrm>
              <a:off x="915988" y="1003301"/>
              <a:ext cx="188913" cy="236538"/>
            </a:xfrm>
            <a:custGeom>
              <a:avLst/>
              <a:gdLst>
                <a:gd name="T0" fmla="*/ 49 w 596"/>
                <a:gd name="T1" fmla="*/ 747 h 747"/>
                <a:gd name="T2" fmla="*/ 49 w 596"/>
                <a:gd name="T3" fmla="*/ 721 h 747"/>
                <a:gd name="T4" fmla="*/ 91 w 596"/>
                <a:gd name="T5" fmla="*/ 696 h 747"/>
                <a:gd name="T6" fmla="*/ 99 w 596"/>
                <a:gd name="T7" fmla="*/ 684 h 747"/>
                <a:gd name="T8" fmla="*/ 105 w 596"/>
                <a:gd name="T9" fmla="*/ 621 h 747"/>
                <a:gd name="T10" fmla="*/ 109 w 596"/>
                <a:gd name="T11" fmla="*/ 535 h 747"/>
                <a:gd name="T12" fmla="*/ 109 w 596"/>
                <a:gd name="T13" fmla="*/ 252 h 747"/>
                <a:gd name="T14" fmla="*/ 105 w 596"/>
                <a:gd name="T15" fmla="*/ 112 h 747"/>
                <a:gd name="T16" fmla="*/ 98 w 596"/>
                <a:gd name="T17" fmla="*/ 52 h 747"/>
                <a:gd name="T18" fmla="*/ 78 w 596"/>
                <a:gd name="T19" fmla="*/ 39 h 747"/>
                <a:gd name="T20" fmla="*/ 0 w 596"/>
                <a:gd name="T21" fmla="*/ 33 h 747"/>
                <a:gd name="T22" fmla="*/ 0 w 596"/>
                <a:gd name="T23" fmla="*/ 0 h 747"/>
                <a:gd name="T24" fmla="*/ 165 w 596"/>
                <a:gd name="T25" fmla="*/ 3 h 747"/>
                <a:gd name="T26" fmla="*/ 323 w 596"/>
                <a:gd name="T27" fmla="*/ 0 h 747"/>
                <a:gd name="T28" fmla="*/ 323 w 596"/>
                <a:gd name="T29" fmla="*/ 33 h 747"/>
                <a:gd name="T30" fmla="*/ 243 w 596"/>
                <a:gd name="T31" fmla="*/ 39 h 747"/>
                <a:gd name="T32" fmla="*/ 224 w 596"/>
                <a:gd name="T33" fmla="*/ 51 h 747"/>
                <a:gd name="T34" fmla="*/ 216 w 596"/>
                <a:gd name="T35" fmla="*/ 102 h 747"/>
                <a:gd name="T36" fmla="*/ 213 w 596"/>
                <a:gd name="T37" fmla="*/ 252 h 747"/>
                <a:gd name="T38" fmla="*/ 213 w 596"/>
                <a:gd name="T39" fmla="*/ 606 h 747"/>
                <a:gd name="T40" fmla="*/ 216 w 596"/>
                <a:gd name="T41" fmla="*/ 696 h 747"/>
                <a:gd name="T42" fmla="*/ 303 w 596"/>
                <a:gd name="T43" fmla="*/ 700 h 747"/>
                <a:gd name="T44" fmla="*/ 525 w 596"/>
                <a:gd name="T45" fmla="*/ 681 h 747"/>
                <a:gd name="T46" fmla="*/ 538 w 596"/>
                <a:gd name="T47" fmla="*/ 644 h 747"/>
                <a:gd name="T48" fmla="*/ 560 w 596"/>
                <a:gd name="T49" fmla="*/ 557 h 747"/>
                <a:gd name="T50" fmla="*/ 596 w 596"/>
                <a:gd name="T51" fmla="*/ 557 h 747"/>
                <a:gd name="T52" fmla="*/ 573 w 596"/>
                <a:gd name="T53" fmla="*/ 741 h 747"/>
                <a:gd name="T54" fmla="*/ 537 w 596"/>
                <a:gd name="T55" fmla="*/ 746 h 747"/>
                <a:gd name="T56" fmla="*/ 449 w 596"/>
                <a:gd name="T57" fmla="*/ 747 h 747"/>
                <a:gd name="T58" fmla="*/ 156 w 596"/>
                <a:gd name="T59" fmla="*/ 744 h 747"/>
                <a:gd name="T60" fmla="*/ 49 w 596"/>
                <a:gd name="T61" fmla="*/ 747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6" h="747">
                  <a:moveTo>
                    <a:pt x="49" y="747"/>
                  </a:moveTo>
                  <a:cubicBezTo>
                    <a:pt x="49" y="721"/>
                    <a:pt x="49" y="721"/>
                    <a:pt x="49" y="721"/>
                  </a:cubicBezTo>
                  <a:cubicBezTo>
                    <a:pt x="71" y="710"/>
                    <a:pt x="85" y="702"/>
                    <a:pt x="91" y="696"/>
                  </a:cubicBezTo>
                  <a:cubicBezTo>
                    <a:pt x="95" y="693"/>
                    <a:pt x="98" y="689"/>
                    <a:pt x="99" y="684"/>
                  </a:cubicBezTo>
                  <a:cubicBezTo>
                    <a:pt x="102" y="675"/>
                    <a:pt x="104" y="654"/>
                    <a:pt x="105" y="621"/>
                  </a:cubicBezTo>
                  <a:cubicBezTo>
                    <a:pt x="108" y="573"/>
                    <a:pt x="109" y="545"/>
                    <a:pt x="109" y="535"/>
                  </a:cubicBezTo>
                  <a:cubicBezTo>
                    <a:pt x="109" y="252"/>
                    <a:pt x="109" y="252"/>
                    <a:pt x="109" y="252"/>
                  </a:cubicBezTo>
                  <a:cubicBezTo>
                    <a:pt x="109" y="204"/>
                    <a:pt x="108" y="157"/>
                    <a:pt x="105" y="112"/>
                  </a:cubicBezTo>
                  <a:cubicBezTo>
                    <a:pt x="104" y="78"/>
                    <a:pt x="102" y="59"/>
                    <a:pt x="98" y="52"/>
                  </a:cubicBezTo>
                  <a:cubicBezTo>
                    <a:pt x="93" y="46"/>
                    <a:pt x="87" y="42"/>
                    <a:pt x="78" y="39"/>
                  </a:cubicBezTo>
                  <a:cubicBezTo>
                    <a:pt x="69" y="36"/>
                    <a:pt x="43" y="34"/>
                    <a:pt x="0" y="33"/>
                  </a:cubicBezTo>
                  <a:cubicBezTo>
                    <a:pt x="0" y="0"/>
                    <a:pt x="0" y="0"/>
                    <a:pt x="0" y="0"/>
                  </a:cubicBezTo>
                  <a:cubicBezTo>
                    <a:pt x="89" y="2"/>
                    <a:pt x="144" y="3"/>
                    <a:pt x="165" y="3"/>
                  </a:cubicBezTo>
                  <a:cubicBezTo>
                    <a:pt x="189" y="3"/>
                    <a:pt x="241" y="2"/>
                    <a:pt x="323" y="0"/>
                  </a:cubicBezTo>
                  <a:cubicBezTo>
                    <a:pt x="323" y="33"/>
                    <a:pt x="323" y="33"/>
                    <a:pt x="323" y="33"/>
                  </a:cubicBezTo>
                  <a:cubicBezTo>
                    <a:pt x="279" y="34"/>
                    <a:pt x="253" y="36"/>
                    <a:pt x="243" y="39"/>
                  </a:cubicBezTo>
                  <a:cubicBezTo>
                    <a:pt x="234" y="42"/>
                    <a:pt x="228" y="46"/>
                    <a:pt x="224" y="51"/>
                  </a:cubicBezTo>
                  <a:cubicBezTo>
                    <a:pt x="220" y="58"/>
                    <a:pt x="217" y="75"/>
                    <a:pt x="216" y="102"/>
                  </a:cubicBezTo>
                  <a:cubicBezTo>
                    <a:pt x="215" y="109"/>
                    <a:pt x="214" y="159"/>
                    <a:pt x="213" y="252"/>
                  </a:cubicBezTo>
                  <a:cubicBezTo>
                    <a:pt x="213" y="606"/>
                    <a:pt x="213" y="606"/>
                    <a:pt x="213" y="606"/>
                  </a:cubicBezTo>
                  <a:cubicBezTo>
                    <a:pt x="213" y="643"/>
                    <a:pt x="214" y="673"/>
                    <a:pt x="216" y="696"/>
                  </a:cubicBezTo>
                  <a:cubicBezTo>
                    <a:pt x="257" y="699"/>
                    <a:pt x="262" y="700"/>
                    <a:pt x="303" y="700"/>
                  </a:cubicBezTo>
                  <a:cubicBezTo>
                    <a:pt x="407" y="700"/>
                    <a:pt x="484" y="693"/>
                    <a:pt x="525" y="681"/>
                  </a:cubicBezTo>
                  <a:cubicBezTo>
                    <a:pt x="530" y="670"/>
                    <a:pt x="534" y="658"/>
                    <a:pt x="538" y="644"/>
                  </a:cubicBezTo>
                  <a:cubicBezTo>
                    <a:pt x="560" y="557"/>
                    <a:pt x="560" y="557"/>
                    <a:pt x="560" y="557"/>
                  </a:cubicBezTo>
                  <a:cubicBezTo>
                    <a:pt x="596" y="557"/>
                    <a:pt x="596" y="557"/>
                    <a:pt x="596" y="557"/>
                  </a:cubicBezTo>
                  <a:cubicBezTo>
                    <a:pt x="588" y="609"/>
                    <a:pt x="580" y="671"/>
                    <a:pt x="573" y="741"/>
                  </a:cubicBezTo>
                  <a:cubicBezTo>
                    <a:pt x="558" y="744"/>
                    <a:pt x="546" y="745"/>
                    <a:pt x="537" y="746"/>
                  </a:cubicBezTo>
                  <a:cubicBezTo>
                    <a:pt x="518" y="747"/>
                    <a:pt x="488" y="747"/>
                    <a:pt x="449" y="747"/>
                  </a:cubicBezTo>
                  <a:cubicBezTo>
                    <a:pt x="156" y="744"/>
                    <a:pt x="156" y="744"/>
                    <a:pt x="156" y="744"/>
                  </a:cubicBezTo>
                  <a:cubicBezTo>
                    <a:pt x="121" y="744"/>
                    <a:pt x="85" y="745"/>
                    <a:pt x="49" y="7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21" name="Freeform 7"/>
            <p:cNvSpPr>
              <a:spLocks/>
            </p:cNvSpPr>
            <p:nvPr userDrawn="1"/>
          </p:nvSpPr>
          <p:spPr bwMode="auto">
            <a:xfrm>
              <a:off x="1127125" y="1003301"/>
              <a:ext cx="103188" cy="236538"/>
            </a:xfrm>
            <a:custGeom>
              <a:avLst/>
              <a:gdLst>
                <a:gd name="T0" fmla="*/ 321 w 321"/>
                <a:gd name="T1" fmla="*/ 714 h 747"/>
                <a:gd name="T2" fmla="*/ 321 w 321"/>
                <a:gd name="T3" fmla="*/ 747 h 747"/>
                <a:gd name="T4" fmla="*/ 168 w 321"/>
                <a:gd name="T5" fmla="*/ 744 h 747"/>
                <a:gd name="T6" fmla="*/ 0 w 321"/>
                <a:gd name="T7" fmla="*/ 747 h 747"/>
                <a:gd name="T8" fmla="*/ 0 w 321"/>
                <a:gd name="T9" fmla="*/ 714 h 747"/>
                <a:gd name="T10" fmla="*/ 77 w 321"/>
                <a:gd name="T11" fmla="*/ 708 h 747"/>
                <a:gd name="T12" fmla="*/ 97 w 321"/>
                <a:gd name="T13" fmla="*/ 696 h 747"/>
                <a:gd name="T14" fmla="*/ 105 w 321"/>
                <a:gd name="T15" fmla="*/ 645 h 747"/>
                <a:gd name="T16" fmla="*/ 108 w 321"/>
                <a:gd name="T17" fmla="*/ 495 h 747"/>
                <a:gd name="T18" fmla="*/ 108 w 321"/>
                <a:gd name="T19" fmla="*/ 251 h 747"/>
                <a:gd name="T20" fmla="*/ 105 w 321"/>
                <a:gd name="T21" fmla="*/ 111 h 747"/>
                <a:gd name="T22" fmla="*/ 97 w 321"/>
                <a:gd name="T23" fmla="*/ 52 h 747"/>
                <a:gd name="T24" fmla="*/ 77 w 321"/>
                <a:gd name="T25" fmla="*/ 39 h 747"/>
                <a:gd name="T26" fmla="*/ 0 w 321"/>
                <a:gd name="T27" fmla="*/ 33 h 747"/>
                <a:gd name="T28" fmla="*/ 0 w 321"/>
                <a:gd name="T29" fmla="*/ 0 h 747"/>
                <a:gd name="T30" fmla="*/ 161 w 321"/>
                <a:gd name="T31" fmla="*/ 3 h 747"/>
                <a:gd name="T32" fmla="*/ 321 w 321"/>
                <a:gd name="T33" fmla="*/ 0 h 747"/>
                <a:gd name="T34" fmla="*/ 321 w 321"/>
                <a:gd name="T35" fmla="*/ 33 h 747"/>
                <a:gd name="T36" fmla="*/ 243 w 321"/>
                <a:gd name="T37" fmla="*/ 39 h 747"/>
                <a:gd name="T38" fmla="*/ 224 w 321"/>
                <a:gd name="T39" fmla="*/ 51 h 747"/>
                <a:gd name="T40" fmla="*/ 216 w 321"/>
                <a:gd name="T41" fmla="*/ 102 h 747"/>
                <a:gd name="T42" fmla="*/ 212 w 321"/>
                <a:gd name="T43" fmla="*/ 251 h 747"/>
                <a:gd name="T44" fmla="*/ 212 w 321"/>
                <a:gd name="T45" fmla="*/ 495 h 747"/>
                <a:gd name="T46" fmla="*/ 214 w 321"/>
                <a:gd name="T47" fmla="*/ 635 h 747"/>
                <a:gd name="T48" fmla="*/ 222 w 321"/>
                <a:gd name="T49" fmla="*/ 694 h 747"/>
                <a:gd name="T50" fmla="*/ 242 w 321"/>
                <a:gd name="T51" fmla="*/ 708 h 747"/>
                <a:gd name="T52" fmla="*/ 321 w 321"/>
                <a:gd name="T53" fmla="*/ 714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1" h="747">
                  <a:moveTo>
                    <a:pt x="321" y="714"/>
                  </a:moveTo>
                  <a:cubicBezTo>
                    <a:pt x="321" y="747"/>
                    <a:pt x="321" y="747"/>
                    <a:pt x="321" y="747"/>
                  </a:cubicBezTo>
                  <a:cubicBezTo>
                    <a:pt x="244" y="745"/>
                    <a:pt x="193" y="744"/>
                    <a:pt x="168" y="744"/>
                  </a:cubicBezTo>
                  <a:cubicBezTo>
                    <a:pt x="0" y="747"/>
                    <a:pt x="0" y="747"/>
                    <a:pt x="0" y="747"/>
                  </a:cubicBezTo>
                  <a:cubicBezTo>
                    <a:pt x="0" y="714"/>
                    <a:pt x="0" y="714"/>
                    <a:pt x="0" y="714"/>
                  </a:cubicBezTo>
                  <a:cubicBezTo>
                    <a:pt x="42" y="713"/>
                    <a:pt x="68" y="711"/>
                    <a:pt x="77" y="708"/>
                  </a:cubicBezTo>
                  <a:cubicBezTo>
                    <a:pt x="87" y="705"/>
                    <a:pt x="93" y="701"/>
                    <a:pt x="97" y="696"/>
                  </a:cubicBezTo>
                  <a:cubicBezTo>
                    <a:pt x="101" y="689"/>
                    <a:pt x="104" y="672"/>
                    <a:pt x="105" y="645"/>
                  </a:cubicBezTo>
                  <a:cubicBezTo>
                    <a:pt x="106" y="637"/>
                    <a:pt x="107" y="587"/>
                    <a:pt x="108" y="495"/>
                  </a:cubicBezTo>
                  <a:cubicBezTo>
                    <a:pt x="108" y="251"/>
                    <a:pt x="108" y="251"/>
                    <a:pt x="108" y="251"/>
                  </a:cubicBezTo>
                  <a:cubicBezTo>
                    <a:pt x="108" y="204"/>
                    <a:pt x="107" y="157"/>
                    <a:pt x="105" y="111"/>
                  </a:cubicBezTo>
                  <a:cubicBezTo>
                    <a:pt x="104" y="78"/>
                    <a:pt x="102" y="59"/>
                    <a:pt x="97" y="52"/>
                  </a:cubicBezTo>
                  <a:cubicBezTo>
                    <a:pt x="93" y="46"/>
                    <a:pt x="87" y="41"/>
                    <a:pt x="77" y="39"/>
                  </a:cubicBezTo>
                  <a:cubicBezTo>
                    <a:pt x="68" y="36"/>
                    <a:pt x="42" y="34"/>
                    <a:pt x="0" y="33"/>
                  </a:cubicBezTo>
                  <a:cubicBezTo>
                    <a:pt x="0" y="0"/>
                    <a:pt x="0" y="0"/>
                    <a:pt x="0" y="0"/>
                  </a:cubicBezTo>
                  <a:cubicBezTo>
                    <a:pt x="69" y="2"/>
                    <a:pt x="123" y="3"/>
                    <a:pt x="161" y="3"/>
                  </a:cubicBezTo>
                  <a:cubicBezTo>
                    <a:pt x="197" y="3"/>
                    <a:pt x="250" y="2"/>
                    <a:pt x="321" y="0"/>
                  </a:cubicBezTo>
                  <a:cubicBezTo>
                    <a:pt x="321" y="33"/>
                    <a:pt x="321" y="33"/>
                    <a:pt x="321" y="33"/>
                  </a:cubicBezTo>
                  <a:cubicBezTo>
                    <a:pt x="278" y="34"/>
                    <a:pt x="252" y="36"/>
                    <a:pt x="243" y="39"/>
                  </a:cubicBezTo>
                  <a:cubicBezTo>
                    <a:pt x="234" y="41"/>
                    <a:pt x="227" y="46"/>
                    <a:pt x="224" y="51"/>
                  </a:cubicBezTo>
                  <a:cubicBezTo>
                    <a:pt x="219" y="58"/>
                    <a:pt x="217" y="75"/>
                    <a:pt x="216" y="102"/>
                  </a:cubicBezTo>
                  <a:cubicBezTo>
                    <a:pt x="215" y="109"/>
                    <a:pt x="214" y="159"/>
                    <a:pt x="212" y="251"/>
                  </a:cubicBezTo>
                  <a:cubicBezTo>
                    <a:pt x="212" y="495"/>
                    <a:pt x="212" y="495"/>
                    <a:pt x="212" y="495"/>
                  </a:cubicBezTo>
                  <a:cubicBezTo>
                    <a:pt x="212" y="543"/>
                    <a:pt x="213" y="589"/>
                    <a:pt x="214" y="635"/>
                  </a:cubicBezTo>
                  <a:cubicBezTo>
                    <a:pt x="215" y="668"/>
                    <a:pt x="218" y="688"/>
                    <a:pt x="222" y="694"/>
                  </a:cubicBezTo>
                  <a:cubicBezTo>
                    <a:pt x="226" y="700"/>
                    <a:pt x="233" y="705"/>
                    <a:pt x="242" y="708"/>
                  </a:cubicBezTo>
                  <a:cubicBezTo>
                    <a:pt x="251" y="711"/>
                    <a:pt x="278" y="713"/>
                    <a:pt x="321" y="7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22" name="Freeform 8"/>
            <p:cNvSpPr>
              <a:spLocks/>
            </p:cNvSpPr>
            <p:nvPr userDrawn="1"/>
          </p:nvSpPr>
          <p:spPr bwMode="auto">
            <a:xfrm>
              <a:off x="1266825" y="1003301"/>
              <a:ext cx="276225" cy="242888"/>
            </a:xfrm>
            <a:custGeom>
              <a:avLst/>
              <a:gdLst>
                <a:gd name="T0" fmla="*/ 5 w 869"/>
                <a:gd name="T1" fmla="*/ 747 h 766"/>
                <a:gd name="T2" fmla="*/ 5 w 869"/>
                <a:gd name="T3" fmla="*/ 714 h 766"/>
                <a:gd name="T4" fmla="*/ 80 w 869"/>
                <a:gd name="T5" fmla="*/ 705 h 766"/>
                <a:gd name="T6" fmla="*/ 91 w 869"/>
                <a:gd name="T7" fmla="*/ 695 h 766"/>
                <a:gd name="T8" fmla="*/ 99 w 869"/>
                <a:gd name="T9" fmla="*/ 640 h 766"/>
                <a:gd name="T10" fmla="*/ 102 w 869"/>
                <a:gd name="T11" fmla="*/ 520 h 766"/>
                <a:gd name="T12" fmla="*/ 102 w 869"/>
                <a:gd name="T13" fmla="*/ 92 h 766"/>
                <a:gd name="T14" fmla="*/ 100 w 869"/>
                <a:gd name="T15" fmla="*/ 69 h 766"/>
                <a:gd name="T16" fmla="*/ 80 w 869"/>
                <a:gd name="T17" fmla="*/ 47 h 766"/>
                <a:gd name="T18" fmla="*/ 57 w 869"/>
                <a:gd name="T19" fmla="*/ 36 h 766"/>
                <a:gd name="T20" fmla="*/ 0 w 869"/>
                <a:gd name="T21" fmla="*/ 33 h 766"/>
                <a:gd name="T22" fmla="*/ 0 w 869"/>
                <a:gd name="T23" fmla="*/ 0 h 766"/>
                <a:gd name="T24" fmla="*/ 119 w 869"/>
                <a:gd name="T25" fmla="*/ 3 h 766"/>
                <a:gd name="T26" fmla="*/ 202 w 869"/>
                <a:gd name="T27" fmla="*/ 0 h 766"/>
                <a:gd name="T28" fmla="*/ 269 w 869"/>
                <a:gd name="T29" fmla="*/ 86 h 766"/>
                <a:gd name="T30" fmla="*/ 381 w 869"/>
                <a:gd name="T31" fmla="*/ 220 h 766"/>
                <a:gd name="T32" fmla="*/ 545 w 869"/>
                <a:gd name="T33" fmla="*/ 411 h 766"/>
                <a:gd name="T34" fmla="*/ 671 w 869"/>
                <a:gd name="T35" fmla="*/ 554 h 766"/>
                <a:gd name="T36" fmla="*/ 721 w 869"/>
                <a:gd name="T37" fmla="*/ 609 h 766"/>
                <a:gd name="T38" fmla="*/ 721 w 869"/>
                <a:gd name="T39" fmla="*/ 226 h 766"/>
                <a:gd name="T40" fmla="*/ 718 w 869"/>
                <a:gd name="T41" fmla="*/ 105 h 766"/>
                <a:gd name="T42" fmla="*/ 711 w 869"/>
                <a:gd name="T43" fmla="*/ 51 h 766"/>
                <a:gd name="T44" fmla="*/ 699 w 869"/>
                <a:gd name="T45" fmla="*/ 41 h 766"/>
                <a:gd name="T46" fmla="*/ 624 w 869"/>
                <a:gd name="T47" fmla="*/ 33 h 766"/>
                <a:gd name="T48" fmla="*/ 624 w 869"/>
                <a:gd name="T49" fmla="*/ 0 h 766"/>
                <a:gd name="T50" fmla="*/ 756 w 869"/>
                <a:gd name="T51" fmla="*/ 3 h 766"/>
                <a:gd name="T52" fmla="*/ 869 w 869"/>
                <a:gd name="T53" fmla="*/ 0 h 766"/>
                <a:gd name="T54" fmla="*/ 869 w 869"/>
                <a:gd name="T55" fmla="*/ 33 h 766"/>
                <a:gd name="T56" fmla="*/ 794 w 869"/>
                <a:gd name="T57" fmla="*/ 41 h 766"/>
                <a:gd name="T58" fmla="*/ 783 w 869"/>
                <a:gd name="T59" fmla="*/ 52 h 766"/>
                <a:gd name="T60" fmla="*/ 775 w 869"/>
                <a:gd name="T61" fmla="*/ 107 h 766"/>
                <a:gd name="T62" fmla="*/ 772 w 869"/>
                <a:gd name="T63" fmla="*/ 226 h 766"/>
                <a:gd name="T64" fmla="*/ 772 w 869"/>
                <a:gd name="T65" fmla="*/ 479 h 766"/>
                <a:gd name="T66" fmla="*/ 775 w 869"/>
                <a:gd name="T67" fmla="*/ 766 h 766"/>
                <a:gd name="T68" fmla="*/ 721 w 869"/>
                <a:gd name="T69" fmla="*/ 766 h 766"/>
                <a:gd name="T70" fmla="*/ 707 w 869"/>
                <a:gd name="T71" fmla="*/ 752 h 766"/>
                <a:gd name="T72" fmla="*/ 698 w 869"/>
                <a:gd name="T73" fmla="*/ 744 h 766"/>
                <a:gd name="T74" fmla="*/ 678 w 869"/>
                <a:gd name="T75" fmla="*/ 723 h 766"/>
                <a:gd name="T76" fmla="*/ 611 w 869"/>
                <a:gd name="T77" fmla="*/ 647 h 766"/>
                <a:gd name="T78" fmla="*/ 540 w 869"/>
                <a:gd name="T79" fmla="*/ 560 h 766"/>
                <a:gd name="T80" fmla="*/ 151 w 869"/>
                <a:gd name="T81" fmla="*/ 110 h 766"/>
                <a:gd name="T82" fmla="*/ 151 w 869"/>
                <a:gd name="T83" fmla="*/ 518 h 766"/>
                <a:gd name="T84" fmla="*/ 154 w 869"/>
                <a:gd name="T85" fmla="*/ 641 h 766"/>
                <a:gd name="T86" fmla="*/ 161 w 869"/>
                <a:gd name="T87" fmla="*/ 695 h 766"/>
                <a:gd name="T88" fmla="*/ 173 w 869"/>
                <a:gd name="T89" fmla="*/ 705 h 766"/>
                <a:gd name="T90" fmla="*/ 249 w 869"/>
                <a:gd name="T91" fmla="*/ 714 h 766"/>
                <a:gd name="T92" fmla="*/ 249 w 869"/>
                <a:gd name="T93" fmla="*/ 747 h 766"/>
                <a:gd name="T94" fmla="*/ 143 w 869"/>
                <a:gd name="T95" fmla="*/ 744 h 766"/>
                <a:gd name="T96" fmla="*/ 5 w 869"/>
                <a:gd name="T97" fmla="*/ 747 h 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69" h="766">
                  <a:moveTo>
                    <a:pt x="5" y="747"/>
                  </a:moveTo>
                  <a:cubicBezTo>
                    <a:pt x="5" y="714"/>
                    <a:pt x="5" y="714"/>
                    <a:pt x="5" y="714"/>
                  </a:cubicBezTo>
                  <a:cubicBezTo>
                    <a:pt x="43" y="714"/>
                    <a:pt x="68" y="711"/>
                    <a:pt x="80" y="705"/>
                  </a:cubicBezTo>
                  <a:cubicBezTo>
                    <a:pt x="86" y="703"/>
                    <a:pt x="89" y="700"/>
                    <a:pt x="91" y="695"/>
                  </a:cubicBezTo>
                  <a:cubicBezTo>
                    <a:pt x="95" y="688"/>
                    <a:pt x="98" y="670"/>
                    <a:pt x="99" y="640"/>
                  </a:cubicBezTo>
                  <a:cubicBezTo>
                    <a:pt x="101" y="594"/>
                    <a:pt x="102" y="554"/>
                    <a:pt x="102" y="520"/>
                  </a:cubicBezTo>
                  <a:cubicBezTo>
                    <a:pt x="102" y="92"/>
                    <a:pt x="102" y="92"/>
                    <a:pt x="102" y="92"/>
                  </a:cubicBezTo>
                  <a:cubicBezTo>
                    <a:pt x="102" y="80"/>
                    <a:pt x="102" y="73"/>
                    <a:pt x="100" y="69"/>
                  </a:cubicBezTo>
                  <a:cubicBezTo>
                    <a:pt x="97" y="63"/>
                    <a:pt x="91" y="56"/>
                    <a:pt x="80" y="47"/>
                  </a:cubicBezTo>
                  <a:cubicBezTo>
                    <a:pt x="74" y="41"/>
                    <a:pt x="66" y="38"/>
                    <a:pt x="57" y="36"/>
                  </a:cubicBezTo>
                  <a:cubicBezTo>
                    <a:pt x="49" y="34"/>
                    <a:pt x="30" y="33"/>
                    <a:pt x="0" y="33"/>
                  </a:cubicBezTo>
                  <a:cubicBezTo>
                    <a:pt x="0" y="0"/>
                    <a:pt x="0" y="0"/>
                    <a:pt x="0" y="0"/>
                  </a:cubicBezTo>
                  <a:cubicBezTo>
                    <a:pt x="63" y="2"/>
                    <a:pt x="103" y="3"/>
                    <a:pt x="119" y="3"/>
                  </a:cubicBezTo>
                  <a:cubicBezTo>
                    <a:pt x="147" y="3"/>
                    <a:pt x="174" y="2"/>
                    <a:pt x="202" y="0"/>
                  </a:cubicBezTo>
                  <a:cubicBezTo>
                    <a:pt x="232" y="39"/>
                    <a:pt x="255" y="67"/>
                    <a:pt x="269" y="86"/>
                  </a:cubicBezTo>
                  <a:cubicBezTo>
                    <a:pt x="381" y="220"/>
                    <a:pt x="381" y="220"/>
                    <a:pt x="381" y="220"/>
                  </a:cubicBezTo>
                  <a:cubicBezTo>
                    <a:pt x="545" y="411"/>
                    <a:pt x="545" y="411"/>
                    <a:pt x="545" y="411"/>
                  </a:cubicBezTo>
                  <a:cubicBezTo>
                    <a:pt x="597" y="472"/>
                    <a:pt x="639" y="520"/>
                    <a:pt x="671" y="554"/>
                  </a:cubicBezTo>
                  <a:cubicBezTo>
                    <a:pt x="691" y="578"/>
                    <a:pt x="708" y="596"/>
                    <a:pt x="721" y="609"/>
                  </a:cubicBezTo>
                  <a:cubicBezTo>
                    <a:pt x="721" y="226"/>
                    <a:pt x="721" y="226"/>
                    <a:pt x="721" y="226"/>
                  </a:cubicBezTo>
                  <a:cubicBezTo>
                    <a:pt x="721" y="191"/>
                    <a:pt x="720" y="151"/>
                    <a:pt x="718" y="105"/>
                  </a:cubicBezTo>
                  <a:cubicBezTo>
                    <a:pt x="717" y="76"/>
                    <a:pt x="714" y="58"/>
                    <a:pt x="711" y="51"/>
                  </a:cubicBezTo>
                  <a:cubicBezTo>
                    <a:pt x="708" y="46"/>
                    <a:pt x="705" y="43"/>
                    <a:pt x="699" y="41"/>
                  </a:cubicBezTo>
                  <a:cubicBezTo>
                    <a:pt x="687" y="36"/>
                    <a:pt x="662" y="33"/>
                    <a:pt x="624" y="33"/>
                  </a:cubicBezTo>
                  <a:cubicBezTo>
                    <a:pt x="624" y="0"/>
                    <a:pt x="624" y="0"/>
                    <a:pt x="624" y="0"/>
                  </a:cubicBezTo>
                  <a:cubicBezTo>
                    <a:pt x="667" y="2"/>
                    <a:pt x="711" y="3"/>
                    <a:pt x="756" y="3"/>
                  </a:cubicBezTo>
                  <a:cubicBezTo>
                    <a:pt x="797" y="3"/>
                    <a:pt x="835" y="2"/>
                    <a:pt x="869" y="0"/>
                  </a:cubicBezTo>
                  <a:cubicBezTo>
                    <a:pt x="869" y="33"/>
                    <a:pt x="869" y="33"/>
                    <a:pt x="869" y="33"/>
                  </a:cubicBezTo>
                  <a:cubicBezTo>
                    <a:pt x="831" y="33"/>
                    <a:pt x="806" y="36"/>
                    <a:pt x="794" y="41"/>
                  </a:cubicBezTo>
                  <a:cubicBezTo>
                    <a:pt x="789" y="43"/>
                    <a:pt x="785" y="47"/>
                    <a:pt x="783" y="52"/>
                  </a:cubicBezTo>
                  <a:cubicBezTo>
                    <a:pt x="779" y="58"/>
                    <a:pt x="776" y="77"/>
                    <a:pt x="775" y="107"/>
                  </a:cubicBezTo>
                  <a:cubicBezTo>
                    <a:pt x="773" y="153"/>
                    <a:pt x="772" y="193"/>
                    <a:pt x="772" y="226"/>
                  </a:cubicBezTo>
                  <a:cubicBezTo>
                    <a:pt x="772" y="479"/>
                    <a:pt x="772" y="479"/>
                    <a:pt x="772" y="479"/>
                  </a:cubicBezTo>
                  <a:cubicBezTo>
                    <a:pt x="772" y="531"/>
                    <a:pt x="773" y="626"/>
                    <a:pt x="775" y="766"/>
                  </a:cubicBezTo>
                  <a:cubicBezTo>
                    <a:pt x="721" y="766"/>
                    <a:pt x="721" y="766"/>
                    <a:pt x="721" y="766"/>
                  </a:cubicBezTo>
                  <a:cubicBezTo>
                    <a:pt x="707" y="752"/>
                    <a:pt x="707" y="752"/>
                    <a:pt x="707" y="752"/>
                  </a:cubicBezTo>
                  <a:cubicBezTo>
                    <a:pt x="705" y="751"/>
                    <a:pt x="700" y="746"/>
                    <a:pt x="698" y="744"/>
                  </a:cubicBezTo>
                  <a:cubicBezTo>
                    <a:pt x="696" y="742"/>
                    <a:pt x="689" y="735"/>
                    <a:pt x="678" y="723"/>
                  </a:cubicBezTo>
                  <a:cubicBezTo>
                    <a:pt x="647" y="689"/>
                    <a:pt x="625" y="664"/>
                    <a:pt x="611" y="647"/>
                  </a:cubicBezTo>
                  <a:cubicBezTo>
                    <a:pt x="540" y="560"/>
                    <a:pt x="540" y="560"/>
                    <a:pt x="540" y="560"/>
                  </a:cubicBezTo>
                  <a:cubicBezTo>
                    <a:pt x="151" y="110"/>
                    <a:pt x="151" y="110"/>
                    <a:pt x="151" y="110"/>
                  </a:cubicBezTo>
                  <a:cubicBezTo>
                    <a:pt x="151" y="518"/>
                    <a:pt x="151" y="518"/>
                    <a:pt x="151" y="518"/>
                  </a:cubicBezTo>
                  <a:cubicBezTo>
                    <a:pt x="151" y="552"/>
                    <a:pt x="152" y="593"/>
                    <a:pt x="154" y="641"/>
                  </a:cubicBezTo>
                  <a:cubicBezTo>
                    <a:pt x="156" y="670"/>
                    <a:pt x="158" y="688"/>
                    <a:pt x="161" y="695"/>
                  </a:cubicBezTo>
                  <a:cubicBezTo>
                    <a:pt x="164" y="700"/>
                    <a:pt x="168" y="704"/>
                    <a:pt x="173" y="705"/>
                  </a:cubicBezTo>
                  <a:cubicBezTo>
                    <a:pt x="185" y="711"/>
                    <a:pt x="210" y="714"/>
                    <a:pt x="249" y="714"/>
                  </a:cubicBezTo>
                  <a:cubicBezTo>
                    <a:pt x="249" y="747"/>
                    <a:pt x="249" y="747"/>
                    <a:pt x="249" y="747"/>
                  </a:cubicBezTo>
                  <a:cubicBezTo>
                    <a:pt x="217" y="745"/>
                    <a:pt x="181" y="744"/>
                    <a:pt x="143" y="744"/>
                  </a:cubicBezTo>
                  <a:cubicBezTo>
                    <a:pt x="100" y="744"/>
                    <a:pt x="54" y="745"/>
                    <a:pt x="5" y="7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23" name="Freeform 9"/>
            <p:cNvSpPr>
              <a:spLocks/>
            </p:cNvSpPr>
            <p:nvPr userDrawn="1"/>
          </p:nvSpPr>
          <p:spPr bwMode="auto">
            <a:xfrm>
              <a:off x="1573213" y="1003301"/>
              <a:ext cx="101600" cy="236538"/>
            </a:xfrm>
            <a:custGeom>
              <a:avLst/>
              <a:gdLst>
                <a:gd name="T0" fmla="*/ 322 w 322"/>
                <a:gd name="T1" fmla="*/ 714 h 747"/>
                <a:gd name="T2" fmla="*/ 322 w 322"/>
                <a:gd name="T3" fmla="*/ 747 h 747"/>
                <a:gd name="T4" fmla="*/ 169 w 322"/>
                <a:gd name="T5" fmla="*/ 744 h 747"/>
                <a:gd name="T6" fmla="*/ 0 w 322"/>
                <a:gd name="T7" fmla="*/ 747 h 747"/>
                <a:gd name="T8" fmla="*/ 0 w 322"/>
                <a:gd name="T9" fmla="*/ 714 h 747"/>
                <a:gd name="T10" fmla="*/ 79 w 322"/>
                <a:gd name="T11" fmla="*/ 708 h 747"/>
                <a:gd name="T12" fmla="*/ 98 w 322"/>
                <a:gd name="T13" fmla="*/ 696 h 747"/>
                <a:gd name="T14" fmla="*/ 106 w 322"/>
                <a:gd name="T15" fmla="*/ 645 h 747"/>
                <a:gd name="T16" fmla="*/ 109 w 322"/>
                <a:gd name="T17" fmla="*/ 495 h 747"/>
                <a:gd name="T18" fmla="*/ 109 w 322"/>
                <a:gd name="T19" fmla="*/ 251 h 747"/>
                <a:gd name="T20" fmla="*/ 106 w 322"/>
                <a:gd name="T21" fmla="*/ 111 h 747"/>
                <a:gd name="T22" fmla="*/ 98 w 322"/>
                <a:gd name="T23" fmla="*/ 52 h 747"/>
                <a:gd name="T24" fmla="*/ 78 w 322"/>
                <a:gd name="T25" fmla="*/ 39 h 747"/>
                <a:gd name="T26" fmla="*/ 0 w 322"/>
                <a:gd name="T27" fmla="*/ 33 h 747"/>
                <a:gd name="T28" fmla="*/ 0 w 322"/>
                <a:gd name="T29" fmla="*/ 0 h 747"/>
                <a:gd name="T30" fmla="*/ 161 w 322"/>
                <a:gd name="T31" fmla="*/ 3 h 747"/>
                <a:gd name="T32" fmla="*/ 322 w 322"/>
                <a:gd name="T33" fmla="*/ 0 h 747"/>
                <a:gd name="T34" fmla="*/ 322 w 322"/>
                <a:gd name="T35" fmla="*/ 33 h 747"/>
                <a:gd name="T36" fmla="*/ 244 w 322"/>
                <a:gd name="T37" fmla="*/ 39 h 747"/>
                <a:gd name="T38" fmla="*/ 224 w 322"/>
                <a:gd name="T39" fmla="*/ 51 h 747"/>
                <a:gd name="T40" fmla="*/ 216 w 322"/>
                <a:gd name="T41" fmla="*/ 102 h 747"/>
                <a:gd name="T42" fmla="*/ 213 w 322"/>
                <a:gd name="T43" fmla="*/ 251 h 747"/>
                <a:gd name="T44" fmla="*/ 213 w 322"/>
                <a:gd name="T45" fmla="*/ 495 h 747"/>
                <a:gd name="T46" fmla="*/ 215 w 322"/>
                <a:gd name="T47" fmla="*/ 635 h 747"/>
                <a:gd name="T48" fmla="*/ 223 w 322"/>
                <a:gd name="T49" fmla="*/ 694 h 747"/>
                <a:gd name="T50" fmla="*/ 243 w 322"/>
                <a:gd name="T51" fmla="*/ 708 h 747"/>
                <a:gd name="T52" fmla="*/ 322 w 322"/>
                <a:gd name="T53" fmla="*/ 714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2" h="747">
                  <a:moveTo>
                    <a:pt x="322" y="714"/>
                  </a:moveTo>
                  <a:cubicBezTo>
                    <a:pt x="322" y="747"/>
                    <a:pt x="322" y="747"/>
                    <a:pt x="322" y="747"/>
                  </a:cubicBezTo>
                  <a:cubicBezTo>
                    <a:pt x="244" y="745"/>
                    <a:pt x="193" y="744"/>
                    <a:pt x="169" y="744"/>
                  </a:cubicBezTo>
                  <a:cubicBezTo>
                    <a:pt x="0" y="747"/>
                    <a:pt x="0" y="747"/>
                    <a:pt x="0" y="747"/>
                  </a:cubicBezTo>
                  <a:cubicBezTo>
                    <a:pt x="0" y="714"/>
                    <a:pt x="0" y="714"/>
                    <a:pt x="0" y="714"/>
                  </a:cubicBezTo>
                  <a:cubicBezTo>
                    <a:pt x="43" y="713"/>
                    <a:pt x="69" y="711"/>
                    <a:pt x="79" y="708"/>
                  </a:cubicBezTo>
                  <a:cubicBezTo>
                    <a:pt x="88" y="705"/>
                    <a:pt x="94" y="701"/>
                    <a:pt x="98" y="696"/>
                  </a:cubicBezTo>
                  <a:cubicBezTo>
                    <a:pt x="102" y="689"/>
                    <a:pt x="105" y="672"/>
                    <a:pt x="106" y="645"/>
                  </a:cubicBezTo>
                  <a:cubicBezTo>
                    <a:pt x="107" y="637"/>
                    <a:pt x="108" y="587"/>
                    <a:pt x="109" y="495"/>
                  </a:cubicBezTo>
                  <a:cubicBezTo>
                    <a:pt x="109" y="251"/>
                    <a:pt x="109" y="251"/>
                    <a:pt x="109" y="251"/>
                  </a:cubicBezTo>
                  <a:cubicBezTo>
                    <a:pt x="109" y="204"/>
                    <a:pt x="108" y="157"/>
                    <a:pt x="106" y="111"/>
                  </a:cubicBezTo>
                  <a:cubicBezTo>
                    <a:pt x="105" y="78"/>
                    <a:pt x="102" y="59"/>
                    <a:pt x="98" y="52"/>
                  </a:cubicBezTo>
                  <a:cubicBezTo>
                    <a:pt x="94" y="46"/>
                    <a:pt x="88" y="41"/>
                    <a:pt x="78" y="39"/>
                  </a:cubicBezTo>
                  <a:cubicBezTo>
                    <a:pt x="69" y="36"/>
                    <a:pt x="43" y="34"/>
                    <a:pt x="0" y="33"/>
                  </a:cubicBezTo>
                  <a:cubicBezTo>
                    <a:pt x="0" y="0"/>
                    <a:pt x="0" y="0"/>
                    <a:pt x="0" y="0"/>
                  </a:cubicBezTo>
                  <a:cubicBezTo>
                    <a:pt x="70" y="2"/>
                    <a:pt x="124" y="3"/>
                    <a:pt x="161" y="3"/>
                  </a:cubicBezTo>
                  <a:cubicBezTo>
                    <a:pt x="198" y="3"/>
                    <a:pt x="251" y="2"/>
                    <a:pt x="322" y="0"/>
                  </a:cubicBezTo>
                  <a:cubicBezTo>
                    <a:pt x="322" y="33"/>
                    <a:pt x="322" y="33"/>
                    <a:pt x="322" y="33"/>
                  </a:cubicBezTo>
                  <a:cubicBezTo>
                    <a:pt x="279" y="34"/>
                    <a:pt x="253" y="36"/>
                    <a:pt x="244" y="39"/>
                  </a:cubicBezTo>
                  <a:cubicBezTo>
                    <a:pt x="234" y="41"/>
                    <a:pt x="228" y="46"/>
                    <a:pt x="224" y="51"/>
                  </a:cubicBezTo>
                  <a:cubicBezTo>
                    <a:pt x="220" y="58"/>
                    <a:pt x="217" y="75"/>
                    <a:pt x="216" y="102"/>
                  </a:cubicBezTo>
                  <a:cubicBezTo>
                    <a:pt x="216" y="109"/>
                    <a:pt x="215" y="159"/>
                    <a:pt x="213" y="251"/>
                  </a:cubicBezTo>
                  <a:cubicBezTo>
                    <a:pt x="213" y="495"/>
                    <a:pt x="213" y="495"/>
                    <a:pt x="213" y="495"/>
                  </a:cubicBezTo>
                  <a:cubicBezTo>
                    <a:pt x="213" y="543"/>
                    <a:pt x="214" y="589"/>
                    <a:pt x="215" y="635"/>
                  </a:cubicBezTo>
                  <a:cubicBezTo>
                    <a:pt x="216" y="668"/>
                    <a:pt x="219" y="688"/>
                    <a:pt x="223" y="694"/>
                  </a:cubicBezTo>
                  <a:cubicBezTo>
                    <a:pt x="227" y="700"/>
                    <a:pt x="234" y="705"/>
                    <a:pt x="243" y="708"/>
                  </a:cubicBezTo>
                  <a:cubicBezTo>
                    <a:pt x="252" y="711"/>
                    <a:pt x="278" y="713"/>
                    <a:pt x="322" y="7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24" name="Freeform 10"/>
            <p:cNvSpPr>
              <a:spLocks/>
            </p:cNvSpPr>
            <p:nvPr userDrawn="1"/>
          </p:nvSpPr>
          <p:spPr bwMode="auto">
            <a:xfrm>
              <a:off x="1692275" y="998538"/>
              <a:ext cx="231775" cy="246063"/>
            </a:xfrm>
            <a:custGeom>
              <a:avLst/>
              <a:gdLst>
                <a:gd name="T0" fmla="*/ 728 w 728"/>
                <a:gd name="T1" fmla="*/ 667 h 774"/>
                <a:gd name="T2" fmla="*/ 707 w 728"/>
                <a:gd name="T3" fmla="*/ 716 h 774"/>
                <a:gd name="T4" fmla="*/ 581 w 728"/>
                <a:gd name="T5" fmla="*/ 761 h 774"/>
                <a:gd name="T6" fmla="*/ 447 w 728"/>
                <a:gd name="T7" fmla="*/ 774 h 774"/>
                <a:gd name="T8" fmla="*/ 288 w 728"/>
                <a:gd name="T9" fmla="*/ 754 h 774"/>
                <a:gd name="T10" fmla="*/ 161 w 728"/>
                <a:gd name="T11" fmla="*/ 696 h 774"/>
                <a:gd name="T12" fmla="*/ 71 w 728"/>
                <a:gd name="T13" fmla="*/ 610 h 774"/>
                <a:gd name="T14" fmla="*/ 18 w 728"/>
                <a:gd name="T15" fmla="*/ 508 h 774"/>
                <a:gd name="T16" fmla="*/ 0 w 728"/>
                <a:gd name="T17" fmla="*/ 386 h 774"/>
                <a:gd name="T18" fmla="*/ 123 w 728"/>
                <a:gd name="T19" fmla="*/ 110 h 774"/>
                <a:gd name="T20" fmla="*/ 457 w 728"/>
                <a:gd name="T21" fmla="*/ 0 h 774"/>
                <a:gd name="T22" fmla="*/ 549 w 728"/>
                <a:gd name="T23" fmla="*/ 6 h 774"/>
                <a:gd name="T24" fmla="*/ 653 w 728"/>
                <a:gd name="T25" fmla="*/ 27 h 774"/>
                <a:gd name="T26" fmla="*/ 728 w 728"/>
                <a:gd name="T27" fmla="*/ 45 h 774"/>
                <a:gd name="T28" fmla="*/ 710 w 728"/>
                <a:gd name="T29" fmla="*/ 101 h 774"/>
                <a:gd name="T30" fmla="*/ 698 w 728"/>
                <a:gd name="T31" fmla="*/ 204 h 774"/>
                <a:gd name="T32" fmla="*/ 665 w 728"/>
                <a:gd name="T33" fmla="*/ 204 h 774"/>
                <a:gd name="T34" fmla="*/ 665 w 728"/>
                <a:gd name="T35" fmla="*/ 143 h 774"/>
                <a:gd name="T36" fmla="*/ 605 w 728"/>
                <a:gd name="T37" fmla="*/ 66 h 774"/>
                <a:gd name="T38" fmla="*/ 446 w 728"/>
                <a:gd name="T39" fmla="*/ 41 h 774"/>
                <a:gd name="T40" fmla="*/ 313 w 728"/>
                <a:gd name="T41" fmla="*/ 60 h 774"/>
                <a:gd name="T42" fmla="*/ 217 w 728"/>
                <a:gd name="T43" fmla="*/ 117 h 774"/>
                <a:gd name="T44" fmla="*/ 149 w 728"/>
                <a:gd name="T45" fmla="*/ 216 h 774"/>
                <a:gd name="T46" fmla="*/ 122 w 728"/>
                <a:gd name="T47" fmla="*/ 366 h 774"/>
                <a:gd name="T48" fmla="*/ 223 w 728"/>
                <a:gd name="T49" fmla="*/ 621 h 774"/>
                <a:gd name="T50" fmla="*/ 492 w 728"/>
                <a:gd name="T51" fmla="*/ 717 h 774"/>
                <a:gd name="T52" fmla="*/ 632 w 728"/>
                <a:gd name="T53" fmla="*/ 698 h 774"/>
                <a:gd name="T54" fmla="*/ 719 w 728"/>
                <a:gd name="T55" fmla="*/ 656 h 774"/>
                <a:gd name="T56" fmla="*/ 728 w 728"/>
                <a:gd name="T57" fmla="*/ 667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28" h="774">
                  <a:moveTo>
                    <a:pt x="728" y="667"/>
                  </a:moveTo>
                  <a:cubicBezTo>
                    <a:pt x="707" y="716"/>
                    <a:pt x="707" y="716"/>
                    <a:pt x="707" y="716"/>
                  </a:cubicBezTo>
                  <a:cubicBezTo>
                    <a:pt x="664" y="736"/>
                    <a:pt x="622" y="751"/>
                    <a:pt x="581" y="761"/>
                  </a:cubicBezTo>
                  <a:cubicBezTo>
                    <a:pt x="540" y="770"/>
                    <a:pt x="495" y="774"/>
                    <a:pt x="447" y="774"/>
                  </a:cubicBezTo>
                  <a:cubicBezTo>
                    <a:pt x="390" y="774"/>
                    <a:pt x="337" y="768"/>
                    <a:pt x="288" y="754"/>
                  </a:cubicBezTo>
                  <a:cubicBezTo>
                    <a:pt x="240" y="740"/>
                    <a:pt x="197" y="721"/>
                    <a:pt x="161" y="696"/>
                  </a:cubicBezTo>
                  <a:cubicBezTo>
                    <a:pt x="124" y="670"/>
                    <a:pt x="94" y="642"/>
                    <a:pt x="71" y="610"/>
                  </a:cubicBezTo>
                  <a:cubicBezTo>
                    <a:pt x="48" y="579"/>
                    <a:pt x="31" y="545"/>
                    <a:pt x="18" y="508"/>
                  </a:cubicBezTo>
                  <a:cubicBezTo>
                    <a:pt x="6" y="471"/>
                    <a:pt x="0" y="430"/>
                    <a:pt x="0" y="386"/>
                  </a:cubicBezTo>
                  <a:cubicBezTo>
                    <a:pt x="0" y="275"/>
                    <a:pt x="41" y="183"/>
                    <a:pt x="123" y="110"/>
                  </a:cubicBezTo>
                  <a:cubicBezTo>
                    <a:pt x="204" y="37"/>
                    <a:pt x="316" y="0"/>
                    <a:pt x="457" y="0"/>
                  </a:cubicBezTo>
                  <a:cubicBezTo>
                    <a:pt x="490" y="0"/>
                    <a:pt x="521" y="2"/>
                    <a:pt x="549" y="6"/>
                  </a:cubicBezTo>
                  <a:cubicBezTo>
                    <a:pt x="578" y="9"/>
                    <a:pt x="612" y="16"/>
                    <a:pt x="653" y="27"/>
                  </a:cubicBezTo>
                  <a:cubicBezTo>
                    <a:pt x="694" y="37"/>
                    <a:pt x="719" y="43"/>
                    <a:pt x="728" y="45"/>
                  </a:cubicBezTo>
                  <a:cubicBezTo>
                    <a:pt x="720" y="64"/>
                    <a:pt x="714" y="82"/>
                    <a:pt x="710" y="101"/>
                  </a:cubicBezTo>
                  <a:cubicBezTo>
                    <a:pt x="704" y="131"/>
                    <a:pt x="700" y="165"/>
                    <a:pt x="698" y="204"/>
                  </a:cubicBezTo>
                  <a:cubicBezTo>
                    <a:pt x="665" y="204"/>
                    <a:pt x="665" y="204"/>
                    <a:pt x="665" y="204"/>
                  </a:cubicBezTo>
                  <a:cubicBezTo>
                    <a:pt x="665" y="143"/>
                    <a:pt x="665" y="143"/>
                    <a:pt x="665" y="143"/>
                  </a:cubicBezTo>
                  <a:cubicBezTo>
                    <a:pt x="661" y="109"/>
                    <a:pt x="641" y="83"/>
                    <a:pt x="605" y="66"/>
                  </a:cubicBezTo>
                  <a:cubicBezTo>
                    <a:pt x="569" y="50"/>
                    <a:pt x="516" y="41"/>
                    <a:pt x="446" y="41"/>
                  </a:cubicBezTo>
                  <a:cubicBezTo>
                    <a:pt x="393" y="42"/>
                    <a:pt x="349" y="48"/>
                    <a:pt x="313" y="60"/>
                  </a:cubicBezTo>
                  <a:cubicBezTo>
                    <a:pt x="277" y="72"/>
                    <a:pt x="245" y="91"/>
                    <a:pt x="217" y="117"/>
                  </a:cubicBezTo>
                  <a:cubicBezTo>
                    <a:pt x="189" y="143"/>
                    <a:pt x="166" y="176"/>
                    <a:pt x="149" y="216"/>
                  </a:cubicBezTo>
                  <a:cubicBezTo>
                    <a:pt x="131" y="256"/>
                    <a:pt x="122" y="306"/>
                    <a:pt x="122" y="366"/>
                  </a:cubicBezTo>
                  <a:cubicBezTo>
                    <a:pt x="122" y="472"/>
                    <a:pt x="155" y="557"/>
                    <a:pt x="223" y="621"/>
                  </a:cubicBezTo>
                  <a:cubicBezTo>
                    <a:pt x="291" y="685"/>
                    <a:pt x="380" y="717"/>
                    <a:pt x="492" y="717"/>
                  </a:cubicBezTo>
                  <a:cubicBezTo>
                    <a:pt x="542" y="717"/>
                    <a:pt x="589" y="711"/>
                    <a:pt x="632" y="698"/>
                  </a:cubicBezTo>
                  <a:cubicBezTo>
                    <a:pt x="661" y="689"/>
                    <a:pt x="690" y="675"/>
                    <a:pt x="719" y="656"/>
                  </a:cubicBezTo>
                  <a:lnTo>
                    <a:pt x="728" y="6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25" name="Freeform 11"/>
            <p:cNvSpPr>
              <a:spLocks/>
            </p:cNvSpPr>
            <p:nvPr userDrawn="1"/>
          </p:nvSpPr>
          <p:spPr bwMode="auto">
            <a:xfrm>
              <a:off x="657225" y="998538"/>
              <a:ext cx="231775" cy="246063"/>
            </a:xfrm>
            <a:custGeom>
              <a:avLst/>
              <a:gdLst>
                <a:gd name="T0" fmla="*/ 728 w 728"/>
                <a:gd name="T1" fmla="*/ 667 h 774"/>
                <a:gd name="T2" fmla="*/ 706 w 728"/>
                <a:gd name="T3" fmla="*/ 716 h 774"/>
                <a:gd name="T4" fmla="*/ 580 w 728"/>
                <a:gd name="T5" fmla="*/ 761 h 774"/>
                <a:gd name="T6" fmla="*/ 446 w 728"/>
                <a:gd name="T7" fmla="*/ 774 h 774"/>
                <a:gd name="T8" fmla="*/ 288 w 728"/>
                <a:gd name="T9" fmla="*/ 754 h 774"/>
                <a:gd name="T10" fmla="*/ 160 w 728"/>
                <a:gd name="T11" fmla="*/ 696 h 774"/>
                <a:gd name="T12" fmla="*/ 71 w 728"/>
                <a:gd name="T13" fmla="*/ 610 h 774"/>
                <a:gd name="T14" fmla="*/ 18 w 728"/>
                <a:gd name="T15" fmla="*/ 508 h 774"/>
                <a:gd name="T16" fmla="*/ 0 w 728"/>
                <a:gd name="T17" fmla="*/ 386 h 774"/>
                <a:gd name="T18" fmla="*/ 122 w 728"/>
                <a:gd name="T19" fmla="*/ 110 h 774"/>
                <a:gd name="T20" fmla="*/ 456 w 728"/>
                <a:gd name="T21" fmla="*/ 0 h 774"/>
                <a:gd name="T22" fmla="*/ 549 w 728"/>
                <a:gd name="T23" fmla="*/ 6 h 774"/>
                <a:gd name="T24" fmla="*/ 653 w 728"/>
                <a:gd name="T25" fmla="*/ 27 h 774"/>
                <a:gd name="T26" fmla="*/ 728 w 728"/>
                <a:gd name="T27" fmla="*/ 45 h 774"/>
                <a:gd name="T28" fmla="*/ 710 w 728"/>
                <a:gd name="T29" fmla="*/ 101 h 774"/>
                <a:gd name="T30" fmla="*/ 698 w 728"/>
                <a:gd name="T31" fmla="*/ 204 h 774"/>
                <a:gd name="T32" fmla="*/ 665 w 728"/>
                <a:gd name="T33" fmla="*/ 204 h 774"/>
                <a:gd name="T34" fmla="*/ 664 w 728"/>
                <a:gd name="T35" fmla="*/ 143 h 774"/>
                <a:gd name="T36" fmla="*/ 604 w 728"/>
                <a:gd name="T37" fmla="*/ 66 h 774"/>
                <a:gd name="T38" fmla="*/ 445 w 728"/>
                <a:gd name="T39" fmla="*/ 41 h 774"/>
                <a:gd name="T40" fmla="*/ 313 w 728"/>
                <a:gd name="T41" fmla="*/ 60 h 774"/>
                <a:gd name="T42" fmla="*/ 216 w 728"/>
                <a:gd name="T43" fmla="*/ 117 h 774"/>
                <a:gd name="T44" fmla="*/ 148 w 728"/>
                <a:gd name="T45" fmla="*/ 216 h 774"/>
                <a:gd name="T46" fmla="*/ 121 w 728"/>
                <a:gd name="T47" fmla="*/ 366 h 774"/>
                <a:gd name="T48" fmla="*/ 223 w 728"/>
                <a:gd name="T49" fmla="*/ 621 h 774"/>
                <a:gd name="T50" fmla="*/ 492 w 728"/>
                <a:gd name="T51" fmla="*/ 717 h 774"/>
                <a:gd name="T52" fmla="*/ 631 w 728"/>
                <a:gd name="T53" fmla="*/ 698 h 774"/>
                <a:gd name="T54" fmla="*/ 718 w 728"/>
                <a:gd name="T55" fmla="*/ 656 h 774"/>
                <a:gd name="T56" fmla="*/ 728 w 728"/>
                <a:gd name="T57" fmla="*/ 667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28" h="774">
                  <a:moveTo>
                    <a:pt x="728" y="667"/>
                  </a:moveTo>
                  <a:cubicBezTo>
                    <a:pt x="706" y="716"/>
                    <a:pt x="706" y="716"/>
                    <a:pt x="706" y="716"/>
                  </a:cubicBezTo>
                  <a:cubicBezTo>
                    <a:pt x="663" y="736"/>
                    <a:pt x="621" y="751"/>
                    <a:pt x="580" y="761"/>
                  </a:cubicBezTo>
                  <a:cubicBezTo>
                    <a:pt x="539" y="770"/>
                    <a:pt x="495" y="774"/>
                    <a:pt x="446" y="774"/>
                  </a:cubicBezTo>
                  <a:cubicBezTo>
                    <a:pt x="389" y="774"/>
                    <a:pt x="337" y="768"/>
                    <a:pt x="288" y="754"/>
                  </a:cubicBezTo>
                  <a:cubicBezTo>
                    <a:pt x="239" y="740"/>
                    <a:pt x="197" y="721"/>
                    <a:pt x="160" y="696"/>
                  </a:cubicBezTo>
                  <a:cubicBezTo>
                    <a:pt x="124" y="670"/>
                    <a:pt x="94" y="642"/>
                    <a:pt x="71" y="610"/>
                  </a:cubicBezTo>
                  <a:cubicBezTo>
                    <a:pt x="48" y="579"/>
                    <a:pt x="30" y="545"/>
                    <a:pt x="18" y="508"/>
                  </a:cubicBezTo>
                  <a:cubicBezTo>
                    <a:pt x="6" y="471"/>
                    <a:pt x="0" y="430"/>
                    <a:pt x="0" y="386"/>
                  </a:cubicBezTo>
                  <a:cubicBezTo>
                    <a:pt x="0" y="275"/>
                    <a:pt x="41" y="183"/>
                    <a:pt x="122" y="110"/>
                  </a:cubicBezTo>
                  <a:cubicBezTo>
                    <a:pt x="204" y="37"/>
                    <a:pt x="315" y="0"/>
                    <a:pt x="456" y="0"/>
                  </a:cubicBezTo>
                  <a:cubicBezTo>
                    <a:pt x="490" y="0"/>
                    <a:pt x="520" y="2"/>
                    <a:pt x="549" y="6"/>
                  </a:cubicBezTo>
                  <a:cubicBezTo>
                    <a:pt x="577" y="9"/>
                    <a:pt x="612" y="16"/>
                    <a:pt x="653" y="27"/>
                  </a:cubicBezTo>
                  <a:cubicBezTo>
                    <a:pt x="694" y="37"/>
                    <a:pt x="719" y="43"/>
                    <a:pt x="728" y="45"/>
                  </a:cubicBezTo>
                  <a:cubicBezTo>
                    <a:pt x="720" y="64"/>
                    <a:pt x="714" y="82"/>
                    <a:pt x="710" y="101"/>
                  </a:cubicBezTo>
                  <a:cubicBezTo>
                    <a:pt x="704" y="131"/>
                    <a:pt x="700" y="165"/>
                    <a:pt x="698" y="204"/>
                  </a:cubicBezTo>
                  <a:cubicBezTo>
                    <a:pt x="665" y="204"/>
                    <a:pt x="665" y="204"/>
                    <a:pt x="665" y="204"/>
                  </a:cubicBezTo>
                  <a:cubicBezTo>
                    <a:pt x="664" y="143"/>
                    <a:pt x="664" y="143"/>
                    <a:pt x="664" y="143"/>
                  </a:cubicBezTo>
                  <a:cubicBezTo>
                    <a:pt x="661" y="109"/>
                    <a:pt x="641" y="83"/>
                    <a:pt x="604" y="66"/>
                  </a:cubicBezTo>
                  <a:cubicBezTo>
                    <a:pt x="568" y="50"/>
                    <a:pt x="515" y="41"/>
                    <a:pt x="445" y="41"/>
                  </a:cubicBezTo>
                  <a:cubicBezTo>
                    <a:pt x="393" y="42"/>
                    <a:pt x="349" y="48"/>
                    <a:pt x="313" y="60"/>
                  </a:cubicBezTo>
                  <a:cubicBezTo>
                    <a:pt x="276" y="72"/>
                    <a:pt x="244" y="91"/>
                    <a:pt x="216" y="117"/>
                  </a:cubicBezTo>
                  <a:cubicBezTo>
                    <a:pt x="189" y="143"/>
                    <a:pt x="166" y="176"/>
                    <a:pt x="148" y="216"/>
                  </a:cubicBezTo>
                  <a:cubicBezTo>
                    <a:pt x="131" y="256"/>
                    <a:pt x="122" y="306"/>
                    <a:pt x="121" y="366"/>
                  </a:cubicBezTo>
                  <a:cubicBezTo>
                    <a:pt x="121" y="472"/>
                    <a:pt x="155" y="557"/>
                    <a:pt x="223" y="621"/>
                  </a:cubicBezTo>
                  <a:cubicBezTo>
                    <a:pt x="290" y="685"/>
                    <a:pt x="380" y="717"/>
                    <a:pt x="492" y="717"/>
                  </a:cubicBezTo>
                  <a:cubicBezTo>
                    <a:pt x="542" y="717"/>
                    <a:pt x="588" y="711"/>
                    <a:pt x="631" y="698"/>
                  </a:cubicBezTo>
                  <a:cubicBezTo>
                    <a:pt x="660" y="689"/>
                    <a:pt x="689" y="675"/>
                    <a:pt x="718" y="656"/>
                  </a:cubicBezTo>
                  <a:lnTo>
                    <a:pt x="728" y="6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26" name="Freeform 12"/>
            <p:cNvSpPr>
              <a:spLocks/>
            </p:cNvSpPr>
            <p:nvPr userDrawn="1"/>
          </p:nvSpPr>
          <p:spPr bwMode="auto">
            <a:xfrm>
              <a:off x="757238" y="687388"/>
              <a:ext cx="323850" cy="239713"/>
            </a:xfrm>
            <a:custGeom>
              <a:avLst/>
              <a:gdLst>
                <a:gd name="T0" fmla="*/ 0 w 1017"/>
                <a:gd name="T1" fmla="*/ 35 h 754"/>
                <a:gd name="T2" fmla="*/ 0 w 1017"/>
                <a:gd name="T3" fmla="*/ 0 h 754"/>
                <a:gd name="T4" fmla="*/ 110 w 1017"/>
                <a:gd name="T5" fmla="*/ 4 h 754"/>
                <a:gd name="T6" fmla="*/ 212 w 1017"/>
                <a:gd name="T7" fmla="*/ 0 h 754"/>
                <a:gd name="T8" fmla="*/ 300 w 1017"/>
                <a:gd name="T9" fmla="*/ 183 h 754"/>
                <a:gd name="T10" fmla="*/ 509 w 1017"/>
                <a:gd name="T11" fmla="*/ 592 h 754"/>
                <a:gd name="T12" fmla="*/ 697 w 1017"/>
                <a:gd name="T13" fmla="*/ 218 h 754"/>
                <a:gd name="T14" fmla="*/ 800 w 1017"/>
                <a:gd name="T15" fmla="*/ 0 h 754"/>
                <a:gd name="T16" fmla="*/ 898 w 1017"/>
                <a:gd name="T17" fmla="*/ 4 h 754"/>
                <a:gd name="T18" fmla="*/ 1017 w 1017"/>
                <a:gd name="T19" fmla="*/ 0 h 754"/>
                <a:gd name="T20" fmla="*/ 1017 w 1017"/>
                <a:gd name="T21" fmla="*/ 35 h 754"/>
                <a:gd name="T22" fmla="*/ 938 w 1017"/>
                <a:gd name="T23" fmla="*/ 40 h 754"/>
                <a:gd name="T24" fmla="*/ 918 w 1017"/>
                <a:gd name="T25" fmla="*/ 53 h 754"/>
                <a:gd name="T26" fmla="*/ 910 w 1017"/>
                <a:gd name="T27" fmla="*/ 103 h 754"/>
                <a:gd name="T28" fmla="*/ 907 w 1017"/>
                <a:gd name="T29" fmla="*/ 251 h 754"/>
                <a:gd name="T30" fmla="*/ 907 w 1017"/>
                <a:gd name="T31" fmla="*/ 492 h 754"/>
                <a:gd name="T32" fmla="*/ 910 w 1017"/>
                <a:gd name="T33" fmla="*/ 631 h 754"/>
                <a:gd name="T34" fmla="*/ 918 w 1017"/>
                <a:gd name="T35" fmla="*/ 690 h 754"/>
                <a:gd name="T36" fmla="*/ 938 w 1017"/>
                <a:gd name="T37" fmla="*/ 704 h 754"/>
                <a:gd name="T38" fmla="*/ 1017 w 1017"/>
                <a:gd name="T39" fmla="*/ 709 h 754"/>
                <a:gd name="T40" fmla="*/ 1017 w 1017"/>
                <a:gd name="T41" fmla="*/ 743 h 754"/>
                <a:gd name="T42" fmla="*/ 861 w 1017"/>
                <a:gd name="T43" fmla="*/ 739 h 754"/>
                <a:gd name="T44" fmla="*/ 699 w 1017"/>
                <a:gd name="T45" fmla="*/ 743 h 754"/>
                <a:gd name="T46" fmla="*/ 699 w 1017"/>
                <a:gd name="T47" fmla="*/ 709 h 754"/>
                <a:gd name="T48" fmla="*/ 778 w 1017"/>
                <a:gd name="T49" fmla="*/ 704 h 754"/>
                <a:gd name="T50" fmla="*/ 797 w 1017"/>
                <a:gd name="T51" fmla="*/ 691 h 754"/>
                <a:gd name="T52" fmla="*/ 806 w 1017"/>
                <a:gd name="T53" fmla="*/ 641 h 754"/>
                <a:gd name="T54" fmla="*/ 808 w 1017"/>
                <a:gd name="T55" fmla="*/ 492 h 754"/>
                <a:gd name="T56" fmla="*/ 808 w 1017"/>
                <a:gd name="T57" fmla="*/ 108 h 754"/>
                <a:gd name="T58" fmla="*/ 619 w 1017"/>
                <a:gd name="T59" fmla="*/ 486 h 754"/>
                <a:gd name="T60" fmla="*/ 549 w 1017"/>
                <a:gd name="T61" fmla="*/ 629 h 754"/>
                <a:gd name="T62" fmla="*/ 494 w 1017"/>
                <a:gd name="T63" fmla="*/ 754 h 754"/>
                <a:gd name="T64" fmla="*/ 472 w 1017"/>
                <a:gd name="T65" fmla="*/ 754 h 754"/>
                <a:gd name="T66" fmla="*/ 459 w 1017"/>
                <a:gd name="T67" fmla="*/ 722 h 754"/>
                <a:gd name="T68" fmla="*/ 422 w 1017"/>
                <a:gd name="T69" fmla="*/ 645 h 754"/>
                <a:gd name="T70" fmla="*/ 159 w 1017"/>
                <a:gd name="T71" fmla="*/ 126 h 754"/>
                <a:gd name="T72" fmla="*/ 159 w 1017"/>
                <a:gd name="T73" fmla="*/ 492 h 754"/>
                <a:gd name="T74" fmla="*/ 163 w 1017"/>
                <a:gd name="T75" fmla="*/ 631 h 754"/>
                <a:gd name="T76" fmla="*/ 171 w 1017"/>
                <a:gd name="T77" fmla="*/ 690 h 754"/>
                <a:gd name="T78" fmla="*/ 191 w 1017"/>
                <a:gd name="T79" fmla="*/ 704 h 754"/>
                <a:gd name="T80" fmla="*/ 271 w 1017"/>
                <a:gd name="T81" fmla="*/ 709 h 754"/>
                <a:gd name="T82" fmla="*/ 271 w 1017"/>
                <a:gd name="T83" fmla="*/ 743 h 754"/>
                <a:gd name="T84" fmla="*/ 138 w 1017"/>
                <a:gd name="T85" fmla="*/ 739 h 754"/>
                <a:gd name="T86" fmla="*/ 0 w 1017"/>
                <a:gd name="T87" fmla="*/ 743 h 754"/>
                <a:gd name="T88" fmla="*/ 0 w 1017"/>
                <a:gd name="T89" fmla="*/ 709 h 754"/>
                <a:gd name="T90" fmla="*/ 79 w 1017"/>
                <a:gd name="T91" fmla="*/ 704 h 754"/>
                <a:gd name="T92" fmla="*/ 98 w 1017"/>
                <a:gd name="T93" fmla="*/ 691 h 754"/>
                <a:gd name="T94" fmla="*/ 107 w 1017"/>
                <a:gd name="T95" fmla="*/ 641 h 754"/>
                <a:gd name="T96" fmla="*/ 109 w 1017"/>
                <a:gd name="T97" fmla="*/ 492 h 754"/>
                <a:gd name="T98" fmla="*/ 109 w 1017"/>
                <a:gd name="T99" fmla="*/ 251 h 754"/>
                <a:gd name="T100" fmla="*/ 107 w 1017"/>
                <a:gd name="T101" fmla="*/ 112 h 754"/>
                <a:gd name="T102" fmla="*/ 99 w 1017"/>
                <a:gd name="T103" fmla="*/ 54 h 754"/>
                <a:gd name="T104" fmla="*/ 78 w 1017"/>
                <a:gd name="T105" fmla="*/ 40 h 754"/>
                <a:gd name="T106" fmla="*/ 0 w 1017"/>
                <a:gd name="T107" fmla="*/ 35 h 7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17" h="754">
                  <a:moveTo>
                    <a:pt x="0" y="35"/>
                  </a:moveTo>
                  <a:cubicBezTo>
                    <a:pt x="0" y="0"/>
                    <a:pt x="0" y="0"/>
                    <a:pt x="0" y="0"/>
                  </a:cubicBezTo>
                  <a:cubicBezTo>
                    <a:pt x="38" y="2"/>
                    <a:pt x="75" y="4"/>
                    <a:pt x="110" y="4"/>
                  </a:cubicBezTo>
                  <a:cubicBezTo>
                    <a:pt x="145" y="4"/>
                    <a:pt x="179" y="2"/>
                    <a:pt x="212" y="0"/>
                  </a:cubicBezTo>
                  <a:cubicBezTo>
                    <a:pt x="244" y="70"/>
                    <a:pt x="274" y="131"/>
                    <a:pt x="300" y="183"/>
                  </a:cubicBezTo>
                  <a:cubicBezTo>
                    <a:pt x="509" y="592"/>
                    <a:pt x="509" y="592"/>
                    <a:pt x="509" y="592"/>
                  </a:cubicBezTo>
                  <a:cubicBezTo>
                    <a:pt x="697" y="218"/>
                    <a:pt x="697" y="218"/>
                    <a:pt x="697" y="218"/>
                  </a:cubicBezTo>
                  <a:cubicBezTo>
                    <a:pt x="749" y="116"/>
                    <a:pt x="783" y="43"/>
                    <a:pt x="800" y="0"/>
                  </a:cubicBezTo>
                  <a:cubicBezTo>
                    <a:pt x="839" y="2"/>
                    <a:pt x="872" y="4"/>
                    <a:pt x="898" y="4"/>
                  </a:cubicBezTo>
                  <a:cubicBezTo>
                    <a:pt x="923" y="4"/>
                    <a:pt x="962" y="2"/>
                    <a:pt x="1017" y="0"/>
                  </a:cubicBezTo>
                  <a:cubicBezTo>
                    <a:pt x="1017" y="35"/>
                    <a:pt x="1017" y="35"/>
                    <a:pt x="1017" y="35"/>
                  </a:cubicBezTo>
                  <a:cubicBezTo>
                    <a:pt x="974" y="35"/>
                    <a:pt x="947" y="37"/>
                    <a:pt x="938" y="40"/>
                  </a:cubicBezTo>
                  <a:cubicBezTo>
                    <a:pt x="928" y="43"/>
                    <a:pt x="922" y="47"/>
                    <a:pt x="918" y="53"/>
                  </a:cubicBezTo>
                  <a:cubicBezTo>
                    <a:pt x="914" y="60"/>
                    <a:pt x="911" y="76"/>
                    <a:pt x="910" y="103"/>
                  </a:cubicBezTo>
                  <a:cubicBezTo>
                    <a:pt x="910" y="110"/>
                    <a:pt x="909" y="159"/>
                    <a:pt x="907" y="251"/>
                  </a:cubicBezTo>
                  <a:cubicBezTo>
                    <a:pt x="907" y="492"/>
                    <a:pt x="907" y="492"/>
                    <a:pt x="907" y="492"/>
                  </a:cubicBezTo>
                  <a:cubicBezTo>
                    <a:pt x="907" y="540"/>
                    <a:pt x="908" y="586"/>
                    <a:pt x="910" y="631"/>
                  </a:cubicBezTo>
                  <a:cubicBezTo>
                    <a:pt x="911" y="664"/>
                    <a:pt x="914" y="684"/>
                    <a:pt x="918" y="690"/>
                  </a:cubicBezTo>
                  <a:cubicBezTo>
                    <a:pt x="922" y="696"/>
                    <a:pt x="929" y="701"/>
                    <a:pt x="938" y="704"/>
                  </a:cubicBezTo>
                  <a:cubicBezTo>
                    <a:pt x="948" y="707"/>
                    <a:pt x="974" y="709"/>
                    <a:pt x="1017" y="709"/>
                  </a:cubicBezTo>
                  <a:cubicBezTo>
                    <a:pt x="1017" y="743"/>
                    <a:pt x="1017" y="743"/>
                    <a:pt x="1017" y="743"/>
                  </a:cubicBezTo>
                  <a:cubicBezTo>
                    <a:pt x="943" y="740"/>
                    <a:pt x="891" y="739"/>
                    <a:pt x="861" y="739"/>
                  </a:cubicBezTo>
                  <a:cubicBezTo>
                    <a:pt x="837" y="739"/>
                    <a:pt x="782" y="740"/>
                    <a:pt x="699" y="743"/>
                  </a:cubicBezTo>
                  <a:cubicBezTo>
                    <a:pt x="699" y="709"/>
                    <a:pt x="699" y="709"/>
                    <a:pt x="699" y="709"/>
                  </a:cubicBezTo>
                  <a:cubicBezTo>
                    <a:pt x="742" y="709"/>
                    <a:pt x="768" y="707"/>
                    <a:pt x="778" y="704"/>
                  </a:cubicBezTo>
                  <a:cubicBezTo>
                    <a:pt x="788" y="701"/>
                    <a:pt x="794" y="697"/>
                    <a:pt x="797" y="691"/>
                  </a:cubicBezTo>
                  <a:cubicBezTo>
                    <a:pt x="802" y="684"/>
                    <a:pt x="805" y="668"/>
                    <a:pt x="806" y="641"/>
                  </a:cubicBezTo>
                  <a:cubicBezTo>
                    <a:pt x="806" y="633"/>
                    <a:pt x="807" y="584"/>
                    <a:pt x="808" y="492"/>
                  </a:cubicBezTo>
                  <a:cubicBezTo>
                    <a:pt x="808" y="108"/>
                    <a:pt x="808" y="108"/>
                    <a:pt x="808" y="108"/>
                  </a:cubicBezTo>
                  <a:cubicBezTo>
                    <a:pt x="619" y="486"/>
                    <a:pt x="619" y="486"/>
                    <a:pt x="619" y="486"/>
                  </a:cubicBezTo>
                  <a:cubicBezTo>
                    <a:pt x="589" y="545"/>
                    <a:pt x="566" y="593"/>
                    <a:pt x="549" y="629"/>
                  </a:cubicBezTo>
                  <a:cubicBezTo>
                    <a:pt x="537" y="655"/>
                    <a:pt x="518" y="696"/>
                    <a:pt x="494" y="754"/>
                  </a:cubicBezTo>
                  <a:cubicBezTo>
                    <a:pt x="472" y="754"/>
                    <a:pt x="472" y="754"/>
                    <a:pt x="472" y="754"/>
                  </a:cubicBezTo>
                  <a:cubicBezTo>
                    <a:pt x="468" y="740"/>
                    <a:pt x="463" y="729"/>
                    <a:pt x="459" y="722"/>
                  </a:cubicBezTo>
                  <a:cubicBezTo>
                    <a:pt x="422" y="645"/>
                    <a:pt x="422" y="645"/>
                    <a:pt x="422" y="645"/>
                  </a:cubicBezTo>
                  <a:cubicBezTo>
                    <a:pt x="159" y="126"/>
                    <a:pt x="159" y="126"/>
                    <a:pt x="159" y="126"/>
                  </a:cubicBezTo>
                  <a:cubicBezTo>
                    <a:pt x="159" y="492"/>
                    <a:pt x="159" y="492"/>
                    <a:pt x="159" y="492"/>
                  </a:cubicBezTo>
                  <a:cubicBezTo>
                    <a:pt x="159" y="540"/>
                    <a:pt x="160" y="586"/>
                    <a:pt x="163" y="631"/>
                  </a:cubicBezTo>
                  <a:cubicBezTo>
                    <a:pt x="164" y="664"/>
                    <a:pt x="167" y="683"/>
                    <a:pt x="171" y="690"/>
                  </a:cubicBezTo>
                  <a:cubicBezTo>
                    <a:pt x="175" y="696"/>
                    <a:pt x="182" y="701"/>
                    <a:pt x="191" y="704"/>
                  </a:cubicBezTo>
                  <a:cubicBezTo>
                    <a:pt x="200" y="707"/>
                    <a:pt x="227" y="709"/>
                    <a:pt x="271" y="709"/>
                  </a:cubicBezTo>
                  <a:cubicBezTo>
                    <a:pt x="271" y="743"/>
                    <a:pt x="271" y="743"/>
                    <a:pt x="271" y="743"/>
                  </a:cubicBezTo>
                  <a:cubicBezTo>
                    <a:pt x="138" y="739"/>
                    <a:pt x="138" y="739"/>
                    <a:pt x="138" y="739"/>
                  </a:cubicBezTo>
                  <a:cubicBezTo>
                    <a:pt x="0" y="743"/>
                    <a:pt x="0" y="743"/>
                    <a:pt x="0" y="743"/>
                  </a:cubicBezTo>
                  <a:cubicBezTo>
                    <a:pt x="0" y="709"/>
                    <a:pt x="0" y="709"/>
                    <a:pt x="0" y="709"/>
                  </a:cubicBezTo>
                  <a:cubicBezTo>
                    <a:pt x="43" y="709"/>
                    <a:pt x="69" y="707"/>
                    <a:pt x="79" y="704"/>
                  </a:cubicBezTo>
                  <a:cubicBezTo>
                    <a:pt x="88" y="701"/>
                    <a:pt x="95" y="697"/>
                    <a:pt x="98" y="691"/>
                  </a:cubicBezTo>
                  <a:cubicBezTo>
                    <a:pt x="103" y="684"/>
                    <a:pt x="105" y="668"/>
                    <a:pt x="107" y="641"/>
                  </a:cubicBezTo>
                  <a:cubicBezTo>
                    <a:pt x="107" y="634"/>
                    <a:pt x="108" y="584"/>
                    <a:pt x="109" y="492"/>
                  </a:cubicBezTo>
                  <a:cubicBezTo>
                    <a:pt x="109" y="251"/>
                    <a:pt x="109" y="251"/>
                    <a:pt x="109" y="251"/>
                  </a:cubicBezTo>
                  <a:cubicBezTo>
                    <a:pt x="109" y="204"/>
                    <a:pt x="108" y="158"/>
                    <a:pt x="107" y="112"/>
                  </a:cubicBezTo>
                  <a:cubicBezTo>
                    <a:pt x="105" y="79"/>
                    <a:pt x="103" y="60"/>
                    <a:pt x="99" y="54"/>
                  </a:cubicBezTo>
                  <a:cubicBezTo>
                    <a:pt x="94" y="48"/>
                    <a:pt x="88" y="43"/>
                    <a:pt x="78" y="40"/>
                  </a:cubicBezTo>
                  <a:cubicBezTo>
                    <a:pt x="69" y="37"/>
                    <a:pt x="43" y="35"/>
                    <a:pt x="0"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27" name="Freeform 13"/>
            <p:cNvSpPr>
              <a:spLocks noEditPoints="1"/>
            </p:cNvSpPr>
            <p:nvPr userDrawn="1"/>
          </p:nvSpPr>
          <p:spPr bwMode="auto">
            <a:xfrm>
              <a:off x="1092200" y="684213"/>
              <a:ext cx="263525" cy="238125"/>
            </a:xfrm>
            <a:custGeom>
              <a:avLst/>
              <a:gdLst>
                <a:gd name="T0" fmla="*/ 117 w 832"/>
                <a:gd name="T1" fmla="*/ 747 h 750"/>
                <a:gd name="T2" fmla="*/ 257 w 832"/>
                <a:gd name="T3" fmla="*/ 750 h 750"/>
                <a:gd name="T4" fmla="*/ 257 w 832"/>
                <a:gd name="T5" fmla="*/ 717 h 750"/>
                <a:gd name="T6" fmla="*/ 185 w 832"/>
                <a:gd name="T7" fmla="*/ 712 h 750"/>
                <a:gd name="T8" fmla="*/ 166 w 832"/>
                <a:gd name="T9" fmla="*/ 702 h 750"/>
                <a:gd name="T10" fmla="*/ 162 w 832"/>
                <a:gd name="T11" fmla="*/ 690 h 750"/>
                <a:gd name="T12" fmla="*/ 178 w 832"/>
                <a:gd name="T13" fmla="*/ 637 h 750"/>
                <a:gd name="T14" fmla="*/ 237 w 832"/>
                <a:gd name="T15" fmla="*/ 503 h 750"/>
                <a:gd name="T16" fmla="*/ 556 w 832"/>
                <a:gd name="T17" fmla="*/ 503 h 750"/>
                <a:gd name="T18" fmla="*/ 624 w 832"/>
                <a:gd name="T19" fmla="*/ 663 h 750"/>
                <a:gd name="T20" fmla="*/ 632 w 832"/>
                <a:gd name="T21" fmla="*/ 693 h 750"/>
                <a:gd name="T22" fmla="*/ 627 w 832"/>
                <a:gd name="T23" fmla="*/ 705 h 750"/>
                <a:gd name="T24" fmla="*/ 609 w 832"/>
                <a:gd name="T25" fmla="*/ 713 h 750"/>
                <a:gd name="T26" fmla="*/ 535 w 832"/>
                <a:gd name="T27" fmla="*/ 717 h 750"/>
                <a:gd name="T28" fmla="*/ 535 w 832"/>
                <a:gd name="T29" fmla="*/ 750 h 750"/>
                <a:gd name="T30" fmla="*/ 712 w 832"/>
                <a:gd name="T31" fmla="*/ 747 h 750"/>
                <a:gd name="T32" fmla="*/ 832 w 832"/>
                <a:gd name="T33" fmla="*/ 750 h 750"/>
                <a:gd name="T34" fmla="*/ 832 w 832"/>
                <a:gd name="T35" fmla="*/ 717 h 750"/>
                <a:gd name="T36" fmla="*/ 776 w 832"/>
                <a:gd name="T37" fmla="*/ 710 h 750"/>
                <a:gd name="T38" fmla="*/ 753 w 832"/>
                <a:gd name="T39" fmla="*/ 687 h 750"/>
                <a:gd name="T40" fmla="*/ 677 w 832"/>
                <a:gd name="T41" fmla="*/ 526 h 750"/>
                <a:gd name="T42" fmla="*/ 441 w 832"/>
                <a:gd name="T43" fmla="*/ 0 h 750"/>
                <a:gd name="T44" fmla="*/ 406 w 832"/>
                <a:gd name="T45" fmla="*/ 0 h 750"/>
                <a:gd name="T46" fmla="*/ 310 w 832"/>
                <a:gd name="T47" fmla="*/ 217 h 750"/>
                <a:gd name="T48" fmla="*/ 172 w 832"/>
                <a:gd name="T49" fmla="*/ 512 h 750"/>
                <a:gd name="T50" fmla="*/ 100 w 832"/>
                <a:gd name="T51" fmla="*/ 660 h 750"/>
                <a:gd name="T52" fmla="*/ 74 w 832"/>
                <a:gd name="T53" fmla="*/ 702 h 750"/>
                <a:gd name="T54" fmla="*/ 54 w 832"/>
                <a:gd name="T55" fmla="*/ 713 h 750"/>
                <a:gd name="T56" fmla="*/ 0 w 832"/>
                <a:gd name="T57" fmla="*/ 717 h 750"/>
                <a:gd name="T58" fmla="*/ 0 w 832"/>
                <a:gd name="T59" fmla="*/ 750 h 750"/>
                <a:gd name="T60" fmla="*/ 117 w 832"/>
                <a:gd name="T61" fmla="*/ 747 h 750"/>
                <a:gd name="T62" fmla="*/ 396 w 832"/>
                <a:gd name="T63" fmla="*/ 143 h 750"/>
                <a:gd name="T64" fmla="*/ 534 w 832"/>
                <a:gd name="T65" fmla="*/ 458 h 750"/>
                <a:gd name="T66" fmla="*/ 256 w 832"/>
                <a:gd name="T67" fmla="*/ 458 h 750"/>
                <a:gd name="T68" fmla="*/ 396 w 832"/>
                <a:gd name="T69" fmla="*/ 143 h 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32" h="750">
                  <a:moveTo>
                    <a:pt x="117" y="747"/>
                  </a:moveTo>
                  <a:cubicBezTo>
                    <a:pt x="148" y="747"/>
                    <a:pt x="195" y="748"/>
                    <a:pt x="257" y="750"/>
                  </a:cubicBezTo>
                  <a:cubicBezTo>
                    <a:pt x="257" y="717"/>
                    <a:pt x="257" y="717"/>
                    <a:pt x="257" y="717"/>
                  </a:cubicBezTo>
                  <a:cubicBezTo>
                    <a:pt x="222" y="716"/>
                    <a:pt x="199" y="715"/>
                    <a:pt x="185" y="712"/>
                  </a:cubicBezTo>
                  <a:cubicBezTo>
                    <a:pt x="177" y="710"/>
                    <a:pt x="170" y="707"/>
                    <a:pt x="166" y="702"/>
                  </a:cubicBezTo>
                  <a:cubicBezTo>
                    <a:pt x="163" y="699"/>
                    <a:pt x="162" y="695"/>
                    <a:pt x="162" y="690"/>
                  </a:cubicBezTo>
                  <a:cubicBezTo>
                    <a:pt x="162" y="679"/>
                    <a:pt x="167" y="662"/>
                    <a:pt x="178" y="637"/>
                  </a:cubicBezTo>
                  <a:cubicBezTo>
                    <a:pt x="237" y="503"/>
                    <a:pt x="237" y="503"/>
                    <a:pt x="237" y="503"/>
                  </a:cubicBezTo>
                  <a:cubicBezTo>
                    <a:pt x="556" y="503"/>
                    <a:pt x="556" y="503"/>
                    <a:pt x="556" y="503"/>
                  </a:cubicBezTo>
                  <a:cubicBezTo>
                    <a:pt x="624" y="663"/>
                    <a:pt x="624" y="663"/>
                    <a:pt x="624" y="663"/>
                  </a:cubicBezTo>
                  <a:cubicBezTo>
                    <a:pt x="629" y="675"/>
                    <a:pt x="632" y="685"/>
                    <a:pt x="632" y="693"/>
                  </a:cubicBezTo>
                  <a:cubicBezTo>
                    <a:pt x="632" y="698"/>
                    <a:pt x="630" y="702"/>
                    <a:pt x="627" y="705"/>
                  </a:cubicBezTo>
                  <a:cubicBezTo>
                    <a:pt x="624" y="708"/>
                    <a:pt x="618" y="711"/>
                    <a:pt x="609" y="713"/>
                  </a:cubicBezTo>
                  <a:cubicBezTo>
                    <a:pt x="601" y="715"/>
                    <a:pt x="576" y="716"/>
                    <a:pt x="535" y="717"/>
                  </a:cubicBezTo>
                  <a:cubicBezTo>
                    <a:pt x="535" y="750"/>
                    <a:pt x="535" y="750"/>
                    <a:pt x="535" y="750"/>
                  </a:cubicBezTo>
                  <a:cubicBezTo>
                    <a:pt x="712" y="747"/>
                    <a:pt x="712" y="747"/>
                    <a:pt x="712" y="747"/>
                  </a:cubicBezTo>
                  <a:cubicBezTo>
                    <a:pt x="734" y="747"/>
                    <a:pt x="775" y="748"/>
                    <a:pt x="832" y="750"/>
                  </a:cubicBezTo>
                  <a:cubicBezTo>
                    <a:pt x="832" y="717"/>
                    <a:pt x="832" y="717"/>
                    <a:pt x="832" y="717"/>
                  </a:cubicBezTo>
                  <a:cubicBezTo>
                    <a:pt x="803" y="716"/>
                    <a:pt x="784" y="714"/>
                    <a:pt x="776" y="710"/>
                  </a:cubicBezTo>
                  <a:cubicBezTo>
                    <a:pt x="767" y="707"/>
                    <a:pt x="760" y="699"/>
                    <a:pt x="753" y="687"/>
                  </a:cubicBezTo>
                  <a:cubicBezTo>
                    <a:pt x="740" y="664"/>
                    <a:pt x="715" y="611"/>
                    <a:pt x="677" y="526"/>
                  </a:cubicBezTo>
                  <a:cubicBezTo>
                    <a:pt x="441" y="0"/>
                    <a:pt x="441" y="0"/>
                    <a:pt x="441" y="0"/>
                  </a:cubicBezTo>
                  <a:cubicBezTo>
                    <a:pt x="406" y="0"/>
                    <a:pt x="406" y="0"/>
                    <a:pt x="406" y="0"/>
                  </a:cubicBezTo>
                  <a:cubicBezTo>
                    <a:pt x="357" y="112"/>
                    <a:pt x="325" y="185"/>
                    <a:pt x="310" y="217"/>
                  </a:cubicBezTo>
                  <a:cubicBezTo>
                    <a:pt x="172" y="512"/>
                    <a:pt x="172" y="512"/>
                    <a:pt x="172" y="512"/>
                  </a:cubicBezTo>
                  <a:cubicBezTo>
                    <a:pt x="131" y="598"/>
                    <a:pt x="107" y="647"/>
                    <a:pt x="100" y="660"/>
                  </a:cubicBezTo>
                  <a:cubicBezTo>
                    <a:pt x="89" y="683"/>
                    <a:pt x="80" y="697"/>
                    <a:pt x="74" y="702"/>
                  </a:cubicBezTo>
                  <a:cubicBezTo>
                    <a:pt x="68" y="708"/>
                    <a:pt x="61" y="711"/>
                    <a:pt x="54" y="713"/>
                  </a:cubicBezTo>
                  <a:cubicBezTo>
                    <a:pt x="47" y="715"/>
                    <a:pt x="29" y="716"/>
                    <a:pt x="0" y="717"/>
                  </a:cubicBezTo>
                  <a:cubicBezTo>
                    <a:pt x="0" y="750"/>
                    <a:pt x="0" y="750"/>
                    <a:pt x="0" y="750"/>
                  </a:cubicBezTo>
                  <a:cubicBezTo>
                    <a:pt x="42" y="748"/>
                    <a:pt x="81" y="747"/>
                    <a:pt x="117" y="747"/>
                  </a:cubicBezTo>
                  <a:close/>
                  <a:moveTo>
                    <a:pt x="396" y="143"/>
                  </a:moveTo>
                  <a:cubicBezTo>
                    <a:pt x="534" y="458"/>
                    <a:pt x="534" y="458"/>
                    <a:pt x="534" y="458"/>
                  </a:cubicBezTo>
                  <a:cubicBezTo>
                    <a:pt x="256" y="458"/>
                    <a:pt x="256" y="458"/>
                    <a:pt x="256" y="458"/>
                  </a:cubicBezTo>
                  <a:lnTo>
                    <a:pt x="396" y="1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28" name="Freeform 14"/>
            <p:cNvSpPr>
              <a:spLocks/>
            </p:cNvSpPr>
            <p:nvPr userDrawn="1"/>
          </p:nvSpPr>
          <p:spPr bwMode="auto">
            <a:xfrm>
              <a:off x="1309688" y="687388"/>
              <a:ext cx="260350" cy="234950"/>
            </a:xfrm>
            <a:custGeom>
              <a:avLst/>
              <a:gdLst>
                <a:gd name="T0" fmla="*/ 601 w 817"/>
                <a:gd name="T1" fmla="*/ 111 h 743"/>
                <a:gd name="T2" fmla="*/ 634 w 817"/>
                <a:gd name="T3" fmla="*/ 52 h 743"/>
                <a:gd name="T4" fmla="*/ 624 w 817"/>
                <a:gd name="T5" fmla="*/ 39 h 743"/>
                <a:gd name="T6" fmla="*/ 543 w 817"/>
                <a:gd name="T7" fmla="*/ 33 h 743"/>
                <a:gd name="T8" fmla="*/ 543 w 817"/>
                <a:gd name="T9" fmla="*/ 0 h 743"/>
                <a:gd name="T10" fmla="*/ 688 w 817"/>
                <a:gd name="T11" fmla="*/ 3 h 743"/>
                <a:gd name="T12" fmla="*/ 817 w 817"/>
                <a:gd name="T13" fmla="*/ 0 h 743"/>
                <a:gd name="T14" fmla="*/ 817 w 817"/>
                <a:gd name="T15" fmla="*/ 33 h 743"/>
                <a:gd name="T16" fmla="*/ 746 w 817"/>
                <a:gd name="T17" fmla="*/ 39 h 743"/>
                <a:gd name="T18" fmla="*/ 718 w 817"/>
                <a:gd name="T19" fmla="*/ 51 h 743"/>
                <a:gd name="T20" fmla="*/ 675 w 817"/>
                <a:gd name="T21" fmla="*/ 102 h 743"/>
                <a:gd name="T22" fmla="*/ 514 w 817"/>
                <a:gd name="T23" fmla="*/ 333 h 743"/>
                <a:gd name="T24" fmla="*/ 461 w 817"/>
                <a:gd name="T25" fmla="*/ 422 h 743"/>
                <a:gd name="T26" fmla="*/ 455 w 817"/>
                <a:gd name="T27" fmla="*/ 453 h 743"/>
                <a:gd name="T28" fmla="*/ 455 w 817"/>
                <a:gd name="T29" fmla="*/ 493 h 743"/>
                <a:gd name="T30" fmla="*/ 459 w 817"/>
                <a:gd name="T31" fmla="*/ 631 h 743"/>
                <a:gd name="T32" fmla="*/ 466 w 817"/>
                <a:gd name="T33" fmla="*/ 690 h 743"/>
                <a:gd name="T34" fmla="*/ 486 w 817"/>
                <a:gd name="T35" fmla="*/ 704 h 743"/>
                <a:gd name="T36" fmla="*/ 564 w 817"/>
                <a:gd name="T37" fmla="*/ 710 h 743"/>
                <a:gd name="T38" fmla="*/ 564 w 817"/>
                <a:gd name="T39" fmla="*/ 743 h 743"/>
                <a:gd name="T40" fmla="*/ 410 w 817"/>
                <a:gd name="T41" fmla="*/ 740 h 743"/>
                <a:gd name="T42" fmla="*/ 244 w 817"/>
                <a:gd name="T43" fmla="*/ 743 h 743"/>
                <a:gd name="T44" fmla="*/ 244 w 817"/>
                <a:gd name="T45" fmla="*/ 710 h 743"/>
                <a:gd name="T46" fmla="*/ 322 w 817"/>
                <a:gd name="T47" fmla="*/ 704 h 743"/>
                <a:gd name="T48" fmla="*/ 341 w 817"/>
                <a:gd name="T49" fmla="*/ 692 h 743"/>
                <a:gd name="T50" fmla="*/ 350 w 817"/>
                <a:gd name="T51" fmla="*/ 641 h 743"/>
                <a:gd name="T52" fmla="*/ 353 w 817"/>
                <a:gd name="T53" fmla="*/ 493 h 743"/>
                <a:gd name="T54" fmla="*/ 353 w 817"/>
                <a:gd name="T55" fmla="*/ 432 h 743"/>
                <a:gd name="T56" fmla="*/ 331 w 817"/>
                <a:gd name="T57" fmla="*/ 390 h 743"/>
                <a:gd name="T58" fmla="*/ 275 w 817"/>
                <a:gd name="T59" fmla="*/ 300 h 743"/>
                <a:gd name="T60" fmla="*/ 135 w 817"/>
                <a:gd name="T61" fmla="*/ 102 h 743"/>
                <a:gd name="T62" fmla="*/ 96 w 817"/>
                <a:gd name="T63" fmla="*/ 51 h 743"/>
                <a:gd name="T64" fmla="*/ 69 w 817"/>
                <a:gd name="T65" fmla="*/ 39 h 743"/>
                <a:gd name="T66" fmla="*/ 0 w 817"/>
                <a:gd name="T67" fmla="*/ 33 h 743"/>
                <a:gd name="T68" fmla="*/ 0 w 817"/>
                <a:gd name="T69" fmla="*/ 0 h 743"/>
                <a:gd name="T70" fmla="*/ 130 w 817"/>
                <a:gd name="T71" fmla="*/ 3 h 743"/>
                <a:gd name="T72" fmla="*/ 333 w 817"/>
                <a:gd name="T73" fmla="*/ 0 h 743"/>
                <a:gd name="T74" fmla="*/ 333 w 817"/>
                <a:gd name="T75" fmla="*/ 33 h 743"/>
                <a:gd name="T76" fmla="*/ 246 w 817"/>
                <a:gd name="T77" fmla="*/ 39 h 743"/>
                <a:gd name="T78" fmla="*/ 234 w 817"/>
                <a:gd name="T79" fmla="*/ 52 h 743"/>
                <a:gd name="T80" fmla="*/ 262 w 817"/>
                <a:gd name="T81" fmla="*/ 111 h 743"/>
                <a:gd name="T82" fmla="*/ 426 w 817"/>
                <a:gd name="T83" fmla="*/ 376 h 743"/>
                <a:gd name="T84" fmla="*/ 601 w 817"/>
                <a:gd name="T85" fmla="*/ 111 h 7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17" h="743">
                  <a:moveTo>
                    <a:pt x="601" y="111"/>
                  </a:moveTo>
                  <a:cubicBezTo>
                    <a:pt x="623" y="78"/>
                    <a:pt x="634" y="59"/>
                    <a:pt x="634" y="52"/>
                  </a:cubicBezTo>
                  <a:cubicBezTo>
                    <a:pt x="634" y="46"/>
                    <a:pt x="631" y="41"/>
                    <a:pt x="624" y="39"/>
                  </a:cubicBezTo>
                  <a:cubicBezTo>
                    <a:pt x="616" y="36"/>
                    <a:pt x="585" y="34"/>
                    <a:pt x="543" y="33"/>
                  </a:cubicBezTo>
                  <a:cubicBezTo>
                    <a:pt x="543" y="0"/>
                    <a:pt x="543" y="0"/>
                    <a:pt x="543" y="0"/>
                  </a:cubicBezTo>
                  <a:cubicBezTo>
                    <a:pt x="610" y="2"/>
                    <a:pt x="650" y="3"/>
                    <a:pt x="688" y="3"/>
                  </a:cubicBezTo>
                  <a:cubicBezTo>
                    <a:pt x="725" y="3"/>
                    <a:pt x="745" y="2"/>
                    <a:pt x="817" y="0"/>
                  </a:cubicBezTo>
                  <a:cubicBezTo>
                    <a:pt x="817" y="33"/>
                    <a:pt x="817" y="33"/>
                    <a:pt x="817" y="33"/>
                  </a:cubicBezTo>
                  <a:cubicBezTo>
                    <a:pt x="773" y="34"/>
                    <a:pt x="757" y="36"/>
                    <a:pt x="746" y="39"/>
                  </a:cubicBezTo>
                  <a:cubicBezTo>
                    <a:pt x="735" y="41"/>
                    <a:pt x="725" y="46"/>
                    <a:pt x="718" y="51"/>
                  </a:cubicBezTo>
                  <a:cubicBezTo>
                    <a:pt x="709" y="58"/>
                    <a:pt x="695" y="75"/>
                    <a:pt x="675" y="102"/>
                  </a:cubicBezTo>
                  <a:cubicBezTo>
                    <a:pt x="514" y="333"/>
                    <a:pt x="514" y="333"/>
                    <a:pt x="514" y="333"/>
                  </a:cubicBezTo>
                  <a:cubicBezTo>
                    <a:pt x="483" y="381"/>
                    <a:pt x="465" y="411"/>
                    <a:pt x="461" y="422"/>
                  </a:cubicBezTo>
                  <a:cubicBezTo>
                    <a:pt x="457" y="433"/>
                    <a:pt x="455" y="443"/>
                    <a:pt x="455" y="453"/>
                  </a:cubicBezTo>
                  <a:cubicBezTo>
                    <a:pt x="455" y="493"/>
                    <a:pt x="455" y="493"/>
                    <a:pt x="455" y="493"/>
                  </a:cubicBezTo>
                  <a:cubicBezTo>
                    <a:pt x="455" y="541"/>
                    <a:pt x="456" y="587"/>
                    <a:pt x="459" y="631"/>
                  </a:cubicBezTo>
                  <a:cubicBezTo>
                    <a:pt x="460" y="665"/>
                    <a:pt x="462" y="684"/>
                    <a:pt x="466" y="690"/>
                  </a:cubicBezTo>
                  <a:cubicBezTo>
                    <a:pt x="470" y="696"/>
                    <a:pt x="477" y="701"/>
                    <a:pt x="486" y="704"/>
                  </a:cubicBezTo>
                  <a:cubicBezTo>
                    <a:pt x="495" y="707"/>
                    <a:pt x="521" y="709"/>
                    <a:pt x="564" y="710"/>
                  </a:cubicBezTo>
                  <a:cubicBezTo>
                    <a:pt x="564" y="743"/>
                    <a:pt x="564" y="743"/>
                    <a:pt x="564" y="743"/>
                  </a:cubicBezTo>
                  <a:cubicBezTo>
                    <a:pt x="505" y="741"/>
                    <a:pt x="453" y="740"/>
                    <a:pt x="410" y="740"/>
                  </a:cubicBezTo>
                  <a:cubicBezTo>
                    <a:pt x="368" y="740"/>
                    <a:pt x="313" y="741"/>
                    <a:pt x="244" y="743"/>
                  </a:cubicBezTo>
                  <a:cubicBezTo>
                    <a:pt x="244" y="710"/>
                    <a:pt x="244" y="710"/>
                    <a:pt x="244" y="710"/>
                  </a:cubicBezTo>
                  <a:cubicBezTo>
                    <a:pt x="287" y="709"/>
                    <a:pt x="313" y="707"/>
                    <a:pt x="322" y="704"/>
                  </a:cubicBezTo>
                  <a:cubicBezTo>
                    <a:pt x="332" y="701"/>
                    <a:pt x="338" y="697"/>
                    <a:pt x="341" y="692"/>
                  </a:cubicBezTo>
                  <a:cubicBezTo>
                    <a:pt x="346" y="685"/>
                    <a:pt x="349" y="668"/>
                    <a:pt x="350" y="641"/>
                  </a:cubicBezTo>
                  <a:cubicBezTo>
                    <a:pt x="350" y="634"/>
                    <a:pt x="351" y="585"/>
                    <a:pt x="353" y="493"/>
                  </a:cubicBezTo>
                  <a:cubicBezTo>
                    <a:pt x="353" y="432"/>
                    <a:pt x="353" y="432"/>
                    <a:pt x="353" y="432"/>
                  </a:cubicBezTo>
                  <a:cubicBezTo>
                    <a:pt x="345" y="417"/>
                    <a:pt x="338" y="403"/>
                    <a:pt x="331" y="390"/>
                  </a:cubicBezTo>
                  <a:cubicBezTo>
                    <a:pt x="325" y="382"/>
                    <a:pt x="307" y="352"/>
                    <a:pt x="275" y="300"/>
                  </a:cubicBezTo>
                  <a:cubicBezTo>
                    <a:pt x="135" y="102"/>
                    <a:pt x="135" y="102"/>
                    <a:pt x="135" y="102"/>
                  </a:cubicBezTo>
                  <a:cubicBezTo>
                    <a:pt x="118" y="75"/>
                    <a:pt x="105" y="58"/>
                    <a:pt x="96" y="51"/>
                  </a:cubicBezTo>
                  <a:cubicBezTo>
                    <a:pt x="89" y="46"/>
                    <a:pt x="80" y="41"/>
                    <a:pt x="69" y="39"/>
                  </a:cubicBezTo>
                  <a:cubicBezTo>
                    <a:pt x="58" y="36"/>
                    <a:pt x="44" y="34"/>
                    <a:pt x="0" y="33"/>
                  </a:cubicBezTo>
                  <a:cubicBezTo>
                    <a:pt x="0" y="0"/>
                    <a:pt x="0" y="0"/>
                    <a:pt x="0" y="0"/>
                  </a:cubicBezTo>
                  <a:cubicBezTo>
                    <a:pt x="72" y="2"/>
                    <a:pt x="94" y="3"/>
                    <a:pt x="130" y="3"/>
                  </a:cubicBezTo>
                  <a:cubicBezTo>
                    <a:pt x="168" y="3"/>
                    <a:pt x="265" y="2"/>
                    <a:pt x="333" y="0"/>
                  </a:cubicBezTo>
                  <a:cubicBezTo>
                    <a:pt x="333" y="33"/>
                    <a:pt x="333" y="33"/>
                    <a:pt x="333" y="33"/>
                  </a:cubicBezTo>
                  <a:cubicBezTo>
                    <a:pt x="291" y="34"/>
                    <a:pt x="254" y="36"/>
                    <a:pt x="246" y="39"/>
                  </a:cubicBezTo>
                  <a:cubicBezTo>
                    <a:pt x="239" y="41"/>
                    <a:pt x="235" y="46"/>
                    <a:pt x="234" y="52"/>
                  </a:cubicBezTo>
                  <a:cubicBezTo>
                    <a:pt x="234" y="59"/>
                    <a:pt x="243" y="78"/>
                    <a:pt x="262" y="111"/>
                  </a:cubicBezTo>
                  <a:cubicBezTo>
                    <a:pt x="426" y="376"/>
                    <a:pt x="426" y="376"/>
                    <a:pt x="426" y="376"/>
                  </a:cubicBezTo>
                  <a:lnTo>
                    <a:pt x="601" y="1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29" name="Freeform 15"/>
            <p:cNvSpPr>
              <a:spLocks noEditPoints="1"/>
            </p:cNvSpPr>
            <p:nvPr userDrawn="1"/>
          </p:nvSpPr>
          <p:spPr bwMode="auto">
            <a:xfrm>
              <a:off x="1558925" y="681038"/>
              <a:ext cx="263525" cy="246063"/>
            </a:xfrm>
            <a:custGeom>
              <a:avLst/>
              <a:gdLst>
                <a:gd name="T0" fmla="*/ 148 w 830"/>
                <a:gd name="T1" fmla="*/ 190 h 775"/>
                <a:gd name="T2" fmla="*/ 247 w 830"/>
                <a:gd name="T3" fmla="*/ 82 h 775"/>
                <a:gd name="T4" fmla="*/ 399 w 830"/>
                <a:gd name="T5" fmla="*/ 45 h 775"/>
                <a:gd name="T6" fmla="*/ 512 w 830"/>
                <a:gd name="T7" fmla="*/ 62 h 775"/>
                <a:gd name="T8" fmla="*/ 596 w 830"/>
                <a:gd name="T9" fmla="*/ 106 h 775"/>
                <a:gd name="T10" fmla="*/ 652 w 830"/>
                <a:gd name="T11" fmla="*/ 167 h 775"/>
                <a:gd name="T12" fmla="*/ 690 w 830"/>
                <a:gd name="T13" fmla="*/ 245 h 775"/>
                <a:gd name="T14" fmla="*/ 713 w 830"/>
                <a:gd name="T15" fmla="*/ 398 h 775"/>
                <a:gd name="T16" fmla="*/ 681 w 830"/>
                <a:gd name="T17" fmla="*/ 571 h 775"/>
                <a:gd name="T18" fmla="*/ 584 w 830"/>
                <a:gd name="T19" fmla="*/ 686 h 775"/>
                <a:gd name="T20" fmla="*/ 431 w 830"/>
                <a:gd name="T21" fmla="*/ 727 h 775"/>
                <a:gd name="T22" fmla="*/ 315 w 830"/>
                <a:gd name="T23" fmla="*/ 707 h 775"/>
                <a:gd name="T24" fmla="*/ 220 w 830"/>
                <a:gd name="T25" fmla="*/ 644 h 775"/>
                <a:gd name="T26" fmla="*/ 151 w 830"/>
                <a:gd name="T27" fmla="*/ 539 h 775"/>
                <a:gd name="T28" fmla="*/ 125 w 830"/>
                <a:gd name="T29" fmla="*/ 450 h 775"/>
                <a:gd name="T30" fmla="*/ 115 w 830"/>
                <a:gd name="T31" fmla="*/ 349 h 775"/>
                <a:gd name="T32" fmla="*/ 148 w 830"/>
                <a:gd name="T33" fmla="*/ 190 h 775"/>
                <a:gd name="T34" fmla="*/ 26 w 830"/>
                <a:gd name="T35" fmla="*/ 541 h 775"/>
                <a:gd name="T36" fmla="*/ 105 w 830"/>
                <a:gd name="T37" fmla="*/ 669 h 775"/>
                <a:gd name="T38" fmla="*/ 231 w 830"/>
                <a:gd name="T39" fmla="*/ 748 h 775"/>
                <a:gd name="T40" fmla="*/ 392 w 830"/>
                <a:gd name="T41" fmla="*/ 775 h 775"/>
                <a:gd name="T42" fmla="*/ 706 w 830"/>
                <a:gd name="T43" fmla="*/ 657 h 775"/>
                <a:gd name="T44" fmla="*/ 830 w 830"/>
                <a:gd name="T45" fmla="*/ 364 h 775"/>
                <a:gd name="T46" fmla="*/ 817 w 830"/>
                <a:gd name="T47" fmla="*/ 261 h 775"/>
                <a:gd name="T48" fmla="*/ 784 w 830"/>
                <a:gd name="T49" fmla="*/ 177 h 775"/>
                <a:gd name="T50" fmla="*/ 709 w 830"/>
                <a:gd name="T51" fmla="*/ 89 h 775"/>
                <a:gd name="T52" fmla="*/ 588 w 830"/>
                <a:gd name="T53" fmla="*/ 25 h 775"/>
                <a:gd name="T54" fmla="*/ 423 w 830"/>
                <a:gd name="T55" fmla="*/ 0 h 775"/>
                <a:gd name="T56" fmla="*/ 249 w 830"/>
                <a:gd name="T57" fmla="*/ 29 h 775"/>
                <a:gd name="T58" fmla="*/ 112 w 830"/>
                <a:gd name="T59" fmla="*/ 113 h 775"/>
                <a:gd name="T60" fmla="*/ 26 w 830"/>
                <a:gd name="T61" fmla="*/ 239 h 775"/>
                <a:gd name="T62" fmla="*/ 0 w 830"/>
                <a:gd name="T63" fmla="*/ 393 h 775"/>
                <a:gd name="T64" fmla="*/ 26 w 830"/>
                <a:gd name="T65" fmla="*/ 541 h 7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30" h="775">
                  <a:moveTo>
                    <a:pt x="148" y="190"/>
                  </a:moveTo>
                  <a:cubicBezTo>
                    <a:pt x="170" y="143"/>
                    <a:pt x="203" y="107"/>
                    <a:pt x="247" y="82"/>
                  </a:cubicBezTo>
                  <a:cubicBezTo>
                    <a:pt x="290" y="57"/>
                    <a:pt x="341" y="45"/>
                    <a:pt x="399" y="45"/>
                  </a:cubicBezTo>
                  <a:cubicBezTo>
                    <a:pt x="440" y="45"/>
                    <a:pt x="477" y="51"/>
                    <a:pt x="512" y="62"/>
                  </a:cubicBezTo>
                  <a:cubicBezTo>
                    <a:pt x="546" y="74"/>
                    <a:pt x="575" y="89"/>
                    <a:pt x="596" y="106"/>
                  </a:cubicBezTo>
                  <a:cubicBezTo>
                    <a:pt x="618" y="124"/>
                    <a:pt x="637" y="144"/>
                    <a:pt x="652" y="167"/>
                  </a:cubicBezTo>
                  <a:cubicBezTo>
                    <a:pt x="668" y="190"/>
                    <a:pt x="681" y="216"/>
                    <a:pt x="690" y="245"/>
                  </a:cubicBezTo>
                  <a:cubicBezTo>
                    <a:pt x="706" y="292"/>
                    <a:pt x="713" y="343"/>
                    <a:pt x="713" y="398"/>
                  </a:cubicBezTo>
                  <a:cubicBezTo>
                    <a:pt x="713" y="463"/>
                    <a:pt x="703" y="521"/>
                    <a:pt x="681" y="571"/>
                  </a:cubicBezTo>
                  <a:cubicBezTo>
                    <a:pt x="660" y="620"/>
                    <a:pt x="627" y="659"/>
                    <a:pt x="584" y="686"/>
                  </a:cubicBezTo>
                  <a:cubicBezTo>
                    <a:pt x="541" y="714"/>
                    <a:pt x="490" y="727"/>
                    <a:pt x="431" y="727"/>
                  </a:cubicBezTo>
                  <a:cubicBezTo>
                    <a:pt x="388" y="727"/>
                    <a:pt x="350" y="721"/>
                    <a:pt x="315" y="707"/>
                  </a:cubicBezTo>
                  <a:cubicBezTo>
                    <a:pt x="280" y="694"/>
                    <a:pt x="248" y="673"/>
                    <a:pt x="220" y="644"/>
                  </a:cubicBezTo>
                  <a:cubicBezTo>
                    <a:pt x="192" y="616"/>
                    <a:pt x="169" y="581"/>
                    <a:pt x="151" y="539"/>
                  </a:cubicBezTo>
                  <a:cubicBezTo>
                    <a:pt x="141" y="514"/>
                    <a:pt x="132" y="484"/>
                    <a:pt x="125" y="450"/>
                  </a:cubicBezTo>
                  <a:cubicBezTo>
                    <a:pt x="118" y="416"/>
                    <a:pt x="115" y="382"/>
                    <a:pt x="115" y="349"/>
                  </a:cubicBezTo>
                  <a:cubicBezTo>
                    <a:pt x="115" y="290"/>
                    <a:pt x="126" y="236"/>
                    <a:pt x="148" y="190"/>
                  </a:cubicBezTo>
                  <a:close/>
                  <a:moveTo>
                    <a:pt x="26" y="541"/>
                  </a:moveTo>
                  <a:cubicBezTo>
                    <a:pt x="44" y="591"/>
                    <a:pt x="70" y="634"/>
                    <a:pt x="105" y="669"/>
                  </a:cubicBezTo>
                  <a:cubicBezTo>
                    <a:pt x="139" y="704"/>
                    <a:pt x="181" y="730"/>
                    <a:pt x="231" y="748"/>
                  </a:cubicBezTo>
                  <a:cubicBezTo>
                    <a:pt x="281" y="765"/>
                    <a:pt x="335" y="775"/>
                    <a:pt x="392" y="775"/>
                  </a:cubicBezTo>
                  <a:cubicBezTo>
                    <a:pt x="518" y="775"/>
                    <a:pt x="623" y="736"/>
                    <a:pt x="706" y="657"/>
                  </a:cubicBezTo>
                  <a:cubicBezTo>
                    <a:pt x="788" y="579"/>
                    <a:pt x="830" y="481"/>
                    <a:pt x="830" y="364"/>
                  </a:cubicBezTo>
                  <a:cubicBezTo>
                    <a:pt x="830" y="327"/>
                    <a:pt x="826" y="293"/>
                    <a:pt x="817" y="261"/>
                  </a:cubicBezTo>
                  <a:cubicBezTo>
                    <a:pt x="809" y="228"/>
                    <a:pt x="798" y="200"/>
                    <a:pt x="784" y="177"/>
                  </a:cubicBezTo>
                  <a:cubicBezTo>
                    <a:pt x="766" y="145"/>
                    <a:pt x="741" y="116"/>
                    <a:pt x="709" y="89"/>
                  </a:cubicBezTo>
                  <a:cubicBezTo>
                    <a:pt x="678" y="62"/>
                    <a:pt x="637" y="41"/>
                    <a:pt x="588" y="25"/>
                  </a:cubicBezTo>
                  <a:cubicBezTo>
                    <a:pt x="538" y="8"/>
                    <a:pt x="484" y="0"/>
                    <a:pt x="423" y="0"/>
                  </a:cubicBezTo>
                  <a:cubicBezTo>
                    <a:pt x="358" y="0"/>
                    <a:pt x="300" y="10"/>
                    <a:pt x="249" y="29"/>
                  </a:cubicBezTo>
                  <a:cubicBezTo>
                    <a:pt x="198" y="48"/>
                    <a:pt x="152" y="76"/>
                    <a:pt x="112" y="113"/>
                  </a:cubicBezTo>
                  <a:cubicBezTo>
                    <a:pt x="72" y="151"/>
                    <a:pt x="43" y="193"/>
                    <a:pt x="26" y="239"/>
                  </a:cubicBezTo>
                  <a:cubicBezTo>
                    <a:pt x="8" y="286"/>
                    <a:pt x="0" y="337"/>
                    <a:pt x="0" y="393"/>
                  </a:cubicBezTo>
                  <a:cubicBezTo>
                    <a:pt x="0" y="441"/>
                    <a:pt x="9" y="491"/>
                    <a:pt x="26" y="5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grpSp>
    </p:spTree>
    <p:extLst>
      <p:ext uri="{BB962C8B-B14F-4D97-AF65-F5344CB8AC3E}">
        <p14:creationId xmlns:p14="http://schemas.microsoft.com/office/powerpoint/2010/main" val="339417170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77824" y="0"/>
            <a:ext cx="3742944" cy="1371600"/>
          </a:xfrm>
        </p:spPr>
        <p:txBody>
          <a:bodyPr anchor="b"/>
          <a:lstStyle>
            <a:lvl1pPr algn="l">
              <a:defRPr sz="2400" b="0"/>
            </a:lvl1pPr>
          </a:lstStyle>
          <a:p>
            <a:r>
              <a:rPr lang="en-US"/>
              <a:t>Click to edit Master title style</a:t>
            </a:r>
          </a:p>
        </p:txBody>
      </p:sp>
      <p:sp>
        <p:nvSpPr>
          <p:cNvPr id="3" name="Content Placeholder 2"/>
          <p:cNvSpPr>
            <a:spLocks noGrp="1"/>
          </p:cNvSpPr>
          <p:nvPr>
            <p:ph idx="1"/>
          </p:nvPr>
        </p:nvSpPr>
        <p:spPr>
          <a:xfrm>
            <a:off x="4766733" y="457200"/>
            <a:ext cx="6547104" cy="57150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77824" y="1371600"/>
            <a:ext cx="3742944" cy="4800600"/>
          </a:xfrm>
        </p:spPr>
        <p:txBody>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446198C-04DA-4E69-9F60-477E336F6D8D}" type="datetimeFigureOut">
              <a:rPr lang="en-US" smtClean="0"/>
              <a:t>2/19/2025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ACAD713-2A88-4927-BA3B-75E8042AC897}" type="slidenum">
              <a:rPr lang="en-US" smtClean="0"/>
              <a:t>‹#›</a:t>
            </a:fld>
            <a:endParaRPr lang="en-US"/>
          </a:p>
        </p:txBody>
      </p:sp>
      <p:grpSp>
        <p:nvGrpSpPr>
          <p:cNvPr id="21" name="Group 20"/>
          <p:cNvGrpSpPr/>
          <p:nvPr userDrawn="1"/>
        </p:nvGrpSpPr>
        <p:grpSpPr>
          <a:xfrm>
            <a:off x="160867" y="6299344"/>
            <a:ext cx="560917" cy="458645"/>
            <a:chOff x="657225" y="681038"/>
            <a:chExt cx="1266825" cy="1381125"/>
          </a:xfrm>
          <a:solidFill>
            <a:srgbClr val="FFFFFF"/>
          </a:solidFill>
        </p:grpSpPr>
        <p:sp>
          <p:nvSpPr>
            <p:cNvPr id="22" name="Freeform 5"/>
            <p:cNvSpPr>
              <a:spLocks noEditPoints="1"/>
            </p:cNvSpPr>
            <p:nvPr userDrawn="1"/>
          </p:nvSpPr>
          <p:spPr bwMode="auto">
            <a:xfrm>
              <a:off x="846138" y="1354138"/>
              <a:ext cx="887413" cy="708025"/>
            </a:xfrm>
            <a:custGeom>
              <a:avLst/>
              <a:gdLst>
                <a:gd name="T0" fmla="*/ 2203 w 2794"/>
                <a:gd name="T1" fmla="*/ 0 h 2229"/>
                <a:gd name="T2" fmla="*/ 1613 w 2794"/>
                <a:gd name="T3" fmla="*/ 0 h 2229"/>
                <a:gd name="T4" fmla="*/ 1613 w 2794"/>
                <a:gd name="T5" fmla="*/ 665 h 2229"/>
                <a:gd name="T6" fmla="*/ 1904 w 2794"/>
                <a:gd name="T7" fmla="*/ 1330 h 2229"/>
                <a:gd name="T8" fmla="*/ 1904 w 2794"/>
                <a:gd name="T9" fmla="*/ 1237 h 2229"/>
                <a:gd name="T10" fmla="*/ 1749 w 2794"/>
                <a:gd name="T11" fmla="*/ 747 h 2229"/>
                <a:gd name="T12" fmla="*/ 1749 w 2794"/>
                <a:gd name="T13" fmla="*/ 573 h 2229"/>
                <a:gd name="T14" fmla="*/ 1972 w 2794"/>
                <a:gd name="T15" fmla="*/ 573 h 2229"/>
                <a:gd name="T16" fmla="*/ 1972 w 2794"/>
                <a:gd name="T17" fmla="*/ 1332 h 2229"/>
                <a:gd name="T18" fmla="*/ 1401 w 2794"/>
                <a:gd name="T19" fmla="*/ 2182 h 2229"/>
                <a:gd name="T20" fmla="*/ 829 w 2794"/>
                <a:gd name="T21" fmla="*/ 1374 h 2229"/>
                <a:gd name="T22" fmla="*/ 1180 w 2794"/>
                <a:gd name="T23" fmla="*/ 665 h 2229"/>
                <a:gd name="T24" fmla="*/ 1180 w 2794"/>
                <a:gd name="T25" fmla="*/ 573 h 2229"/>
                <a:gd name="T26" fmla="*/ 1401 w 2794"/>
                <a:gd name="T27" fmla="*/ 573 h 2229"/>
                <a:gd name="T28" fmla="*/ 1542 w 2794"/>
                <a:gd name="T29" fmla="*/ 573 h 2229"/>
                <a:gd name="T30" fmla="*/ 1542 w 2794"/>
                <a:gd name="T31" fmla="*/ 436 h 2229"/>
                <a:gd name="T32" fmla="*/ 1401 w 2794"/>
                <a:gd name="T33" fmla="*/ 436 h 2229"/>
                <a:gd name="T34" fmla="*/ 1180 w 2794"/>
                <a:gd name="T35" fmla="*/ 436 h 2229"/>
                <a:gd name="T36" fmla="*/ 1180 w 2794"/>
                <a:gd name="T37" fmla="*/ 436 h 2229"/>
                <a:gd name="T38" fmla="*/ 1044 w 2794"/>
                <a:gd name="T39" fmla="*/ 436 h 2229"/>
                <a:gd name="T40" fmla="*/ 1044 w 2794"/>
                <a:gd name="T41" fmla="*/ 436 h 2229"/>
                <a:gd name="T42" fmla="*/ 692 w 2794"/>
                <a:gd name="T43" fmla="*/ 436 h 2229"/>
                <a:gd name="T44" fmla="*/ 692 w 2794"/>
                <a:gd name="T45" fmla="*/ 1234 h 2229"/>
                <a:gd name="T46" fmla="*/ 695 w 2794"/>
                <a:gd name="T47" fmla="*/ 1315 h 2229"/>
                <a:gd name="T48" fmla="*/ 695 w 2794"/>
                <a:gd name="T49" fmla="*/ 1315 h 2229"/>
                <a:gd name="T50" fmla="*/ 829 w 2794"/>
                <a:gd name="T51" fmla="*/ 1205 h 2229"/>
                <a:gd name="T52" fmla="*/ 829 w 2794"/>
                <a:gd name="T53" fmla="*/ 1205 h 2229"/>
                <a:gd name="T54" fmla="*/ 829 w 2794"/>
                <a:gd name="T55" fmla="*/ 573 h 2229"/>
                <a:gd name="T56" fmla="*/ 1044 w 2794"/>
                <a:gd name="T57" fmla="*/ 573 h 2229"/>
                <a:gd name="T58" fmla="*/ 1044 w 2794"/>
                <a:gd name="T59" fmla="*/ 573 h 2229"/>
                <a:gd name="T60" fmla="*/ 1044 w 2794"/>
                <a:gd name="T61" fmla="*/ 747 h 2229"/>
                <a:gd name="T62" fmla="*/ 590 w 2794"/>
                <a:gd name="T63" fmla="*/ 1447 h 2229"/>
                <a:gd name="T64" fmla="*/ 135 w 2794"/>
                <a:gd name="T65" fmla="*/ 747 h 2229"/>
                <a:gd name="T66" fmla="*/ 135 w 2794"/>
                <a:gd name="T67" fmla="*/ 136 h 2229"/>
                <a:gd name="T68" fmla="*/ 590 w 2794"/>
                <a:gd name="T69" fmla="*/ 136 h 2229"/>
                <a:gd name="T70" fmla="*/ 1044 w 2794"/>
                <a:gd name="T71" fmla="*/ 136 h 2229"/>
                <a:gd name="T72" fmla="*/ 1044 w 2794"/>
                <a:gd name="T73" fmla="*/ 370 h 2229"/>
                <a:gd name="T74" fmla="*/ 1180 w 2794"/>
                <a:gd name="T75" fmla="*/ 370 h 2229"/>
                <a:gd name="T76" fmla="*/ 1180 w 2794"/>
                <a:gd name="T77" fmla="*/ 0 h 2229"/>
                <a:gd name="T78" fmla="*/ 590 w 2794"/>
                <a:gd name="T79" fmla="*/ 0 h 2229"/>
                <a:gd name="T80" fmla="*/ 0 w 2794"/>
                <a:gd name="T81" fmla="*/ 0 h 2229"/>
                <a:gd name="T82" fmla="*/ 0 w 2794"/>
                <a:gd name="T83" fmla="*/ 665 h 2229"/>
                <a:gd name="T84" fmla="*/ 590 w 2794"/>
                <a:gd name="T85" fmla="*/ 1495 h 2229"/>
                <a:gd name="T86" fmla="*/ 708 w 2794"/>
                <a:gd name="T87" fmla="*/ 1444 h 2229"/>
                <a:gd name="T88" fmla="*/ 1401 w 2794"/>
                <a:gd name="T89" fmla="*/ 2229 h 2229"/>
                <a:gd name="T90" fmla="*/ 2093 w 2794"/>
                <a:gd name="T91" fmla="*/ 1447 h 2229"/>
                <a:gd name="T92" fmla="*/ 2203 w 2794"/>
                <a:gd name="T93" fmla="*/ 1495 h 2229"/>
                <a:gd name="T94" fmla="*/ 2794 w 2794"/>
                <a:gd name="T95" fmla="*/ 665 h 2229"/>
                <a:gd name="T96" fmla="*/ 2794 w 2794"/>
                <a:gd name="T97" fmla="*/ 0 h 2229"/>
                <a:gd name="T98" fmla="*/ 2203 w 2794"/>
                <a:gd name="T99" fmla="*/ 0 h 2229"/>
                <a:gd name="T100" fmla="*/ 2658 w 2794"/>
                <a:gd name="T101" fmla="*/ 747 h 2229"/>
                <a:gd name="T102" fmla="*/ 2203 w 2794"/>
                <a:gd name="T103" fmla="*/ 1447 h 2229"/>
                <a:gd name="T104" fmla="*/ 2100 w 2794"/>
                <a:gd name="T105" fmla="*/ 1395 h 2229"/>
                <a:gd name="T106" fmla="*/ 2109 w 2794"/>
                <a:gd name="T107" fmla="*/ 1234 h 2229"/>
                <a:gd name="T108" fmla="*/ 2109 w 2794"/>
                <a:gd name="T109" fmla="*/ 436 h 2229"/>
                <a:gd name="T110" fmla="*/ 1749 w 2794"/>
                <a:gd name="T111" fmla="*/ 436 h 2229"/>
                <a:gd name="T112" fmla="*/ 1749 w 2794"/>
                <a:gd name="T113" fmla="*/ 136 h 2229"/>
                <a:gd name="T114" fmla="*/ 2203 w 2794"/>
                <a:gd name="T115" fmla="*/ 136 h 2229"/>
                <a:gd name="T116" fmla="*/ 2658 w 2794"/>
                <a:gd name="T117" fmla="*/ 136 h 2229"/>
                <a:gd name="T118" fmla="*/ 2658 w 2794"/>
                <a:gd name="T119" fmla="*/ 747 h 2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94" h="2229">
                  <a:moveTo>
                    <a:pt x="2203" y="0"/>
                  </a:moveTo>
                  <a:cubicBezTo>
                    <a:pt x="1613" y="0"/>
                    <a:pt x="1613" y="0"/>
                    <a:pt x="1613" y="0"/>
                  </a:cubicBezTo>
                  <a:cubicBezTo>
                    <a:pt x="1613" y="665"/>
                    <a:pt x="1613" y="665"/>
                    <a:pt x="1613" y="665"/>
                  </a:cubicBezTo>
                  <a:cubicBezTo>
                    <a:pt x="1613" y="970"/>
                    <a:pt x="1719" y="1183"/>
                    <a:pt x="1904" y="1330"/>
                  </a:cubicBezTo>
                  <a:cubicBezTo>
                    <a:pt x="1904" y="1237"/>
                    <a:pt x="1904" y="1237"/>
                    <a:pt x="1904" y="1237"/>
                  </a:cubicBezTo>
                  <a:cubicBezTo>
                    <a:pt x="1769" y="1081"/>
                    <a:pt x="1749" y="901"/>
                    <a:pt x="1749" y="747"/>
                  </a:cubicBezTo>
                  <a:cubicBezTo>
                    <a:pt x="1749" y="573"/>
                    <a:pt x="1749" y="573"/>
                    <a:pt x="1749" y="573"/>
                  </a:cubicBezTo>
                  <a:cubicBezTo>
                    <a:pt x="1972" y="573"/>
                    <a:pt x="1972" y="573"/>
                    <a:pt x="1972" y="573"/>
                  </a:cubicBezTo>
                  <a:cubicBezTo>
                    <a:pt x="1972" y="1332"/>
                    <a:pt x="1972" y="1332"/>
                    <a:pt x="1972" y="1332"/>
                  </a:cubicBezTo>
                  <a:cubicBezTo>
                    <a:pt x="1972" y="1609"/>
                    <a:pt x="1895" y="1961"/>
                    <a:pt x="1401" y="2182"/>
                  </a:cubicBezTo>
                  <a:cubicBezTo>
                    <a:pt x="931" y="1972"/>
                    <a:pt x="838" y="1643"/>
                    <a:pt x="829" y="1374"/>
                  </a:cubicBezTo>
                  <a:cubicBezTo>
                    <a:pt x="1051" y="1225"/>
                    <a:pt x="1180" y="1001"/>
                    <a:pt x="1180" y="665"/>
                  </a:cubicBezTo>
                  <a:cubicBezTo>
                    <a:pt x="1180" y="573"/>
                    <a:pt x="1180" y="573"/>
                    <a:pt x="1180" y="573"/>
                  </a:cubicBezTo>
                  <a:cubicBezTo>
                    <a:pt x="1401" y="573"/>
                    <a:pt x="1401" y="573"/>
                    <a:pt x="1401" y="573"/>
                  </a:cubicBezTo>
                  <a:cubicBezTo>
                    <a:pt x="1542" y="573"/>
                    <a:pt x="1542" y="573"/>
                    <a:pt x="1542" y="573"/>
                  </a:cubicBezTo>
                  <a:cubicBezTo>
                    <a:pt x="1542" y="436"/>
                    <a:pt x="1542" y="436"/>
                    <a:pt x="1542" y="436"/>
                  </a:cubicBezTo>
                  <a:cubicBezTo>
                    <a:pt x="1401" y="436"/>
                    <a:pt x="1401" y="436"/>
                    <a:pt x="1401" y="436"/>
                  </a:cubicBezTo>
                  <a:cubicBezTo>
                    <a:pt x="1180" y="436"/>
                    <a:pt x="1180" y="436"/>
                    <a:pt x="1180" y="436"/>
                  </a:cubicBezTo>
                  <a:cubicBezTo>
                    <a:pt x="1180" y="436"/>
                    <a:pt x="1180" y="436"/>
                    <a:pt x="1180" y="436"/>
                  </a:cubicBezTo>
                  <a:cubicBezTo>
                    <a:pt x="1044" y="436"/>
                    <a:pt x="1044" y="436"/>
                    <a:pt x="1044" y="436"/>
                  </a:cubicBezTo>
                  <a:cubicBezTo>
                    <a:pt x="1044" y="436"/>
                    <a:pt x="1044" y="436"/>
                    <a:pt x="1044" y="436"/>
                  </a:cubicBezTo>
                  <a:cubicBezTo>
                    <a:pt x="692" y="436"/>
                    <a:pt x="692" y="436"/>
                    <a:pt x="692" y="436"/>
                  </a:cubicBezTo>
                  <a:cubicBezTo>
                    <a:pt x="692" y="1234"/>
                    <a:pt x="692" y="1234"/>
                    <a:pt x="692" y="1234"/>
                  </a:cubicBezTo>
                  <a:cubicBezTo>
                    <a:pt x="692" y="1262"/>
                    <a:pt x="693" y="1289"/>
                    <a:pt x="695" y="1315"/>
                  </a:cubicBezTo>
                  <a:cubicBezTo>
                    <a:pt x="695" y="1315"/>
                    <a:pt x="695" y="1315"/>
                    <a:pt x="695" y="1315"/>
                  </a:cubicBezTo>
                  <a:cubicBezTo>
                    <a:pt x="748" y="1280"/>
                    <a:pt x="792" y="1244"/>
                    <a:pt x="829" y="1205"/>
                  </a:cubicBezTo>
                  <a:cubicBezTo>
                    <a:pt x="829" y="1205"/>
                    <a:pt x="829" y="1205"/>
                    <a:pt x="829" y="1205"/>
                  </a:cubicBezTo>
                  <a:cubicBezTo>
                    <a:pt x="829" y="573"/>
                    <a:pt x="829" y="573"/>
                    <a:pt x="829" y="573"/>
                  </a:cubicBezTo>
                  <a:cubicBezTo>
                    <a:pt x="1044" y="573"/>
                    <a:pt x="1044" y="573"/>
                    <a:pt x="1044" y="573"/>
                  </a:cubicBezTo>
                  <a:cubicBezTo>
                    <a:pt x="1044" y="573"/>
                    <a:pt x="1044" y="573"/>
                    <a:pt x="1044" y="573"/>
                  </a:cubicBezTo>
                  <a:cubicBezTo>
                    <a:pt x="1044" y="747"/>
                    <a:pt x="1044" y="747"/>
                    <a:pt x="1044" y="747"/>
                  </a:cubicBezTo>
                  <a:cubicBezTo>
                    <a:pt x="1044" y="978"/>
                    <a:pt x="1001" y="1263"/>
                    <a:pt x="590" y="1447"/>
                  </a:cubicBezTo>
                  <a:cubicBezTo>
                    <a:pt x="178" y="1263"/>
                    <a:pt x="135" y="978"/>
                    <a:pt x="135" y="747"/>
                  </a:cubicBezTo>
                  <a:cubicBezTo>
                    <a:pt x="135" y="136"/>
                    <a:pt x="135" y="136"/>
                    <a:pt x="135" y="136"/>
                  </a:cubicBezTo>
                  <a:cubicBezTo>
                    <a:pt x="590" y="136"/>
                    <a:pt x="590" y="136"/>
                    <a:pt x="590" y="136"/>
                  </a:cubicBezTo>
                  <a:cubicBezTo>
                    <a:pt x="1044" y="136"/>
                    <a:pt x="1044" y="136"/>
                    <a:pt x="1044" y="136"/>
                  </a:cubicBezTo>
                  <a:cubicBezTo>
                    <a:pt x="1044" y="370"/>
                    <a:pt x="1044" y="370"/>
                    <a:pt x="1044" y="370"/>
                  </a:cubicBezTo>
                  <a:cubicBezTo>
                    <a:pt x="1180" y="370"/>
                    <a:pt x="1180" y="370"/>
                    <a:pt x="1180" y="370"/>
                  </a:cubicBezTo>
                  <a:cubicBezTo>
                    <a:pt x="1180" y="0"/>
                    <a:pt x="1180" y="0"/>
                    <a:pt x="1180" y="0"/>
                  </a:cubicBezTo>
                  <a:cubicBezTo>
                    <a:pt x="590" y="0"/>
                    <a:pt x="590" y="0"/>
                    <a:pt x="590" y="0"/>
                  </a:cubicBezTo>
                  <a:cubicBezTo>
                    <a:pt x="0" y="0"/>
                    <a:pt x="0" y="0"/>
                    <a:pt x="0" y="0"/>
                  </a:cubicBezTo>
                  <a:cubicBezTo>
                    <a:pt x="0" y="665"/>
                    <a:pt x="0" y="665"/>
                    <a:pt x="0" y="665"/>
                  </a:cubicBezTo>
                  <a:cubicBezTo>
                    <a:pt x="0" y="1109"/>
                    <a:pt x="224" y="1357"/>
                    <a:pt x="590" y="1495"/>
                  </a:cubicBezTo>
                  <a:cubicBezTo>
                    <a:pt x="631" y="1479"/>
                    <a:pt x="670" y="1462"/>
                    <a:pt x="708" y="1444"/>
                  </a:cubicBezTo>
                  <a:cubicBezTo>
                    <a:pt x="771" y="1847"/>
                    <a:pt x="1023" y="2087"/>
                    <a:pt x="1401" y="2229"/>
                  </a:cubicBezTo>
                  <a:cubicBezTo>
                    <a:pt x="1777" y="2087"/>
                    <a:pt x="2029" y="1848"/>
                    <a:pt x="2093" y="1447"/>
                  </a:cubicBezTo>
                  <a:cubicBezTo>
                    <a:pt x="2128" y="1464"/>
                    <a:pt x="2165" y="1480"/>
                    <a:pt x="2203" y="1495"/>
                  </a:cubicBezTo>
                  <a:cubicBezTo>
                    <a:pt x="2569" y="1357"/>
                    <a:pt x="2794" y="1109"/>
                    <a:pt x="2794" y="665"/>
                  </a:cubicBezTo>
                  <a:cubicBezTo>
                    <a:pt x="2794" y="0"/>
                    <a:pt x="2794" y="0"/>
                    <a:pt x="2794" y="0"/>
                  </a:cubicBezTo>
                  <a:lnTo>
                    <a:pt x="2203" y="0"/>
                  </a:lnTo>
                  <a:close/>
                  <a:moveTo>
                    <a:pt x="2658" y="747"/>
                  </a:moveTo>
                  <a:cubicBezTo>
                    <a:pt x="2658" y="978"/>
                    <a:pt x="2615" y="1263"/>
                    <a:pt x="2203" y="1447"/>
                  </a:cubicBezTo>
                  <a:cubicBezTo>
                    <a:pt x="2166" y="1431"/>
                    <a:pt x="2131" y="1413"/>
                    <a:pt x="2100" y="1395"/>
                  </a:cubicBezTo>
                  <a:cubicBezTo>
                    <a:pt x="2106" y="1344"/>
                    <a:pt x="2109" y="1290"/>
                    <a:pt x="2109" y="1234"/>
                  </a:cubicBezTo>
                  <a:cubicBezTo>
                    <a:pt x="2109" y="436"/>
                    <a:pt x="2109" y="436"/>
                    <a:pt x="2109" y="436"/>
                  </a:cubicBezTo>
                  <a:cubicBezTo>
                    <a:pt x="1749" y="436"/>
                    <a:pt x="1749" y="436"/>
                    <a:pt x="1749" y="436"/>
                  </a:cubicBezTo>
                  <a:cubicBezTo>
                    <a:pt x="1749" y="136"/>
                    <a:pt x="1749" y="136"/>
                    <a:pt x="1749" y="136"/>
                  </a:cubicBezTo>
                  <a:cubicBezTo>
                    <a:pt x="2203" y="136"/>
                    <a:pt x="2203" y="136"/>
                    <a:pt x="2203" y="136"/>
                  </a:cubicBezTo>
                  <a:cubicBezTo>
                    <a:pt x="2658" y="136"/>
                    <a:pt x="2658" y="136"/>
                    <a:pt x="2658" y="136"/>
                  </a:cubicBezTo>
                  <a:lnTo>
                    <a:pt x="2658" y="7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23" name="Freeform 6"/>
            <p:cNvSpPr>
              <a:spLocks/>
            </p:cNvSpPr>
            <p:nvPr userDrawn="1"/>
          </p:nvSpPr>
          <p:spPr bwMode="auto">
            <a:xfrm>
              <a:off x="915988" y="1003301"/>
              <a:ext cx="188913" cy="236538"/>
            </a:xfrm>
            <a:custGeom>
              <a:avLst/>
              <a:gdLst>
                <a:gd name="T0" fmla="*/ 49 w 596"/>
                <a:gd name="T1" fmla="*/ 747 h 747"/>
                <a:gd name="T2" fmla="*/ 49 w 596"/>
                <a:gd name="T3" fmla="*/ 721 h 747"/>
                <a:gd name="T4" fmla="*/ 91 w 596"/>
                <a:gd name="T5" fmla="*/ 696 h 747"/>
                <a:gd name="T6" fmla="*/ 99 w 596"/>
                <a:gd name="T7" fmla="*/ 684 h 747"/>
                <a:gd name="T8" fmla="*/ 105 w 596"/>
                <a:gd name="T9" fmla="*/ 621 h 747"/>
                <a:gd name="T10" fmla="*/ 109 w 596"/>
                <a:gd name="T11" fmla="*/ 535 h 747"/>
                <a:gd name="T12" fmla="*/ 109 w 596"/>
                <a:gd name="T13" fmla="*/ 252 h 747"/>
                <a:gd name="T14" fmla="*/ 105 w 596"/>
                <a:gd name="T15" fmla="*/ 112 h 747"/>
                <a:gd name="T16" fmla="*/ 98 w 596"/>
                <a:gd name="T17" fmla="*/ 52 h 747"/>
                <a:gd name="T18" fmla="*/ 78 w 596"/>
                <a:gd name="T19" fmla="*/ 39 h 747"/>
                <a:gd name="T20" fmla="*/ 0 w 596"/>
                <a:gd name="T21" fmla="*/ 33 h 747"/>
                <a:gd name="T22" fmla="*/ 0 w 596"/>
                <a:gd name="T23" fmla="*/ 0 h 747"/>
                <a:gd name="T24" fmla="*/ 165 w 596"/>
                <a:gd name="T25" fmla="*/ 3 h 747"/>
                <a:gd name="T26" fmla="*/ 323 w 596"/>
                <a:gd name="T27" fmla="*/ 0 h 747"/>
                <a:gd name="T28" fmla="*/ 323 w 596"/>
                <a:gd name="T29" fmla="*/ 33 h 747"/>
                <a:gd name="T30" fmla="*/ 243 w 596"/>
                <a:gd name="T31" fmla="*/ 39 h 747"/>
                <a:gd name="T32" fmla="*/ 224 w 596"/>
                <a:gd name="T33" fmla="*/ 51 h 747"/>
                <a:gd name="T34" fmla="*/ 216 w 596"/>
                <a:gd name="T35" fmla="*/ 102 h 747"/>
                <a:gd name="T36" fmla="*/ 213 w 596"/>
                <a:gd name="T37" fmla="*/ 252 h 747"/>
                <a:gd name="T38" fmla="*/ 213 w 596"/>
                <a:gd name="T39" fmla="*/ 606 h 747"/>
                <a:gd name="T40" fmla="*/ 216 w 596"/>
                <a:gd name="T41" fmla="*/ 696 h 747"/>
                <a:gd name="T42" fmla="*/ 303 w 596"/>
                <a:gd name="T43" fmla="*/ 700 h 747"/>
                <a:gd name="T44" fmla="*/ 525 w 596"/>
                <a:gd name="T45" fmla="*/ 681 h 747"/>
                <a:gd name="T46" fmla="*/ 538 w 596"/>
                <a:gd name="T47" fmla="*/ 644 h 747"/>
                <a:gd name="T48" fmla="*/ 560 w 596"/>
                <a:gd name="T49" fmla="*/ 557 h 747"/>
                <a:gd name="T50" fmla="*/ 596 w 596"/>
                <a:gd name="T51" fmla="*/ 557 h 747"/>
                <a:gd name="T52" fmla="*/ 573 w 596"/>
                <a:gd name="T53" fmla="*/ 741 h 747"/>
                <a:gd name="T54" fmla="*/ 537 w 596"/>
                <a:gd name="T55" fmla="*/ 746 h 747"/>
                <a:gd name="T56" fmla="*/ 449 w 596"/>
                <a:gd name="T57" fmla="*/ 747 h 747"/>
                <a:gd name="T58" fmla="*/ 156 w 596"/>
                <a:gd name="T59" fmla="*/ 744 h 747"/>
                <a:gd name="T60" fmla="*/ 49 w 596"/>
                <a:gd name="T61" fmla="*/ 747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6" h="747">
                  <a:moveTo>
                    <a:pt x="49" y="747"/>
                  </a:moveTo>
                  <a:cubicBezTo>
                    <a:pt x="49" y="721"/>
                    <a:pt x="49" y="721"/>
                    <a:pt x="49" y="721"/>
                  </a:cubicBezTo>
                  <a:cubicBezTo>
                    <a:pt x="71" y="710"/>
                    <a:pt x="85" y="702"/>
                    <a:pt x="91" y="696"/>
                  </a:cubicBezTo>
                  <a:cubicBezTo>
                    <a:pt x="95" y="693"/>
                    <a:pt x="98" y="689"/>
                    <a:pt x="99" y="684"/>
                  </a:cubicBezTo>
                  <a:cubicBezTo>
                    <a:pt x="102" y="675"/>
                    <a:pt x="104" y="654"/>
                    <a:pt x="105" y="621"/>
                  </a:cubicBezTo>
                  <a:cubicBezTo>
                    <a:pt x="108" y="573"/>
                    <a:pt x="109" y="545"/>
                    <a:pt x="109" y="535"/>
                  </a:cubicBezTo>
                  <a:cubicBezTo>
                    <a:pt x="109" y="252"/>
                    <a:pt x="109" y="252"/>
                    <a:pt x="109" y="252"/>
                  </a:cubicBezTo>
                  <a:cubicBezTo>
                    <a:pt x="109" y="204"/>
                    <a:pt x="108" y="157"/>
                    <a:pt x="105" y="112"/>
                  </a:cubicBezTo>
                  <a:cubicBezTo>
                    <a:pt x="104" y="78"/>
                    <a:pt x="102" y="59"/>
                    <a:pt x="98" y="52"/>
                  </a:cubicBezTo>
                  <a:cubicBezTo>
                    <a:pt x="93" y="46"/>
                    <a:pt x="87" y="42"/>
                    <a:pt x="78" y="39"/>
                  </a:cubicBezTo>
                  <a:cubicBezTo>
                    <a:pt x="69" y="36"/>
                    <a:pt x="43" y="34"/>
                    <a:pt x="0" y="33"/>
                  </a:cubicBezTo>
                  <a:cubicBezTo>
                    <a:pt x="0" y="0"/>
                    <a:pt x="0" y="0"/>
                    <a:pt x="0" y="0"/>
                  </a:cubicBezTo>
                  <a:cubicBezTo>
                    <a:pt x="89" y="2"/>
                    <a:pt x="144" y="3"/>
                    <a:pt x="165" y="3"/>
                  </a:cubicBezTo>
                  <a:cubicBezTo>
                    <a:pt x="189" y="3"/>
                    <a:pt x="241" y="2"/>
                    <a:pt x="323" y="0"/>
                  </a:cubicBezTo>
                  <a:cubicBezTo>
                    <a:pt x="323" y="33"/>
                    <a:pt x="323" y="33"/>
                    <a:pt x="323" y="33"/>
                  </a:cubicBezTo>
                  <a:cubicBezTo>
                    <a:pt x="279" y="34"/>
                    <a:pt x="253" y="36"/>
                    <a:pt x="243" y="39"/>
                  </a:cubicBezTo>
                  <a:cubicBezTo>
                    <a:pt x="234" y="42"/>
                    <a:pt x="228" y="46"/>
                    <a:pt x="224" y="51"/>
                  </a:cubicBezTo>
                  <a:cubicBezTo>
                    <a:pt x="220" y="58"/>
                    <a:pt x="217" y="75"/>
                    <a:pt x="216" y="102"/>
                  </a:cubicBezTo>
                  <a:cubicBezTo>
                    <a:pt x="215" y="109"/>
                    <a:pt x="214" y="159"/>
                    <a:pt x="213" y="252"/>
                  </a:cubicBezTo>
                  <a:cubicBezTo>
                    <a:pt x="213" y="606"/>
                    <a:pt x="213" y="606"/>
                    <a:pt x="213" y="606"/>
                  </a:cubicBezTo>
                  <a:cubicBezTo>
                    <a:pt x="213" y="643"/>
                    <a:pt x="214" y="673"/>
                    <a:pt x="216" y="696"/>
                  </a:cubicBezTo>
                  <a:cubicBezTo>
                    <a:pt x="257" y="699"/>
                    <a:pt x="262" y="700"/>
                    <a:pt x="303" y="700"/>
                  </a:cubicBezTo>
                  <a:cubicBezTo>
                    <a:pt x="407" y="700"/>
                    <a:pt x="484" y="693"/>
                    <a:pt x="525" y="681"/>
                  </a:cubicBezTo>
                  <a:cubicBezTo>
                    <a:pt x="530" y="670"/>
                    <a:pt x="534" y="658"/>
                    <a:pt x="538" y="644"/>
                  </a:cubicBezTo>
                  <a:cubicBezTo>
                    <a:pt x="560" y="557"/>
                    <a:pt x="560" y="557"/>
                    <a:pt x="560" y="557"/>
                  </a:cubicBezTo>
                  <a:cubicBezTo>
                    <a:pt x="596" y="557"/>
                    <a:pt x="596" y="557"/>
                    <a:pt x="596" y="557"/>
                  </a:cubicBezTo>
                  <a:cubicBezTo>
                    <a:pt x="588" y="609"/>
                    <a:pt x="580" y="671"/>
                    <a:pt x="573" y="741"/>
                  </a:cubicBezTo>
                  <a:cubicBezTo>
                    <a:pt x="558" y="744"/>
                    <a:pt x="546" y="745"/>
                    <a:pt x="537" y="746"/>
                  </a:cubicBezTo>
                  <a:cubicBezTo>
                    <a:pt x="518" y="747"/>
                    <a:pt x="488" y="747"/>
                    <a:pt x="449" y="747"/>
                  </a:cubicBezTo>
                  <a:cubicBezTo>
                    <a:pt x="156" y="744"/>
                    <a:pt x="156" y="744"/>
                    <a:pt x="156" y="744"/>
                  </a:cubicBezTo>
                  <a:cubicBezTo>
                    <a:pt x="121" y="744"/>
                    <a:pt x="85" y="745"/>
                    <a:pt x="49" y="7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24" name="Freeform 7"/>
            <p:cNvSpPr>
              <a:spLocks/>
            </p:cNvSpPr>
            <p:nvPr userDrawn="1"/>
          </p:nvSpPr>
          <p:spPr bwMode="auto">
            <a:xfrm>
              <a:off x="1127125" y="1003301"/>
              <a:ext cx="103188" cy="236538"/>
            </a:xfrm>
            <a:custGeom>
              <a:avLst/>
              <a:gdLst>
                <a:gd name="T0" fmla="*/ 321 w 321"/>
                <a:gd name="T1" fmla="*/ 714 h 747"/>
                <a:gd name="T2" fmla="*/ 321 w 321"/>
                <a:gd name="T3" fmla="*/ 747 h 747"/>
                <a:gd name="T4" fmla="*/ 168 w 321"/>
                <a:gd name="T5" fmla="*/ 744 h 747"/>
                <a:gd name="T6" fmla="*/ 0 w 321"/>
                <a:gd name="T7" fmla="*/ 747 h 747"/>
                <a:gd name="T8" fmla="*/ 0 w 321"/>
                <a:gd name="T9" fmla="*/ 714 h 747"/>
                <a:gd name="T10" fmla="*/ 77 w 321"/>
                <a:gd name="T11" fmla="*/ 708 h 747"/>
                <a:gd name="T12" fmla="*/ 97 w 321"/>
                <a:gd name="T13" fmla="*/ 696 h 747"/>
                <a:gd name="T14" fmla="*/ 105 w 321"/>
                <a:gd name="T15" fmla="*/ 645 h 747"/>
                <a:gd name="T16" fmla="*/ 108 w 321"/>
                <a:gd name="T17" fmla="*/ 495 h 747"/>
                <a:gd name="T18" fmla="*/ 108 w 321"/>
                <a:gd name="T19" fmla="*/ 251 h 747"/>
                <a:gd name="T20" fmla="*/ 105 w 321"/>
                <a:gd name="T21" fmla="*/ 111 h 747"/>
                <a:gd name="T22" fmla="*/ 97 w 321"/>
                <a:gd name="T23" fmla="*/ 52 h 747"/>
                <a:gd name="T24" fmla="*/ 77 w 321"/>
                <a:gd name="T25" fmla="*/ 39 h 747"/>
                <a:gd name="T26" fmla="*/ 0 w 321"/>
                <a:gd name="T27" fmla="*/ 33 h 747"/>
                <a:gd name="T28" fmla="*/ 0 w 321"/>
                <a:gd name="T29" fmla="*/ 0 h 747"/>
                <a:gd name="T30" fmla="*/ 161 w 321"/>
                <a:gd name="T31" fmla="*/ 3 h 747"/>
                <a:gd name="T32" fmla="*/ 321 w 321"/>
                <a:gd name="T33" fmla="*/ 0 h 747"/>
                <a:gd name="T34" fmla="*/ 321 w 321"/>
                <a:gd name="T35" fmla="*/ 33 h 747"/>
                <a:gd name="T36" fmla="*/ 243 w 321"/>
                <a:gd name="T37" fmla="*/ 39 h 747"/>
                <a:gd name="T38" fmla="*/ 224 w 321"/>
                <a:gd name="T39" fmla="*/ 51 h 747"/>
                <a:gd name="T40" fmla="*/ 216 w 321"/>
                <a:gd name="T41" fmla="*/ 102 h 747"/>
                <a:gd name="T42" fmla="*/ 212 w 321"/>
                <a:gd name="T43" fmla="*/ 251 h 747"/>
                <a:gd name="T44" fmla="*/ 212 w 321"/>
                <a:gd name="T45" fmla="*/ 495 h 747"/>
                <a:gd name="T46" fmla="*/ 214 w 321"/>
                <a:gd name="T47" fmla="*/ 635 h 747"/>
                <a:gd name="T48" fmla="*/ 222 w 321"/>
                <a:gd name="T49" fmla="*/ 694 h 747"/>
                <a:gd name="T50" fmla="*/ 242 w 321"/>
                <a:gd name="T51" fmla="*/ 708 h 747"/>
                <a:gd name="T52" fmla="*/ 321 w 321"/>
                <a:gd name="T53" fmla="*/ 714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1" h="747">
                  <a:moveTo>
                    <a:pt x="321" y="714"/>
                  </a:moveTo>
                  <a:cubicBezTo>
                    <a:pt x="321" y="747"/>
                    <a:pt x="321" y="747"/>
                    <a:pt x="321" y="747"/>
                  </a:cubicBezTo>
                  <a:cubicBezTo>
                    <a:pt x="244" y="745"/>
                    <a:pt x="193" y="744"/>
                    <a:pt x="168" y="744"/>
                  </a:cubicBezTo>
                  <a:cubicBezTo>
                    <a:pt x="0" y="747"/>
                    <a:pt x="0" y="747"/>
                    <a:pt x="0" y="747"/>
                  </a:cubicBezTo>
                  <a:cubicBezTo>
                    <a:pt x="0" y="714"/>
                    <a:pt x="0" y="714"/>
                    <a:pt x="0" y="714"/>
                  </a:cubicBezTo>
                  <a:cubicBezTo>
                    <a:pt x="42" y="713"/>
                    <a:pt x="68" y="711"/>
                    <a:pt x="77" y="708"/>
                  </a:cubicBezTo>
                  <a:cubicBezTo>
                    <a:pt x="87" y="705"/>
                    <a:pt x="93" y="701"/>
                    <a:pt x="97" y="696"/>
                  </a:cubicBezTo>
                  <a:cubicBezTo>
                    <a:pt x="101" y="689"/>
                    <a:pt x="104" y="672"/>
                    <a:pt x="105" y="645"/>
                  </a:cubicBezTo>
                  <a:cubicBezTo>
                    <a:pt x="106" y="637"/>
                    <a:pt x="107" y="587"/>
                    <a:pt x="108" y="495"/>
                  </a:cubicBezTo>
                  <a:cubicBezTo>
                    <a:pt x="108" y="251"/>
                    <a:pt x="108" y="251"/>
                    <a:pt x="108" y="251"/>
                  </a:cubicBezTo>
                  <a:cubicBezTo>
                    <a:pt x="108" y="204"/>
                    <a:pt x="107" y="157"/>
                    <a:pt x="105" y="111"/>
                  </a:cubicBezTo>
                  <a:cubicBezTo>
                    <a:pt x="104" y="78"/>
                    <a:pt x="102" y="59"/>
                    <a:pt x="97" y="52"/>
                  </a:cubicBezTo>
                  <a:cubicBezTo>
                    <a:pt x="93" y="46"/>
                    <a:pt x="87" y="41"/>
                    <a:pt x="77" y="39"/>
                  </a:cubicBezTo>
                  <a:cubicBezTo>
                    <a:pt x="68" y="36"/>
                    <a:pt x="42" y="34"/>
                    <a:pt x="0" y="33"/>
                  </a:cubicBezTo>
                  <a:cubicBezTo>
                    <a:pt x="0" y="0"/>
                    <a:pt x="0" y="0"/>
                    <a:pt x="0" y="0"/>
                  </a:cubicBezTo>
                  <a:cubicBezTo>
                    <a:pt x="69" y="2"/>
                    <a:pt x="123" y="3"/>
                    <a:pt x="161" y="3"/>
                  </a:cubicBezTo>
                  <a:cubicBezTo>
                    <a:pt x="197" y="3"/>
                    <a:pt x="250" y="2"/>
                    <a:pt x="321" y="0"/>
                  </a:cubicBezTo>
                  <a:cubicBezTo>
                    <a:pt x="321" y="33"/>
                    <a:pt x="321" y="33"/>
                    <a:pt x="321" y="33"/>
                  </a:cubicBezTo>
                  <a:cubicBezTo>
                    <a:pt x="278" y="34"/>
                    <a:pt x="252" y="36"/>
                    <a:pt x="243" y="39"/>
                  </a:cubicBezTo>
                  <a:cubicBezTo>
                    <a:pt x="234" y="41"/>
                    <a:pt x="227" y="46"/>
                    <a:pt x="224" y="51"/>
                  </a:cubicBezTo>
                  <a:cubicBezTo>
                    <a:pt x="219" y="58"/>
                    <a:pt x="217" y="75"/>
                    <a:pt x="216" y="102"/>
                  </a:cubicBezTo>
                  <a:cubicBezTo>
                    <a:pt x="215" y="109"/>
                    <a:pt x="214" y="159"/>
                    <a:pt x="212" y="251"/>
                  </a:cubicBezTo>
                  <a:cubicBezTo>
                    <a:pt x="212" y="495"/>
                    <a:pt x="212" y="495"/>
                    <a:pt x="212" y="495"/>
                  </a:cubicBezTo>
                  <a:cubicBezTo>
                    <a:pt x="212" y="543"/>
                    <a:pt x="213" y="589"/>
                    <a:pt x="214" y="635"/>
                  </a:cubicBezTo>
                  <a:cubicBezTo>
                    <a:pt x="215" y="668"/>
                    <a:pt x="218" y="688"/>
                    <a:pt x="222" y="694"/>
                  </a:cubicBezTo>
                  <a:cubicBezTo>
                    <a:pt x="226" y="700"/>
                    <a:pt x="233" y="705"/>
                    <a:pt x="242" y="708"/>
                  </a:cubicBezTo>
                  <a:cubicBezTo>
                    <a:pt x="251" y="711"/>
                    <a:pt x="278" y="713"/>
                    <a:pt x="321" y="7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25" name="Freeform 8"/>
            <p:cNvSpPr>
              <a:spLocks/>
            </p:cNvSpPr>
            <p:nvPr userDrawn="1"/>
          </p:nvSpPr>
          <p:spPr bwMode="auto">
            <a:xfrm>
              <a:off x="1266825" y="1003301"/>
              <a:ext cx="276225" cy="242888"/>
            </a:xfrm>
            <a:custGeom>
              <a:avLst/>
              <a:gdLst>
                <a:gd name="T0" fmla="*/ 5 w 869"/>
                <a:gd name="T1" fmla="*/ 747 h 766"/>
                <a:gd name="T2" fmla="*/ 5 w 869"/>
                <a:gd name="T3" fmla="*/ 714 h 766"/>
                <a:gd name="T4" fmla="*/ 80 w 869"/>
                <a:gd name="T5" fmla="*/ 705 h 766"/>
                <a:gd name="T6" fmla="*/ 91 w 869"/>
                <a:gd name="T7" fmla="*/ 695 h 766"/>
                <a:gd name="T8" fmla="*/ 99 w 869"/>
                <a:gd name="T9" fmla="*/ 640 h 766"/>
                <a:gd name="T10" fmla="*/ 102 w 869"/>
                <a:gd name="T11" fmla="*/ 520 h 766"/>
                <a:gd name="T12" fmla="*/ 102 w 869"/>
                <a:gd name="T13" fmla="*/ 92 h 766"/>
                <a:gd name="T14" fmla="*/ 100 w 869"/>
                <a:gd name="T15" fmla="*/ 69 h 766"/>
                <a:gd name="T16" fmla="*/ 80 w 869"/>
                <a:gd name="T17" fmla="*/ 47 h 766"/>
                <a:gd name="T18" fmla="*/ 57 w 869"/>
                <a:gd name="T19" fmla="*/ 36 h 766"/>
                <a:gd name="T20" fmla="*/ 0 w 869"/>
                <a:gd name="T21" fmla="*/ 33 h 766"/>
                <a:gd name="T22" fmla="*/ 0 w 869"/>
                <a:gd name="T23" fmla="*/ 0 h 766"/>
                <a:gd name="T24" fmla="*/ 119 w 869"/>
                <a:gd name="T25" fmla="*/ 3 h 766"/>
                <a:gd name="T26" fmla="*/ 202 w 869"/>
                <a:gd name="T27" fmla="*/ 0 h 766"/>
                <a:gd name="T28" fmla="*/ 269 w 869"/>
                <a:gd name="T29" fmla="*/ 86 h 766"/>
                <a:gd name="T30" fmla="*/ 381 w 869"/>
                <a:gd name="T31" fmla="*/ 220 h 766"/>
                <a:gd name="T32" fmla="*/ 545 w 869"/>
                <a:gd name="T33" fmla="*/ 411 h 766"/>
                <a:gd name="T34" fmla="*/ 671 w 869"/>
                <a:gd name="T35" fmla="*/ 554 h 766"/>
                <a:gd name="T36" fmla="*/ 721 w 869"/>
                <a:gd name="T37" fmla="*/ 609 h 766"/>
                <a:gd name="T38" fmla="*/ 721 w 869"/>
                <a:gd name="T39" fmla="*/ 226 h 766"/>
                <a:gd name="T40" fmla="*/ 718 w 869"/>
                <a:gd name="T41" fmla="*/ 105 h 766"/>
                <a:gd name="T42" fmla="*/ 711 w 869"/>
                <a:gd name="T43" fmla="*/ 51 h 766"/>
                <a:gd name="T44" fmla="*/ 699 w 869"/>
                <a:gd name="T45" fmla="*/ 41 h 766"/>
                <a:gd name="T46" fmla="*/ 624 w 869"/>
                <a:gd name="T47" fmla="*/ 33 h 766"/>
                <a:gd name="T48" fmla="*/ 624 w 869"/>
                <a:gd name="T49" fmla="*/ 0 h 766"/>
                <a:gd name="T50" fmla="*/ 756 w 869"/>
                <a:gd name="T51" fmla="*/ 3 h 766"/>
                <a:gd name="T52" fmla="*/ 869 w 869"/>
                <a:gd name="T53" fmla="*/ 0 h 766"/>
                <a:gd name="T54" fmla="*/ 869 w 869"/>
                <a:gd name="T55" fmla="*/ 33 h 766"/>
                <a:gd name="T56" fmla="*/ 794 w 869"/>
                <a:gd name="T57" fmla="*/ 41 h 766"/>
                <a:gd name="T58" fmla="*/ 783 w 869"/>
                <a:gd name="T59" fmla="*/ 52 h 766"/>
                <a:gd name="T60" fmla="*/ 775 w 869"/>
                <a:gd name="T61" fmla="*/ 107 h 766"/>
                <a:gd name="T62" fmla="*/ 772 w 869"/>
                <a:gd name="T63" fmla="*/ 226 h 766"/>
                <a:gd name="T64" fmla="*/ 772 w 869"/>
                <a:gd name="T65" fmla="*/ 479 h 766"/>
                <a:gd name="T66" fmla="*/ 775 w 869"/>
                <a:gd name="T67" fmla="*/ 766 h 766"/>
                <a:gd name="T68" fmla="*/ 721 w 869"/>
                <a:gd name="T69" fmla="*/ 766 h 766"/>
                <a:gd name="T70" fmla="*/ 707 w 869"/>
                <a:gd name="T71" fmla="*/ 752 h 766"/>
                <a:gd name="T72" fmla="*/ 698 w 869"/>
                <a:gd name="T73" fmla="*/ 744 h 766"/>
                <a:gd name="T74" fmla="*/ 678 w 869"/>
                <a:gd name="T75" fmla="*/ 723 h 766"/>
                <a:gd name="T76" fmla="*/ 611 w 869"/>
                <a:gd name="T77" fmla="*/ 647 h 766"/>
                <a:gd name="T78" fmla="*/ 540 w 869"/>
                <a:gd name="T79" fmla="*/ 560 h 766"/>
                <a:gd name="T80" fmla="*/ 151 w 869"/>
                <a:gd name="T81" fmla="*/ 110 h 766"/>
                <a:gd name="T82" fmla="*/ 151 w 869"/>
                <a:gd name="T83" fmla="*/ 518 h 766"/>
                <a:gd name="T84" fmla="*/ 154 w 869"/>
                <a:gd name="T85" fmla="*/ 641 h 766"/>
                <a:gd name="T86" fmla="*/ 161 w 869"/>
                <a:gd name="T87" fmla="*/ 695 h 766"/>
                <a:gd name="T88" fmla="*/ 173 w 869"/>
                <a:gd name="T89" fmla="*/ 705 h 766"/>
                <a:gd name="T90" fmla="*/ 249 w 869"/>
                <a:gd name="T91" fmla="*/ 714 h 766"/>
                <a:gd name="T92" fmla="*/ 249 w 869"/>
                <a:gd name="T93" fmla="*/ 747 h 766"/>
                <a:gd name="T94" fmla="*/ 143 w 869"/>
                <a:gd name="T95" fmla="*/ 744 h 766"/>
                <a:gd name="T96" fmla="*/ 5 w 869"/>
                <a:gd name="T97" fmla="*/ 747 h 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69" h="766">
                  <a:moveTo>
                    <a:pt x="5" y="747"/>
                  </a:moveTo>
                  <a:cubicBezTo>
                    <a:pt x="5" y="714"/>
                    <a:pt x="5" y="714"/>
                    <a:pt x="5" y="714"/>
                  </a:cubicBezTo>
                  <a:cubicBezTo>
                    <a:pt x="43" y="714"/>
                    <a:pt x="68" y="711"/>
                    <a:pt x="80" y="705"/>
                  </a:cubicBezTo>
                  <a:cubicBezTo>
                    <a:pt x="86" y="703"/>
                    <a:pt x="89" y="700"/>
                    <a:pt x="91" y="695"/>
                  </a:cubicBezTo>
                  <a:cubicBezTo>
                    <a:pt x="95" y="688"/>
                    <a:pt x="98" y="670"/>
                    <a:pt x="99" y="640"/>
                  </a:cubicBezTo>
                  <a:cubicBezTo>
                    <a:pt x="101" y="594"/>
                    <a:pt x="102" y="554"/>
                    <a:pt x="102" y="520"/>
                  </a:cubicBezTo>
                  <a:cubicBezTo>
                    <a:pt x="102" y="92"/>
                    <a:pt x="102" y="92"/>
                    <a:pt x="102" y="92"/>
                  </a:cubicBezTo>
                  <a:cubicBezTo>
                    <a:pt x="102" y="80"/>
                    <a:pt x="102" y="73"/>
                    <a:pt x="100" y="69"/>
                  </a:cubicBezTo>
                  <a:cubicBezTo>
                    <a:pt x="97" y="63"/>
                    <a:pt x="91" y="56"/>
                    <a:pt x="80" y="47"/>
                  </a:cubicBezTo>
                  <a:cubicBezTo>
                    <a:pt x="74" y="41"/>
                    <a:pt x="66" y="38"/>
                    <a:pt x="57" y="36"/>
                  </a:cubicBezTo>
                  <a:cubicBezTo>
                    <a:pt x="49" y="34"/>
                    <a:pt x="30" y="33"/>
                    <a:pt x="0" y="33"/>
                  </a:cubicBezTo>
                  <a:cubicBezTo>
                    <a:pt x="0" y="0"/>
                    <a:pt x="0" y="0"/>
                    <a:pt x="0" y="0"/>
                  </a:cubicBezTo>
                  <a:cubicBezTo>
                    <a:pt x="63" y="2"/>
                    <a:pt x="103" y="3"/>
                    <a:pt x="119" y="3"/>
                  </a:cubicBezTo>
                  <a:cubicBezTo>
                    <a:pt x="147" y="3"/>
                    <a:pt x="174" y="2"/>
                    <a:pt x="202" y="0"/>
                  </a:cubicBezTo>
                  <a:cubicBezTo>
                    <a:pt x="232" y="39"/>
                    <a:pt x="255" y="67"/>
                    <a:pt x="269" y="86"/>
                  </a:cubicBezTo>
                  <a:cubicBezTo>
                    <a:pt x="381" y="220"/>
                    <a:pt x="381" y="220"/>
                    <a:pt x="381" y="220"/>
                  </a:cubicBezTo>
                  <a:cubicBezTo>
                    <a:pt x="545" y="411"/>
                    <a:pt x="545" y="411"/>
                    <a:pt x="545" y="411"/>
                  </a:cubicBezTo>
                  <a:cubicBezTo>
                    <a:pt x="597" y="472"/>
                    <a:pt x="639" y="520"/>
                    <a:pt x="671" y="554"/>
                  </a:cubicBezTo>
                  <a:cubicBezTo>
                    <a:pt x="691" y="578"/>
                    <a:pt x="708" y="596"/>
                    <a:pt x="721" y="609"/>
                  </a:cubicBezTo>
                  <a:cubicBezTo>
                    <a:pt x="721" y="226"/>
                    <a:pt x="721" y="226"/>
                    <a:pt x="721" y="226"/>
                  </a:cubicBezTo>
                  <a:cubicBezTo>
                    <a:pt x="721" y="191"/>
                    <a:pt x="720" y="151"/>
                    <a:pt x="718" y="105"/>
                  </a:cubicBezTo>
                  <a:cubicBezTo>
                    <a:pt x="717" y="76"/>
                    <a:pt x="714" y="58"/>
                    <a:pt x="711" y="51"/>
                  </a:cubicBezTo>
                  <a:cubicBezTo>
                    <a:pt x="708" y="46"/>
                    <a:pt x="705" y="43"/>
                    <a:pt x="699" y="41"/>
                  </a:cubicBezTo>
                  <a:cubicBezTo>
                    <a:pt x="687" y="36"/>
                    <a:pt x="662" y="33"/>
                    <a:pt x="624" y="33"/>
                  </a:cubicBezTo>
                  <a:cubicBezTo>
                    <a:pt x="624" y="0"/>
                    <a:pt x="624" y="0"/>
                    <a:pt x="624" y="0"/>
                  </a:cubicBezTo>
                  <a:cubicBezTo>
                    <a:pt x="667" y="2"/>
                    <a:pt x="711" y="3"/>
                    <a:pt x="756" y="3"/>
                  </a:cubicBezTo>
                  <a:cubicBezTo>
                    <a:pt x="797" y="3"/>
                    <a:pt x="835" y="2"/>
                    <a:pt x="869" y="0"/>
                  </a:cubicBezTo>
                  <a:cubicBezTo>
                    <a:pt x="869" y="33"/>
                    <a:pt x="869" y="33"/>
                    <a:pt x="869" y="33"/>
                  </a:cubicBezTo>
                  <a:cubicBezTo>
                    <a:pt x="831" y="33"/>
                    <a:pt x="806" y="36"/>
                    <a:pt x="794" y="41"/>
                  </a:cubicBezTo>
                  <a:cubicBezTo>
                    <a:pt x="789" y="43"/>
                    <a:pt x="785" y="47"/>
                    <a:pt x="783" y="52"/>
                  </a:cubicBezTo>
                  <a:cubicBezTo>
                    <a:pt x="779" y="58"/>
                    <a:pt x="776" y="77"/>
                    <a:pt x="775" y="107"/>
                  </a:cubicBezTo>
                  <a:cubicBezTo>
                    <a:pt x="773" y="153"/>
                    <a:pt x="772" y="193"/>
                    <a:pt x="772" y="226"/>
                  </a:cubicBezTo>
                  <a:cubicBezTo>
                    <a:pt x="772" y="479"/>
                    <a:pt x="772" y="479"/>
                    <a:pt x="772" y="479"/>
                  </a:cubicBezTo>
                  <a:cubicBezTo>
                    <a:pt x="772" y="531"/>
                    <a:pt x="773" y="626"/>
                    <a:pt x="775" y="766"/>
                  </a:cubicBezTo>
                  <a:cubicBezTo>
                    <a:pt x="721" y="766"/>
                    <a:pt x="721" y="766"/>
                    <a:pt x="721" y="766"/>
                  </a:cubicBezTo>
                  <a:cubicBezTo>
                    <a:pt x="707" y="752"/>
                    <a:pt x="707" y="752"/>
                    <a:pt x="707" y="752"/>
                  </a:cubicBezTo>
                  <a:cubicBezTo>
                    <a:pt x="705" y="751"/>
                    <a:pt x="700" y="746"/>
                    <a:pt x="698" y="744"/>
                  </a:cubicBezTo>
                  <a:cubicBezTo>
                    <a:pt x="696" y="742"/>
                    <a:pt x="689" y="735"/>
                    <a:pt x="678" y="723"/>
                  </a:cubicBezTo>
                  <a:cubicBezTo>
                    <a:pt x="647" y="689"/>
                    <a:pt x="625" y="664"/>
                    <a:pt x="611" y="647"/>
                  </a:cubicBezTo>
                  <a:cubicBezTo>
                    <a:pt x="540" y="560"/>
                    <a:pt x="540" y="560"/>
                    <a:pt x="540" y="560"/>
                  </a:cubicBezTo>
                  <a:cubicBezTo>
                    <a:pt x="151" y="110"/>
                    <a:pt x="151" y="110"/>
                    <a:pt x="151" y="110"/>
                  </a:cubicBezTo>
                  <a:cubicBezTo>
                    <a:pt x="151" y="518"/>
                    <a:pt x="151" y="518"/>
                    <a:pt x="151" y="518"/>
                  </a:cubicBezTo>
                  <a:cubicBezTo>
                    <a:pt x="151" y="552"/>
                    <a:pt x="152" y="593"/>
                    <a:pt x="154" y="641"/>
                  </a:cubicBezTo>
                  <a:cubicBezTo>
                    <a:pt x="156" y="670"/>
                    <a:pt x="158" y="688"/>
                    <a:pt x="161" y="695"/>
                  </a:cubicBezTo>
                  <a:cubicBezTo>
                    <a:pt x="164" y="700"/>
                    <a:pt x="168" y="704"/>
                    <a:pt x="173" y="705"/>
                  </a:cubicBezTo>
                  <a:cubicBezTo>
                    <a:pt x="185" y="711"/>
                    <a:pt x="210" y="714"/>
                    <a:pt x="249" y="714"/>
                  </a:cubicBezTo>
                  <a:cubicBezTo>
                    <a:pt x="249" y="747"/>
                    <a:pt x="249" y="747"/>
                    <a:pt x="249" y="747"/>
                  </a:cubicBezTo>
                  <a:cubicBezTo>
                    <a:pt x="217" y="745"/>
                    <a:pt x="181" y="744"/>
                    <a:pt x="143" y="744"/>
                  </a:cubicBezTo>
                  <a:cubicBezTo>
                    <a:pt x="100" y="744"/>
                    <a:pt x="54" y="745"/>
                    <a:pt x="5" y="7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26" name="Freeform 9"/>
            <p:cNvSpPr>
              <a:spLocks/>
            </p:cNvSpPr>
            <p:nvPr userDrawn="1"/>
          </p:nvSpPr>
          <p:spPr bwMode="auto">
            <a:xfrm>
              <a:off x="1573213" y="1003301"/>
              <a:ext cx="101600" cy="236538"/>
            </a:xfrm>
            <a:custGeom>
              <a:avLst/>
              <a:gdLst>
                <a:gd name="T0" fmla="*/ 322 w 322"/>
                <a:gd name="T1" fmla="*/ 714 h 747"/>
                <a:gd name="T2" fmla="*/ 322 w 322"/>
                <a:gd name="T3" fmla="*/ 747 h 747"/>
                <a:gd name="T4" fmla="*/ 169 w 322"/>
                <a:gd name="T5" fmla="*/ 744 h 747"/>
                <a:gd name="T6" fmla="*/ 0 w 322"/>
                <a:gd name="T7" fmla="*/ 747 h 747"/>
                <a:gd name="T8" fmla="*/ 0 w 322"/>
                <a:gd name="T9" fmla="*/ 714 h 747"/>
                <a:gd name="T10" fmla="*/ 79 w 322"/>
                <a:gd name="T11" fmla="*/ 708 h 747"/>
                <a:gd name="T12" fmla="*/ 98 w 322"/>
                <a:gd name="T13" fmla="*/ 696 h 747"/>
                <a:gd name="T14" fmla="*/ 106 w 322"/>
                <a:gd name="T15" fmla="*/ 645 h 747"/>
                <a:gd name="T16" fmla="*/ 109 w 322"/>
                <a:gd name="T17" fmla="*/ 495 h 747"/>
                <a:gd name="T18" fmla="*/ 109 w 322"/>
                <a:gd name="T19" fmla="*/ 251 h 747"/>
                <a:gd name="T20" fmla="*/ 106 w 322"/>
                <a:gd name="T21" fmla="*/ 111 h 747"/>
                <a:gd name="T22" fmla="*/ 98 w 322"/>
                <a:gd name="T23" fmla="*/ 52 h 747"/>
                <a:gd name="T24" fmla="*/ 78 w 322"/>
                <a:gd name="T25" fmla="*/ 39 h 747"/>
                <a:gd name="T26" fmla="*/ 0 w 322"/>
                <a:gd name="T27" fmla="*/ 33 h 747"/>
                <a:gd name="T28" fmla="*/ 0 w 322"/>
                <a:gd name="T29" fmla="*/ 0 h 747"/>
                <a:gd name="T30" fmla="*/ 161 w 322"/>
                <a:gd name="T31" fmla="*/ 3 h 747"/>
                <a:gd name="T32" fmla="*/ 322 w 322"/>
                <a:gd name="T33" fmla="*/ 0 h 747"/>
                <a:gd name="T34" fmla="*/ 322 w 322"/>
                <a:gd name="T35" fmla="*/ 33 h 747"/>
                <a:gd name="T36" fmla="*/ 244 w 322"/>
                <a:gd name="T37" fmla="*/ 39 h 747"/>
                <a:gd name="T38" fmla="*/ 224 w 322"/>
                <a:gd name="T39" fmla="*/ 51 h 747"/>
                <a:gd name="T40" fmla="*/ 216 w 322"/>
                <a:gd name="T41" fmla="*/ 102 h 747"/>
                <a:gd name="T42" fmla="*/ 213 w 322"/>
                <a:gd name="T43" fmla="*/ 251 h 747"/>
                <a:gd name="T44" fmla="*/ 213 w 322"/>
                <a:gd name="T45" fmla="*/ 495 h 747"/>
                <a:gd name="T46" fmla="*/ 215 w 322"/>
                <a:gd name="T47" fmla="*/ 635 h 747"/>
                <a:gd name="T48" fmla="*/ 223 w 322"/>
                <a:gd name="T49" fmla="*/ 694 h 747"/>
                <a:gd name="T50" fmla="*/ 243 w 322"/>
                <a:gd name="T51" fmla="*/ 708 h 747"/>
                <a:gd name="T52" fmla="*/ 322 w 322"/>
                <a:gd name="T53" fmla="*/ 714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2" h="747">
                  <a:moveTo>
                    <a:pt x="322" y="714"/>
                  </a:moveTo>
                  <a:cubicBezTo>
                    <a:pt x="322" y="747"/>
                    <a:pt x="322" y="747"/>
                    <a:pt x="322" y="747"/>
                  </a:cubicBezTo>
                  <a:cubicBezTo>
                    <a:pt x="244" y="745"/>
                    <a:pt x="193" y="744"/>
                    <a:pt x="169" y="744"/>
                  </a:cubicBezTo>
                  <a:cubicBezTo>
                    <a:pt x="0" y="747"/>
                    <a:pt x="0" y="747"/>
                    <a:pt x="0" y="747"/>
                  </a:cubicBezTo>
                  <a:cubicBezTo>
                    <a:pt x="0" y="714"/>
                    <a:pt x="0" y="714"/>
                    <a:pt x="0" y="714"/>
                  </a:cubicBezTo>
                  <a:cubicBezTo>
                    <a:pt x="43" y="713"/>
                    <a:pt x="69" y="711"/>
                    <a:pt x="79" y="708"/>
                  </a:cubicBezTo>
                  <a:cubicBezTo>
                    <a:pt x="88" y="705"/>
                    <a:pt x="94" y="701"/>
                    <a:pt x="98" y="696"/>
                  </a:cubicBezTo>
                  <a:cubicBezTo>
                    <a:pt x="102" y="689"/>
                    <a:pt x="105" y="672"/>
                    <a:pt x="106" y="645"/>
                  </a:cubicBezTo>
                  <a:cubicBezTo>
                    <a:pt x="107" y="637"/>
                    <a:pt x="108" y="587"/>
                    <a:pt x="109" y="495"/>
                  </a:cubicBezTo>
                  <a:cubicBezTo>
                    <a:pt x="109" y="251"/>
                    <a:pt x="109" y="251"/>
                    <a:pt x="109" y="251"/>
                  </a:cubicBezTo>
                  <a:cubicBezTo>
                    <a:pt x="109" y="204"/>
                    <a:pt x="108" y="157"/>
                    <a:pt x="106" y="111"/>
                  </a:cubicBezTo>
                  <a:cubicBezTo>
                    <a:pt x="105" y="78"/>
                    <a:pt x="102" y="59"/>
                    <a:pt x="98" y="52"/>
                  </a:cubicBezTo>
                  <a:cubicBezTo>
                    <a:pt x="94" y="46"/>
                    <a:pt x="88" y="41"/>
                    <a:pt x="78" y="39"/>
                  </a:cubicBezTo>
                  <a:cubicBezTo>
                    <a:pt x="69" y="36"/>
                    <a:pt x="43" y="34"/>
                    <a:pt x="0" y="33"/>
                  </a:cubicBezTo>
                  <a:cubicBezTo>
                    <a:pt x="0" y="0"/>
                    <a:pt x="0" y="0"/>
                    <a:pt x="0" y="0"/>
                  </a:cubicBezTo>
                  <a:cubicBezTo>
                    <a:pt x="70" y="2"/>
                    <a:pt x="124" y="3"/>
                    <a:pt x="161" y="3"/>
                  </a:cubicBezTo>
                  <a:cubicBezTo>
                    <a:pt x="198" y="3"/>
                    <a:pt x="251" y="2"/>
                    <a:pt x="322" y="0"/>
                  </a:cubicBezTo>
                  <a:cubicBezTo>
                    <a:pt x="322" y="33"/>
                    <a:pt x="322" y="33"/>
                    <a:pt x="322" y="33"/>
                  </a:cubicBezTo>
                  <a:cubicBezTo>
                    <a:pt x="279" y="34"/>
                    <a:pt x="253" y="36"/>
                    <a:pt x="244" y="39"/>
                  </a:cubicBezTo>
                  <a:cubicBezTo>
                    <a:pt x="234" y="41"/>
                    <a:pt x="228" y="46"/>
                    <a:pt x="224" y="51"/>
                  </a:cubicBezTo>
                  <a:cubicBezTo>
                    <a:pt x="220" y="58"/>
                    <a:pt x="217" y="75"/>
                    <a:pt x="216" y="102"/>
                  </a:cubicBezTo>
                  <a:cubicBezTo>
                    <a:pt x="216" y="109"/>
                    <a:pt x="215" y="159"/>
                    <a:pt x="213" y="251"/>
                  </a:cubicBezTo>
                  <a:cubicBezTo>
                    <a:pt x="213" y="495"/>
                    <a:pt x="213" y="495"/>
                    <a:pt x="213" y="495"/>
                  </a:cubicBezTo>
                  <a:cubicBezTo>
                    <a:pt x="213" y="543"/>
                    <a:pt x="214" y="589"/>
                    <a:pt x="215" y="635"/>
                  </a:cubicBezTo>
                  <a:cubicBezTo>
                    <a:pt x="216" y="668"/>
                    <a:pt x="219" y="688"/>
                    <a:pt x="223" y="694"/>
                  </a:cubicBezTo>
                  <a:cubicBezTo>
                    <a:pt x="227" y="700"/>
                    <a:pt x="234" y="705"/>
                    <a:pt x="243" y="708"/>
                  </a:cubicBezTo>
                  <a:cubicBezTo>
                    <a:pt x="252" y="711"/>
                    <a:pt x="278" y="713"/>
                    <a:pt x="322" y="7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27" name="Freeform 10"/>
            <p:cNvSpPr>
              <a:spLocks/>
            </p:cNvSpPr>
            <p:nvPr userDrawn="1"/>
          </p:nvSpPr>
          <p:spPr bwMode="auto">
            <a:xfrm>
              <a:off x="1692275" y="998538"/>
              <a:ext cx="231775" cy="246063"/>
            </a:xfrm>
            <a:custGeom>
              <a:avLst/>
              <a:gdLst>
                <a:gd name="T0" fmla="*/ 728 w 728"/>
                <a:gd name="T1" fmla="*/ 667 h 774"/>
                <a:gd name="T2" fmla="*/ 707 w 728"/>
                <a:gd name="T3" fmla="*/ 716 h 774"/>
                <a:gd name="T4" fmla="*/ 581 w 728"/>
                <a:gd name="T5" fmla="*/ 761 h 774"/>
                <a:gd name="T6" fmla="*/ 447 w 728"/>
                <a:gd name="T7" fmla="*/ 774 h 774"/>
                <a:gd name="T8" fmla="*/ 288 w 728"/>
                <a:gd name="T9" fmla="*/ 754 h 774"/>
                <a:gd name="T10" fmla="*/ 161 w 728"/>
                <a:gd name="T11" fmla="*/ 696 h 774"/>
                <a:gd name="T12" fmla="*/ 71 w 728"/>
                <a:gd name="T13" fmla="*/ 610 h 774"/>
                <a:gd name="T14" fmla="*/ 18 w 728"/>
                <a:gd name="T15" fmla="*/ 508 h 774"/>
                <a:gd name="T16" fmla="*/ 0 w 728"/>
                <a:gd name="T17" fmla="*/ 386 h 774"/>
                <a:gd name="T18" fmla="*/ 123 w 728"/>
                <a:gd name="T19" fmla="*/ 110 h 774"/>
                <a:gd name="T20" fmla="*/ 457 w 728"/>
                <a:gd name="T21" fmla="*/ 0 h 774"/>
                <a:gd name="T22" fmla="*/ 549 w 728"/>
                <a:gd name="T23" fmla="*/ 6 h 774"/>
                <a:gd name="T24" fmla="*/ 653 w 728"/>
                <a:gd name="T25" fmla="*/ 27 h 774"/>
                <a:gd name="T26" fmla="*/ 728 w 728"/>
                <a:gd name="T27" fmla="*/ 45 h 774"/>
                <a:gd name="T28" fmla="*/ 710 w 728"/>
                <a:gd name="T29" fmla="*/ 101 h 774"/>
                <a:gd name="T30" fmla="*/ 698 w 728"/>
                <a:gd name="T31" fmla="*/ 204 h 774"/>
                <a:gd name="T32" fmla="*/ 665 w 728"/>
                <a:gd name="T33" fmla="*/ 204 h 774"/>
                <a:gd name="T34" fmla="*/ 665 w 728"/>
                <a:gd name="T35" fmla="*/ 143 h 774"/>
                <a:gd name="T36" fmla="*/ 605 w 728"/>
                <a:gd name="T37" fmla="*/ 66 h 774"/>
                <a:gd name="T38" fmla="*/ 446 w 728"/>
                <a:gd name="T39" fmla="*/ 41 h 774"/>
                <a:gd name="T40" fmla="*/ 313 w 728"/>
                <a:gd name="T41" fmla="*/ 60 h 774"/>
                <a:gd name="T42" fmla="*/ 217 w 728"/>
                <a:gd name="T43" fmla="*/ 117 h 774"/>
                <a:gd name="T44" fmla="*/ 149 w 728"/>
                <a:gd name="T45" fmla="*/ 216 h 774"/>
                <a:gd name="T46" fmla="*/ 122 w 728"/>
                <a:gd name="T47" fmla="*/ 366 h 774"/>
                <a:gd name="T48" fmla="*/ 223 w 728"/>
                <a:gd name="T49" fmla="*/ 621 h 774"/>
                <a:gd name="T50" fmla="*/ 492 w 728"/>
                <a:gd name="T51" fmla="*/ 717 h 774"/>
                <a:gd name="T52" fmla="*/ 632 w 728"/>
                <a:gd name="T53" fmla="*/ 698 h 774"/>
                <a:gd name="T54" fmla="*/ 719 w 728"/>
                <a:gd name="T55" fmla="*/ 656 h 774"/>
                <a:gd name="T56" fmla="*/ 728 w 728"/>
                <a:gd name="T57" fmla="*/ 667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28" h="774">
                  <a:moveTo>
                    <a:pt x="728" y="667"/>
                  </a:moveTo>
                  <a:cubicBezTo>
                    <a:pt x="707" y="716"/>
                    <a:pt x="707" y="716"/>
                    <a:pt x="707" y="716"/>
                  </a:cubicBezTo>
                  <a:cubicBezTo>
                    <a:pt x="664" y="736"/>
                    <a:pt x="622" y="751"/>
                    <a:pt x="581" y="761"/>
                  </a:cubicBezTo>
                  <a:cubicBezTo>
                    <a:pt x="540" y="770"/>
                    <a:pt x="495" y="774"/>
                    <a:pt x="447" y="774"/>
                  </a:cubicBezTo>
                  <a:cubicBezTo>
                    <a:pt x="390" y="774"/>
                    <a:pt x="337" y="768"/>
                    <a:pt x="288" y="754"/>
                  </a:cubicBezTo>
                  <a:cubicBezTo>
                    <a:pt x="240" y="740"/>
                    <a:pt x="197" y="721"/>
                    <a:pt x="161" y="696"/>
                  </a:cubicBezTo>
                  <a:cubicBezTo>
                    <a:pt x="124" y="670"/>
                    <a:pt x="94" y="642"/>
                    <a:pt x="71" y="610"/>
                  </a:cubicBezTo>
                  <a:cubicBezTo>
                    <a:pt x="48" y="579"/>
                    <a:pt x="31" y="545"/>
                    <a:pt x="18" y="508"/>
                  </a:cubicBezTo>
                  <a:cubicBezTo>
                    <a:pt x="6" y="471"/>
                    <a:pt x="0" y="430"/>
                    <a:pt x="0" y="386"/>
                  </a:cubicBezTo>
                  <a:cubicBezTo>
                    <a:pt x="0" y="275"/>
                    <a:pt x="41" y="183"/>
                    <a:pt x="123" y="110"/>
                  </a:cubicBezTo>
                  <a:cubicBezTo>
                    <a:pt x="204" y="37"/>
                    <a:pt x="316" y="0"/>
                    <a:pt x="457" y="0"/>
                  </a:cubicBezTo>
                  <a:cubicBezTo>
                    <a:pt x="490" y="0"/>
                    <a:pt x="521" y="2"/>
                    <a:pt x="549" y="6"/>
                  </a:cubicBezTo>
                  <a:cubicBezTo>
                    <a:pt x="578" y="9"/>
                    <a:pt x="612" y="16"/>
                    <a:pt x="653" y="27"/>
                  </a:cubicBezTo>
                  <a:cubicBezTo>
                    <a:pt x="694" y="37"/>
                    <a:pt x="719" y="43"/>
                    <a:pt x="728" y="45"/>
                  </a:cubicBezTo>
                  <a:cubicBezTo>
                    <a:pt x="720" y="64"/>
                    <a:pt x="714" y="82"/>
                    <a:pt x="710" y="101"/>
                  </a:cubicBezTo>
                  <a:cubicBezTo>
                    <a:pt x="704" y="131"/>
                    <a:pt x="700" y="165"/>
                    <a:pt x="698" y="204"/>
                  </a:cubicBezTo>
                  <a:cubicBezTo>
                    <a:pt x="665" y="204"/>
                    <a:pt x="665" y="204"/>
                    <a:pt x="665" y="204"/>
                  </a:cubicBezTo>
                  <a:cubicBezTo>
                    <a:pt x="665" y="143"/>
                    <a:pt x="665" y="143"/>
                    <a:pt x="665" y="143"/>
                  </a:cubicBezTo>
                  <a:cubicBezTo>
                    <a:pt x="661" y="109"/>
                    <a:pt x="641" y="83"/>
                    <a:pt x="605" y="66"/>
                  </a:cubicBezTo>
                  <a:cubicBezTo>
                    <a:pt x="569" y="50"/>
                    <a:pt x="516" y="41"/>
                    <a:pt x="446" y="41"/>
                  </a:cubicBezTo>
                  <a:cubicBezTo>
                    <a:pt x="393" y="42"/>
                    <a:pt x="349" y="48"/>
                    <a:pt x="313" y="60"/>
                  </a:cubicBezTo>
                  <a:cubicBezTo>
                    <a:pt x="277" y="72"/>
                    <a:pt x="245" y="91"/>
                    <a:pt x="217" y="117"/>
                  </a:cubicBezTo>
                  <a:cubicBezTo>
                    <a:pt x="189" y="143"/>
                    <a:pt x="166" y="176"/>
                    <a:pt x="149" y="216"/>
                  </a:cubicBezTo>
                  <a:cubicBezTo>
                    <a:pt x="131" y="256"/>
                    <a:pt x="122" y="306"/>
                    <a:pt x="122" y="366"/>
                  </a:cubicBezTo>
                  <a:cubicBezTo>
                    <a:pt x="122" y="472"/>
                    <a:pt x="155" y="557"/>
                    <a:pt x="223" y="621"/>
                  </a:cubicBezTo>
                  <a:cubicBezTo>
                    <a:pt x="291" y="685"/>
                    <a:pt x="380" y="717"/>
                    <a:pt x="492" y="717"/>
                  </a:cubicBezTo>
                  <a:cubicBezTo>
                    <a:pt x="542" y="717"/>
                    <a:pt x="589" y="711"/>
                    <a:pt x="632" y="698"/>
                  </a:cubicBezTo>
                  <a:cubicBezTo>
                    <a:pt x="661" y="689"/>
                    <a:pt x="690" y="675"/>
                    <a:pt x="719" y="656"/>
                  </a:cubicBezTo>
                  <a:lnTo>
                    <a:pt x="728" y="6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28" name="Freeform 11"/>
            <p:cNvSpPr>
              <a:spLocks/>
            </p:cNvSpPr>
            <p:nvPr userDrawn="1"/>
          </p:nvSpPr>
          <p:spPr bwMode="auto">
            <a:xfrm>
              <a:off x="657225" y="998538"/>
              <a:ext cx="231775" cy="246063"/>
            </a:xfrm>
            <a:custGeom>
              <a:avLst/>
              <a:gdLst>
                <a:gd name="T0" fmla="*/ 728 w 728"/>
                <a:gd name="T1" fmla="*/ 667 h 774"/>
                <a:gd name="T2" fmla="*/ 706 w 728"/>
                <a:gd name="T3" fmla="*/ 716 h 774"/>
                <a:gd name="T4" fmla="*/ 580 w 728"/>
                <a:gd name="T5" fmla="*/ 761 h 774"/>
                <a:gd name="T6" fmla="*/ 446 w 728"/>
                <a:gd name="T7" fmla="*/ 774 h 774"/>
                <a:gd name="T8" fmla="*/ 288 w 728"/>
                <a:gd name="T9" fmla="*/ 754 h 774"/>
                <a:gd name="T10" fmla="*/ 160 w 728"/>
                <a:gd name="T11" fmla="*/ 696 h 774"/>
                <a:gd name="T12" fmla="*/ 71 w 728"/>
                <a:gd name="T13" fmla="*/ 610 h 774"/>
                <a:gd name="T14" fmla="*/ 18 w 728"/>
                <a:gd name="T15" fmla="*/ 508 h 774"/>
                <a:gd name="T16" fmla="*/ 0 w 728"/>
                <a:gd name="T17" fmla="*/ 386 h 774"/>
                <a:gd name="T18" fmla="*/ 122 w 728"/>
                <a:gd name="T19" fmla="*/ 110 h 774"/>
                <a:gd name="T20" fmla="*/ 456 w 728"/>
                <a:gd name="T21" fmla="*/ 0 h 774"/>
                <a:gd name="T22" fmla="*/ 549 w 728"/>
                <a:gd name="T23" fmla="*/ 6 h 774"/>
                <a:gd name="T24" fmla="*/ 653 w 728"/>
                <a:gd name="T25" fmla="*/ 27 h 774"/>
                <a:gd name="T26" fmla="*/ 728 w 728"/>
                <a:gd name="T27" fmla="*/ 45 h 774"/>
                <a:gd name="T28" fmla="*/ 710 w 728"/>
                <a:gd name="T29" fmla="*/ 101 h 774"/>
                <a:gd name="T30" fmla="*/ 698 w 728"/>
                <a:gd name="T31" fmla="*/ 204 h 774"/>
                <a:gd name="T32" fmla="*/ 665 w 728"/>
                <a:gd name="T33" fmla="*/ 204 h 774"/>
                <a:gd name="T34" fmla="*/ 664 w 728"/>
                <a:gd name="T35" fmla="*/ 143 h 774"/>
                <a:gd name="T36" fmla="*/ 604 w 728"/>
                <a:gd name="T37" fmla="*/ 66 h 774"/>
                <a:gd name="T38" fmla="*/ 445 w 728"/>
                <a:gd name="T39" fmla="*/ 41 h 774"/>
                <a:gd name="T40" fmla="*/ 313 w 728"/>
                <a:gd name="T41" fmla="*/ 60 h 774"/>
                <a:gd name="T42" fmla="*/ 216 w 728"/>
                <a:gd name="T43" fmla="*/ 117 h 774"/>
                <a:gd name="T44" fmla="*/ 148 w 728"/>
                <a:gd name="T45" fmla="*/ 216 h 774"/>
                <a:gd name="T46" fmla="*/ 121 w 728"/>
                <a:gd name="T47" fmla="*/ 366 h 774"/>
                <a:gd name="T48" fmla="*/ 223 w 728"/>
                <a:gd name="T49" fmla="*/ 621 h 774"/>
                <a:gd name="T50" fmla="*/ 492 w 728"/>
                <a:gd name="T51" fmla="*/ 717 h 774"/>
                <a:gd name="T52" fmla="*/ 631 w 728"/>
                <a:gd name="T53" fmla="*/ 698 h 774"/>
                <a:gd name="T54" fmla="*/ 718 w 728"/>
                <a:gd name="T55" fmla="*/ 656 h 774"/>
                <a:gd name="T56" fmla="*/ 728 w 728"/>
                <a:gd name="T57" fmla="*/ 667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28" h="774">
                  <a:moveTo>
                    <a:pt x="728" y="667"/>
                  </a:moveTo>
                  <a:cubicBezTo>
                    <a:pt x="706" y="716"/>
                    <a:pt x="706" y="716"/>
                    <a:pt x="706" y="716"/>
                  </a:cubicBezTo>
                  <a:cubicBezTo>
                    <a:pt x="663" y="736"/>
                    <a:pt x="621" y="751"/>
                    <a:pt x="580" y="761"/>
                  </a:cubicBezTo>
                  <a:cubicBezTo>
                    <a:pt x="539" y="770"/>
                    <a:pt x="495" y="774"/>
                    <a:pt x="446" y="774"/>
                  </a:cubicBezTo>
                  <a:cubicBezTo>
                    <a:pt x="389" y="774"/>
                    <a:pt x="337" y="768"/>
                    <a:pt x="288" y="754"/>
                  </a:cubicBezTo>
                  <a:cubicBezTo>
                    <a:pt x="239" y="740"/>
                    <a:pt x="197" y="721"/>
                    <a:pt x="160" y="696"/>
                  </a:cubicBezTo>
                  <a:cubicBezTo>
                    <a:pt x="124" y="670"/>
                    <a:pt x="94" y="642"/>
                    <a:pt x="71" y="610"/>
                  </a:cubicBezTo>
                  <a:cubicBezTo>
                    <a:pt x="48" y="579"/>
                    <a:pt x="30" y="545"/>
                    <a:pt x="18" y="508"/>
                  </a:cubicBezTo>
                  <a:cubicBezTo>
                    <a:pt x="6" y="471"/>
                    <a:pt x="0" y="430"/>
                    <a:pt x="0" y="386"/>
                  </a:cubicBezTo>
                  <a:cubicBezTo>
                    <a:pt x="0" y="275"/>
                    <a:pt x="41" y="183"/>
                    <a:pt x="122" y="110"/>
                  </a:cubicBezTo>
                  <a:cubicBezTo>
                    <a:pt x="204" y="37"/>
                    <a:pt x="315" y="0"/>
                    <a:pt x="456" y="0"/>
                  </a:cubicBezTo>
                  <a:cubicBezTo>
                    <a:pt x="490" y="0"/>
                    <a:pt x="520" y="2"/>
                    <a:pt x="549" y="6"/>
                  </a:cubicBezTo>
                  <a:cubicBezTo>
                    <a:pt x="577" y="9"/>
                    <a:pt x="612" y="16"/>
                    <a:pt x="653" y="27"/>
                  </a:cubicBezTo>
                  <a:cubicBezTo>
                    <a:pt x="694" y="37"/>
                    <a:pt x="719" y="43"/>
                    <a:pt x="728" y="45"/>
                  </a:cubicBezTo>
                  <a:cubicBezTo>
                    <a:pt x="720" y="64"/>
                    <a:pt x="714" y="82"/>
                    <a:pt x="710" y="101"/>
                  </a:cubicBezTo>
                  <a:cubicBezTo>
                    <a:pt x="704" y="131"/>
                    <a:pt x="700" y="165"/>
                    <a:pt x="698" y="204"/>
                  </a:cubicBezTo>
                  <a:cubicBezTo>
                    <a:pt x="665" y="204"/>
                    <a:pt x="665" y="204"/>
                    <a:pt x="665" y="204"/>
                  </a:cubicBezTo>
                  <a:cubicBezTo>
                    <a:pt x="664" y="143"/>
                    <a:pt x="664" y="143"/>
                    <a:pt x="664" y="143"/>
                  </a:cubicBezTo>
                  <a:cubicBezTo>
                    <a:pt x="661" y="109"/>
                    <a:pt x="641" y="83"/>
                    <a:pt x="604" y="66"/>
                  </a:cubicBezTo>
                  <a:cubicBezTo>
                    <a:pt x="568" y="50"/>
                    <a:pt x="515" y="41"/>
                    <a:pt x="445" y="41"/>
                  </a:cubicBezTo>
                  <a:cubicBezTo>
                    <a:pt x="393" y="42"/>
                    <a:pt x="349" y="48"/>
                    <a:pt x="313" y="60"/>
                  </a:cubicBezTo>
                  <a:cubicBezTo>
                    <a:pt x="276" y="72"/>
                    <a:pt x="244" y="91"/>
                    <a:pt x="216" y="117"/>
                  </a:cubicBezTo>
                  <a:cubicBezTo>
                    <a:pt x="189" y="143"/>
                    <a:pt x="166" y="176"/>
                    <a:pt x="148" y="216"/>
                  </a:cubicBezTo>
                  <a:cubicBezTo>
                    <a:pt x="131" y="256"/>
                    <a:pt x="122" y="306"/>
                    <a:pt x="121" y="366"/>
                  </a:cubicBezTo>
                  <a:cubicBezTo>
                    <a:pt x="121" y="472"/>
                    <a:pt x="155" y="557"/>
                    <a:pt x="223" y="621"/>
                  </a:cubicBezTo>
                  <a:cubicBezTo>
                    <a:pt x="290" y="685"/>
                    <a:pt x="380" y="717"/>
                    <a:pt x="492" y="717"/>
                  </a:cubicBezTo>
                  <a:cubicBezTo>
                    <a:pt x="542" y="717"/>
                    <a:pt x="588" y="711"/>
                    <a:pt x="631" y="698"/>
                  </a:cubicBezTo>
                  <a:cubicBezTo>
                    <a:pt x="660" y="689"/>
                    <a:pt x="689" y="675"/>
                    <a:pt x="718" y="656"/>
                  </a:cubicBezTo>
                  <a:lnTo>
                    <a:pt x="728" y="6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29" name="Freeform 12"/>
            <p:cNvSpPr>
              <a:spLocks/>
            </p:cNvSpPr>
            <p:nvPr userDrawn="1"/>
          </p:nvSpPr>
          <p:spPr bwMode="auto">
            <a:xfrm>
              <a:off x="757238" y="687388"/>
              <a:ext cx="323850" cy="239713"/>
            </a:xfrm>
            <a:custGeom>
              <a:avLst/>
              <a:gdLst>
                <a:gd name="T0" fmla="*/ 0 w 1017"/>
                <a:gd name="T1" fmla="*/ 35 h 754"/>
                <a:gd name="T2" fmla="*/ 0 w 1017"/>
                <a:gd name="T3" fmla="*/ 0 h 754"/>
                <a:gd name="T4" fmla="*/ 110 w 1017"/>
                <a:gd name="T5" fmla="*/ 4 h 754"/>
                <a:gd name="T6" fmla="*/ 212 w 1017"/>
                <a:gd name="T7" fmla="*/ 0 h 754"/>
                <a:gd name="T8" fmla="*/ 300 w 1017"/>
                <a:gd name="T9" fmla="*/ 183 h 754"/>
                <a:gd name="T10" fmla="*/ 509 w 1017"/>
                <a:gd name="T11" fmla="*/ 592 h 754"/>
                <a:gd name="T12" fmla="*/ 697 w 1017"/>
                <a:gd name="T13" fmla="*/ 218 h 754"/>
                <a:gd name="T14" fmla="*/ 800 w 1017"/>
                <a:gd name="T15" fmla="*/ 0 h 754"/>
                <a:gd name="T16" fmla="*/ 898 w 1017"/>
                <a:gd name="T17" fmla="*/ 4 h 754"/>
                <a:gd name="T18" fmla="*/ 1017 w 1017"/>
                <a:gd name="T19" fmla="*/ 0 h 754"/>
                <a:gd name="T20" fmla="*/ 1017 w 1017"/>
                <a:gd name="T21" fmla="*/ 35 h 754"/>
                <a:gd name="T22" fmla="*/ 938 w 1017"/>
                <a:gd name="T23" fmla="*/ 40 h 754"/>
                <a:gd name="T24" fmla="*/ 918 w 1017"/>
                <a:gd name="T25" fmla="*/ 53 h 754"/>
                <a:gd name="T26" fmla="*/ 910 w 1017"/>
                <a:gd name="T27" fmla="*/ 103 h 754"/>
                <a:gd name="T28" fmla="*/ 907 w 1017"/>
                <a:gd name="T29" fmla="*/ 251 h 754"/>
                <a:gd name="T30" fmla="*/ 907 w 1017"/>
                <a:gd name="T31" fmla="*/ 492 h 754"/>
                <a:gd name="T32" fmla="*/ 910 w 1017"/>
                <a:gd name="T33" fmla="*/ 631 h 754"/>
                <a:gd name="T34" fmla="*/ 918 w 1017"/>
                <a:gd name="T35" fmla="*/ 690 h 754"/>
                <a:gd name="T36" fmla="*/ 938 w 1017"/>
                <a:gd name="T37" fmla="*/ 704 h 754"/>
                <a:gd name="T38" fmla="*/ 1017 w 1017"/>
                <a:gd name="T39" fmla="*/ 709 h 754"/>
                <a:gd name="T40" fmla="*/ 1017 w 1017"/>
                <a:gd name="T41" fmla="*/ 743 h 754"/>
                <a:gd name="T42" fmla="*/ 861 w 1017"/>
                <a:gd name="T43" fmla="*/ 739 h 754"/>
                <a:gd name="T44" fmla="*/ 699 w 1017"/>
                <a:gd name="T45" fmla="*/ 743 h 754"/>
                <a:gd name="T46" fmla="*/ 699 w 1017"/>
                <a:gd name="T47" fmla="*/ 709 h 754"/>
                <a:gd name="T48" fmla="*/ 778 w 1017"/>
                <a:gd name="T49" fmla="*/ 704 h 754"/>
                <a:gd name="T50" fmla="*/ 797 w 1017"/>
                <a:gd name="T51" fmla="*/ 691 h 754"/>
                <a:gd name="T52" fmla="*/ 806 w 1017"/>
                <a:gd name="T53" fmla="*/ 641 h 754"/>
                <a:gd name="T54" fmla="*/ 808 w 1017"/>
                <a:gd name="T55" fmla="*/ 492 h 754"/>
                <a:gd name="T56" fmla="*/ 808 w 1017"/>
                <a:gd name="T57" fmla="*/ 108 h 754"/>
                <a:gd name="T58" fmla="*/ 619 w 1017"/>
                <a:gd name="T59" fmla="*/ 486 h 754"/>
                <a:gd name="T60" fmla="*/ 549 w 1017"/>
                <a:gd name="T61" fmla="*/ 629 h 754"/>
                <a:gd name="T62" fmla="*/ 494 w 1017"/>
                <a:gd name="T63" fmla="*/ 754 h 754"/>
                <a:gd name="T64" fmla="*/ 472 w 1017"/>
                <a:gd name="T65" fmla="*/ 754 h 754"/>
                <a:gd name="T66" fmla="*/ 459 w 1017"/>
                <a:gd name="T67" fmla="*/ 722 h 754"/>
                <a:gd name="T68" fmla="*/ 422 w 1017"/>
                <a:gd name="T69" fmla="*/ 645 h 754"/>
                <a:gd name="T70" fmla="*/ 159 w 1017"/>
                <a:gd name="T71" fmla="*/ 126 h 754"/>
                <a:gd name="T72" fmla="*/ 159 w 1017"/>
                <a:gd name="T73" fmla="*/ 492 h 754"/>
                <a:gd name="T74" fmla="*/ 163 w 1017"/>
                <a:gd name="T75" fmla="*/ 631 h 754"/>
                <a:gd name="T76" fmla="*/ 171 w 1017"/>
                <a:gd name="T77" fmla="*/ 690 h 754"/>
                <a:gd name="T78" fmla="*/ 191 w 1017"/>
                <a:gd name="T79" fmla="*/ 704 h 754"/>
                <a:gd name="T80" fmla="*/ 271 w 1017"/>
                <a:gd name="T81" fmla="*/ 709 h 754"/>
                <a:gd name="T82" fmla="*/ 271 w 1017"/>
                <a:gd name="T83" fmla="*/ 743 h 754"/>
                <a:gd name="T84" fmla="*/ 138 w 1017"/>
                <a:gd name="T85" fmla="*/ 739 h 754"/>
                <a:gd name="T86" fmla="*/ 0 w 1017"/>
                <a:gd name="T87" fmla="*/ 743 h 754"/>
                <a:gd name="T88" fmla="*/ 0 w 1017"/>
                <a:gd name="T89" fmla="*/ 709 h 754"/>
                <a:gd name="T90" fmla="*/ 79 w 1017"/>
                <a:gd name="T91" fmla="*/ 704 h 754"/>
                <a:gd name="T92" fmla="*/ 98 w 1017"/>
                <a:gd name="T93" fmla="*/ 691 h 754"/>
                <a:gd name="T94" fmla="*/ 107 w 1017"/>
                <a:gd name="T95" fmla="*/ 641 h 754"/>
                <a:gd name="T96" fmla="*/ 109 w 1017"/>
                <a:gd name="T97" fmla="*/ 492 h 754"/>
                <a:gd name="T98" fmla="*/ 109 w 1017"/>
                <a:gd name="T99" fmla="*/ 251 h 754"/>
                <a:gd name="T100" fmla="*/ 107 w 1017"/>
                <a:gd name="T101" fmla="*/ 112 h 754"/>
                <a:gd name="T102" fmla="*/ 99 w 1017"/>
                <a:gd name="T103" fmla="*/ 54 h 754"/>
                <a:gd name="T104" fmla="*/ 78 w 1017"/>
                <a:gd name="T105" fmla="*/ 40 h 754"/>
                <a:gd name="T106" fmla="*/ 0 w 1017"/>
                <a:gd name="T107" fmla="*/ 35 h 7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17" h="754">
                  <a:moveTo>
                    <a:pt x="0" y="35"/>
                  </a:moveTo>
                  <a:cubicBezTo>
                    <a:pt x="0" y="0"/>
                    <a:pt x="0" y="0"/>
                    <a:pt x="0" y="0"/>
                  </a:cubicBezTo>
                  <a:cubicBezTo>
                    <a:pt x="38" y="2"/>
                    <a:pt x="75" y="4"/>
                    <a:pt x="110" y="4"/>
                  </a:cubicBezTo>
                  <a:cubicBezTo>
                    <a:pt x="145" y="4"/>
                    <a:pt x="179" y="2"/>
                    <a:pt x="212" y="0"/>
                  </a:cubicBezTo>
                  <a:cubicBezTo>
                    <a:pt x="244" y="70"/>
                    <a:pt x="274" y="131"/>
                    <a:pt x="300" y="183"/>
                  </a:cubicBezTo>
                  <a:cubicBezTo>
                    <a:pt x="509" y="592"/>
                    <a:pt x="509" y="592"/>
                    <a:pt x="509" y="592"/>
                  </a:cubicBezTo>
                  <a:cubicBezTo>
                    <a:pt x="697" y="218"/>
                    <a:pt x="697" y="218"/>
                    <a:pt x="697" y="218"/>
                  </a:cubicBezTo>
                  <a:cubicBezTo>
                    <a:pt x="749" y="116"/>
                    <a:pt x="783" y="43"/>
                    <a:pt x="800" y="0"/>
                  </a:cubicBezTo>
                  <a:cubicBezTo>
                    <a:pt x="839" y="2"/>
                    <a:pt x="872" y="4"/>
                    <a:pt x="898" y="4"/>
                  </a:cubicBezTo>
                  <a:cubicBezTo>
                    <a:pt x="923" y="4"/>
                    <a:pt x="962" y="2"/>
                    <a:pt x="1017" y="0"/>
                  </a:cubicBezTo>
                  <a:cubicBezTo>
                    <a:pt x="1017" y="35"/>
                    <a:pt x="1017" y="35"/>
                    <a:pt x="1017" y="35"/>
                  </a:cubicBezTo>
                  <a:cubicBezTo>
                    <a:pt x="974" y="35"/>
                    <a:pt x="947" y="37"/>
                    <a:pt x="938" y="40"/>
                  </a:cubicBezTo>
                  <a:cubicBezTo>
                    <a:pt x="928" y="43"/>
                    <a:pt x="922" y="47"/>
                    <a:pt x="918" y="53"/>
                  </a:cubicBezTo>
                  <a:cubicBezTo>
                    <a:pt x="914" y="60"/>
                    <a:pt x="911" y="76"/>
                    <a:pt x="910" y="103"/>
                  </a:cubicBezTo>
                  <a:cubicBezTo>
                    <a:pt x="910" y="110"/>
                    <a:pt x="909" y="159"/>
                    <a:pt x="907" y="251"/>
                  </a:cubicBezTo>
                  <a:cubicBezTo>
                    <a:pt x="907" y="492"/>
                    <a:pt x="907" y="492"/>
                    <a:pt x="907" y="492"/>
                  </a:cubicBezTo>
                  <a:cubicBezTo>
                    <a:pt x="907" y="540"/>
                    <a:pt x="908" y="586"/>
                    <a:pt x="910" y="631"/>
                  </a:cubicBezTo>
                  <a:cubicBezTo>
                    <a:pt x="911" y="664"/>
                    <a:pt x="914" y="684"/>
                    <a:pt x="918" y="690"/>
                  </a:cubicBezTo>
                  <a:cubicBezTo>
                    <a:pt x="922" y="696"/>
                    <a:pt x="929" y="701"/>
                    <a:pt x="938" y="704"/>
                  </a:cubicBezTo>
                  <a:cubicBezTo>
                    <a:pt x="948" y="707"/>
                    <a:pt x="974" y="709"/>
                    <a:pt x="1017" y="709"/>
                  </a:cubicBezTo>
                  <a:cubicBezTo>
                    <a:pt x="1017" y="743"/>
                    <a:pt x="1017" y="743"/>
                    <a:pt x="1017" y="743"/>
                  </a:cubicBezTo>
                  <a:cubicBezTo>
                    <a:pt x="943" y="740"/>
                    <a:pt x="891" y="739"/>
                    <a:pt x="861" y="739"/>
                  </a:cubicBezTo>
                  <a:cubicBezTo>
                    <a:pt x="837" y="739"/>
                    <a:pt x="782" y="740"/>
                    <a:pt x="699" y="743"/>
                  </a:cubicBezTo>
                  <a:cubicBezTo>
                    <a:pt x="699" y="709"/>
                    <a:pt x="699" y="709"/>
                    <a:pt x="699" y="709"/>
                  </a:cubicBezTo>
                  <a:cubicBezTo>
                    <a:pt x="742" y="709"/>
                    <a:pt x="768" y="707"/>
                    <a:pt x="778" y="704"/>
                  </a:cubicBezTo>
                  <a:cubicBezTo>
                    <a:pt x="788" y="701"/>
                    <a:pt x="794" y="697"/>
                    <a:pt x="797" y="691"/>
                  </a:cubicBezTo>
                  <a:cubicBezTo>
                    <a:pt x="802" y="684"/>
                    <a:pt x="805" y="668"/>
                    <a:pt x="806" y="641"/>
                  </a:cubicBezTo>
                  <a:cubicBezTo>
                    <a:pt x="806" y="633"/>
                    <a:pt x="807" y="584"/>
                    <a:pt x="808" y="492"/>
                  </a:cubicBezTo>
                  <a:cubicBezTo>
                    <a:pt x="808" y="108"/>
                    <a:pt x="808" y="108"/>
                    <a:pt x="808" y="108"/>
                  </a:cubicBezTo>
                  <a:cubicBezTo>
                    <a:pt x="619" y="486"/>
                    <a:pt x="619" y="486"/>
                    <a:pt x="619" y="486"/>
                  </a:cubicBezTo>
                  <a:cubicBezTo>
                    <a:pt x="589" y="545"/>
                    <a:pt x="566" y="593"/>
                    <a:pt x="549" y="629"/>
                  </a:cubicBezTo>
                  <a:cubicBezTo>
                    <a:pt x="537" y="655"/>
                    <a:pt x="518" y="696"/>
                    <a:pt x="494" y="754"/>
                  </a:cubicBezTo>
                  <a:cubicBezTo>
                    <a:pt x="472" y="754"/>
                    <a:pt x="472" y="754"/>
                    <a:pt x="472" y="754"/>
                  </a:cubicBezTo>
                  <a:cubicBezTo>
                    <a:pt x="468" y="740"/>
                    <a:pt x="463" y="729"/>
                    <a:pt x="459" y="722"/>
                  </a:cubicBezTo>
                  <a:cubicBezTo>
                    <a:pt x="422" y="645"/>
                    <a:pt x="422" y="645"/>
                    <a:pt x="422" y="645"/>
                  </a:cubicBezTo>
                  <a:cubicBezTo>
                    <a:pt x="159" y="126"/>
                    <a:pt x="159" y="126"/>
                    <a:pt x="159" y="126"/>
                  </a:cubicBezTo>
                  <a:cubicBezTo>
                    <a:pt x="159" y="492"/>
                    <a:pt x="159" y="492"/>
                    <a:pt x="159" y="492"/>
                  </a:cubicBezTo>
                  <a:cubicBezTo>
                    <a:pt x="159" y="540"/>
                    <a:pt x="160" y="586"/>
                    <a:pt x="163" y="631"/>
                  </a:cubicBezTo>
                  <a:cubicBezTo>
                    <a:pt x="164" y="664"/>
                    <a:pt x="167" y="683"/>
                    <a:pt x="171" y="690"/>
                  </a:cubicBezTo>
                  <a:cubicBezTo>
                    <a:pt x="175" y="696"/>
                    <a:pt x="182" y="701"/>
                    <a:pt x="191" y="704"/>
                  </a:cubicBezTo>
                  <a:cubicBezTo>
                    <a:pt x="200" y="707"/>
                    <a:pt x="227" y="709"/>
                    <a:pt x="271" y="709"/>
                  </a:cubicBezTo>
                  <a:cubicBezTo>
                    <a:pt x="271" y="743"/>
                    <a:pt x="271" y="743"/>
                    <a:pt x="271" y="743"/>
                  </a:cubicBezTo>
                  <a:cubicBezTo>
                    <a:pt x="138" y="739"/>
                    <a:pt x="138" y="739"/>
                    <a:pt x="138" y="739"/>
                  </a:cubicBezTo>
                  <a:cubicBezTo>
                    <a:pt x="0" y="743"/>
                    <a:pt x="0" y="743"/>
                    <a:pt x="0" y="743"/>
                  </a:cubicBezTo>
                  <a:cubicBezTo>
                    <a:pt x="0" y="709"/>
                    <a:pt x="0" y="709"/>
                    <a:pt x="0" y="709"/>
                  </a:cubicBezTo>
                  <a:cubicBezTo>
                    <a:pt x="43" y="709"/>
                    <a:pt x="69" y="707"/>
                    <a:pt x="79" y="704"/>
                  </a:cubicBezTo>
                  <a:cubicBezTo>
                    <a:pt x="88" y="701"/>
                    <a:pt x="95" y="697"/>
                    <a:pt x="98" y="691"/>
                  </a:cubicBezTo>
                  <a:cubicBezTo>
                    <a:pt x="103" y="684"/>
                    <a:pt x="105" y="668"/>
                    <a:pt x="107" y="641"/>
                  </a:cubicBezTo>
                  <a:cubicBezTo>
                    <a:pt x="107" y="634"/>
                    <a:pt x="108" y="584"/>
                    <a:pt x="109" y="492"/>
                  </a:cubicBezTo>
                  <a:cubicBezTo>
                    <a:pt x="109" y="251"/>
                    <a:pt x="109" y="251"/>
                    <a:pt x="109" y="251"/>
                  </a:cubicBezTo>
                  <a:cubicBezTo>
                    <a:pt x="109" y="204"/>
                    <a:pt x="108" y="158"/>
                    <a:pt x="107" y="112"/>
                  </a:cubicBezTo>
                  <a:cubicBezTo>
                    <a:pt x="105" y="79"/>
                    <a:pt x="103" y="60"/>
                    <a:pt x="99" y="54"/>
                  </a:cubicBezTo>
                  <a:cubicBezTo>
                    <a:pt x="94" y="48"/>
                    <a:pt x="88" y="43"/>
                    <a:pt x="78" y="40"/>
                  </a:cubicBezTo>
                  <a:cubicBezTo>
                    <a:pt x="69" y="37"/>
                    <a:pt x="43" y="35"/>
                    <a:pt x="0"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30" name="Freeform 13"/>
            <p:cNvSpPr>
              <a:spLocks noEditPoints="1"/>
            </p:cNvSpPr>
            <p:nvPr userDrawn="1"/>
          </p:nvSpPr>
          <p:spPr bwMode="auto">
            <a:xfrm>
              <a:off x="1092200" y="684213"/>
              <a:ext cx="263525" cy="238125"/>
            </a:xfrm>
            <a:custGeom>
              <a:avLst/>
              <a:gdLst>
                <a:gd name="T0" fmla="*/ 117 w 832"/>
                <a:gd name="T1" fmla="*/ 747 h 750"/>
                <a:gd name="T2" fmla="*/ 257 w 832"/>
                <a:gd name="T3" fmla="*/ 750 h 750"/>
                <a:gd name="T4" fmla="*/ 257 w 832"/>
                <a:gd name="T5" fmla="*/ 717 h 750"/>
                <a:gd name="T6" fmla="*/ 185 w 832"/>
                <a:gd name="T7" fmla="*/ 712 h 750"/>
                <a:gd name="T8" fmla="*/ 166 w 832"/>
                <a:gd name="T9" fmla="*/ 702 h 750"/>
                <a:gd name="T10" fmla="*/ 162 w 832"/>
                <a:gd name="T11" fmla="*/ 690 h 750"/>
                <a:gd name="T12" fmla="*/ 178 w 832"/>
                <a:gd name="T13" fmla="*/ 637 h 750"/>
                <a:gd name="T14" fmla="*/ 237 w 832"/>
                <a:gd name="T15" fmla="*/ 503 h 750"/>
                <a:gd name="T16" fmla="*/ 556 w 832"/>
                <a:gd name="T17" fmla="*/ 503 h 750"/>
                <a:gd name="T18" fmla="*/ 624 w 832"/>
                <a:gd name="T19" fmla="*/ 663 h 750"/>
                <a:gd name="T20" fmla="*/ 632 w 832"/>
                <a:gd name="T21" fmla="*/ 693 h 750"/>
                <a:gd name="T22" fmla="*/ 627 w 832"/>
                <a:gd name="T23" fmla="*/ 705 h 750"/>
                <a:gd name="T24" fmla="*/ 609 w 832"/>
                <a:gd name="T25" fmla="*/ 713 h 750"/>
                <a:gd name="T26" fmla="*/ 535 w 832"/>
                <a:gd name="T27" fmla="*/ 717 h 750"/>
                <a:gd name="T28" fmla="*/ 535 w 832"/>
                <a:gd name="T29" fmla="*/ 750 h 750"/>
                <a:gd name="T30" fmla="*/ 712 w 832"/>
                <a:gd name="T31" fmla="*/ 747 h 750"/>
                <a:gd name="T32" fmla="*/ 832 w 832"/>
                <a:gd name="T33" fmla="*/ 750 h 750"/>
                <a:gd name="T34" fmla="*/ 832 w 832"/>
                <a:gd name="T35" fmla="*/ 717 h 750"/>
                <a:gd name="T36" fmla="*/ 776 w 832"/>
                <a:gd name="T37" fmla="*/ 710 h 750"/>
                <a:gd name="T38" fmla="*/ 753 w 832"/>
                <a:gd name="T39" fmla="*/ 687 h 750"/>
                <a:gd name="T40" fmla="*/ 677 w 832"/>
                <a:gd name="T41" fmla="*/ 526 h 750"/>
                <a:gd name="T42" fmla="*/ 441 w 832"/>
                <a:gd name="T43" fmla="*/ 0 h 750"/>
                <a:gd name="T44" fmla="*/ 406 w 832"/>
                <a:gd name="T45" fmla="*/ 0 h 750"/>
                <a:gd name="T46" fmla="*/ 310 w 832"/>
                <a:gd name="T47" fmla="*/ 217 h 750"/>
                <a:gd name="T48" fmla="*/ 172 w 832"/>
                <a:gd name="T49" fmla="*/ 512 h 750"/>
                <a:gd name="T50" fmla="*/ 100 w 832"/>
                <a:gd name="T51" fmla="*/ 660 h 750"/>
                <a:gd name="T52" fmla="*/ 74 w 832"/>
                <a:gd name="T53" fmla="*/ 702 h 750"/>
                <a:gd name="T54" fmla="*/ 54 w 832"/>
                <a:gd name="T55" fmla="*/ 713 h 750"/>
                <a:gd name="T56" fmla="*/ 0 w 832"/>
                <a:gd name="T57" fmla="*/ 717 h 750"/>
                <a:gd name="T58" fmla="*/ 0 w 832"/>
                <a:gd name="T59" fmla="*/ 750 h 750"/>
                <a:gd name="T60" fmla="*/ 117 w 832"/>
                <a:gd name="T61" fmla="*/ 747 h 750"/>
                <a:gd name="T62" fmla="*/ 396 w 832"/>
                <a:gd name="T63" fmla="*/ 143 h 750"/>
                <a:gd name="T64" fmla="*/ 534 w 832"/>
                <a:gd name="T65" fmla="*/ 458 h 750"/>
                <a:gd name="T66" fmla="*/ 256 w 832"/>
                <a:gd name="T67" fmla="*/ 458 h 750"/>
                <a:gd name="T68" fmla="*/ 396 w 832"/>
                <a:gd name="T69" fmla="*/ 143 h 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32" h="750">
                  <a:moveTo>
                    <a:pt x="117" y="747"/>
                  </a:moveTo>
                  <a:cubicBezTo>
                    <a:pt x="148" y="747"/>
                    <a:pt x="195" y="748"/>
                    <a:pt x="257" y="750"/>
                  </a:cubicBezTo>
                  <a:cubicBezTo>
                    <a:pt x="257" y="717"/>
                    <a:pt x="257" y="717"/>
                    <a:pt x="257" y="717"/>
                  </a:cubicBezTo>
                  <a:cubicBezTo>
                    <a:pt x="222" y="716"/>
                    <a:pt x="199" y="715"/>
                    <a:pt x="185" y="712"/>
                  </a:cubicBezTo>
                  <a:cubicBezTo>
                    <a:pt x="177" y="710"/>
                    <a:pt x="170" y="707"/>
                    <a:pt x="166" y="702"/>
                  </a:cubicBezTo>
                  <a:cubicBezTo>
                    <a:pt x="163" y="699"/>
                    <a:pt x="162" y="695"/>
                    <a:pt x="162" y="690"/>
                  </a:cubicBezTo>
                  <a:cubicBezTo>
                    <a:pt x="162" y="679"/>
                    <a:pt x="167" y="662"/>
                    <a:pt x="178" y="637"/>
                  </a:cubicBezTo>
                  <a:cubicBezTo>
                    <a:pt x="237" y="503"/>
                    <a:pt x="237" y="503"/>
                    <a:pt x="237" y="503"/>
                  </a:cubicBezTo>
                  <a:cubicBezTo>
                    <a:pt x="556" y="503"/>
                    <a:pt x="556" y="503"/>
                    <a:pt x="556" y="503"/>
                  </a:cubicBezTo>
                  <a:cubicBezTo>
                    <a:pt x="624" y="663"/>
                    <a:pt x="624" y="663"/>
                    <a:pt x="624" y="663"/>
                  </a:cubicBezTo>
                  <a:cubicBezTo>
                    <a:pt x="629" y="675"/>
                    <a:pt x="632" y="685"/>
                    <a:pt x="632" y="693"/>
                  </a:cubicBezTo>
                  <a:cubicBezTo>
                    <a:pt x="632" y="698"/>
                    <a:pt x="630" y="702"/>
                    <a:pt x="627" y="705"/>
                  </a:cubicBezTo>
                  <a:cubicBezTo>
                    <a:pt x="624" y="708"/>
                    <a:pt x="618" y="711"/>
                    <a:pt x="609" y="713"/>
                  </a:cubicBezTo>
                  <a:cubicBezTo>
                    <a:pt x="601" y="715"/>
                    <a:pt x="576" y="716"/>
                    <a:pt x="535" y="717"/>
                  </a:cubicBezTo>
                  <a:cubicBezTo>
                    <a:pt x="535" y="750"/>
                    <a:pt x="535" y="750"/>
                    <a:pt x="535" y="750"/>
                  </a:cubicBezTo>
                  <a:cubicBezTo>
                    <a:pt x="712" y="747"/>
                    <a:pt x="712" y="747"/>
                    <a:pt x="712" y="747"/>
                  </a:cubicBezTo>
                  <a:cubicBezTo>
                    <a:pt x="734" y="747"/>
                    <a:pt x="775" y="748"/>
                    <a:pt x="832" y="750"/>
                  </a:cubicBezTo>
                  <a:cubicBezTo>
                    <a:pt x="832" y="717"/>
                    <a:pt x="832" y="717"/>
                    <a:pt x="832" y="717"/>
                  </a:cubicBezTo>
                  <a:cubicBezTo>
                    <a:pt x="803" y="716"/>
                    <a:pt x="784" y="714"/>
                    <a:pt x="776" y="710"/>
                  </a:cubicBezTo>
                  <a:cubicBezTo>
                    <a:pt x="767" y="707"/>
                    <a:pt x="760" y="699"/>
                    <a:pt x="753" y="687"/>
                  </a:cubicBezTo>
                  <a:cubicBezTo>
                    <a:pt x="740" y="664"/>
                    <a:pt x="715" y="611"/>
                    <a:pt x="677" y="526"/>
                  </a:cubicBezTo>
                  <a:cubicBezTo>
                    <a:pt x="441" y="0"/>
                    <a:pt x="441" y="0"/>
                    <a:pt x="441" y="0"/>
                  </a:cubicBezTo>
                  <a:cubicBezTo>
                    <a:pt x="406" y="0"/>
                    <a:pt x="406" y="0"/>
                    <a:pt x="406" y="0"/>
                  </a:cubicBezTo>
                  <a:cubicBezTo>
                    <a:pt x="357" y="112"/>
                    <a:pt x="325" y="185"/>
                    <a:pt x="310" y="217"/>
                  </a:cubicBezTo>
                  <a:cubicBezTo>
                    <a:pt x="172" y="512"/>
                    <a:pt x="172" y="512"/>
                    <a:pt x="172" y="512"/>
                  </a:cubicBezTo>
                  <a:cubicBezTo>
                    <a:pt x="131" y="598"/>
                    <a:pt x="107" y="647"/>
                    <a:pt x="100" y="660"/>
                  </a:cubicBezTo>
                  <a:cubicBezTo>
                    <a:pt x="89" y="683"/>
                    <a:pt x="80" y="697"/>
                    <a:pt x="74" y="702"/>
                  </a:cubicBezTo>
                  <a:cubicBezTo>
                    <a:pt x="68" y="708"/>
                    <a:pt x="61" y="711"/>
                    <a:pt x="54" y="713"/>
                  </a:cubicBezTo>
                  <a:cubicBezTo>
                    <a:pt x="47" y="715"/>
                    <a:pt x="29" y="716"/>
                    <a:pt x="0" y="717"/>
                  </a:cubicBezTo>
                  <a:cubicBezTo>
                    <a:pt x="0" y="750"/>
                    <a:pt x="0" y="750"/>
                    <a:pt x="0" y="750"/>
                  </a:cubicBezTo>
                  <a:cubicBezTo>
                    <a:pt x="42" y="748"/>
                    <a:pt x="81" y="747"/>
                    <a:pt x="117" y="747"/>
                  </a:cubicBezTo>
                  <a:close/>
                  <a:moveTo>
                    <a:pt x="396" y="143"/>
                  </a:moveTo>
                  <a:cubicBezTo>
                    <a:pt x="534" y="458"/>
                    <a:pt x="534" y="458"/>
                    <a:pt x="534" y="458"/>
                  </a:cubicBezTo>
                  <a:cubicBezTo>
                    <a:pt x="256" y="458"/>
                    <a:pt x="256" y="458"/>
                    <a:pt x="256" y="458"/>
                  </a:cubicBezTo>
                  <a:lnTo>
                    <a:pt x="396" y="1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31" name="Freeform 14"/>
            <p:cNvSpPr>
              <a:spLocks/>
            </p:cNvSpPr>
            <p:nvPr userDrawn="1"/>
          </p:nvSpPr>
          <p:spPr bwMode="auto">
            <a:xfrm>
              <a:off x="1309688" y="687388"/>
              <a:ext cx="260350" cy="234950"/>
            </a:xfrm>
            <a:custGeom>
              <a:avLst/>
              <a:gdLst>
                <a:gd name="T0" fmla="*/ 601 w 817"/>
                <a:gd name="T1" fmla="*/ 111 h 743"/>
                <a:gd name="T2" fmla="*/ 634 w 817"/>
                <a:gd name="T3" fmla="*/ 52 h 743"/>
                <a:gd name="T4" fmla="*/ 624 w 817"/>
                <a:gd name="T5" fmla="*/ 39 h 743"/>
                <a:gd name="T6" fmla="*/ 543 w 817"/>
                <a:gd name="T7" fmla="*/ 33 h 743"/>
                <a:gd name="T8" fmla="*/ 543 w 817"/>
                <a:gd name="T9" fmla="*/ 0 h 743"/>
                <a:gd name="T10" fmla="*/ 688 w 817"/>
                <a:gd name="T11" fmla="*/ 3 h 743"/>
                <a:gd name="T12" fmla="*/ 817 w 817"/>
                <a:gd name="T13" fmla="*/ 0 h 743"/>
                <a:gd name="T14" fmla="*/ 817 w 817"/>
                <a:gd name="T15" fmla="*/ 33 h 743"/>
                <a:gd name="T16" fmla="*/ 746 w 817"/>
                <a:gd name="T17" fmla="*/ 39 h 743"/>
                <a:gd name="T18" fmla="*/ 718 w 817"/>
                <a:gd name="T19" fmla="*/ 51 h 743"/>
                <a:gd name="T20" fmla="*/ 675 w 817"/>
                <a:gd name="T21" fmla="*/ 102 h 743"/>
                <a:gd name="T22" fmla="*/ 514 w 817"/>
                <a:gd name="T23" fmla="*/ 333 h 743"/>
                <a:gd name="T24" fmla="*/ 461 w 817"/>
                <a:gd name="T25" fmla="*/ 422 h 743"/>
                <a:gd name="T26" fmla="*/ 455 w 817"/>
                <a:gd name="T27" fmla="*/ 453 h 743"/>
                <a:gd name="T28" fmla="*/ 455 w 817"/>
                <a:gd name="T29" fmla="*/ 493 h 743"/>
                <a:gd name="T30" fmla="*/ 459 w 817"/>
                <a:gd name="T31" fmla="*/ 631 h 743"/>
                <a:gd name="T32" fmla="*/ 466 w 817"/>
                <a:gd name="T33" fmla="*/ 690 h 743"/>
                <a:gd name="T34" fmla="*/ 486 w 817"/>
                <a:gd name="T35" fmla="*/ 704 h 743"/>
                <a:gd name="T36" fmla="*/ 564 w 817"/>
                <a:gd name="T37" fmla="*/ 710 h 743"/>
                <a:gd name="T38" fmla="*/ 564 w 817"/>
                <a:gd name="T39" fmla="*/ 743 h 743"/>
                <a:gd name="T40" fmla="*/ 410 w 817"/>
                <a:gd name="T41" fmla="*/ 740 h 743"/>
                <a:gd name="T42" fmla="*/ 244 w 817"/>
                <a:gd name="T43" fmla="*/ 743 h 743"/>
                <a:gd name="T44" fmla="*/ 244 w 817"/>
                <a:gd name="T45" fmla="*/ 710 h 743"/>
                <a:gd name="T46" fmla="*/ 322 w 817"/>
                <a:gd name="T47" fmla="*/ 704 h 743"/>
                <a:gd name="T48" fmla="*/ 341 w 817"/>
                <a:gd name="T49" fmla="*/ 692 h 743"/>
                <a:gd name="T50" fmla="*/ 350 w 817"/>
                <a:gd name="T51" fmla="*/ 641 h 743"/>
                <a:gd name="T52" fmla="*/ 353 w 817"/>
                <a:gd name="T53" fmla="*/ 493 h 743"/>
                <a:gd name="T54" fmla="*/ 353 w 817"/>
                <a:gd name="T55" fmla="*/ 432 h 743"/>
                <a:gd name="T56" fmla="*/ 331 w 817"/>
                <a:gd name="T57" fmla="*/ 390 h 743"/>
                <a:gd name="T58" fmla="*/ 275 w 817"/>
                <a:gd name="T59" fmla="*/ 300 h 743"/>
                <a:gd name="T60" fmla="*/ 135 w 817"/>
                <a:gd name="T61" fmla="*/ 102 h 743"/>
                <a:gd name="T62" fmla="*/ 96 w 817"/>
                <a:gd name="T63" fmla="*/ 51 h 743"/>
                <a:gd name="T64" fmla="*/ 69 w 817"/>
                <a:gd name="T65" fmla="*/ 39 h 743"/>
                <a:gd name="T66" fmla="*/ 0 w 817"/>
                <a:gd name="T67" fmla="*/ 33 h 743"/>
                <a:gd name="T68" fmla="*/ 0 w 817"/>
                <a:gd name="T69" fmla="*/ 0 h 743"/>
                <a:gd name="T70" fmla="*/ 130 w 817"/>
                <a:gd name="T71" fmla="*/ 3 h 743"/>
                <a:gd name="T72" fmla="*/ 333 w 817"/>
                <a:gd name="T73" fmla="*/ 0 h 743"/>
                <a:gd name="T74" fmla="*/ 333 w 817"/>
                <a:gd name="T75" fmla="*/ 33 h 743"/>
                <a:gd name="T76" fmla="*/ 246 w 817"/>
                <a:gd name="T77" fmla="*/ 39 h 743"/>
                <a:gd name="T78" fmla="*/ 234 w 817"/>
                <a:gd name="T79" fmla="*/ 52 h 743"/>
                <a:gd name="T80" fmla="*/ 262 w 817"/>
                <a:gd name="T81" fmla="*/ 111 h 743"/>
                <a:gd name="T82" fmla="*/ 426 w 817"/>
                <a:gd name="T83" fmla="*/ 376 h 743"/>
                <a:gd name="T84" fmla="*/ 601 w 817"/>
                <a:gd name="T85" fmla="*/ 111 h 7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17" h="743">
                  <a:moveTo>
                    <a:pt x="601" y="111"/>
                  </a:moveTo>
                  <a:cubicBezTo>
                    <a:pt x="623" y="78"/>
                    <a:pt x="634" y="59"/>
                    <a:pt x="634" y="52"/>
                  </a:cubicBezTo>
                  <a:cubicBezTo>
                    <a:pt x="634" y="46"/>
                    <a:pt x="631" y="41"/>
                    <a:pt x="624" y="39"/>
                  </a:cubicBezTo>
                  <a:cubicBezTo>
                    <a:pt x="616" y="36"/>
                    <a:pt x="585" y="34"/>
                    <a:pt x="543" y="33"/>
                  </a:cubicBezTo>
                  <a:cubicBezTo>
                    <a:pt x="543" y="0"/>
                    <a:pt x="543" y="0"/>
                    <a:pt x="543" y="0"/>
                  </a:cubicBezTo>
                  <a:cubicBezTo>
                    <a:pt x="610" y="2"/>
                    <a:pt x="650" y="3"/>
                    <a:pt x="688" y="3"/>
                  </a:cubicBezTo>
                  <a:cubicBezTo>
                    <a:pt x="725" y="3"/>
                    <a:pt x="745" y="2"/>
                    <a:pt x="817" y="0"/>
                  </a:cubicBezTo>
                  <a:cubicBezTo>
                    <a:pt x="817" y="33"/>
                    <a:pt x="817" y="33"/>
                    <a:pt x="817" y="33"/>
                  </a:cubicBezTo>
                  <a:cubicBezTo>
                    <a:pt x="773" y="34"/>
                    <a:pt x="757" y="36"/>
                    <a:pt x="746" y="39"/>
                  </a:cubicBezTo>
                  <a:cubicBezTo>
                    <a:pt x="735" y="41"/>
                    <a:pt x="725" y="46"/>
                    <a:pt x="718" y="51"/>
                  </a:cubicBezTo>
                  <a:cubicBezTo>
                    <a:pt x="709" y="58"/>
                    <a:pt x="695" y="75"/>
                    <a:pt x="675" y="102"/>
                  </a:cubicBezTo>
                  <a:cubicBezTo>
                    <a:pt x="514" y="333"/>
                    <a:pt x="514" y="333"/>
                    <a:pt x="514" y="333"/>
                  </a:cubicBezTo>
                  <a:cubicBezTo>
                    <a:pt x="483" y="381"/>
                    <a:pt x="465" y="411"/>
                    <a:pt x="461" y="422"/>
                  </a:cubicBezTo>
                  <a:cubicBezTo>
                    <a:pt x="457" y="433"/>
                    <a:pt x="455" y="443"/>
                    <a:pt x="455" y="453"/>
                  </a:cubicBezTo>
                  <a:cubicBezTo>
                    <a:pt x="455" y="493"/>
                    <a:pt x="455" y="493"/>
                    <a:pt x="455" y="493"/>
                  </a:cubicBezTo>
                  <a:cubicBezTo>
                    <a:pt x="455" y="541"/>
                    <a:pt x="456" y="587"/>
                    <a:pt x="459" y="631"/>
                  </a:cubicBezTo>
                  <a:cubicBezTo>
                    <a:pt x="460" y="665"/>
                    <a:pt x="462" y="684"/>
                    <a:pt x="466" y="690"/>
                  </a:cubicBezTo>
                  <a:cubicBezTo>
                    <a:pt x="470" y="696"/>
                    <a:pt x="477" y="701"/>
                    <a:pt x="486" y="704"/>
                  </a:cubicBezTo>
                  <a:cubicBezTo>
                    <a:pt x="495" y="707"/>
                    <a:pt x="521" y="709"/>
                    <a:pt x="564" y="710"/>
                  </a:cubicBezTo>
                  <a:cubicBezTo>
                    <a:pt x="564" y="743"/>
                    <a:pt x="564" y="743"/>
                    <a:pt x="564" y="743"/>
                  </a:cubicBezTo>
                  <a:cubicBezTo>
                    <a:pt x="505" y="741"/>
                    <a:pt x="453" y="740"/>
                    <a:pt x="410" y="740"/>
                  </a:cubicBezTo>
                  <a:cubicBezTo>
                    <a:pt x="368" y="740"/>
                    <a:pt x="313" y="741"/>
                    <a:pt x="244" y="743"/>
                  </a:cubicBezTo>
                  <a:cubicBezTo>
                    <a:pt x="244" y="710"/>
                    <a:pt x="244" y="710"/>
                    <a:pt x="244" y="710"/>
                  </a:cubicBezTo>
                  <a:cubicBezTo>
                    <a:pt x="287" y="709"/>
                    <a:pt x="313" y="707"/>
                    <a:pt x="322" y="704"/>
                  </a:cubicBezTo>
                  <a:cubicBezTo>
                    <a:pt x="332" y="701"/>
                    <a:pt x="338" y="697"/>
                    <a:pt x="341" y="692"/>
                  </a:cubicBezTo>
                  <a:cubicBezTo>
                    <a:pt x="346" y="685"/>
                    <a:pt x="349" y="668"/>
                    <a:pt x="350" y="641"/>
                  </a:cubicBezTo>
                  <a:cubicBezTo>
                    <a:pt x="350" y="634"/>
                    <a:pt x="351" y="585"/>
                    <a:pt x="353" y="493"/>
                  </a:cubicBezTo>
                  <a:cubicBezTo>
                    <a:pt x="353" y="432"/>
                    <a:pt x="353" y="432"/>
                    <a:pt x="353" y="432"/>
                  </a:cubicBezTo>
                  <a:cubicBezTo>
                    <a:pt x="345" y="417"/>
                    <a:pt x="338" y="403"/>
                    <a:pt x="331" y="390"/>
                  </a:cubicBezTo>
                  <a:cubicBezTo>
                    <a:pt x="325" y="382"/>
                    <a:pt x="307" y="352"/>
                    <a:pt x="275" y="300"/>
                  </a:cubicBezTo>
                  <a:cubicBezTo>
                    <a:pt x="135" y="102"/>
                    <a:pt x="135" y="102"/>
                    <a:pt x="135" y="102"/>
                  </a:cubicBezTo>
                  <a:cubicBezTo>
                    <a:pt x="118" y="75"/>
                    <a:pt x="105" y="58"/>
                    <a:pt x="96" y="51"/>
                  </a:cubicBezTo>
                  <a:cubicBezTo>
                    <a:pt x="89" y="46"/>
                    <a:pt x="80" y="41"/>
                    <a:pt x="69" y="39"/>
                  </a:cubicBezTo>
                  <a:cubicBezTo>
                    <a:pt x="58" y="36"/>
                    <a:pt x="44" y="34"/>
                    <a:pt x="0" y="33"/>
                  </a:cubicBezTo>
                  <a:cubicBezTo>
                    <a:pt x="0" y="0"/>
                    <a:pt x="0" y="0"/>
                    <a:pt x="0" y="0"/>
                  </a:cubicBezTo>
                  <a:cubicBezTo>
                    <a:pt x="72" y="2"/>
                    <a:pt x="94" y="3"/>
                    <a:pt x="130" y="3"/>
                  </a:cubicBezTo>
                  <a:cubicBezTo>
                    <a:pt x="168" y="3"/>
                    <a:pt x="265" y="2"/>
                    <a:pt x="333" y="0"/>
                  </a:cubicBezTo>
                  <a:cubicBezTo>
                    <a:pt x="333" y="33"/>
                    <a:pt x="333" y="33"/>
                    <a:pt x="333" y="33"/>
                  </a:cubicBezTo>
                  <a:cubicBezTo>
                    <a:pt x="291" y="34"/>
                    <a:pt x="254" y="36"/>
                    <a:pt x="246" y="39"/>
                  </a:cubicBezTo>
                  <a:cubicBezTo>
                    <a:pt x="239" y="41"/>
                    <a:pt x="235" y="46"/>
                    <a:pt x="234" y="52"/>
                  </a:cubicBezTo>
                  <a:cubicBezTo>
                    <a:pt x="234" y="59"/>
                    <a:pt x="243" y="78"/>
                    <a:pt x="262" y="111"/>
                  </a:cubicBezTo>
                  <a:cubicBezTo>
                    <a:pt x="426" y="376"/>
                    <a:pt x="426" y="376"/>
                    <a:pt x="426" y="376"/>
                  </a:cubicBezTo>
                  <a:lnTo>
                    <a:pt x="601" y="1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32" name="Freeform 15"/>
            <p:cNvSpPr>
              <a:spLocks noEditPoints="1"/>
            </p:cNvSpPr>
            <p:nvPr userDrawn="1"/>
          </p:nvSpPr>
          <p:spPr bwMode="auto">
            <a:xfrm>
              <a:off x="1558925" y="681038"/>
              <a:ext cx="263525" cy="246063"/>
            </a:xfrm>
            <a:custGeom>
              <a:avLst/>
              <a:gdLst>
                <a:gd name="T0" fmla="*/ 148 w 830"/>
                <a:gd name="T1" fmla="*/ 190 h 775"/>
                <a:gd name="T2" fmla="*/ 247 w 830"/>
                <a:gd name="T3" fmla="*/ 82 h 775"/>
                <a:gd name="T4" fmla="*/ 399 w 830"/>
                <a:gd name="T5" fmla="*/ 45 h 775"/>
                <a:gd name="T6" fmla="*/ 512 w 830"/>
                <a:gd name="T7" fmla="*/ 62 h 775"/>
                <a:gd name="T8" fmla="*/ 596 w 830"/>
                <a:gd name="T9" fmla="*/ 106 h 775"/>
                <a:gd name="T10" fmla="*/ 652 w 830"/>
                <a:gd name="T11" fmla="*/ 167 h 775"/>
                <a:gd name="T12" fmla="*/ 690 w 830"/>
                <a:gd name="T13" fmla="*/ 245 h 775"/>
                <a:gd name="T14" fmla="*/ 713 w 830"/>
                <a:gd name="T15" fmla="*/ 398 h 775"/>
                <a:gd name="T16" fmla="*/ 681 w 830"/>
                <a:gd name="T17" fmla="*/ 571 h 775"/>
                <a:gd name="T18" fmla="*/ 584 w 830"/>
                <a:gd name="T19" fmla="*/ 686 h 775"/>
                <a:gd name="T20" fmla="*/ 431 w 830"/>
                <a:gd name="T21" fmla="*/ 727 h 775"/>
                <a:gd name="T22" fmla="*/ 315 w 830"/>
                <a:gd name="T23" fmla="*/ 707 h 775"/>
                <a:gd name="T24" fmla="*/ 220 w 830"/>
                <a:gd name="T25" fmla="*/ 644 h 775"/>
                <a:gd name="T26" fmla="*/ 151 w 830"/>
                <a:gd name="T27" fmla="*/ 539 h 775"/>
                <a:gd name="T28" fmla="*/ 125 w 830"/>
                <a:gd name="T29" fmla="*/ 450 h 775"/>
                <a:gd name="T30" fmla="*/ 115 w 830"/>
                <a:gd name="T31" fmla="*/ 349 h 775"/>
                <a:gd name="T32" fmla="*/ 148 w 830"/>
                <a:gd name="T33" fmla="*/ 190 h 775"/>
                <a:gd name="T34" fmla="*/ 26 w 830"/>
                <a:gd name="T35" fmla="*/ 541 h 775"/>
                <a:gd name="T36" fmla="*/ 105 w 830"/>
                <a:gd name="T37" fmla="*/ 669 h 775"/>
                <a:gd name="T38" fmla="*/ 231 w 830"/>
                <a:gd name="T39" fmla="*/ 748 h 775"/>
                <a:gd name="T40" fmla="*/ 392 w 830"/>
                <a:gd name="T41" fmla="*/ 775 h 775"/>
                <a:gd name="T42" fmla="*/ 706 w 830"/>
                <a:gd name="T43" fmla="*/ 657 h 775"/>
                <a:gd name="T44" fmla="*/ 830 w 830"/>
                <a:gd name="T45" fmla="*/ 364 h 775"/>
                <a:gd name="T46" fmla="*/ 817 w 830"/>
                <a:gd name="T47" fmla="*/ 261 h 775"/>
                <a:gd name="T48" fmla="*/ 784 w 830"/>
                <a:gd name="T49" fmla="*/ 177 h 775"/>
                <a:gd name="T50" fmla="*/ 709 w 830"/>
                <a:gd name="T51" fmla="*/ 89 h 775"/>
                <a:gd name="T52" fmla="*/ 588 w 830"/>
                <a:gd name="T53" fmla="*/ 25 h 775"/>
                <a:gd name="T54" fmla="*/ 423 w 830"/>
                <a:gd name="T55" fmla="*/ 0 h 775"/>
                <a:gd name="T56" fmla="*/ 249 w 830"/>
                <a:gd name="T57" fmla="*/ 29 h 775"/>
                <a:gd name="T58" fmla="*/ 112 w 830"/>
                <a:gd name="T59" fmla="*/ 113 h 775"/>
                <a:gd name="T60" fmla="*/ 26 w 830"/>
                <a:gd name="T61" fmla="*/ 239 h 775"/>
                <a:gd name="T62" fmla="*/ 0 w 830"/>
                <a:gd name="T63" fmla="*/ 393 h 775"/>
                <a:gd name="T64" fmla="*/ 26 w 830"/>
                <a:gd name="T65" fmla="*/ 541 h 7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30" h="775">
                  <a:moveTo>
                    <a:pt x="148" y="190"/>
                  </a:moveTo>
                  <a:cubicBezTo>
                    <a:pt x="170" y="143"/>
                    <a:pt x="203" y="107"/>
                    <a:pt x="247" y="82"/>
                  </a:cubicBezTo>
                  <a:cubicBezTo>
                    <a:pt x="290" y="57"/>
                    <a:pt x="341" y="45"/>
                    <a:pt x="399" y="45"/>
                  </a:cubicBezTo>
                  <a:cubicBezTo>
                    <a:pt x="440" y="45"/>
                    <a:pt x="477" y="51"/>
                    <a:pt x="512" y="62"/>
                  </a:cubicBezTo>
                  <a:cubicBezTo>
                    <a:pt x="546" y="74"/>
                    <a:pt x="575" y="89"/>
                    <a:pt x="596" y="106"/>
                  </a:cubicBezTo>
                  <a:cubicBezTo>
                    <a:pt x="618" y="124"/>
                    <a:pt x="637" y="144"/>
                    <a:pt x="652" y="167"/>
                  </a:cubicBezTo>
                  <a:cubicBezTo>
                    <a:pt x="668" y="190"/>
                    <a:pt x="681" y="216"/>
                    <a:pt x="690" y="245"/>
                  </a:cubicBezTo>
                  <a:cubicBezTo>
                    <a:pt x="706" y="292"/>
                    <a:pt x="713" y="343"/>
                    <a:pt x="713" y="398"/>
                  </a:cubicBezTo>
                  <a:cubicBezTo>
                    <a:pt x="713" y="463"/>
                    <a:pt x="703" y="521"/>
                    <a:pt x="681" y="571"/>
                  </a:cubicBezTo>
                  <a:cubicBezTo>
                    <a:pt x="660" y="620"/>
                    <a:pt x="627" y="659"/>
                    <a:pt x="584" y="686"/>
                  </a:cubicBezTo>
                  <a:cubicBezTo>
                    <a:pt x="541" y="714"/>
                    <a:pt x="490" y="727"/>
                    <a:pt x="431" y="727"/>
                  </a:cubicBezTo>
                  <a:cubicBezTo>
                    <a:pt x="388" y="727"/>
                    <a:pt x="350" y="721"/>
                    <a:pt x="315" y="707"/>
                  </a:cubicBezTo>
                  <a:cubicBezTo>
                    <a:pt x="280" y="694"/>
                    <a:pt x="248" y="673"/>
                    <a:pt x="220" y="644"/>
                  </a:cubicBezTo>
                  <a:cubicBezTo>
                    <a:pt x="192" y="616"/>
                    <a:pt x="169" y="581"/>
                    <a:pt x="151" y="539"/>
                  </a:cubicBezTo>
                  <a:cubicBezTo>
                    <a:pt x="141" y="514"/>
                    <a:pt x="132" y="484"/>
                    <a:pt x="125" y="450"/>
                  </a:cubicBezTo>
                  <a:cubicBezTo>
                    <a:pt x="118" y="416"/>
                    <a:pt x="115" y="382"/>
                    <a:pt x="115" y="349"/>
                  </a:cubicBezTo>
                  <a:cubicBezTo>
                    <a:pt x="115" y="290"/>
                    <a:pt x="126" y="236"/>
                    <a:pt x="148" y="190"/>
                  </a:cubicBezTo>
                  <a:close/>
                  <a:moveTo>
                    <a:pt x="26" y="541"/>
                  </a:moveTo>
                  <a:cubicBezTo>
                    <a:pt x="44" y="591"/>
                    <a:pt x="70" y="634"/>
                    <a:pt x="105" y="669"/>
                  </a:cubicBezTo>
                  <a:cubicBezTo>
                    <a:pt x="139" y="704"/>
                    <a:pt x="181" y="730"/>
                    <a:pt x="231" y="748"/>
                  </a:cubicBezTo>
                  <a:cubicBezTo>
                    <a:pt x="281" y="765"/>
                    <a:pt x="335" y="775"/>
                    <a:pt x="392" y="775"/>
                  </a:cubicBezTo>
                  <a:cubicBezTo>
                    <a:pt x="518" y="775"/>
                    <a:pt x="623" y="736"/>
                    <a:pt x="706" y="657"/>
                  </a:cubicBezTo>
                  <a:cubicBezTo>
                    <a:pt x="788" y="579"/>
                    <a:pt x="830" y="481"/>
                    <a:pt x="830" y="364"/>
                  </a:cubicBezTo>
                  <a:cubicBezTo>
                    <a:pt x="830" y="327"/>
                    <a:pt x="826" y="293"/>
                    <a:pt x="817" y="261"/>
                  </a:cubicBezTo>
                  <a:cubicBezTo>
                    <a:pt x="809" y="228"/>
                    <a:pt x="798" y="200"/>
                    <a:pt x="784" y="177"/>
                  </a:cubicBezTo>
                  <a:cubicBezTo>
                    <a:pt x="766" y="145"/>
                    <a:pt x="741" y="116"/>
                    <a:pt x="709" y="89"/>
                  </a:cubicBezTo>
                  <a:cubicBezTo>
                    <a:pt x="678" y="62"/>
                    <a:pt x="637" y="41"/>
                    <a:pt x="588" y="25"/>
                  </a:cubicBezTo>
                  <a:cubicBezTo>
                    <a:pt x="538" y="8"/>
                    <a:pt x="484" y="0"/>
                    <a:pt x="423" y="0"/>
                  </a:cubicBezTo>
                  <a:cubicBezTo>
                    <a:pt x="358" y="0"/>
                    <a:pt x="300" y="10"/>
                    <a:pt x="249" y="29"/>
                  </a:cubicBezTo>
                  <a:cubicBezTo>
                    <a:pt x="198" y="48"/>
                    <a:pt x="152" y="76"/>
                    <a:pt x="112" y="113"/>
                  </a:cubicBezTo>
                  <a:cubicBezTo>
                    <a:pt x="72" y="151"/>
                    <a:pt x="43" y="193"/>
                    <a:pt x="26" y="239"/>
                  </a:cubicBezTo>
                  <a:cubicBezTo>
                    <a:pt x="8" y="286"/>
                    <a:pt x="0" y="337"/>
                    <a:pt x="0" y="393"/>
                  </a:cubicBezTo>
                  <a:cubicBezTo>
                    <a:pt x="0" y="441"/>
                    <a:pt x="9" y="491"/>
                    <a:pt x="26" y="5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grpSp>
    </p:spTree>
    <p:extLst>
      <p:ext uri="{BB962C8B-B14F-4D97-AF65-F5344CB8AC3E}">
        <p14:creationId xmlns:p14="http://schemas.microsoft.com/office/powerpoint/2010/main" val="328698322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77824" y="0"/>
            <a:ext cx="10436352" cy="1371600"/>
          </a:xfrm>
        </p:spPr>
        <p:txBody>
          <a:bodyPr anchor="b"/>
          <a:lstStyle>
            <a:lvl1pPr algn="l">
              <a:defRPr sz="3200" b="0"/>
            </a:lvl1pPr>
          </a:lstStyle>
          <a:p>
            <a:r>
              <a:rPr lang="en-US"/>
              <a:t>Click to edit Master title style</a:t>
            </a:r>
            <a:endParaRPr lang="en-US" dirty="0"/>
          </a:p>
        </p:txBody>
      </p:sp>
      <p:sp>
        <p:nvSpPr>
          <p:cNvPr id="3" name="Picture Placeholder 2"/>
          <p:cNvSpPr>
            <a:spLocks noGrp="1"/>
          </p:cNvSpPr>
          <p:nvPr>
            <p:ph type="pic" idx="1"/>
          </p:nvPr>
        </p:nvSpPr>
        <p:spPr>
          <a:xfrm>
            <a:off x="877824" y="1444752"/>
            <a:ext cx="10436352" cy="427024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77824" y="5788152"/>
            <a:ext cx="10436352" cy="384048"/>
          </a:xfrm>
        </p:spPr>
        <p:txBody>
          <a:bodyPr tIns="45720" anchor="ctr" anchorCtr="0"/>
          <a:lstStyle>
            <a:lvl1pPr marL="0" indent="0">
              <a:spcBef>
                <a:spcPts val="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446198C-04DA-4E69-9F60-477E336F6D8D}" type="datetimeFigureOut">
              <a:rPr lang="en-US" smtClean="0"/>
              <a:t>2/19/2025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ACAD713-2A88-4927-BA3B-75E8042AC897}" type="slidenum">
              <a:rPr lang="en-US" smtClean="0"/>
              <a:t>‹#›</a:t>
            </a:fld>
            <a:endParaRPr lang="en-US"/>
          </a:p>
        </p:txBody>
      </p:sp>
      <p:grpSp>
        <p:nvGrpSpPr>
          <p:cNvPr id="21" name="Group 20"/>
          <p:cNvGrpSpPr/>
          <p:nvPr userDrawn="1"/>
        </p:nvGrpSpPr>
        <p:grpSpPr>
          <a:xfrm>
            <a:off x="160867" y="6299344"/>
            <a:ext cx="560917" cy="458645"/>
            <a:chOff x="657225" y="681038"/>
            <a:chExt cx="1266825" cy="1381125"/>
          </a:xfrm>
          <a:solidFill>
            <a:srgbClr val="FFFFFF"/>
          </a:solidFill>
        </p:grpSpPr>
        <p:sp>
          <p:nvSpPr>
            <p:cNvPr id="22" name="Freeform 5"/>
            <p:cNvSpPr>
              <a:spLocks noEditPoints="1"/>
            </p:cNvSpPr>
            <p:nvPr userDrawn="1"/>
          </p:nvSpPr>
          <p:spPr bwMode="auto">
            <a:xfrm>
              <a:off x="846138" y="1354138"/>
              <a:ext cx="887413" cy="708025"/>
            </a:xfrm>
            <a:custGeom>
              <a:avLst/>
              <a:gdLst>
                <a:gd name="T0" fmla="*/ 2203 w 2794"/>
                <a:gd name="T1" fmla="*/ 0 h 2229"/>
                <a:gd name="T2" fmla="*/ 1613 w 2794"/>
                <a:gd name="T3" fmla="*/ 0 h 2229"/>
                <a:gd name="T4" fmla="*/ 1613 w 2794"/>
                <a:gd name="T5" fmla="*/ 665 h 2229"/>
                <a:gd name="T6" fmla="*/ 1904 w 2794"/>
                <a:gd name="T7" fmla="*/ 1330 h 2229"/>
                <a:gd name="T8" fmla="*/ 1904 w 2794"/>
                <a:gd name="T9" fmla="*/ 1237 h 2229"/>
                <a:gd name="T10" fmla="*/ 1749 w 2794"/>
                <a:gd name="T11" fmla="*/ 747 h 2229"/>
                <a:gd name="T12" fmla="*/ 1749 w 2794"/>
                <a:gd name="T13" fmla="*/ 573 h 2229"/>
                <a:gd name="T14" fmla="*/ 1972 w 2794"/>
                <a:gd name="T15" fmla="*/ 573 h 2229"/>
                <a:gd name="T16" fmla="*/ 1972 w 2794"/>
                <a:gd name="T17" fmla="*/ 1332 h 2229"/>
                <a:gd name="T18" fmla="*/ 1401 w 2794"/>
                <a:gd name="T19" fmla="*/ 2182 h 2229"/>
                <a:gd name="T20" fmla="*/ 829 w 2794"/>
                <a:gd name="T21" fmla="*/ 1374 h 2229"/>
                <a:gd name="T22" fmla="*/ 1180 w 2794"/>
                <a:gd name="T23" fmla="*/ 665 h 2229"/>
                <a:gd name="T24" fmla="*/ 1180 w 2794"/>
                <a:gd name="T25" fmla="*/ 573 h 2229"/>
                <a:gd name="T26" fmla="*/ 1401 w 2794"/>
                <a:gd name="T27" fmla="*/ 573 h 2229"/>
                <a:gd name="T28" fmla="*/ 1542 w 2794"/>
                <a:gd name="T29" fmla="*/ 573 h 2229"/>
                <a:gd name="T30" fmla="*/ 1542 w 2794"/>
                <a:gd name="T31" fmla="*/ 436 h 2229"/>
                <a:gd name="T32" fmla="*/ 1401 w 2794"/>
                <a:gd name="T33" fmla="*/ 436 h 2229"/>
                <a:gd name="T34" fmla="*/ 1180 w 2794"/>
                <a:gd name="T35" fmla="*/ 436 h 2229"/>
                <a:gd name="T36" fmla="*/ 1180 w 2794"/>
                <a:gd name="T37" fmla="*/ 436 h 2229"/>
                <a:gd name="T38" fmla="*/ 1044 w 2794"/>
                <a:gd name="T39" fmla="*/ 436 h 2229"/>
                <a:gd name="T40" fmla="*/ 1044 w 2794"/>
                <a:gd name="T41" fmla="*/ 436 h 2229"/>
                <a:gd name="T42" fmla="*/ 692 w 2794"/>
                <a:gd name="T43" fmla="*/ 436 h 2229"/>
                <a:gd name="T44" fmla="*/ 692 w 2794"/>
                <a:gd name="T45" fmla="*/ 1234 h 2229"/>
                <a:gd name="T46" fmla="*/ 695 w 2794"/>
                <a:gd name="T47" fmla="*/ 1315 h 2229"/>
                <a:gd name="T48" fmla="*/ 695 w 2794"/>
                <a:gd name="T49" fmla="*/ 1315 h 2229"/>
                <a:gd name="T50" fmla="*/ 829 w 2794"/>
                <a:gd name="T51" fmla="*/ 1205 h 2229"/>
                <a:gd name="T52" fmla="*/ 829 w 2794"/>
                <a:gd name="T53" fmla="*/ 1205 h 2229"/>
                <a:gd name="T54" fmla="*/ 829 w 2794"/>
                <a:gd name="T55" fmla="*/ 573 h 2229"/>
                <a:gd name="T56" fmla="*/ 1044 w 2794"/>
                <a:gd name="T57" fmla="*/ 573 h 2229"/>
                <a:gd name="T58" fmla="*/ 1044 w 2794"/>
                <a:gd name="T59" fmla="*/ 573 h 2229"/>
                <a:gd name="T60" fmla="*/ 1044 w 2794"/>
                <a:gd name="T61" fmla="*/ 747 h 2229"/>
                <a:gd name="T62" fmla="*/ 590 w 2794"/>
                <a:gd name="T63" fmla="*/ 1447 h 2229"/>
                <a:gd name="T64" fmla="*/ 135 w 2794"/>
                <a:gd name="T65" fmla="*/ 747 h 2229"/>
                <a:gd name="T66" fmla="*/ 135 w 2794"/>
                <a:gd name="T67" fmla="*/ 136 h 2229"/>
                <a:gd name="T68" fmla="*/ 590 w 2794"/>
                <a:gd name="T69" fmla="*/ 136 h 2229"/>
                <a:gd name="T70" fmla="*/ 1044 w 2794"/>
                <a:gd name="T71" fmla="*/ 136 h 2229"/>
                <a:gd name="T72" fmla="*/ 1044 w 2794"/>
                <a:gd name="T73" fmla="*/ 370 h 2229"/>
                <a:gd name="T74" fmla="*/ 1180 w 2794"/>
                <a:gd name="T75" fmla="*/ 370 h 2229"/>
                <a:gd name="T76" fmla="*/ 1180 w 2794"/>
                <a:gd name="T77" fmla="*/ 0 h 2229"/>
                <a:gd name="T78" fmla="*/ 590 w 2794"/>
                <a:gd name="T79" fmla="*/ 0 h 2229"/>
                <a:gd name="T80" fmla="*/ 0 w 2794"/>
                <a:gd name="T81" fmla="*/ 0 h 2229"/>
                <a:gd name="T82" fmla="*/ 0 w 2794"/>
                <a:gd name="T83" fmla="*/ 665 h 2229"/>
                <a:gd name="T84" fmla="*/ 590 w 2794"/>
                <a:gd name="T85" fmla="*/ 1495 h 2229"/>
                <a:gd name="T86" fmla="*/ 708 w 2794"/>
                <a:gd name="T87" fmla="*/ 1444 h 2229"/>
                <a:gd name="T88" fmla="*/ 1401 w 2794"/>
                <a:gd name="T89" fmla="*/ 2229 h 2229"/>
                <a:gd name="T90" fmla="*/ 2093 w 2794"/>
                <a:gd name="T91" fmla="*/ 1447 h 2229"/>
                <a:gd name="T92" fmla="*/ 2203 w 2794"/>
                <a:gd name="T93" fmla="*/ 1495 h 2229"/>
                <a:gd name="T94" fmla="*/ 2794 w 2794"/>
                <a:gd name="T95" fmla="*/ 665 h 2229"/>
                <a:gd name="T96" fmla="*/ 2794 w 2794"/>
                <a:gd name="T97" fmla="*/ 0 h 2229"/>
                <a:gd name="T98" fmla="*/ 2203 w 2794"/>
                <a:gd name="T99" fmla="*/ 0 h 2229"/>
                <a:gd name="T100" fmla="*/ 2658 w 2794"/>
                <a:gd name="T101" fmla="*/ 747 h 2229"/>
                <a:gd name="T102" fmla="*/ 2203 w 2794"/>
                <a:gd name="T103" fmla="*/ 1447 h 2229"/>
                <a:gd name="T104" fmla="*/ 2100 w 2794"/>
                <a:gd name="T105" fmla="*/ 1395 h 2229"/>
                <a:gd name="T106" fmla="*/ 2109 w 2794"/>
                <a:gd name="T107" fmla="*/ 1234 h 2229"/>
                <a:gd name="T108" fmla="*/ 2109 w 2794"/>
                <a:gd name="T109" fmla="*/ 436 h 2229"/>
                <a:gd name="T110" fmla="*/ 1749 w 2794"/>
                <a:gd name="T111" fmla="*/ 436 h 2229"/>
                <a:gd name="T112" fmla="*/ 1749 w 2794"/>
                <a:gd name="T113" fmla="*/ 136 h 2229"/>
                <a:gd name="T114" fmla="*/ 2203 w 2794"/>
                <a:gd name="T115" fmla="*/ 136 h 2229"/>
                <a:gd name="T116" fmla="*/ 2658 w 2794"/>
                <a:gd name="T117" fmla="*/ 136 h 2229"/>
                <a:gd name="T118" fmla="*/ 2658 w 2794"/>
                <a:gd name="T119" fmla="*/ 747 h 2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94" h="2229">
                  <a:moveTo>
                    <a:pt x="2203" y="0"/>
                  </a:moveTo>
                  <a:cubicBezTo>
                    <a:pt x="1613" y="0"/>
                    <a:pt x="1613" y="0"/>
                    <a:pt x="1613" y="0"/>
                  </a:cubicBezTo>
                  <a:cubicBezTo>
                    <a:pt x="1613" y="665"/>
                    <a:pt x="1613" y="665"/>
                    <a:pt x="1613" y="665"/>
                  </a:cubicBezTo>
                  <a:cubicBezTo>
                    <a:pt x="1613" y="970"/>
                    <a:pt x="1719" y="1183"/>
                    <a:pt x="1904" y="1330"/>
                  </a:cubicBezTo>
                  <a:cubicBezTo>
                    <a:pt x="1904" y="1237"/>
                    <a:pt x="1904" y="1237"/>
                    <a:pt x="1904" y="1237"/>
                  </a:cubicBezTo>
                  <a:cubicBezTo>
                    <a:pt x="1769" y="1081"/>
                    <a:pt x="1749" y="901"/>
                    <a:pt x="1749" y="747"/>
                  </a:cubicBezTo>
                  <a:cubicBezTo>
                    <a:pt x="1749" y="573"/>
                    <a:pt x="1749" y="573"/>
                    <a:pt x="1749" y="573"/>
                  </a:cubicBezTo>
                  <a:cubicBezTo>
                    <a:pt x="1972" y="573"/>
                    <a:pt x="1972" y="573"/>
                    <a:pt x="1972" y="573"/>
                  </a:cubicBezTo>
                  <a:cubicBezTo>
                    <a:pt x="1972" y="1332"/>
                    <a:pt x="1972" y="1332"/>
                    <a:pt x="1972" y="1332"/>
                  </a:cubicBezTo>
                  <a:cubicBezTo>
                    <a:pt x="1972" y="1609"/>
                    <a:pt x="1895" y="1961"/>
                    <a:pt x="1401" y="2182"/>
                  </a:cubicBezTo>
                  <a:cubicBezTo>
                    <a:pt x="931" y="1972"/>
                    <a:pt x="838" y="1643"/>
                    <a:pt x="829" y="1374"/>
                  </a:cubicBezTo>
                  <a:cubicBezTo>
                    <a:pt x="1051" y="1225"/>
                    <a:pt x="1180" y="1001"/>
                    <a:pt x="1180" y="665"/>
                  </a:cubicBezTo>
                  <a:cubicBezTo>
                    <a:pt x="1180" y="573"/>
                    <a:pt x="1180" y="573"/>
                    <a:pt x="1180" y="573"/>
                  </a:cubicBezTo>
                  <a:cubicBezTo>
                    <a:pt x="1401" y="573"/>
                    <a:pt x="1401" y="573"/>
                    <a:pt x="1401" y="573"/>
                  </a:cubicBezTo>
                  <a:cubicBezTo>
                    <a:pt x="1542" y="573"/>
                    <a:pt x="1542" y="573"/>
                    <a:pt x="1542" y="573"/>
                  </a:cubicBezTo>
                  <a:cubicBezTo>
                    <a:pt x="1542" y="436"/>
                    <a:pt x="1542" y="436"/>
                    <a:pt x="1542" y="436"/>
                  </a:cubicBezTo>
                  <a:cubicBezTo>
                    <a:pt x="1401" y="436"/>
                    <a:pt x="1401" y="436"/>
                    <a:pt x="1401" y="436"/>
                  </a:cubicBezTo>
                  <a:cubicBezTo>
                    <a:pt x="1180" y="436"/>
                    <a:pt x="1180" y="436"/>
                    <a:pt x="1180" y="436"/>
                  </a:cubicBezTo>
                  <a:cubicBezTo>
                    <a:pt x="1180" y="436"/>
                    <a:pt x="1180" y="436"/>
                    <a:pt x="1180" y="436"/>
                  </a:cubicBezTo>
                  <a:cubicBezTo>
                    <a:pt x="1044" y="436"/>
                    <a:pt x="1044" y="436"/>
                    <a:pt x="1044" y="436"/>
                  </a:cubicBezTo>
                  <a:cubicBezTo>
                    <a:pt x="1044" y="436"/>
                    <a:pt x="1044" y="436"/>
                    <a:pt x="1044" y="436"/>
                  </a:cubicBezTo>
                  <a:cubicBezTo>
                    <a:pt x="692" y="436"/>
                    <a:pt x="692" y="436"/>
                    <a:pt x="692" y="436"/>
                  </a:cubicBezTo>
                  <a:cubicBezTo>
                    <a:pt x="692" y="1234"/>
                    <a:pt x="692" y="1234"/>
                    <a:pt x="692" y="1234"/>
                  </a:cubicBezTo>
                  <a:cubicBezTo>
                    <a:pt x="692" y="1262"/>
                    <a:pt x="693" y="1289"/>
                    <a:pt x="695" y="1315"/>
                  </a:cubicBezTo>
                  <a:cubicBezTo>
                    <a:pt x="695" y="1315"/>
                    <a:pt x="695" y="1315"/>
                    <a:pt x="695" y="1315"/>
                  </a:cubicBezTo>
                  <a:cubicBezTo>
                    <a:pt x="748" y="1280"/>
                    <a:pt x="792" y="1244"/>
                    <a:pt x="829" y="1205"/>
                  </a:cubicBezTo>
                  <a:cubicBezTo>
                    <a:pt x="829" y="1205"/>
                    <a:pt x="829" y="1205"/>
                    <a:pt x="829" y="1205"/>
                  </a:cubicBezTo>
                  <a:cubicBezTo>
                    <a:pt x="829" y="573"/>
                    <a:pt x="829" y="573"/>
                    <a:pt x="829" y="573"/>
                  </a:cubicBezTo>
                  <a:cubicBezTo>
                    <a:pt x="1044" y="573"/>
                    <a:pt x="1044" y="573"/>
                    <a:pt x="1044" y="573"/>
                  </a:cubicBezTo>
                  <a:cubicBezTo>
                    <a:pt x="1044" y="573"/>
                    <a:pt x="1044" y="573"/>
                    <a:pt x="1044" y="573"/>
                  </a:cubicBezTo>
                  <a:cubicBezTo>
                    <a:pt x="1044" y="747"/>
                    <a:pt x="1044" y="747"/>
                    <a:pt x="1044" y="747"/>
                  </a:cubicBezTo>
                  <a:cubicBezTo>
                    <a:pt x="1044" y="978"/>
                    <a:pt x="1001" y="1263"/>
                    <a:pt x="590" y="1447"/>
                  </a:cubicBezTo>
                  <a:cubicBezTo>
                    <a:pt x="178" y="1263"/>
                    <a:pt x="135" y="978"/>
                    <a:pt x="135" y="747"/>
                  </a:cubicBezTo>
                  <a:cubicBezTo>
                    <a:pt x="135" y="136"/>
                    <a:pt x="135" y="136"/>
                    <a:pt x="135" y="136"/>
                  </a:cubicBezTo>
                  <a:cubicBezTo>
                    <a:pt x="590" y="136"/>
                    <a:pt x="590" y="136"/>
                    <a:pt x="590" y="136"/>
                  </a:cubicBezTo>
                  <a:cubicBezTo>
                    <a:pt x="1044" y="136"/>
                    <a:pt x="1044" y="136"/>
                    <a:pt x="1044" y="136"/>
                  </a:cubicBezTo>
                  <a:cubicBezTo>
                    <a:pt x="1044" y="370"/>
                    <a:pt x="1044" y="370"/>
                    <a:pt x="1044" y="370"/>
                  </a:cubicBezTo>
                  <a:cubicBezTo>
                    <a:pt x="1180" y="370"/>
                    <a:pt x="1180" y="370"/>
                    <a:pt x="1180" y="370"/>
                  </a:cubicBezTo>
                  <a:cubicBezTo>
                    <a:pt x="1180" y="0"/>
                    <a:pt x="1180" y="0"/>
                    <a:pt x="1180" y="0"/>
                  </a:cubicBezTo>
                  <a:cubicBezTo>
                    <a:pt x="590" y="0"/>
                    <a:pt x="590" y="0"/>
                    <a:pt x="590" y="0"/>
                  </a:cubicBezTo>
                  <a:cubicBezTo>
                    <a:pt x="0" y="0"/>
                    <a:pt x="0" y="0"/>
                    <a:pt x="0" y="0"/>
                  </a:cubicBezTo>
                  <a:cubicBezTo>
                    <a:pt x="0" y="665"/>
                    <a:pt x="0" y="665"/>
                    <a:pt x="0" y="665"/>
                  </a:cubicBezTo>
                  <a:cubicBezTo>
                    <a:pt x="0" y="1109"/>
                    <a:pt x="224" y="1357"/>
                    <a:pt x="590" y="1495"/>
                  </a:cubicBezTo>
                  <a:cubicBezTo>
                    <a:pt x="631" y="1479"/>
                    <a:pt x="670" y="1462"/>
                    <a:pt x="708" y="1444"/>
                  </a:cubicBezTo>
                  <a:cubicBezTo>
                    <a:pt x="771" y="1847"/>
                    <a:pt x="1023" y="2087"/>
                    <a:pt x="1401" y="2229"/>
                  </a:cubicBezTo>
                  <a:cubicBezTo>
                    <a:pt x="1777" y="2087"/>
                    <a:pt x="2029" y="1848"/>
                    <a:pt x="2093" y="1447"/>
                  </a:cubicBezTo>
                  <a:cubicBezTo>
                    <a:pt x="2128" y="1464"/>
                    <a:pt x="2165" y="1480"/>
                    <a:pt x="2203" y="1495"/>
                  </a:cubicBezTo>
                  <a:cubicBezTo>
                    <a:pt x="2569" y="1357"/>
                    <a:pt x="2794" y="1109"/>
                    <a:pt x="2794" y="665"/>
                  </a:cubicBezTo>
                  <a:cubicBezTo>
                    <a:pt x="2794" y="0"/>
                    <a:pt x="2794" y="0"/>
                    <a:pt x="2794" y="0"/>
                  </a:cubicBezTo>
                  <a:lnTo>
                    <a:pt x="2203" y="0"/>
                  </a:lnTo>
                  <a:close/>
                  <a:moveTo>
                    <a:pt x="2658" y="747"/>
                  </a:moveTo>
                  <a:cubicBezTo>
                    <a:pt x="2658" y="978"/>
                    <a:pt x="2615" y="1263"/>
                    <a:pt x="2203" y="1447"/>
                  </a:cubicBezTo>
                  <a:cubicBezTo>
                    <a:pt x="2166" y="1431"/>
                    <a:pt x="2131" y="1413"/>
                    <a:pt x="2100" y="1395"/>
                  </a:cubicBezTo>
                  <a:cubicBezTo>
                    <a:pt x="2106" y="1344"/>
                    <a:pt x="2109" y="1290"/>
                    <a:pt x="2109" y="1234"/>
                  </a:cubicBezTo>
                  <a:cubicBezTo>
                    <a:pt x="2109" y="436"/>
                    <a:pt x="2109" y="436"/>
                    <a:pt x="2109" y="436"/>
                  </a:cubicBezTo>
                  <a:cubicBezTo>
                    <a:pt x="1749" y="436"/>
                    <a:pt x="1749" y="436"/>
                    <a:pt x="1749" y="436"/>
                  </a:cubicBezTo>
                  <a:cubicBezTo>
                    <a:pt x="1749" y="136"/>
                    <a:pt x="1749" y="136"/>
                    <a:pt x="1749" y="136"/>
                  </a:cubicBezTo>
                  <a:cubicBezTo>
                    <a:pt x="2203" y="136"/>
                    <a:pt x="2203" y="136"/>
                    <a:pt x="2203" y="136"/>
                  </a:cubicBezTo>
                  <a:cubicBezTo>
                    <a:pt x="2658" y="136"/>
                    <a:pt x="2658" y="136"/>
                    <a:pt x="2658" y="136"/>
                  </a:cubicBezTo>
                  <a:lnTo>
                    <a:pt x="2658" y="7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23" name="Freeform 6"/>
            <p:cNvSpPr>
              <a:spLocks/>
            </p:cNvSpPr>
            <p:nvPr userDrawn="1"/>
          </p:nvSpPr>
          <p:spPr bwMode="auto">
            <a:xfrm>
              <a:off x="915988" y="1003301"/>
              <a:ext cx="188913" cy="236538"/>
            </a:xfrm>
            <a:custGeom>
              <a:avLst/>
              <a:gdLst>
                <a:gd name="T0" fmla="*/ 49 w 596"/>
                <a:gd name="T1" fmla="*/ 747 h 747"/>
                <a:gd name="T2" fmla="*/ 49 w 596"/>
                <a:gd name="T3" fmla="*/ 721 h 747"/>
                <a:gd name="T4" fmla="*/ 91 w 596"/>
                <a:gd name="T5" fmla="*/ 696 h 747"/>
                <a:gd name="T6" fmla="*/ 99 w 596"/>
                <a:gd name="T7" fmla="*/ 684 h 747"/>
                <a:gd name="T8" fmla="*/ 105 w 596"/>
                <a:gd name="T9" fmla="*/ 621 h 747"/>
                <a:gd name="T10" fmla="*/ 109 w 596"/>
                <a:gd name="T11" fmla="*/ 535 h 747"/>
                <a:gd name="T12" fmla="*/ 109 w 596"/>
                <a:gd name="T13" fmla="*/ 252 h 747"/>
                <a:gd name="T14" fmla="*/ 105 w 596"/>
                <a:gd name="T15" fmla="*/ 112 h 747"/>
                <a:gd name="T16" fmla="*/ 98 w 596"/>
                <a:gd name="T17" fmla="*/ 52 h 747"/>
                <a:gd name="T18" fmla="*/ 78 w 596"/>
                <a:gd name="T19" fmla="*/ 39 h 747"/>
                <a:gd name="T20" fmla="*/ 0 w 596"/>
                <a:gd name="T21" fmla="*/ 33 h 747"/>
                <a:gd name="T22" fmla="*/ 0 w 596"/>
                <a:gd name="T23" fmla="*/ 0 h 747"/>
                <a:gd name="T24" fmla="*/ 165 w 596"/>
                <a:gd name="T25" fmla="*/ 3 h 747"/>
                <a:gd name="T26" fmla="*/ 323 w 596"/>
                <a:gd name="T27" fmla="*/ 0 h 747"/>
                <a:gd name="T28" fmla="*/ 323 w 596"/>
                <a:gd name="T29" fmla="*/ 33 h 747"/>
                <a:gd name="T30" fmla="*/ 243 w 596"/>
                <a:gd name="T31" fmla="*/ 39 h 747"/>
                <a:gd name="T32" fmla="*/ 224 w 596"/>
                <a:gd name="T33" fmla="*/ 51 h 747"/>
                <a:gd name="T34" fmla="*/ 216 w 596"/>
                <a:gd name="T35" fmla="*/ 102 h 747"/>
                <a:gd name="T36" fmla="*/ 213 w 596"/>
                <a:gd name="T37" fmla="*/ 252 h 747"/>
                <a:gd name="T38" fmla="*/ 213 w 596"/>
                <a:gd name="T39" fmla="*/ 606 h 747"/>
                <a:gd name="T40" fmla="*/ 216 w 596"/>
                <a:gd name="T41" fmla="*/ 696 h 747"/>
                <a:gd name="T42" fmla="*/ 303 w 596"/>
                <a:gd name="T43" fmla="*/ 700 h 747"/>
                <a:gd name="T44" fmla="*/ 525 w 596"/>
                <a:gd name="T45" fmla="*/ 681 h 747"/>
                <a:gd name="T46" fmla="*/ 538 w 596"/>
                <a:gd name="T47" fmla="*/ 644 h 747"/>
                <a:gd name="T48" fmla="*/ 560 w 596"/>
                <a:gd name="T49" fmla="*/ 557 h 747"/>
                <a:gd name="T50" fmla="*/ 596 w 596"/>
                <a:gd name="T51" fmla="*/ 557 h 747"/>
                <a:gd name="T52" fmla="*/ 573 w 596"/>
                <a:gd name="T53" fmla="*/ 741 h 747"/>
                <a:gd name="T54" fmla="*/ 537 w 596"/>
                <a:gd name="T55" fmla="*/ 746 h 747"/>
                <a:gd name="T56" fmla="*/ 449 w 596"/>
                <a:gd name="T57" fmla="*/ 747 h 747"/>
                <a:gd name="T58" fmla="*/ 156 w 596"/>
                <a:gd name="T59" fmla="*/ 744 h 747"/>
                <a:gd name="T60" fmla="*/ 49 w 596"/>
                <a:gd name="T61" fmla="*/ 747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6" h="747">
                  <a:moveTo>
                    <a:pt x="49" y="747"/>
                  </a:moveTo>
                  <a:cubicBezTo>
                    <a:pt x="49" y="721"/>
                    <a:pt x="49" y="721"/>
                    <a:pt x="49" y="721"/>
                  </a:cubicBezTo>
                  <a:cubicBezTo>
                    <a:pt x="71" y="710"/>
                    <a:pt x="85" y="702"/>
                    <a:pt x="91" y="696"/>
                  </a:cubicBezTo>
                  <a:cubicBezTo>
                    <a:pt x="95" y="693"/>
                    <a:pt x="98" y="689"/>
                    <a:pt x="99" y="684"/>
                  </a:cubicBezTo>
                  <a:cubicBezTo>
                    <a:pt x="102" y="675"/>
                    <a:pt x="104" y="654"/>
                    <a:pt x="105" y="621"/>
                  </a:cubicBezTo>
                  <a:cubicBezTo>
                    <a:pt x="108" y="573"/>
                    <a:pt x="109" y="545"/>
                    <a:pt x="109" y="535"/>
                  </a:cubicBezTo>
                  <a:cubicBezTo>
                    <a:pt x="109" y="252"/>
                    <a:pt x="109" y="252"/>
                    <a:pt x="109" y="252"/>
                  </a:cubicBezTo>
                  <a:cubicBezTo>
                    <a:pt x="109" y="204"/>
                    <a:pt x="108" y="157"/>
                    <a:pt x="105" y="112"/>
                  </a:cubicBezTo>
                  <a:cubicBezTo>
                    <a:pt x="104" y="78"/>
                    <a:pt x="102" y="59"/>
                    <a:pt x="98" y="52"/>
                  </a:cubicBezTo>
                  <a:cubicBezTo>
                    <a:pt x="93" y="46"/>
                    <a:pt x="87" y="42"/>
                    <a:pt x="78" y="39"/>
                  </a:cubicBezTo>
                  <a:cubicBezTo>
                    <a:pt x="69" y="36"/>
                    <a:pt x="43" y="34"/>
                    <a:pt x="0" y="33"/>
                  </a:cubicBezTo>
                  <a:cubicBezTo>
                    <a:pt x="0" y="0"/>
                    <a:pt x="0" y="0"/>
                    <a:pt x="0" y="0"/>
                  </a:cubicBezTo>
                  <a:cubicBezTo>
                    <a:pt x="89" y="2"/>
                    <a:pt x="144" y="3"/>
                    <a:pt x="165" y="3"/>
                  </a:cubicBezTo>
                  <a:cubicBezTo>
                    <a:pt x="189" y="3"/>
                    <a:pt x="241" y="2"/>
                    <a:pt x="323" y="0"/>
                  </a:cubicBezTo>
                  <a:cubicBezTo>
                    <a:pt x="323" y="33"/>
                    <a:pt x="323" y="33"/>
                    <a:pt x="323" y="33"/>
                  </a:cubicBezTo>
                  <a:cubicBezTo>
                    <a:pt x="279" y="34"/>
                    <a:pt x="253" y="36"/>
                    <a:pt x="243" y="39"/>
                  </a:cubicBezTo>
                  <a:cubicBezTo>
                    <a:pt x="234" y="42"/>
                    <a:pt x="228" y="46"/>
                    <a:pt x="224" y="51"/>
                  </a:cubicBezTo>
                  <a:cubicBezTo>
                    <a:pt x="220" y="58"/>
                    <a:pt x="217" y="75"/>
                    <a:pt x="216" y="102"/>
                  </a:cubicBezTo>
                  <a:cubicBezTo>
                    <a:pt x="215" y="109"/>
                    <a:pt x="214" y="159"/>
                    <a:pt x="213" y="252"/>
                  </a:cubicBezTo>
                  <a:cubicBezTo>
                    <a:pt x="213" y="606"/>
                    <a:pt x="213" y="606"/>
                    <a:pt x="213" y="606"/>
                  </a:cubicBezTo>
                  <a:cubicBezTo>
                    <a:pt x="213" y="643"/>
                    <a:pt x="214" y="673"/>
                    <a:pt x="216" y="696"/>
                  </a:cubicBezTo>
                  <a:cubicBezTo>
                    <a:pt x="257" y="699"/>
                    <a:pt x="262" y="700"/>
                    <a:pt x="303" y="700"/>
                  </a:cubicBezTo>
                  <a:cubicBezTo>
                    <a:pt x="407" y="700"/>
                    <a:pt x="484" y="693"/>
                    <a:pt x="525" y="681"/>
                  </a:cubicBezTo>
                  <a:cubicBezTo>
                    <a:pt x="530" y="670"/>
                    <a:pt x="534" y="658"/>
                    <a:pt x="538" y="644"/>
                  </a:cubicBezTo>
                  <a:cubicBezTo>
                    <a:pt x="560" y="557"/>
                    <a:pt x="560" y="557"/>
                    <a:pt x="560" y="557"/>
                  </a:cubicBezTo>
                  <a:cubicBezTo>
                    <a:pt x="596" y="557"/>
                    <a:pt x="596" y="557"/>
                    <a:pt x="596" y="557"/>
                  </a:cubicBezTo>
                  <a:cubicBezTo>
                    <a:pt x="588" y="609"/>
                    <a:pt x="580" y="671"/>
                    <a:pt x="573" y="741"/>
                  </a:cubicBezTo>
                  <a:cubicBezTo>
                    <a:pt x="558" y="744"/>
                    <a:pt x="546" y="745"/>
                    <a:pt x="537" y="746"/>
                  </a:cubicBezTo>
                  <a:cubicBezTo>
                    <a:pt x="518" y="747"/>
                    <a:pt x="488" y="747"/>
                    <a:pt x="449" y="747"/>
                  </a:cubicBezTo>
                  <a:cubicBezTo>
                    <a:pt x="156" y="744"/>
                    <a:pt x="156" y="744"/>
                    <a:pt x="156" y="744"/>
                  </a:cubicBezTo>
                  <a:cubicBezTo>
                    <a:pt x="121" y="744"/>
                    <a:pt x="85" y="745"/>
                    <a:pt x="49" y="7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24" name="Freeform 7"/>
            <p:cNvSpPr>
              <a:spLocks/>
            </p:cNvSpPr>
            <p:nvPr userDrawn="1"/>
          </p:nvSpPr>
          <p:spPr bwMode="auto">
            <a:xfrm>
              <a:off x="1127125" y="1003301"/>
              <a:ext cx="103188" cy="236538"/>
            </a:xfrm>
            <a:custGeom>
              <a:avLst/>
              <a:gdLst>
                <a:gd name="T0" fmla="*/ 321 w 321"/>
                <a:gd name="T1" fmla="*/ 714 h 747"/>
                <a:gd name="T2" fmla="*/ 321 w 321"/>
                <a:gd name="T3" fmla="*/ 747 h 747"/>
                <a:gd name="T4" fmla="*/ 168 w 321"/>
                <a:gd name="T5" fmla="*/ 744 h 747"/>
                <a:gd name="T6" fmla="*/ 0 w 321"/>
                <a:gd name="T7" fmla="*/ 747 h 747"/>
                <a:gd name="T8" fmla="*/ 0 w 321"/>
                <a:gd name="T9" fmla="*/ 714 h 747"/>
                <a:gd name="T10" fmla="*/ 77 w 321"/>
                <a:gd name="T11" fmla="*/ 708 h 747"/>
                <a:gd name="T12" fmla="*/ 97 w 321"/>
                <a:gd name="T13" fmla="*/ 696 h 747"/>
                <a:gd name="T14" fmla="*/ 105 w 321"/>
                <a:gd name="T15" fmla="*/ 645 h 747"/>
                <a:gd name="T16" fmla="*/ 108 w 321"/>
                <a:gd name="T17" fmla="*/ 495 h 747"/>
                <a:gd name="T18" fmla="*/ 108 w 321"/>
                <a:gd name="T19" fmla="*/ 251 h 747"/>
                <a:gd name="T20" fmla="*/ 105 w 321"/>
                <a:gd name="T21" fmla="*/ 111 h 747"/>
                <a:gd name="T22" fmla="*/ 97 w 321"/>
                <a:gd name="T23" fmla="*/ 52 h 747"/>
                <a:gd name="T24" fmla="*/ 77 w 321"/>
                <a:gd name="T25" fmla="*/ 39 h 747"/>
                <a:gd name="T26" fmla="*/ 0 w 321"/>
                <a:gd name="T27" fmla="*/ 33 h 747"/>
                <a:gd name="T28" fmla="*/ 0 w 321"/>
                <a:gd name="T29" fmla="*/ 0 h 747"/>
                <a:gd name="T30" fmla="*/ 161 w 321"/>
                <a:gd name="T31" fmla="*/ 3 h 747"/>
                <a:gd name="T32" fmla="*/ 321 w 321"/>
                <a:gd name="T33" fmla="*/ 0 h 747"/>
                <a:gd name="T34" fmla="*/ 321 w 321"/>
                <a:gd name="T35" fmla="*/ 33 h 747"/>
                <a:gd name="T36" fmla="*/ 243 w 321"/>
                <a:gd name="T37" fmla="*/ 39 h 747"/>
                <a:gd name="T38" fmla="*/ 224 w 321"/>
                <a:gd name="T39" fmla="*/ 51 h 747"/>
                <a:gd name="T40" fmla="*/ 216 w 321"/>
                <a:gd name="T41" fmla="*/ 102 h 747"/>
                <a:gd name="T42" fmla="*/ 212 w 321"/>
                <a:gd name="T43" fmla="*/ 251 h 747"/>
                <a:gd name="T44" fmla="*/ 212 w 321"/>
                <a:gd name="T45" fmla="*/ 495 h 747"/>
                <a:gd name="T46" fmla="*/ 214 w 321"/>
                <a:gd name="T47" fmla="*/ 635 h 747"/>
                <a:gd name="T48" fmla="*/ 222 w 321"/>
                <a:gd name="T49" fmla="*/ 694 h 747"/>
                <a:gd name="T50" fmla="*/ 242 w 321"/>
                <a:gd name="T51" fmla="*/ 708 h 747"/>
                <a:gd name="T52" fmla="*/ 321 w 321"/>
                <a:gd name="T53" fmla="*/ 714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1" h="747">
                  <a:moveTo>
                    <a:pt x="321" y="714"/>
                  </a:moveTo>
                  <a:cubicBezTo>
                    <a:pt x="321" y="747"/>
                    <a:pt x="321" y="747"/>
                    <a:pt x="321" y="747"/>
                  </a:cubicBezTo>
                  <a:cubicBezTo>
                    <a:pt x="244" y="745"/>
                    <a:pt x="193" y="744"/>
                    <a:pt x="168" y="744"/>
                  </a:cubicBezTo>
                  <a:cubicBezTo>
                    <a:pt x="0" y="747"/>
                    <a:pt x="0" y="747"/>
                    <a:pt x="0" y="747"/>
                  </a:cubicBezTo>
                  <a:cubicBezTo>
                    <a:pt x="0" y="714"/>
                    <a:pt x="0" y="714"/>
                    <a:pt x="0" y="714"/>
                  </a:cubicBezTo>
                  <a:cubicBezTo>
                    <a:pt x="42" y="713"/>
                    <a:pt x="68" y="711"/>
                    <a:pt x="77" y="708"/>
                  </a:cubicBezTo>
                  <a:cubicBezTo>
                    <a:pt x="87" y="705"/>
                    <a:pt x="93" y="701"/>
                    <a:pt x="97" y="696"/>
                  </a:cubicBezTo>
                  <a:cubicBezTo>
                    <a:pt x="101" y="689"/>
                    <a:pt x="104" y="672"/>
                    <a:pt x="105" y="645"/>
                  </a:cubicBezTo>
                  <a:cubicBezTo>
                    <a:pt x="106" y="637"/>
                    <a:pt x="107" y="587"/>
                    <a:pt x="108" y="495"/>
                  </a:cubicBezTo>
                  <a:cubicBezTo>
                    <a:pt x="108" y="251"/>
                    <a:pt x="108" y="251"/>
                    <a:pt x="108" y="251"/>
                  </a:cubicBezTo>
                  <a:cubicBezTo>
                    <a:pt x="108" y="204"/>
                    <a:pt x="107" y="157"/>
                    <a:pt x="105" y="111"/>
                  </a:cubicBezTo>
                  <a:cubicBezTo>
                    <a:pt x="104" y="78"/>
                    <a:pt x="102" y="59"/>
                    <a:pt x="97" y="52"/>
                  </a:cubicBezTo>
                  <a:cubicBezTo>
                    <a:pt x="93" y="46"/>
                    <a:pt x="87" y="41"/>
                    <a:pt x="77" y="39"/>
                  </a:cubicBezTo>
                  <a:cubicBezTo>
                    <a:pt x="68" y="36"/>
                    <a:pt x="42" y="34"/>
                    <a:pt x="0" y="33"/>
                  </a:cubicBezTo>
                  <a:cubicBezTo>
                    <a:pt x="0" y="0"/>
                    <a:pt x="0" y="0"/>
                    <a:pt x="0" y="0"/>
                  </a:cubicBezTo>
                  <a:cubicBezTo>
                    <a:pt x="69" y="2"/>
                    <a:pt x="123" y="3"/>
                    <a:pt x="161" y="3"/>
                  </a:cubicBezTo>
                  <a:cubicBezTo>
                    <a:pt x="197" y="3"/>
                    <a:pt x="250" y="2"/>
                    <a:pt x="321" y="0"/>
                  </a:cubicBezTo>
                  <a:cubicBezTo>
                    <a:pt x="321" y="33"/>
                    <a:pt x="321" y="33"/>
                    <a:pt x="321" y="33"/>
                  </a:cubicBezTo>
                  <a:cubicBezTo>
                    <a:pt x="278" y="34"/>
                    <a:pt x="252" y="36"/>
                    <a:pt x="243" y="39"/>
                  </a:cubicBezTo>
                  <a:cubicBezTo>
                    <a:pt x="234" y="41"/>
                    <a:pt x="227" y="46"/>
                    <a:pt x="224" y="51"/>
                  </a:cubicBezTo>
                  <a:cubicBezTo>
                    <a:pt x="219" y="58"/>
                    <a:pt x="217" y="75"/>
                    <a:pt x="216" y="102"/>
                  </a:cubicBezTo>
                  <a:cubicBezTo>
                    <a:pt x="215" y="109"/>
                    <a:pt x="214" y="159"/>
                    <a:pt x="212" y="251"/>
                  </a:cubicBezTo>
                  <a:cubicBezTo>
                    <a:pt x="212" y="495"/>
                    <a:pt x="212" y="495"/>
                    <a:pt x="212" y="495"/>
                  </a:cubicBezTo>
                  <a:cubicBezTo>
                    <a:pt x="212" y="543"/>
                    <a:pt x="213" y="589"/>
                    <a:pt x="214" y="635"/>
                  </a:cubicBezTo>
                  <a:cubicBezTo>
                    <a:pt x="215" y="668"/>
                    <a:pt x="218" y="688"/>
                    <a:pt x="222" y="694"/>
                  </a:cubicBezTo>
                  <a:cubicBezTo>
                    <a:pt x="226" y="700"/>
                    <a:pt x="233" y="705"/>
                    <a:pt x="242" y="708"/>
                  </a:cubicBezTo>
                  <a:cubicBezTo>
                    <a:pt x="251" y="711"/>
                    <a:pt x="278" y="713"/>
                    <a:pt x="321" y="7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25" name="Freeform 8"/>
            <p:cNvSpPr>
              <a:spLocks/>
            </p:cNvSpPr>
            <p:nvPr userDrawn="1"/>
          </p:nvSpPr>
          <p:spPr bwMode="auto">
            <a:xfrm>
              <a:off x="1266825" y="1003301"/>
              <a:ext cx="276225" cy="242888"/>
            </a:xfrm>
            <a:custGeom>
              <a:avLst/>
              <a:gdLst>
                <a:gd name="T0" fmla="*/ 5 w 869"/>
                <a:gd name="T1" fmla="*/ 747 h 766"/>
                <a:gd name="T2" fmla="*/ 5 w 869"/>
                <a:gd name="T3" fmla="*/ 714 h 766"/>
                <a:gd name="T4" fmla="*/ 80 w 869"/>
                <a:gd name="T5" fmla="*/ 705 h 766"/>
                <a:gd name="T6" fmla="*/ 91 w 869"/>
                <a:gd name="T7" fmla="*/ 695 h 766"/>
                <a:gd name="T8" fmla="*/ 99 w 869"/>
                <a:gd name="T9" fmla="*/ 640 h 766"/>
                <a:gd name="T10" fmla="*/ 102 w 869"/>
                <a:gd name="T11" fmla="*/ 520 h 766"/>
                <a:gd name="T12" fmla="*/ 102 w 869"/>
                <a:gd name="T13" fmla="*/ 92 h 766"/>
                <a:gd name="T14" fmla="*/ 100 w 869"/>
                <a:gd name="T15" fmla="*/ 69 h 766"/>
                <a:gd name="T16" fmla="*/ 80 w 869"/>
                <a:gd name="T17" fmla="*/ 47 h 766"/>
                <a:gd name="T18" fmla="*/ 57 w 869"/>
                <a:gd name="T19" fmla="*/ 36 h 766"/>
                <a:gd name="T20" fmla="*/ 0 w 869"/>
                <a:gd name="T21" fmla="*/ 33 h 766"/>
                <a:gd name="T22" fmla="*/ 0 w 869"/>
                <a:gd name="T23" fmla="*/ 0 h 766"/>
                <a:gd name="T24" fmla="*/ 119 w 869"/>
                <a:gd name="T25" fmla="*/ 3 h 766"/>
                <a:gd name="T26" fmla="*/ 202 w 869"/>
                <a:gd name="T27" fmla="*/ 0 h 766"/>
                <a:gd name="T28" fmla="*/ 269 w 869"/>
                <a:gd name="T29" fmla="*/ 86 h 766"/>
                <a:gd name="T30" fmla="*/ 381 w 869"/>
                <a:gd name="T31" fmla="*/ 220 h 766"/>
                <a:gd name="T32" fmla="*/ 545 w 869"/>
                <a:gd name="T33" fmla="*/ 411 h 766"/>
                <a:gd name="T34" fmla="*/ 671 w 869"/>
                <a:gd name="T35" fmla="*/ 554 h 766"/>
                <a:gd name="T36" fmla="*/ 721 w 869"/>
                <a:gd name="T37" fmla="*/ 609 h 766"/>
                <a:gd name="T38" fmla="*/ 721 w 869"/>
                <a:gd name="T39" fmla="*/ 226 h 766"/>
                <a:gd name="T40" fmla="*/ 718 w 869"/>
                <a:gd name="T41" fmla="*/ 105 h 766"/>
                <a:gd name="T42" fmla="*/ 711 w 869"/>
                <a:gd name="T43" fmla="*/ 51 h 766"/>
                <a:gd name="T44" fmla="*/ 699 w 869"/>
                <a:gd name="T45" fmla="*/ 41 h 766"/>
                <a:gd name="T46" fmla="*/ 624 w 869"/>
                <a:gd name="T47" fmla="*/ 33 h 766"/>
                <a:gd name="T48" fmla="*/ 624 w 869"/>
                <a:gd name="T49" fmla="*/ 0 h 766"/>
                <a:gd name="T50" fmla="*/ 756 w 869"/>
                <a:gd name="T51" fmla="*/ 3 h 766"/>
                <a:gd name="T52" fmla="*/ 869 w 869"/>
                <a:gd name="T53" fmla="*/ 0 h 766"/>
                <a:gd name="T54" fmla="*/ 869 w 869"/>
                <a:gd name="T55" fmla="*/ 33 h 766"/>
                <a:gd name="T56" fmla="*/ 794 w 869"/>
                <a:gd name="T57" fmla="*/ 41 h 766"/>
                <a:gd name="T58" fmla="*/ 783 w 869"/>
                <a:gd name="T59" fmla="*/ 52 h 766"/>
                <a:gd name="T60" fmla="*/ 775 w 869"/>
                <a:gd name="T61" fmla="*/ 107 h 766"/>
                <a:gd name="T62" fmla="*/ 772 w 869"/>
                <a:gd name="T63" fmla="*/ 226 h 766"/>
                <a:gd name="T64" fmla="*/ 772 w 869"/>
                <a:gd name="T65" fmla="*/ 479 h 766"/>
                <a:gd name="T66" fmla="*/ 775 w 869"/>
                <a:gd name="T67" fmla="*/ 766 h 766"/>
                <a:gd name="T68" fmla="*/ 721 w 869"/>
                <a:gd name="T69" fmla="*/ 766 h 766"/>
                <a:gd name="T70" fmla="*/ 707 w 869"/>
                <a:gd name="T71" fmla="*/ 752 h 766"/>
                <a:gd name="T72" fmla="*/ 698 w 869"/>
                <a:gd name="T73" fmla="*/ 744 h 766"/>
                <a:gd name="T74" fmla="*/ 678 w 869"/>
                <a:gd name="T75" fmla="*/ 723 h 766"/>
                <a:gd name="T76" fmla="*/ 611 w 869"/>
                <a:gd name="T77" fmla="*/ 647 h 766"/>
                <a:gd name="T78" fmla="*/ 540 w 869"/>
                <a:gd name="T79" fmla="*/ 560 h 766"/>
                <a:gd name="T80" fmla="*/ 151 w 869"/>
                <a:gd name="T81" fmla="*/ 110 h 766"/>
                <a:gd name="T82" fmla="*/ 151 w 869"/>
                <a:gd name="T83" fmla="*/ 518 h 766"/>
                <a:gd name="T84" fmla="*/ 154 w 869"/>
                <a:gd name="T85" fmla="*/ 641 h 766"/>
                <a:gd name="T86" fmla="*/ 161 w 869"/>
                <a:gd name="T87" fmla="*/ 695 h 766"/>
                <a:gd name="T88" fmla="*/ 173 w 869"/>
                <a:gd name="T89" fmla="*/ 705 h 766"/>
                <a:gd name="T90" fmla="*/ 249 w 869"/>
                <a:gd name="T91" fmla="*/ 714 h 766"/>
                <a:gd name="T92" fmla="*/ 249 w 869"/>
                <a:gd name="T93" fmla="*/ 747 h 766"/>
                <a:gd name="T94" fmla="*/ 143 w 869"/>
                <a:gd name="T95" fmla="*/ 744 h 766"/>
                <a:gd name="T96" fmla="*/ 5 w 869"/>
                <a:gd name="T97" fmla="*/ 747 h 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69" h="766">
                  <a:moveTo>
                    <a:pt x="5" y="747"/>
                  </a:moveTo>
                  <a:cubicBezTo>
                    <a:pt x="5" y="714"/>
                    <a:pt x="5" y="714"/>
                    <a:pt x="5" y="714"/>
                  </a:cubicBezTo>
                  <a:cubicBezTo>
                    <a:pt x="43" y="714"/>
                    <a:pt x="68" y="711"/>
                    <a:pt x="80" y="705"/>
                  </a:cubicBezTo>
                  <a:cubicBezTo>
                    <a:pt x="86" y="703"/>
                    <a:pt x="89" y="700"/>
                    <a:pt x="91" y="695"/>
                  </a:cubicBezTo>
                  <a:cubicBezTo>
                    <a:pt x="95" y="688"/>
                    <a:pt x="98" y="670"/>
                    <a:pt x="99" y="640"/>
                  </a:cubicBezTo>
                  <a:cubicBezTo>
                    <a:pt x="101" y="594"/>
                    <a:pt x="102" y="554"/>
                    <a:pt x="102" y="520"/>
                  </a:cubicBezTo>
                  <a:cubicBezTo>
                    <a:pt x="102" y="92"/>
                    <a:pt x="102" y="92"/>
                    <a:pt x="102" y="92"/>
                  </a:cubicBezTo>
                  <a:cubicBezTo>
                    <a:pt x="102" y="80"/>
                    <a:pt x="102" y="73"/>
                    <a:pt x="100" y="69"/>
                  </a:cubicBezTo>
                  <a:cubicBezTo>
                    <a:pt x="97" y="63"/>
                    <a:pt x="91" y="56"/>
                    <a:pt x="80" y="47"/>
                  </a:cubicBezTo>
                  <a:cubicBezTo>
                    <a:pt x="74" y="41"/>
                    <a:pt x="66" y="38"/>
                    <a:pt x="57" y="36"/>
                  </a:cubicBezTo>
                  <a:cubicBezTo>
                    <a:pt x="49" y="34"/>
                    <a:pt x="30" y="33"/>
                    <a:pt x="0" y="33"/>
                  </a:cubicBezTo>
                  <a:cubicBezTo>
                    <a:pt x="0" y="0"/>
                    <a:pt x="0" y="0"/>
                    <a:pt x="0" y="0"/>
                  </a:cubicBezTo>
                  <a:cubicBezTo>
                    <a:pt x="63" y="2"/>
                    <a:pt x="103" y="3"/>
                    <a:pt x="119" y="3"/>
                  </a:cubicBezTo>
                  <a:cubicBezTo>
                    <a:pt x="147" y="3"/>
                    <a:pt x="174" y="2"/>
                    <a:pt x="202" y="0"/>
                  </a:cubicBezTo>
                  <a:cubicBezTo>
                    <a:pt x="232" y="39"/>
                    <a:pt x="255" y="67"/>
                    <a:pt x="269" y="86"/>
                  </a:cubicBezTo>
                  <a:cubicBezTo>
                    <a:pt x="381" y="220"/>
                    <a:pt x="381" y="220"/>
                    <a:pt x="381" y="220"/>
                  </a:cubicBezTo>
                  <a:cubicBezTo>
                    <a:pt x="545" y="411"/>
                    <a:pt x="545" y="411"/>
                    <a:pt x="545" y="411"/>
                  </a:cubicBezTo>
                  <a:cubicBezTo>
                    <a:pt x="597" y="472"/>
                    <a:pt x="639" y="520"/>
                    <a:pt x="671" y="554"/>
                  </a:cubicBezTo>
                  <a:cubicBezTo>
                    <a:pt x="691" y="578"/>
                    <a:pt x="708" y="596"/>
                    <a:pt x="721" y="609"/>
                  </a:cubicBezTo>
                  <a:cubicBezTo>
                    <a:pt x="721" y="226"/>
                    <a:pt x="721" y="226"/>
                    <a:pt x="721" y="226"/>
                  </a:cubicBezTo>
                  <a:cubicBezTo>
                    <a:pt x="721" y="191"/>
                    <a:pt x="720" y="151"/>
                    <a:pt x="718" y="105"/>
                  </a:cubicBezTo>
                  <a:cubicBezTo>
                    <a:pt x="717" y="76"/>
                    <a:pt x="714" y="58"/>
                    <a:pt x="711" y="51"/>
                  </a:cubicBezTo>
                  <a:cubicBezTo>
                    <a:pt x="708" y="46"/>
                    <a:pt x="705" y="43"/>
                    <a:pt x="699" y="41"/>
                  </a:cubicBezTo>
                  <a:cubicBezTo>
                    <a:pt x="687" y="36"/>
                    <a:pt x="662" y="33"/>
                    <a:pt x="624" y="33"/>
                  </a:cubicBezTo>
                  <a:cubicBezTo>
                    <a:pt x="624" y="0"/>
                    <a:pt x="624" y="0"/>
                    <a:pt x="624" y="0"/>
                  </a:cubicBezTo>
                  <a:cubicBezTo>
                    <a:pt x="667" y="2"/>
                    <a:pt x="711" y="3"/>
                    <a:pt x="756" y="3"/>
                  </a:cubicBezTo>
                  <a:cubicBezTo>
                    <a:pt x="797" y="3"/>
                    <a:pt x="835" y="2"/>
                    <a:pt x="869" y="0"/>
                  </a:cubicBezTo>
                  <a:cubicBezTo>
                    <a:pt x="869" y="33"/>
                    <a:pt x="869" y="33"/>
                    <a:pt x="869" y="33"/>
                  </a:cubicBezTo>
                  <a:cubicBezTo>
                    <a:pt x="831" y="33"/>
                    <a:pt x="806" y="36"/>
                    <a:pt x="794" y="41"/>
                  </a:cubicBezTo>
                  <a:cubicBezTo>
                    <a:pt x="789" y="43"/>
                    <a:pt x="785" y="47"/>
                    <a:pt x="783" y="52"/>
                  </a:cubicBezTo>
                  <a:cubicBezTo>
                    <a:pt x="779" y="58"/>
                    <a:pt x="776" y="77"/>
                    <a:pt x="775" y="107"/>
                  </a:cubicBezTo>
                  <a:cubicBezTo>
                    <a:pt x="773" y="153"/>
                    <a:pt x="772" y="193"/>
                    <a:pt x="772" y="226"/>
                  </a:cubicBezTo>
                  <a:cubicBezTo>
                    <a:pt x="772" y="479"/>
                    <a:pt x="772" y="479"/>
                    <a:pt x="772" y="479"/>
                  </a:cubicBezTo>
                  <a:cubicBezTo>
                    <a:pt x="772" y="531"/>
                    <a:pt x="773" y="626"/>
                    <a:pt x="775" y="766"/>
                  </a:cubicBezTo>
                  <a:cubicBezTo>
                    <a:pt x="721" y="766"/>
                    <a:pt x="721" y="766"/>
                    <a:pt x="721" y="766"/>
                  </a:cubicBezTo>
                  <a:cubicBezTo>
                    <a:pt x="707" y="752"/>
                    <a:pt x="707" y="752"/>
                    <a:pt x="707" y="752"/>
                  </a:cubicBezTo>
                  <a:cubicBezTo>
                    <a:pt x="705" y="751"/>
                    <a:pt x="700" y="746"/>
                    <a:pt x="698" y="744"/>
                  </a:cubicBezTo>
                  <a:cubicBezTo>
                    <a:pt x="696" y="742"/>
                    <a:pt x="689" y="735"/>
                    <a:pt x="678" y="723"/>
                  </a:cubicBezTo>
                  <a:cubicBezTo>
                    <a:pt x="647" y="689"/>
                    <a:pt x="625" y="664"/>
                    <a:pt x="611" y="647"/>
                  </a:cubicBezTo>
                  <a:cubicBezTo>
                    <a:pt x="540" y="560"/>
                    <a:pt x="540" y="560"/>
                    <a:pt x="540" y="560"/>
                  </a:cubicBezTo>
                  <a:cubicBezTo>
                    <a:pt x="151" y="110"/>
                    <a:pt x="151" y="110"/>
                    <a:pt x="151" y="110"/>
                  </a:cubicBezTo>
                  <a:cubicBezTo>
                    <a:pt x="151" y="518"/>
                    <a:pt x="151" y="518"/>
                    <a:pt x="151" y="518"/>
                  </a:cubicBezTo>
                  <a:cubicBezTo>
                    <a:pt x="151" y="552"/>
                    <a:pt x="152" y="593"/>
                    <a:pt x="154" y="641"/>
                  </a:cubicBezTo>
                  <a:cubicBezTo>
                    <a:pt x="156" y="670"/>
                    <a:pt x="158" y="688"/>
                    <a:pt x="161" y="695"/>
                  </a:cubicBezTo>
                  <a:cubicBezTo>
                    <a:pt x="164" y="700"/>
                    <a:pt x="168" y="704"/>
                    <a:pt x="173" y="705"/>
                  </a:cubicBezTo>
                  <a:cubicBezTo>
                    <a:pt x="185" y="711"/>
                    <a:pt x="210" y="714"/>
                    <a:pt x="249" y="714"/>
                  </a:cubicBezTo>
                  <a:cubicBezTo>
                    <a:pt x="249" y="747"/>
                    <a:pt x="249" y="747"/>
                    <a:pt x="249" y="747"/>
                  </a:cubicBezTo>
                  <a:cubicBezTo>
                    <a:pt x="217" y="745"/>
                    <a:pt x="181" y="744"/>
                    <a:pt x="143" y="744"/>
                  </a:cubicBezTo>
                  <a:cubicBezTo>
                    <a:pt x="100" y="744"/>
                    <a:pt x="54" y="745"/>
                    <a:pt x="5" y="7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26" name="Freeform 9"/>
            <p:cNvSpPr>
              <a:spLocks/>
            </p:cNvSpPr>
            <p:nvPr userDrawn="1"/>
          </p:nvSpPr>
          <p:spPr bwMode="auto">
            <a:xfrm>
              <a:off x="1573213" y="1003301"/>
              <a:ext cx="101600" cy="236538"/>
            </a:xfrm>
            <a:custGeom>
              <a:avLst/>
              <a:gdLst>
                <a:gd name="T0" fmla="*/ 322 w 322"/>
                <a:gd name="T1" fmla="*/ 714 h 747"/>
                <a:gd name="T2" fmla="*/ 322 w 322"/>
                <a:gd name="T3" fmla="*/ 747 h 747"/>
                <a:gd name="T4" fmla="*/ 169 w 322"/>
                <a:gd name="T5" fmla="*/ 744 h 747"/>
                <a:gd name="T6" fmla="*/ 0 w 322"/>
                <a:gd name="T7" fmla="*/ 747 h 747"/>
                <a:gd name="T8" fmla="*/ 0 w 322"/>
                <a:gd name="T9" fmla="*/ 714 h 747"/>
                <a:gd name="T10" fmla="*/ 79 w 322"/>
                <a:gd name="T11" fmla="*/ 708 h 747"/>
                <a:gd name="T12" fmla="*/ 98 w 322"/>
                <a:gd name="T13" fmla="*/ 696 h 747"/>
                <a:gd name="T14" fmla="*/ 106 w 322"/>
                <a:gd name="T15" fmla="*/ 645 h 747"/>
                <a:gd name="T16" fmla="*/ 109 w 322"/>
                <a:gd name="T17" fmla="*/ 495 h 747"/>
                <a:gd name="T18" fmla="*/ 109 w 322"/>
                <a:gd name="T19" fmla="*/ 251 h 747"/>
                <a:gd name="T20" fmla="*/ 106 w 322"/>
                <a:gd name="T21" fmla="*/ 111 h 747"/>
                <a:gd name="T22" fmla="*/ 98 w 322"/>
                <a:gd name="T23" fmla="*/ 52 h 747"/>
                <a:gd name="T24" fmla="*/ 78 w 322"/>
                <a:gd name="T25" fmla="*/ 39 h 747"/>
                <a:gd name="T26" fmla="*/ 0 w 322"/>
                <a:gd name="T27" fmla="*/ 33 h 747"/>
                <a:gd name="T28" fmla="*/ 0 w 322"/>
                <a:gd name="T29" fmla="*/ 0 h 747"/>
                <a:gd name="T30" fmla="*/ 161 w 322"/>
                <a:gd name="T31" fmla="*/ 3 h 747"/>
                <a:gd name="T32" fmla="*/ 322 w 322"/>
                <a:gd name="T33" fmla="*/ 0 h 747"/>
                <a:gd name="T34" fmla="*/ 322 w 322"/>
                <a:gd name="T35" fmla="*/ 33 h 747"/>
                <a:gd name="T36" fmla="*/ 244 w 322"/>
                <a:gd name="T37" fmla="*/ 39 h 747"/>
                <a:gd name="T38" fmla="*/ 224 w 322"/>
                <a:gd name="T39" fmla="*/ 51 h 747"/>
                <a:gd name="T40" fmla="*/ 216 w 322"/>
                <a:gd name="T41" fmla="*/ 102 h 747"/>
                <a:gd name="T42" fmla="*/ 213 w 322"/>
                <a:gd name="T43" fmla="*/ 251 h 747"/>
                <a:gd name="T44" fmla="*/ 213 w 322"/>
                <a:gd name="T45" fmla="*/ 495 h 747"/>
                <a:gd name="T46" fmla="*/ 215 w 322"/>
                <a:gd name="T47" fmla="*/ 635 h 747"/>
                <a:gd name="T48" fmla="*/ 223 w 322"/>
                <a:gd name="T49" fmla="*/ 694 h 747"/>
                <a:gd name="T50" fmla="*/ 243 w 322"/>
                <a:gd name="T51" fmla="*/ 708 h 747"/>
                <a:gd name="T52" fmla="*/ 322 w 322"/>
                <a:gd name="T53" fmla="*/ 714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2" h="747">
                  <a:moveTo>
                    <a:pt x="322" y="714"/>
                  </a:moveTo>
                  <a:cubicBezTo>
                    <a:pt x="322" y="747"/>
                    <a:pt x="322" y="747"/>
                    <a:pt x="322" y="747"/>
                  </a:cubicBezTo>
                  <a:cubicBezTo>
                    <a:pt x="244" y="745"/>
                    <a:pt x="193" y="744"/>
                    <a:pt x="169" y="744"/>
                  </a:cubicBezTo>
                  <a:cubicBezTo>
                    <a:pt x="0" y="747"/>
                    <a:pt x="0" y="747"/>
                    <a:pt x="0" y="747"/>
                  </a:cubicBezTo>
                  <a:cubicBezTo>
                    <a:pt x="0" y="714"/>
                    <a:pt x="0" y="714"/>
                    <a:pt x="0" y="714"/>
                  </a:cubicBezTo>
                  <a:cubicBezTo>
                    <a:pt x="43" y="713"/>
                    <a:pt x="69" y="711"/>
                    <a:pt x="79" y="708"/>
                  </a:cubicBezTo>
                  <a:cubicBezTo>
                    <a:pt x="88" y="705"/>
                    <a:pt x="94" y="701"/>
                    <a:pt x="98" y="696"/>
                  </a:cubicBezTo>
                  <a:cubicBezTo>
                    <a:pt x="102" y="689"/>
                    <a:pt x="105" y="672"/>
                    <a:pt x="106" y="645"/>
                  </a:cubicBezTo>
                  <a:cubicBezTo>
                    <a:pt x="107" y="637"/>
                    <a:pt x="108" y="587"/>
                    <a:pt x="109" y="495"/>
                  </a:cubicBezTo>
                  <a:cubicBezTo>
                    <a:pt x="109" y="251"/>
                    <a:pt x="109" y="251"/>
                    <a:pt x="109" y="251"/>
                  </a:cubicBezTo>
                  <a:cubicBezTo>
                    <a:pt x="109" y="204"/>
                    <a:pt x="108" y="157"/>
                    <a:pt x="106" y="111"/>
                  </a:cubicBezTo>
                  <a:cubicBezTo>
                    <a:pt x="105" y="78"/>
                    <a:pt x="102" y="59"/>
                    <a:pt x="98" y="52"/>
                  </a:cubicBezTo>
                  <a:cubicBezTo>
                    <a:pt x="94" y="46"/>
                    <a:pt x="88" y="41"/>
                    <a:pt x="78" y="39"/>
                  </a:cubicBezTo>
                  <a:cubicBezTo>
                    <a:pt x="69" y="36"/>
                    <a:pt x="43" y="34"/>
                    <a:pt x="0" y="33"/>
                  </a:cubicBezTo>
                  <a:cubicBezTo>
                    <a:pt x="0" y="0"/>
                    <a:pt x="0" y="0"/>
                    <a:pt x="0" y="0"/>
                  </a:cubicBezTo>
                  <a:cubicBezTo>
                    <a:pt x="70" y="2"/>
                    <a:pt x="124" y="3"/>
                    <a:pt x="161" y="3"/>
                  </a:cubicBezTo>
                  <a:cubicBezTo>
                    <a:pt x="198" y="3"/>
                    <a:pt x="251" y="2"/>
                    <a:pt x="322" y="0"/>
                  </a:cubicBezTo>
                  <a:cubicBezTo>
                    <a:pt x="322" y="33"/>
                    <a:pt x="322" y="33"/>
                    <a:pt x="322" y="33"/>
                  </a:cubicBezTo>
                  <a:cubicBezTo>
                    <a:pt x="279" y="34"/>
                    <a:pt x="253" y="36"/>
                    <a:pt x="244" y="39"/>
                  </a:cubicBezTo>
                  <a:cubicBezTo>
                    <a:pt x="234" y="41"/>
                    <a:pt x="228" y="46"/>
                    <a:pt x="224" y="51"/>
                  </a:cubicBezTo>
                  <a:cubicBezTo>
                    <a:pt x="220" y="58"/>
                    <a:pt x="217" y="75"/>
                    <a:pt x="216" y="102"/>
                  </a:cubicBezTo>
                  <a:cubicBezTo>
                    <a:pt x="216" y="109"/>
                    <a:pt x="215" y="159"/>
                    <a:pt x="213" y="251"/>
                  </a:cubicBezTo>
                  <a:cubicBezTo>
                    <a:pt x="213" y="495"/>
                    <a:pt x="213" y="495"/>
                    <a:pt x="213" y="495"/>
                  </a:cubicBezTo>
                  <a:cubicBezTo>
                    <a:pt x="213" y="543"/>
                    <a:pt x="214" y="589"/>
                    <a:pt x="215" y="635"/>
                  </a:cubicBezTo>
                  <a:cubicBezTo>
                    <a:pt x="216" y="668"/>
                    <a:pt x="219" y="688"/>
                    <a:pt x="223" y="694"/>
                  </a:cubicBezTo>
                  <a:cubicBezTo>
                    <a:pt x="227" y="700"/>
                    <a:pt x="234" y="705"/>
                    <a:pt x="243" y="708"/>
                  </a:cubicBezTo>
                  <a:cubicBezTo>
                    <a:pt x="252" y="711"/>
                    <a:pt x="278" y="713"/>
                    <a:pt x="322" y="7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27" name="Freeform 10"/>
            <p:cNvSpPr>
              <a:spLocks/>
            </p:cNvSpPr>
            <p:nvPr userDrawn="1"/>
          </p:nvSpPr>
          <p:spPr bwMode="auto">
            <a:xfrm>
              <a:off x="1692275" y="998538"/>
              <a:ext cx="231775" cy="246063"/>
            </a:xfrm>
            <a:custGeom>
              <a:avLst/>
              <a:gdLst>
                <a:gd name="T0" fmla="*/ 728 w 728"/>
                <a:gd name="T1" fmla="*/ 667 h 774"/>
                <a:gd name="T2" fmla="*/ 707 w 728"/>
                <a:gd name="T3" fmla="*/ 716 h 774"/>
                <a:gd name="T4" fmla="*/ 581 w 728"/>
                <a:gd name="T5" fmla="*/ 761 h 774"/>
                <a:gd name="T6" fmla="*/ 447 w 728"/>
                <a:gd name="T7" fmla="*/ 774 h 774"/>
                <a:gd name="T8" fmla="*/ 288 w 728"/>
                <a:gd name="T9" fmla="*/ 754 h 774"/>
                <a:gd name="T10" fmla="*/ 161 w 728"/>
                <a:gd name="T11" fmla="*/ 696 h 774"/>
                <a:gd name="T12" fmla="*/ 71 w 728"/>
                <a:gd name="T13" fmla="*/ 610 h 774"/>
                <a:gd name="T14" fmla="*/ 18 w 728"/>
                <a:gd name="T15" fmla="*/ 508 h 774"/>
                <a:gd name="T16" fmla="*/ 0 w 728"/>
                <a:gd name="T17" fmla="*/ 386 h 774"/>
                <a:gd name="T18" fmla="*/ 123 w 728"/>
                <a:gd name="T19" fmla="*/ 110 h 774"/>
                <a:gd name="T20" fmla="*/ 457 w 728"/>
                <a:gd name="T21" fmla="*/ 0 h 774"/>
                <a:gd name="T22" fmla="*/ 549 w 728"/>
                <a:gd name="T23" fmla="*/ 6 h 774"/>
                <a:gd name="T24" fmla="*/ 653 w 728"/>
                <a:gd name="T25" fmla="*/ 27 h 774"/>
                <a:gd name="T26" fmla="*/ 728 w 728"/>
                <a:gd name="T27" fmla="*/ 45 h 774"/>
                <a:gd name="T28" fmla="*/ 710 w 728"/>
                <a:gd name="T29" fmla="*/ 101 h 774"/>
                <a:gd name="T30" fmla="*/ 698 w 728"/>
                <a:gd name="T31" fmla="*/ 204 h 774"/>
                <a:gd name="T32" fmla="*/ 665 w 728"/>
                <a:gd name="T33" fmla="*/ 204 h 774"/>
                <a:gd name="T34" fmla="*/ 665 w 728"/>
                <a:gd name="T35" fmla="*/ 143 h 774"/>
                <a:gd name="T36" fmla="*/ 605 w 728"/>
                <a:gd name="T37" fmla="*/ 66 h 774"/>
                <a:gd name="T38" fmla="*/ 446 w 728"/>
                <a:gd name="T39" fmla="*/ 41 h 774"/>
                <a:gd name="T40" fmla="*/ 313 w 728"/>
                <a:gd name="T41" fmla="*/ 60 h 774"/>
                <a:gd name="T42" fmla="*/ 217 w 728"/>
                <a:gd name="T43" fmla="*/ 117 h 774"/>
                <a:gd name="T44" fmla="*/ 149 w 728"/>
                <a:gd name="T45" fmla="*/ 216 h 774"/>
                <a:gd name="T46" fmla="*/ 122 w 728"/>
                <a:gd name="T47" fmla="*/ 366 h 774"/>
                <a:gd name="T48" fmla="*/ 223 w 728"/>
                <a:gd name="T49" fmla="*/ 621 h 774"/>
                <a:gd name="T50" fmla="*/ 492 w 728"/>
                <a:gd name="T51" fmla="*/ 717 h 774"/>
                <a:gd name="T52" fmla="*/ 632 w 728"/>
                <a:gd name="T53" fmla="*/ 698 h 774"/>
                <a:gd name="T54" fmla="*/ 719 w 728"/>
                <a:gd name="T55" fmla="*/ 656 h 774"/>
                <a:gd name="T56" fmla="*/ 728 w 728"/>
                <a:gd name="T57" fmla="*/ 667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28" h="774">
                  <a:moveTo>
                    <a:pt x="728" y="667"/>
                  </a:moveTo>
                  <a:cubicBezTo>
                    <a:pt x="707" y="716"/>
                    <a:pt x="707" y="716"/>
                    <a:pt x="707" y="716"/>
                  </a:cubicBezTo>
                  <a:cubicBezTo>
                    <a:pt x="664" y="736"/>
                    <a:pt x="622" y="751"/>
                    <a:pt x="581" y="761"/>
                  </a:cubicBezTo>
                  <a:cubicBezTo>
                    <a:pt x="540" y="770"/>
                    <a:pt x="495" y="774"/>
                    <a:pt x="447" y="774"/>
                  </a:cubicBezTo>
                  <a:cubicBezTo>
                    <a:pt x="390" y="774"/>
                    <a:pt x="337" y="768"/>
                    <a:pt x="288" y="754"/>
                  </a:cubicBezTo>
                  <a:cubicBezTo>
                    <a:pt x="240" y="740"/>
                    <a:pt x="197" y="721"/>
                    <a:pt x="161" y="696"/>
                  </a:cubicBezTo>
                  <a:cubicBezTo>
                    <a:pt x="124" y="670"/>
                    <a:pt x="94" y="642"/>
                    <a:pt x="71" y="610"/>
                  </a:cubicBezTo>
                  <a:cubicBezTo>
                    <a:pt x="48" y="579"/>
                    <a:pt x="31" y="545"/>
                    <a:pt x="18" y="508"/>
                  </a:cubicBezTo>
                  <a:cubicBezTo>
                    <a:pt x="6" y="471"/>
                    <a:pt x="0" y="430"/>
                    <a:pt x="0" y="386"/>
                  </a:cubicBezTo>
                  <a:cubicBezTo>
                    <a:pt x="0" y="275"/>
                    <a:pt x="41" y="183"/>
                    <a:pt x="123" y="110"/>
                  </a:cubicBezTo>
                  <a:cubicBezTo>
                    <a:pt x="204" y="37"/>
                    <a:pt x="316" y="0"/>
                    <a:pt x="457" y="0"/>
                  </a:cubicBezTo>
                  <a:cubicBezTo>
                    <a:pt x="490" y="0"/>
                    <a:pt x="521" y="2"/>
                    <a:pt x="549" y="6"/>
                  </a:cubicBezTo>
                  <a:cubicBezTo>
                    <a:pt x="578" y="9"/>
                    <a:pt x="612" y="16"/>
                    <a:pt x="653" y="27"/>
                  </a:cubicBezTo>
                  <a:cubicBezTo>
                    <a:pt x="694" y="37"/>
                    <a:pt x="719" y="43"/>
                    <a:pt x="728" y="45"/>
                  </a:cubicBezTo>
                  <a:cubicBezTo>
                    <a:pt x="720" y="64"/>
                    <a:pt x="714" y="82"/>
                    <a:pt x="710" y="101"/>
                  </a:cubicBezTo>
                  <a:cubicBezTo>
                    <a:pt x="704" y="131"/>
                    <a:pt x="700" y="165"/>
                    <a:pt x="698" y="204"/>
                  </a:cubicBezTo>
                  <a:cubicBezTo>
                    <a:pt x="665" y="204"/>
                    <a:pt x="665" y="204"/>
                    <a:pt x="665" y="204"/>
                  </a:cubicBezTo>
                  <a:cubicBezTo>
                    <a:pt x="665" y="143"/>
                    <a:pt x="665" y="143"/>
                    <a:pt x="665" y="143"/>
                  </a:cubicBezTo>
                  <a:cubicBezTo>
                    <a:pt x="661" y="109"/>
                    <a:pt x="641" y="83"/>
                    <a:pt x="605" y="66"/>
                  </a:cubicBezTo>
                  <a:cubicBezTo>
                    <a:pt x="569" y="50"/>
                    <a:pt x="516" y="41"/>
                    <a:pt x="446" y="41"/>
                  </a:cubicBezTo>
                  <a:cubicBezTo>
                    <a:pt x="393" y="42"/>
                    <a:pt x="349" y="48"/>
                    <a:pt x="313" y="60"/>
                  </a:cubicBezTo>
                  <a:cubicBezTo>
                    <a:pt x="277" y="72"/>
                    <a:pt x="245" y="91"/>
                    <a:pt x="217" y="117"/>
                  </a:cubicBezTo>
                  <a:cubicBezTo>
                    <a:pt x="189" y="143"/>
                    <a:pt x="166" y="176"/>
                    <a:pt x="149" y="216"/>
                  </a:cubicBezTo>
                  <a:cubicBezTo>
                    <a:pt x="131" y="256"/>
                    <a:pt x="122" y="306"/>
                    <a:pt x="122" y="366"/>
                  </a:cubicBezTo>
                  <a:cubicBezTo>
                    <a:pt x="122" y="472"/>
                    <a:pt x="155" y="557"/>
                    <a:pt x="223" y="621"/>
                  </a:cubicBezTo>
                  <a:cubicBezTo>
                    <a:pt x="291" y="685"/>
                    <a:pt x="380" y="717"/>
                    <a:pt x="492" y="717"/>
                  </a:cubicBezTo>
                  <a:cubicBezTo>
                    <a:pt x="542" y="717"/>
                    <a:pt x="589" y="711"/>
                    <a:pt x="632" y="698"/>
                  </a:cubicBezTo>
                  <a:cubicBezTo>
                    <a:pt x="661" y="689"/>
                    <a:pt x="690" y="675"/>
                    <a:pt x="719" y="656"/>
                  </a:cubicBezTo>
                  <a:lnTo>
                    <a:pt x="728" y="6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28" name="Freeform 11"/>
            <p:cNvSpPr>
              <a:spLocks/>
            </p:cNvSpPr>
            <p:nvPr userDrawn="1"/>
          </p:nvSpPr>
          <p:spPr bwMode="auto">
            <a:xfrm>
              <a:off x="657225" y="998538"/>
              <a:ext cx="231775" cy="246063"/>
            </a:xfrm>
            <a:custGeom>
              <a:avLst/>
              <a:gdLst>
                <a:gd name="T0" fmla="*/ 728 w 728"/>
                <a:gd name="T1" fmla="*/ 667 h 774"/>
                <a:gd name="T2" fmla="*/ 706 w 728"/>
                <a:gd name="T3" fmla="*/ 716 h 774"/>
                <a:gd name="T4" fmla="*/ 580 w 728"/>
                <a:gd name="T5" fmla="*/ 761 h 774"/>
                <a:gd name="T6" fmla="*/ 446 w 728"/>
                <a:gd name="T7" fmla="*/ 774 h 774"/>
                <a:gd name="T8" fmla="*/ 288 w 728"/>
                <a:gd name="T9" fmla="*/ 754 h 774"/>
                <a:gd name="T10" fmla="*/ 160 w 728"/>
                <a:gd name="T11" fmla="*/ 696 h 774"/>
                <a:gd name="T12" fmla="*/ 71 w 728"/>
                <a:gd name="T13" fmla="*/ 610 h 774"/>
                <a:gd name="T14" fmla="*/ 18 w 728"/>
                <a:gd name="T15" fmla="*/ 508 h 774"/>
                <a:gd name="T16" fmla="*/ 0 w 728"/>
                <a:gd name="T17" fmla="*/ 386 h 774"/>
                <a:gd name="T18" fmla="*/ 122 w 728"/>
                <a:gd name="T19" fmla="*/ 110 h 774"/>
                <a:gd name="T20" fmla="*/ 456 w 728"/>
                <a:gd name="T21" fmla="*/ 0 h 774"/>
                <a:gd name="T22" fmla="*/ 549 w 728"/>
                <a:gd name="T23" fmla="*/ 6 h 774"/>
                <a:gd name="T24" fmla="*/ 653 w 728"/>
                <a:gd name="T25" fmla="*/ 27 h 774"/>
                <a:gd name="T26" fmla="*/ 728 w 728"/>
                <a:gd name="T27" fmla="*/ 45 h 774"/>
                <a:gd name="T28" fmla="*/ 710 w 728"/>
                <a:gd name="T29" fmla="*/ 101 h 774"/>
                <a:gd name="T30" fmla="*/ 698 w 728"/>
                <a:gd name="T31" fmla="*/ 204 h 774"/>
                <a:gd name="T32" fmla="*/ 665 w 728"/>
                <a:gd name="T33" fmla="*/ 204 h 774"/>
                <a:gd name="T34" fmla="*/ 664 w 728"/>
                <a:gd name="T35" fmla="*/ 143 h 774"/>
                <a:gd name="T36" fmla="*/ 604 w 728"/>
                <a:gd name="T37" fmla="*/ 66 h 774"/>
                <a:gd name="T38" fmla="*/ 445 w 728"/>
                <a:gd name="T39" fmla="*/ 41 h 774"/>
                <a:gd name="T40" fmla="*/ 313 w 728"/>
                <a:gd name="T41" fmla="*/ 60 h 774"/>
                <a:gd name="T42" fmla="*/ 216 w 728"/>
                <a:gd name="T43" fmla="*/ 117 h 774"/>
                <a:gd name="T44" fmla="*/ 148 w 728"/>
                <a:gd name="T45" fmla="*/ 216 h 774"/>
                <a:gd name="T46" fmla="*/ 121 w 728"/>
                <a:gd name="T47" fmla="*/ 366 h 774"/>
                <a:gd name="T48" fmla="*/ 223 w 728"/>
                <a:gd name="T49" fmla="*/ 621 h 774"/>
                <a:gd name="T50" fmla="*/ 492 w 728"/>
                <a:gd name="T51" fmla="*/ 717 h 774"/>
                <a:gd name="T52" fmla="*/ 631 w 728"/>
                <a:gd name="T53" fmla="*/ 698 h 774"/>
                <a:gd name="T54" fmla="*/ 718 w 728"/>
                <a:gd name="T55" fmla="*/ 656 h 774"/>
                <a:gd name="T56" fmla="*/ 728 w 728"/>
                <a:gd name="T57" fmla="*/ 667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28" h="774">
                  <a:moveTo>
                    <a:pt x="728" y="667"/>
                  </a:moveTo>
                  <a:cubicBezTo>
                    <a:pt x="706" y="716"/>
                    <a:pt x="706" y="716"/>
                    <a:pt x="706" y="716"/>
                  </a:cubicBezTo>
                  <a:cubicBezTo>
                    <a:pt x="663" y="736"/>
                    <a:pt x="621" y="751"/>
                    <a:pt x="580" y="761"/>
                  </a:cubicBezTo>
                  <a:cubicBezTo>
                    <a:pt x="539" y="770"/>
                    <a:pt x="495" y="774"/>
                    <a:pt x="446" y="774"/>
                  </a:cubicBezTo>
                  <a:cubicBezTo>
                    <a:pt x="389" y="774"/>
                    <a:pt x="337" y="768"/>
                    <a:pt x="288" y="754"/>
                  </a:cubicBezTo>
                  <a:cubicBezTo>
                    <a:pt x="239" y="740"/>
                    <a:pt x="197" y="721"/>
                    <a:pt x="160" y="696"/>
                  </a:cubicBezTo>
                  <a:cubicBezTo>
                    <a:pt x="124" y="670"/>
                    <a:pt x="94" y="642"/>
                    <a:pt x="71" y="610"/>
                  </a:cubicBezTo>
                  <a:cubicBezTo>
                    <a:pt x="48" y="579"/>
                    <a:pt x="30" y="545"/>
                    <a:pt x="18" y="508"/>
                  </a:cubicBezTo>
                  <a:cubicBezTo>
                    <a:pt x="6" y="471"/>
                    <a:pt x="0" y="430"/>
                    <a:pt x="0" y="386"/>
                  </a:cubicBezTo>
                  <a:cubicBezTo>
                    <a:pt x="0" y="275"/>
                    <a:pt x="41" y="183"/>
                    <a:pt x="122" y="110"/>
                  </a:cubicBezTo>
                  <a:cubicBezTo>
                    <a:pt x="204" y="37"/>
                    <a:pt x="315" y="0"/>
                    <a:pt x="456" y="0"/>
                  </a:cubicBezTo>
                  <a:cubicBezTo>
                    <a:pt x="490" y="0"/>
                    <a:pt x="520" y="2"/>
                    <a:pt x="549" y="6"/>
                  </a:cubicBezTo>
                  <a:cubicBezTo>
                    <a:pt x="577" y="9"/>
                    <a:pt x="612" y="16"/>
                    <a:pt x="653" y="27"/>
                  </a:cubicBezTo>
                  <a:cubicBezTo>
                    <a:pt x="694" y="37"/>
                    <a:pt x="719" y="43"/>
                    <a:pt x="728" y="45"/>
                  </a:cubicBezTo>
                  <a:cubicBezTo>
                    <a:pt x="720" y="64"/>
                    <a:pt x="714" y="82"/>
                    <a:pt x="710" y="101"/>
                  </a:cubicBezTo>
                  <a:cubicBezTo>
                    <a:pt x="704" y="131"/>
                    <a:pt x="700" y="165"/>
                    <a:pt x="698" y="204"/>
                  </a:cubicBezTo>
                  <a:cubicBezTo>
                    <a:pt x="665" y="204"/>
                    <a:pt x="665" y="204"/>
                    <a:pt x="665" y="204"/>
                  </a:cubicBezTo>
                  <a:cubicBezTo>
                    <a:pt x="664" y="143"/>
                    <a:pt x="664" y="143"/>
                    <a:pt x="664" y="143"/>
                  </a:cubicBezTo>
                  <a:cubicBezTo>
                    <a:pt x="661" y="109"/>
                    <a:pt x="641" y="83"/>
                    <a:pt x="604" y="66"/>
                  </a:cubicBezTo>
                  <a:cubicBezTo>
                    <a:pt x="568" y="50"/>
                    <a:pt x="515" y="41"/>
                    <a:pt x="445" y="41"/>
                  </a:cubicBezTo>
                  <a:cubicBezTo>
                    <a:pt x="393" y="42"/>
                    <a:pt x="349" y="48"/>
                    <a:pt x="313" y="60"/>
                  </a:cubicBezTo>
                  <a:cubicBezTo>
                    <a:pt x="276" y="72"/>
                    <a:pt x="244" y="91"/>
                    <a:pt x="216" y="117"/>
                  </a:cubicBezTo>
                  <a:cubicBezTo>
                    <a:pt x="189" y="143"/>
                    <a:pt x="166" y="176"/>
                    <a:pt x="148" y="216"/>
                  </a:cubicBezTo>
                  <a:cubicBezTo>
                    <a:pt x="131" y="256"/>
                    <a:pt x="122" y="306"/>
                    <a:pt x="121" y="366"/>
                  </a:cubicBezTo>
                  <a:cubicBezTo>
                    <a:pt x="121" y="472"/>
                    <a:pt x="155" y="557"/>
                    <a:pt x="223" y="621"/>
                  </a:cubicBezTo>
                  <a:cubicBezTo>
                    <a:pt x="290" y="685"/>
                    <a:pt x="380" y="717"/>
                    <a:pt x="492" y="717"/>
                  </a:cubicBezTo>
                  <a:cubicBezTo>
                    <a:pt x="542" y="717"/>
                    <a:pt x="588" y="711"/>
                    <a:pt x="631" y="698"/>
                  </a:cubicBezTo>
                  <a:cubicBezTo>
                    <a:pt x="660" y="689"/>
                    <a:pt x="689" y="675"/>
                    <a:pt x="718" y="656"/>
                  </a:cubicBezTo>
                  <a:lnTo>
                    <a:pt x="728" y="6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29" name="Freeform 12"/>
            <p:cNvSpPr>
              <a:spLocks/>
            </p:cNvSpPr>
            <p:nvPr userDrawn="1"/>
          </p:nvSpPr>
          <p:spPr bwMode="auto">
            <a:xfrm>
              <a:off x="757238" y="687388"/>
              <a:ext cx="323850" cy="239713"/>
            </a:xfrm>
            <a:custGeom>
              <a:avLst/>
              <a:gdLst>
                <a:gd name="T0" fmla="*/ 0 w 1017"/>
                <a:gd name="T1" fmla="*/ 35 h 754"/>
                <a:gd name="T2" fmla="*/ 0 w 1017"/>
                <a:gd name="T3" fmla="*/ 0 h 754"/>
                <a:gd name="T4" fmla="*/ 110 w 1017"/>
                <a:gd name="T5" fmla="*/ 4 h 754"/>
                <a:gd name="T6" fmla="*/ 212 w 1017"/>
                <a:gd name="T7" fmla="*/ 0 h 754"/>
                <a:gd name="T8" fmla="*/ 300 w 1017"/>
                <a:gd name="T9" fmla="*/ 183 h 754"/>
                <a:gd name="T10" fmla="*/ 509 w 1017"/>
                <a:gd name="T11" fmla="*/ 592 h 754"/>
                <a:gd name="T12" fmla="*/ 697 w 1017"/>
                <a:gd name="T13" fmla="*/ 218 h 754"/>
                <a:gd name="T14" fmla="*/ 800 w 1017"/>
                <a:gd name="T15" fmla="*/ 0 h 754"/>
                <a:gd name="T16" fmla="*/ 898 w 1017"/>
                <a:gd name="T17" fmla="*/ 4 h 754"/>
                <a:gd name="T18" fmla="*/ 1017 w 1017"/>
                <a:gd name="T19" fmla="*/ 0 h 754"/>
                <a:gd name="T20" fmla="*/ 1017 w 1017"/>
                <a:gd name="T21" fmla="*/ 35 h 754"/>
                <a:gd name="T22" fmla="*/ 938 w 1017"/>
                <a:gd name="T23" fmla="*/ 40 h 754"/>
                <a:gd name="T24" fmla="*/ 918 w 1017"/>
                <a:gd name="T25" fmla="*/ 53 h 754"/>
                <a:gd name="T26" fmla="*/ 910 w 1017"/>
                <a:gd name="T27" fmla="*/ 103 h 754"/>
                <a:gd name="T28" fmla="*/ 907 w 1017"/>
                <a:gd name="T29" fmla="*/ 251 h 754"/>
                <a:gd name="T30" fmla="*/ 907 w 1017"/>
                <a:gd name="T31" fmla="*/ 492 h 754"/>
                <a:gd name="T32" fmla="*/ 910 w 1017"/>
                <a:gd name="T33" fmla="*/ 631 h 754"/>
                <a:gd name="T34" fmla="*/ 918 w 1017"/>
                <a:gd name="T35" fmla="*/ 690 h 754"/>
                <a:gd name="T36" fmla="*/ 938 w 1017"/>
                <a:gd name="T37" fmla="*/ 704 h 754"/>
                <a:gd name="T38" fmla="*/ 1017 w 1017"/>
                <a:gd name="T39" fmla="*/ 709 h 754"/>
                <a:gd name="T40" fmla="*/ 1017 w 1017"/>
                <a:gd name="T41" fmla="*/ 743 h 754"/>
                <a:gd name="T42" fmla="*/ 861 w 1017"/>
                <a:gd name="T43" fmla="*/ 739 h 754"/>
                <a:gd name="T44" fmla="*/ 699 w 1017"/>
                <a:gd name="T45" fmla="*/ 743 h 754"/>
                <a:gd name="T46" fmla="*/ 699 w 1017"/>
                <a:gd name="T47" fmla="*/ 709 h 754"/>
                <a:gd name="T48" fmla="*/ 778 w 1017"/>
                <a:gd name="T49" fmla="*/ 704 h 754"/>
                <a:gd name="T50" fmla="*/ 797 w 1017"/>
                <a:gd name="T51" fmla="*/ 691 h 754"/>
                <a:gd name="T52" fmla="*/ 806 w 1017"/>
                <a:gd name="T53" fmla="*/ 641 h 754"/>
                <a:gd name="T54" fmla="*/ 808 w 1017"/>
                <a:gd name="T55" fmla="*/ 492 h 754"/>
                <a:gd name="T56" fmla="*/ 808 w 1017"/>
                <a:gd name="T57" fmla="*/ 108 h 754"/>
                <a:gd name="T58" fmla="*/ 619 w 1017"/>
                <a:gd name="T59" fmla="*/ 486 h 754"/>
                <a:gd name="T60" fmla="*/ 549 w 1017"/>
                <a:gd name="T61" fmla="*/ 629 h 754"/>
                <a:gd name="T62" fmla="*/ 494 w 1017"/>
                <a:gd name="T63" fmla="*/ 754 h 754"/>
                <a:gd name="T64" fmla="*/ 472 w 1017"/>
                <a:gd name="T65" fmla="*/ 754 h 754"/>
                <a:gd name="T66" fmla="*/ 459 w 1017"/>
                <a:gd name="T67" fmla="*/ 722 h 754"/>
                <a:gd name="T68" fmla="*/ 422 w 1017"/>
                <a:gd name="T69" fmla="*/ 645 h 754"/>
                <a:gd name="T70" fmla="*/ 159 w 1017"/>
                <a:gd name="T71" fmla="*/ 126 h 754"/>
                <a:gd name="T72" fmla="*/ 159 w 1017"/>
                <a:gd name="T73" fmla="*/ 492 h 754"/>
                <a:gd name="T74" fmla="*/ 163 w 1017"/>
                <a:gd name="T75" fmla="*/ 631 h 754"/>
                <a:gd name="T76" fmla="*/ 171 w 1017"/>
                <a:gd name="T77" fmla="*/ 690 h 754"/>
                <a:gd name="T78" fmla="*/ 191 w 1017"/>
                <a:gd name="T79" fmla="*/ 704 h 754"/>
                <a:gd name="T80" fmla="*/ 271 w 1017"/>
                <a:gd name="T81" fmla="*/ 709 h 754"/>
                <a:gd name="T82" fmla="*/ 271 w 1017"/>
                <a:gd name="T83" fmla="*/ 743 h 754"/>
                <a:gd name="T84" fmla="*/ 138 w 1017"/>
                <a:gd name="T85" fmla="*/ 739 h 754"/>
                <a:gd name="T86" fmla="*/ 0 w 1017"/>
                <a:gd name="T87" fmla="*/ 743 h 754"/>
                <a:gd name="T88" fmla="*/ 0 w 1017"/>
                <a:gd name="T89" fmla="*/ 709 h 754"/>
                <a:gd name="T90" fmla="*/ 79 w 1017"/>
                <a:gd name="T91" fmla="*/ 704 h 754"/>
                <a:gd name="T92" fmla="*/ 98 w 1017"/>
                <a:gd name="T93" fmla="*/ 691 h 754"/>
                <a:gd name="T94" fmla="*/ 107 w 1017"/>
                <a:gd name="T95" fmla="*/ 641 h 754"/>
                <a:gd name="T96" fmla="*/ 109 w 1017"/>
                <a:gd name="T97" fmla="*/ 492 h 754"/>
                <a:gd name="T98" fmla="*/ 109 w 1017"/>
                <a:gd name="T99" fmla="*/ 251 h 754"/>
                <a:gd name="T100" fmla="*/ 107 w 1017"/>
                <a:gd name="T101" fmla="*/ 112 h 754"/>
                <a:gd name="T102" fmla="*/ 99 w 1017"/>
                <a:gd name="T103" fmla="*/ 54 h 754"/>
                <a:gd name="T104" fmla="*/ 78 w 1017"/>
                <a:gd name="T105" fmla="*/ 40 h 754"/>
                <a:gd name="T106" fmla="*/ 0 w 1017"/>
                <a:gd name="T107" fmla="*/ 35 h 7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17" h="754">
                  <a:moveTo>
                    <a:pt x="0" y="35"/>
                  </a:moveTo>
                  <a:cubicBezTo>
                    <a:pt x="0" y="0"/>
                    <a:pt x="0" y="0"/>
                    <a:pt x="0" y="0"/>
                  </a:cubicBezTo>
                  <a:cubicBezTo>
                    <a:pt x="38" y="2"/>
                    <a:pt x="75" y="4"/>
                    <a:pt x="110" y="4"/>
                  </a:cubicBezTo>
                  <a:cubicBezTo>
                    <a:pt x="145" y="4"/>
                    <a:pt x="179" y="2"/>
                    <a:pt x="212" y="0"/>
                  </a:cubicBezTo>
                  <a:cubicBezTo>
                    <a:pt x="244" y="70"/>
                    <a:pt x="274" y="131"/>
                    <a:pt x="300" y="183"/>
                  </a:cubicBezTo>
                  <a:cubicBezTo>
                    <a:pt x="509" y="592"/>
                    <a:pt x="509" y="592"/>
                    <a:pt x="509" y="592"/>
                  </a:cubicBezTo>
                  <a:cubicBezTo>
                    <a:pt x="697" y="218"/>
                    <a:pt x="697" y="218"/>
                    <a:pt x="697" y="218"/>
                  </a:cubicBezTo>
                  <a:cubicBezTo>
                    <a:pt x="749" y="116"/>
                    <a:pt x="783" y="43"/>
                    <a:pt x="800" y="0"/>
                  </a:cubicBezTo>
                  <a:cubicBezTo>
                    <a:pt x="839" y="2"/>
                    <a:pt x="872" y="4"/>
                    <a:pt x="898" y="4"/>
                  </a:cubicBezTo>
                  <a:cubicBezTo>
                    <a:pt x="923" y="4"/>
                    <a:pt x="962" y="2"/>
                    <a:pt x="1017" y="0"/>
                  </a:cubicBezTo>
                  <a:cubicBezTo>
                    <a:pt x="1017" y="35"/>
                    <a:pt x="1017" y="35"/>
                    <a:pt x="1017" y="35"/>
                  </a:cubicBezTo>
                  <a:cubicBezTo>
                    <a:pt x="974" y="35"/>
                    <a:pt x="947" y="37"/>
                    <a:pt x="938" y="40"/>
                  </a:cubicBezTo>
                  <a:cubicBezTo>
                    <a:pt x="928" y="43"/>
                    <a:pt x="922" y="47"/>
                    <a:pt x="918" y="53"/>
                  </a:cubicBezTo>
                  <a:cubicBezTo>
                    <a:pt x="914" y="60"/>
                    <a:pt x="911" y="76"/>
                    <a:pt x="910" y="103"/>
                  </a:cubicBezTo>
                  <a:cubicBezTo>
                    <a:pt x="910" y="110"/>
                    <a:pt x="909" y="159"/>
                    <a:pt x="907" y="251"/>
                  </a:cubicBezTo>
                  <a:cubicBezTo>
                    <a:pt x="907" y="492"/>
                    <a:pt x="907" y="492"/>
                    <a:pt x="907" y="492"/>
                  </a:cubicBezTo>
                  <a:cubicBezTo>
                    <a:pt x="907" y="540"/>
                    <a:pt x="908" y="586"/>
                    <a:pt x="910" y="631"/>
                  </a:cubicBezTo>
                  <a:cubicBezTo>
                    <a:pt x="911" y="664"/>
                    <a:pt x="914" y="684"/>
                    <a:pt x="918" y="690"/>
                  </a:cubicBezTo>
                  <a:cubicBezTo>
                    <a:pt x="922" y="696"/>
                    <a:pt x="929" y="701"/>
                    <a:pt x="938" y="704"/>
                  </a:cubicBezTo>
                  <a:cubicBezTo>
                    <a:pt x="948" y="707"/>
                    <a:pt x="974" y="709"/>
                    <a:pt x="1017" y="709"/>
                  </a:cubicBezTo>
                  <a:cubicBezTo>
                    <a:pt x="1017" y="743"/>
                    <a:pt x="1017" y="743"/>
                    <a:pt x="1017" y="743"/>
                  </a:cubicBezTo>
                  <a:cubicBezTo>
                    <a:pt x="943" y="740"/>
                    <a:pt x="891" y="739"/>
                    <a:pt x="861" y="739"/>
                  </a:cubicBezTo>
                  <a:cubicBezTo>
                    <a:pt x="837" y="739"/>
                    <a:pt x="782" y="740"/>
                    <a:pt x="699" y="743"/>
                  </a:cubicBezTo>
                  <a:cubicBezTo>
                    <a:pt x="699" y="709"/>
                    <a:pt x="699" y="709"/>
                    <a:pt x="699" y="709"/>
                  </a:cubicBezTo>
                  <a:cubicBezTo>
                    <a:pt x="742" y="709"/>
                    <a:pt x="768" y="707"/>
                    <a:pt x="778" y="704"/>
                  </a:cubicBezTo>
                  <a:cubicBezTo>
                    <a:pt x="788" y="701"/>
                    <a:pt x="794" y="697"/>
                    <a:pt x="797" y="691"/>
                  </a:cubicBezTo>
                  <a:cubicBezTo>
                    <a:pt x="802" y="684"/>
                    <a:pt x="805" y="668"/>
                    <a:pt x="806" y="641"/>
                  </a:cubicBezTo>
                  <a:cubicBezTo>
                    <a:pt x="806" y="633"/>
                    <a:pt x="807" y="584"/>
                    <a:pt x="808" y="492"/>
                  </a:cubicBezTo>
                  <a:cubicBezTo>
                    <a:pt x="808" y="108"/>
                    <a:pt x="808" y="108"/>
                    <a:pt x="808" y="108"/>
                  </a:cubicBezTo>
                  <a:cubicBezTo>
                    <a:pt x="619" y="486"/>
                    <a:pt x="619" y="486"/>
                    <a:pt x="619" y="486"/>
                  </a:cubicBezTo>
                  <a:cubicBezTo>
                    <a:pt x="589" y="545"/>
                    <a:pt x="566" y="593"/>
                    <a:pt x="549" y="629"/>
                  </a:cubicBezTo>
                  <a:cubicBezTo>
                    <a:pt x="537" y="655"/>
                    <a:pt x="518" y="696"/>
                    <a:pt x="494" y="754"/>
                  </a:cubicBezTo>
                  <a:cubicBezTo>
                    <a:pt x="472" y="754"/>
                    <a:pt x="472" y="754"/>
                    <a:pt x="472" y="754"/>
                  </a:cubicBezTo>
                  <a:cubicBezTo>
                    <a:pt x="468" y="740"/>
                    <a:pt x="463" y="729"/>
                    <a:pt x="459" y="722"/>
                  </a:cubicBezTo>
                  <a:cubicBezTo>
                    <a:pt x="422" y="645"/>
                    <a:pt x="422" y="645"/>
                    <a:pt x="422" y="645"/>
                  </a:cubicBezTo>
                  <a:cubicBezTo>
                    <a:pt x="159" y="126"/>
                    <a:pt x="159" y="126"/>
                    <a:pt x="159" y="126"/>
                  </a:cubicBezTo>
                  <a:cubicBezTo>
                    <a:pt x="159" y="492"/>
                    <a:pt x="159" y="492"/>
                    <a:pt x="159" y="492"/>
                  </a:cubicBezTo>
                  <a:cubicBezTo>
                    <a:pt x="159" y="540"/>
                    <a:pt x="160" y="586"/>
                    <a:pt x="163" y="631"/>
                  </a:cubicBezTo>
                  <a:cubicBezTo>
                    <a:pt x="164" y="664"/>
                    <a:pt x="167" y="683"/>
                    <a:pt x="171" y="690"/>
                  </a:cubicBezTo>
                  <a:cubicBezTo>
                    <a:pt x="175" y="696"/>
                    <a:pt x="182" y="701"/>
                    <a:pt x="191" y="704"/>
                  </a:cubicBezTo>
                  <a:cubicBezTo>
                    <a:pt x="200" y="707"/>
                    <a:pt x="227" y="709"/>
                    <a:pt x="271" y="709"/>
                  </a:cubicBezTo>
                  <a:cubicBezTo>
                    <a:pt x="271" y="743"/>
                    <a:pt x="271" y="743"/>
                    <a:pt x="271" y="743"/>
                  </a:cubicBezTo>
                  <a:cubicBezTo>
                    <a:pt x="138" y="739"/>
                    <a:pt x="138" y="739"/>
                    <a:pt x="138" y="739"/>
                  </a:cubicBezTo>
                  <a:cubicBezTo>
                    <a:pt x="0" y="743"/>
                    <a:pt x="0" y="743"/>
                    <a:pt x="0" y="743"/>
                  </a:cubicBezTo>
                  <a:cubicBezTo>
                    <a:pt x="0" y="709"/>
                    <a:pt x="0" y="709"/>
                    <a:pt x="0" y="709"/>
                  </a:cubicBezTo>
                  <a:cubicBezTo>
                    <a:pt x="43" y="709"/>
                    <a:pt x="69" y="707"/>
                    <a:pt x="79" y="704"/>
                  </a:cubicBezTo>
                  <a:cubicBezTo>
                    <a:pt x="88" y="701"/>
                    <a:pt x="95" y="697"/>
                    <a:pt x="98" y="691"/>
                  </a:cubicBezTo>
                  <a:cubicBezTo>
                    <a:pt x="103" y="684"/>
                    <a:pt x="105" y="668"/>
                    <a:pt x="107" y="641"/>
                  </a:cubicBezTo>
                  <a:cubicBezTo>
                    <a:pt x="107" y="634"/>
                    <a:pt x="108" y="584"/>
                    <a:pt x="109" y="492"/>
                  </a:cubicBezTo>
                  <a:cubicBezTo>
                    <a:pt x="109" y="251"/>
                    <a:pt x="109" y="251"/>
                    <a:pt x="109" y="251"/>
                  </a:cubicBezTo>
                  <a:cubicBezTo>
                    <a:pt x="109" y="204"/>
                    <a:pt x="108" y="158"/>
                    <a:pt x="107" y="112"/>
                  </a:cubicBezTo>
                  <a:cubicBezTo>
                    <a:pt x="105" y="79"/>
                    <a:pt x="103" y="60"/>
                    <a:pt x="99" y="54"/>
                  </a:cubicBezTo>
                  <a:cubicBezTo>
                    <a:pt x="94" y="48"/>
                    <a:pt x="88" y="43"/>
                    <a:pt x="78" y="40"/>
                  </a:cubicBezTo>
                  <a:cubicBezTo>
                    <a:pt x="69" y="37"/>
                    <a:pt x="43" y="35"/>
                    <a:pt x="0"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30" name="Freeform 13"/>
            <p:cNvSpPr>
              <a:spLocks noEditPoints="1"/>
            </p:cNvSpPr>
            <p:nvPr userDrawn="1"/>
          </p:nvSpPr>
          <p:spPr bwMode="auto">
            <a:xfrm>
              <a:off x="1092200" y="684213"/>
              <a:ext cx="263525" cy="238125"/>
            </a:xfrm>
            <a:custGeom>
              <a:avLst/>
              <a:gdLst>
                <a:gd name="T0" fmla="*/ 117 w 832"/>
                <a:gd name="T1" fmla="*/ 747 h 750"/>
                <a:gd name="T2" fmla="*/ 257 w 832"/>
                <a:gd name="T3" fmla="*/ 750 h 750"/>
                <a:gd name="T4" fmla="*/ 257 w 832"/>
                <a:gd name="T5" fmla="*/ 717 h 750"/>
                <a:gd name="T6" fmla="*/ 185 w 832"/>
                <a:gd name="T7" fmla="*/ 712 h 750"/>
                <a:gd name="T8" fmla="*/ 166 w 832"/>
                <a:gd name="T9" fmla="*/ 702 h 750"/>
                <a:gd name="T10" fmla="*/ 162 w 832"/>
                <a:gd name="T11" fmla="*/ 690 h 750"/>
                <a:gd name="T12" fmla="*/ 178 w 832"/>
                <a:gd name="T13" fmla="*/ 637 h 750"/>
                <a:gd name="T14" fmla="*/ 237 w 832"/>
                <a:gd name="T15" fmla="*/ 503 h 750"/>
                <a:gd name="T16" fmla="*/ 556 w 832"/>
                <a:gd name="T17" fmla="*/ 503 h 750"/>
                <a:gd name="T18" fmla="*/ 624 w 832"/>
                <a:gd name="T19" fmla="*/ 663 h 750"/>
                <a:gd name="T20" fmla="*/ 632 w 832"/>
                <a:gd name="T21" fmla="*/ 693 h 750"/>
                <a:gd name="T22" fmla="*/ 627 w 832"/>
                <a:gd name="T23" fmla="*/ 705 h 750"/>
                <a:gd name="T24" fmla="*/ 609 w 832"/>
                <a:gd name="T25" fmla="*/ 713 h 750"/>
                <a:gd name="T26" fmla="*/ 535 w 832"/>
                <a:gd name="T27" fmla="*/ 717 h 750"/>
                <a:gd name="T28" fmla="*/ 535 w 832"/>
                <a:gd name="T29" fmla="*/ 750 h 750"/>
                <a:gd name="T30" fmla="*/ 712 w 832"/>
                <a:gd name="T31" fmla="*/ 747 h 750"/>
                <a:gd name="T32" fmla="*/ 832 w 832"/>
                <a:gd name="T33" fmla="*/ 750 h 750"/>
                <a:gd name="T34" fmla="*/ 832 w 832"/>
                <a:gd name="T35" fmla="*/ 717 h 750"/>
                <a:gd name="T36" fmla="*/ 776 w 832"/>
                <a:gd name="T37" fmla="*/ 710 h 750"/>
                <a:gd name="T38" fmla="*/ 753 w 832"/>
                <a:gd name="T39" fmla="*/ 687 h 750"/>
                <a:gd name="T40" fmla="*/ 677 w 832"/>
                <a:gd name="T41" fmla="*/ 526 h 750"/>
                <a:gd name="T42" fmla="*/ 441 w 832"/>
                <a:gd name="T43" fmla="*/ 0 h 750"/>
                <a:gd name="T44" fmla="*/ 406 w 832"/>
                <a:gd name="T45" fmla="*/ 0 h 750"/>
                <a:gd name="T46" fmla="*/ 310 w 832"/>
                <a:gd name="T47" fmla="*/ 217 h 750"/>
                <a:gd name="T48" fmla="*/ 172 w 832"/>
                <a:gd name="T49" fmla="*/ 512 h 750"/>
                <a:gd name="T50" fmla="*/ 100 w 832"/>
                <a:gd name="T51" fmla="*/ 660 h 750"/>
                <a:gd name="T52" fmla="*/ 74 w 832"/>
                <a:gd name="T53" fmla="*/ 702 h 750"/>
                <a:gd name="T54" fmla="*/ 54 w 832"/>
                <a:gd name="T55" fmla="*/ 713 h 750"/>
                <a:gd name="T56" fmla="*/ 0 w 832"/>
                <a:gd name="T57" fmla="*/ 717 h 750"/>
                <a:gd name="T58" fmla="*/ 0 w 832"/>
                <a:gd name="T59" fmla="*/ 750 h 750"/>
                <a:gd name="T60" fmla="*/ 117 w 832"/>
                <a:gd name="T61" fmla="*/ 747 h 750"/>
                <a:gd name="T62" fmla="*/ 396 w 832"/>
                <a:gd name="T63" fmla="*/ 143 h 750"/>
                <a:gd name="T64" fmla="*/ 534 w 832"/>
                <a:gd name="T65" fmla="*/ 458 h 750"/>
                <a:gd name="T66" fmla="*/ 256 w 832"/>
                <a:gd name="T67" fmla="*/ 458 h 750"/>
                <a:gd name="T68" fmla="*/ 396 w 832"/>
                <a:gd name="T69" fmla="*/ 143 h 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32" h="750">
                  <a:moveTo>
                    <a:pt x="117" y="747"/>
                  </a:moveTo>
                  <a:cubicBezTo>
                    <a:pt x="148" y="747"/>
                    <a:pt x="195" y="748"/>
                    <a:pt x="257" y="750"/>
                  </a:cubicBezTo>
                  <a:cubicBezTo>
                    <a:pt x="257" y="717"/>
                    <a:pt x="257" y="717"/>
                    <a:pt x="257" y="717"/>
                  </a:cubicBezTo>
                  <a:cubicBezTo>
                    <a:pt x="222" y="716"/>
                    <a:pt x="199" y="715"/>
                    <a:pt x="185" y="712"/>
                  </a:cubicBezTo>
                  <a:cubicBezTo>
                    <a:pt x="177" y="710"/>
                    <a:pt x="170" y="707"/>
                    <a:pt x="166" y="702"/>
                  </a:cubicBezTo>
                  <a:cubicBezTo>
                    <a:pt x="163" y="699"/>
                    <a:pt x="162" y="695"/>
                    <a:pt x="162" y="690"/>
                  </a:cubicBezTo>
                  <a:cubicBezTo>
                    <a:pt x="162" y="679"/>
                    <a:pt x="167" y="662"/>
                    <a:pt x="178" y="637"/>
                  </a:cubicBezTo>
                  <a:cubicBezTo>
                    <a:pt x="237" y="503"/>
                    <a:pt x="237" y="503"/>
                    <a:pt x="237" y="503"/>
                  </a:cubicBezTo>
                  <a:cubicBezTo>
                    <a:pt x="556" y="503"/>
                    <a:pt x="556" y="503"/>
                    <a:pt x="556" y="503"/>
                  </a:cubicBezTo>
                  <a:cubicBezTo>
                    <a:pt x="624" y="663"/>
                    <a:pt x="624" y="663"/>
                    <a:pt x="624" y="663"/>
                  </a:cubicBezTo>
                  <a:cubicBezTo>
                    <a:pt x="629" y="675"/>
                    <a:pt x="632" y="685"/>
                    <a:pt x="632" y="693"/>
                  </a:cubicBezTo>
                  <a:cubicBezTo>
                    <a:pt x="632" y="698"/>
                    <a:pt x="630" y="702"/>
                    <a:pt x="627" y="705"/>
                  </a:cubicBezTo>
                  <a:cubicBezTo>
                    <a:pt x="624" y="708"/>
                    <a:pt x="618" y="711"/>
                    <a:pt x="609" y="713"/>
                  </a:cubicBezTo>
                  <a:cubicBezTo>
                    <a:pt x="601" y="715"/>
                    <a:pt x="576" y="716"/>
                    <a:pt x="535" y="717"/>
                  </a:cubicBezTo>
                  <a:cubicBezTo>
                    <a:pt x="535" y="750"/>
                    <a:pt x="535" y="750"/>
                    <a:pt x="535" y="750"/>
                  </a:cubicBezTo>
                  <a:cubicBezTo>
                    <a:pt x="712" y="747"/>
                    <a:pt x="712" y="747"/>
                    <a:pt x="712" y="747"/>
                  </a:cubicBezTo>
                  <a:cubicBezTo>
                    <a:pt x="734" y="747"/>
                    <a:pt x="775" y="748"/>
                    <a:pt x="832" y="750"/>
                  </a:cubicBezTo>
                  <a:cubicBezTo>
                    <a:pt x="832" y="717"/>
                    <a:pt x="832" y="717"/>
                    <a:pt x="832" y="717"/>
                  </a:cubicBezTo>
                  <a:cubicBezTo>
                    <a:pt x="803" y="716"/>
                    <a:pt x="784" y="714"/>
                    <a:pt x="776" y="710"/>
                  </a:cubicBezTo>
                  <a:cubicBezTo>
                    <a:pt x="767" y="707"/>
                    <a:pt x="760" y="699"/>
                    <a:pt x="753" y="687"/>
                  </a:cubicBezTo>
                  <a:cubicBezTo>
                    <a:pt x="740" y="664"/>
                    <a:pt x="715" y="611"/>
                    <a:pt x="677" y="526"/>
                  </a:cubicBezTo>
                  <a:cubicBezTo>
                    <a:pt x="441" y="0"/>
                    <a:pt x="441" y="0"/>
                    <a:pt x="441" y="0"/>
                  </a:cubicBezTo>
                  <a:cubicBezTo>
                    <a:pt x="406" y="0"/>
                    <a:pt x="406" y="0"/>
                    <a:pt x="406" y="0"/>
                  </a:cubicBezTo>
                  <a:cubicBezTo>
                    <a:pt x="357" y="112"/>
                    <a:pt x="325" y="185"/>
                    <a:pt x="310" y="217"/>
                  </a:cubicBezTo>
                  <a:cubicBezTo>
                    <a:pt x="172" y="512"/>
                    <a:pt x="172" y="512"/>
                    <a:pt x="172" y="512"/>
                  </a:cubicBezTo>
                  <a:cubicBezTo>
                    <a:pt x="131" y="598"/>
                    <a:pt x="107" y="647"/>
                    <a:pt x="100" y="660"/>
                  </a:cubicBezTo>
                  <a:cubicBezTo>
                    <a:pt x="89" y="683"/>
                    <a:pt x="80" y="697"/>
                    <a:pt x="74" y="702"/>
                  </a:cubicBezTo>
                  <a:cubicBezTo>
                    <a:pt x="68" y="708"/>
                    <a:pt x="61" y="711"/>
                    <a:pt x="54" y="713"/>
                  </a:cubicBezTo>
                  <a:cubicBezTo>
                    <a:pt x="47" y="715"/>
                    <a:pt x="29" y="716"/>
                    <a:pt x="0" y="717"/>
                  </a:cubicBezTo>
                  <a:cubicBezTo>
                    <a:pt x="0" y="750"/>
                    <a:pt x="0" y="750"/>
                    <a:pt x="0" y="750"/>
                  </a:cubicBezTo>
                  <a:cubicBezTo>
                    <a:pt x="42" y="748"/>
                    <a:pt x="81" y="747"/>
                    <a:pt x="117" y="747"/>
                  </a:cubicBezTo>
                  <a:close/>
                  <a:moveTo>
                    <a:pt x="396" y="143"/>
                  </a:moveTo>
                  <a:cubicBezTo>
                    <a:pt x="534" y="458"/>
                    <a:pt x="534" y="458"/>
                    <a:pt x="534" y="458"/>
                  </a:cubicBezTo>
                  <a:cubicBezTo>
                    <a:pt x="256" y="458"/>
                    <a:pt x="256" y="458"/>
                    <a:pt x="256" y="458"/>
                  </a:cubicBezTo>
                  <a:lnTo>
                    <a:pt x="396" y="1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31" name="Freeform 14"/>
            <p:cNvSpPr>
              <a:spLocks/>
            </p:cNvSpPr>
            <p:nvPr userDrawn="1"/>
          </p:nvSpPr>
          <p:spPr bwMode="auto">
            <a:xfrm>
              <a:off x="1309688" y="687388"/>
              <a:ext cx="260350" cy="234950"/>
            </a:xfrm>
            <a:custGeom>
              <a:avLst/>
              <a:gdLst>
                <a:gd name="T0" fmla="*/ 601 w 817"/>
                <a:gd name="T1" fmla="*/ 111 h 743"/>
                <a:gd name="T2" fmla="*/ 634 w 817"/>
                <a:gd name="T3" fmla="*/ 52 h 743"/>
                <a:gd name="T4" fmla="*/ 624 w 817"/>
                <a:gd name="T5" fmla="*/ 39 h 743"/>
                <a:gd name="T6" fmla="*/ 543 w 817"/>
                <a:gd name="T7" fmla="*/ 33 h 743"/>
                <a:gd name="T8" fmla="*/ 543 w 817"/>
                <a:gd name="T9" fmla="*/ 0 h 743"/>
                <a:gd name="T10" fmla="*/ 688 w 817"/>
                <a:gd name="T11" fmla="*/ 3 h 743"/>
                <a:gd name="T12" fmla="*/ 817 w 817"/>
                <a:gd name="T13" fmla="*/ 0 h 743"/>
                <a:gd name="T14" fmla="*/ 817 w 817"/>
                <a:gd name="T15" fmla="*/ 33 h 743"/>
                <a:gd name="T16" fmla="*/ 746 w 817"/>
                <a:gd name="T17" fmla="*/ 39 h 743"/>
                <a:gd name="T18" fmla="*/ 718 w 817"/>
                <a:gd name="T19" fmla="*/ 51 h 743"/>
                <a:gd name="T20" fmla="*/ 675 w 817"/>
                <a:gd name="T21" fmla="*/ 102 h 743"/>
                <a:gd name="T22" fmla="*/ 514 w 817"/>
                <a:gd name="T23" fmla="*/ 333 h 743"/>
                <a:gd name="T24" fmla="*/ 461 w 817"/>
                <a:gd name="T25" fmla="*/ 422 h 743"/>
                <a:gd name="T26" fmla="*/ 455 w 817"/>
                <a:gd name="T27" fmla="*/ 453 h 743"/>
                <a:gd name="T28" fmla="*/ 455 w 817"/>
                <a:gd name="T29" fmla="*/ 493 h 743"/>
                <a:gd name="T30" fmla="*/ 459 w 817"/>
                <a:gd name="T31" fmla="*/ 631 h 743"/>
                <a:gd name="T32" fmla="*/ 466 w 817"/>
                <a:gd name="T33" fmla="*/ 690 h 743"/>
                <a:gd name="T34" fmla="*/ 486 w 817"/>
                <a:gd name="T35" fmla="*/ 704 h 743"/>
                <a:gd name="T36" fmla="*/ 564 w 817"/>
                <a:gd name="T37" fmla="*/ 710 h 743"/>
                <a:gd name="T38" fmla="*/ 564 w 817"/>
                <a:gd name="T39" fmla="*/ 743 h 743"/>
                <a:gd name="T40" fmla="*/ 410 w 817"/>
                <a:gd name="T41" fmla="*/ 740 h 743"/>
                <a:gd name="T42" fmla="*/ 244 w 817"/>
                <a:gd name="T43" fmla="*/ 743 h 743"/>
                <a:gd name="T44" fmla="*/ 244 w 817"/>
                <a:gd name="T45" fmla="*/ 710 h 743"/>
                <a:gd name="T46" fmla="*/ 322 w 817"/>
                <a:gd name="T47" fmla="*/ 704 h 743"/>
                <a:gd name="T48" fmla="*/ 341 w 817"/>
                <a:gd name="T49" fmla="*/ 692 h 743"/>
                <a:gd name="T50" fmla="*/ 350 w 817"/>
                <a:gd name="T51" fmla="*/ 641 h 743"/>
                <a:gd name="T52" fmla="*/ 353 w 817"/>
                <a:gd name="T53" fmla="*/ 493 h 743"/>
                <a:gd name="T54" fmla="*/ 353 w 817"/>
                <a:gd name="T55" fmla="*/ 432 h 743"/>
                <a:gd name="T56" fmla="*/ 331 w 817"/>
                <a:gd name="T57" fmla="*/ 390 h 743"/>
                <a:gd name="T58" fmla="*/ 275 w 817"/>
                <a:gd name="T59" fmla="*/ 300 h 743"/>
                <a:gd name="T60" fmla="*/ 135 w 817"/>
                <a:gd name="T61" fmla="*/ 102 h 743"/>
                <a:gd name="T62" fmla="*/ 96 w 817"/>
                <a:gd name="T63" fmla="*/ 51 h 743"/>
                <a:gd name="T64" fmla="*/ 69 w 817"/>
                <a:gd name="T65" fmla="*/ 39 h 743"/>
                <a:gd name="T66" fmla="*/ 0 w 817"/>
                <a:gd name="T67" fmla="*/ 33 h 743"/>
                <a:gd name="T68" fmla="*/ 0 w 817"/>
                <a:gd name="T69" fmla="*/ 0 h 743"/>
                <a:gd name="T70" fmla="*/ 130 w 817"/>
                <a:gd name="T71" fmla="*/ 3 h 743"/>
                <a:gd name="T72" fmla="*/ 333 w 817"/>
                <a:gd name="T73" fmla="*/ 0 h 743"/>
                <a:gd name="T74" fmla="*/ 333 w 817"/>
                <a:gd name="T75" fmla="*/ 33 h 743"/>
                <a:gd name="T76" fmla="*/ 246 w 817"/>
                <a:gd name="T77" fmla="*/ 39 h 743"/>
                <a:gd name="T78" fmla="*/ 234 w 817"/>
                <a:gd name="T79" fmla="*/ 52 h 743"/>
                <a:gd name="T80" fmla="*/ 262 w 817"/>
                <a:gd name="T81" fmla="*/ 111 h 743"/>
                <a:gd name="T82" fmla="*/ 426 w 817"/>
                <a:gd name="T83" fmla="*/ 376 h 743"/>
                <a:gd name="T84" fmla="*/ 601 w 817"/>
                <a:gd name="T85" fmla="*/ 111 h 7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17" h="743">
                  <a:moveTo>
                    <a:pt x="601" y="111"/>
                  </a:moveTo>
                  <a:cubicBezTo>
                    <a:pt x="623" y="78"/>
                    <a:pt x="634" y="59"/>
                    <a:pt x="634" y="52"/>
                  </a:cubicBezTo>
                  <a:cubicBezTo>
                    <a:pt x="634" y="46"/>
                    <a:pt x="631" y="41"/>
                    <a:pt x="624" y="39"/>
                  </a:cubicBezTo>
                  <a:cubicBezTo>
                    <a:pt x="616" y="36"/>
                    <a:pt x="585" y="34"/>
                    <a:pt x="543" y="33"/>
                  </a:cubicBezTo>
                  <a:cubicBezTo>
                    <a:pt x="543" y="0"/>
                    <a:pt x="543" y="0"/>
                    <a:pt x="543" y="0"/>
                  </a:cubicBezTo>
                  <a:cubicBezTo>
                    <a:pt x="610" y="2"/>
                    <a:pt x="650" y="3"/>
                    <a:pt x="688" y="3"/>
                  </a:cubicBezTo>
                  <a:cubicBezTo>
                    <a:pt x="725" y="3"/>
                    <a:pt x="745" y="2"/>
                    <a:pt x="817" y="0"/>
                  </a:cubicBezTo>
                  <a:cubicBezTo>
                    <a:pt x="817" y="33"/>
                    <a:pt x="817" y="33"/>
                    <a:pt x="817" y="33"/>
                  </a:cubicBezTo>
                  <a:cubicBezTo>
                    <a:pt x="773" y="34"/>
                    <a:pt x="757" y="36"/>
                    <a:pt x="746" y="39"/>
                  </a:cubicBezTo>
                  <a:cubicBezTo>
                    <a:pt x="735" y="41"/>
                    <a:pt x="725" y="46"/>
                    <a:pt x="718" y="51"/>
                  </a:cubicBezTo>
                  <a:cubicBezTo>
                    <a:pt x="709" y="58"/>
                    <a:pt x="695" y="75"/>
                    <a:pt x="675" y="102"/>
                  </a:cubicBezTo>
                  <a:cubicBezTo>
                    <a:pt x="514" y="333"/>
                    <a:pt x="514" y="333"/>
                    <a:pt x="514" y="333"/>
                  </a:cubicBezTo>
                  <a:cubicBezTo>
                    <a:pt x="483" y="381"/>
                    <a:pt x="465" y="411"/>
                    <a:pt x="461" y="422"/>
                  </a:cubicBezTo>
                  <a:cubicBezTo>
                    <a:pt x="457" y="433"/>
                    <a:pt x="455" y="443"/>
                    <a:pt x="455" y="453"/>
                  </a:cubicBezTo>
                  <a:cubicBezTo>
                    <a:pt x="455" y="493"/>
                    <a:pt x="455" y="493"/>
                    <a:pt x="455" y="493"/>
                  </a:cubicBezTo>
                  <a:cubicBezTo>
                    <a:pt x="455" y="541"/>
                    <a:pt x="456" y="587"/>
                    <a:pt x="459" y="631"/>
                  </a:cubicBezTo>
                  <a:cubicBezTo>
                    <a:pt x="460" y="665"/>
                    <a:pt x="462" y="684"/>
                    <a:pt x="466" y="690"/>
                  </a:cubicBezTo>
                  <a:cubicBezTo>
                    <a:pt x="470" y="696"/>
                    <a:pt x="477" y="701"/>
                    <a:pt x="486" y="704"/>
                  </a:cubicBezTo>
                  <a:cubicBezTo>
                    <a:pt x="495" y="707"/>
                    <a:pt x="521" y="709"/>
                    <a:pt x="564" y="710"/>
                  </a:cubicBezTo>
                  <a:cubicBezTo>
                    <a:pt x="564" y="743"/>
                    <a:pt x="564" y="743"/>
                    <a:pt x="564" y="743"/>
                  </a:cubicBezTo>
                  <a:cubicBezTo>
                    <a:pt x="505" y="741"/>
                    <a:pt x="453" y="740"/>
                    <a:pt x="410" y="740"/>
                  </a:cubicBezTo>
                  <a:cubicBezTo>
                    <a:pt x="368" y="740"/>
                    <a:pt x="313" y="741"/>
                    <a:pt x="244" y="743"/>
                  </a:cubicBezTo>
                  <a:cubicBezTo>
                    <a:pt x="244" y="710"/>
                    <a:pt x="244" y="710"/>
                    <a:pt x="244" y="710"/>
                  </a:cubicBezTo>
                  <a:cubicBezTo>
                    <a:pt x="287" y="709"/>
                    <a:pt x="313" y="707"/>
                    <a:pt x="322" y="704"/>
                  </a:cubicBezTo>
                  <a:cubicBezTo>
                    <a:pt x="332" y="701"/>
                    <a:pt x="338" y="697"/>
                    <a:pt x="341" y="692"/>
                  </a:cubicBezTo>
                  <a:cubicBezTo>
                    <a:pt x="346" y="685"/>
                    <a:pt x="349" y="668"/>
                    <a:pt x="350" y="641"/>
                  </a:cubicBezTo>
                  <a:cubicBezTo>
                    <a:pt x="350" y="634"/>
                    <a:pt x="351" y="585"/>
                    <a:pt x="353" y="493"/>
                  </a:cubicBezTo>
                  <a:cubicBezTo>
                    <a:pt x="353" y="432"/>
                    <a:pt x="353" y="432"/>
                    <a:pt x="353" y="432"/>
                  </a:cubicBezTo>
                  <a:cubicBezTo>
                    <a:pt x="345" y="417"/>
                    <a:pt x="338" y="403"/>
                    <a:pt x="331" y="390"/>
                  </a:cubicBezTo>
                  <a:cubicBezTo>
                    <a:pt x="325" y="382"/>
                    <a:pt x="307" y="352"/>
                    <a:pt x="275" y="300"/>
                  </a:cubicBezTo>
                  <a:cubicBezTo>
                    <a:pt x="135" y="102"/>
                    <a:pt x="135" y="102"/>
                    <a:pt x="135" y="102"/>
                  </a:cubicBezTo>
                  <a:cubicBezTo>
                    <a:pt x="118" y="75"/>
                    <a:pt x="105" y="58"/>
                    <a:pt x="96" y="51"/>
                  </a:cubicBezTo>
                  <a:cubicBezTo>
                    <a:pt x="89" y="46"/>
                    <a:pt x="80" y="41"/>
                    <a:pt x="69" y="39"/>
                  </a:cubicBezTo>
                  <a:cubicBezTo>
                    <a:pt x="58" y="36"/>
                    <a:pt x="44" y="34"/>
                    <a:pt x="0" y="33"/>
                  </a:cubicBezTo>
                  <a:cubicBezTo>
                    <a:pt x="0" y="0"/>
                    <a:pt x="0" y="0"/>
                    <a:pt x="0" y="0"/>
                  </a:cubicBezTo>
                  <a:cubicBezTo>
                    <a:pt x="72" y="2"/>
                    <a:pt x="94" y="3"/>
                    <a:pt x="130" y="3"/>
                  </a:cubicBezTo>
                  <a:cubicBezTo>
                    <a:pt x="168" y="3"/>
                    <a:pt x="265" y="2"/>
                    <a:pt x="333" y="0"/>
                  </a:cubicBezTo>
                  <a:cubicBezTo>
                    <a:pt x="333" y="33"/>
                    <a:pt x="333" y="33"/>
                    <a:pt x="333" y="33"/>
                  </a:cubicBezTo>
                  <a:cubicBezTo>
                    <a:pt x="291" y="34"/>
                    <a:pt x="254" y="36"/>
                    <a:pt x="246" y="39"/>
                  </a:cubicBezTo>
                  <a:cubicBezTo>
                    <a:pt x="239" y="41"/>
                    <a:pt x="235" y="46"/>
                    <a:pt x="234" y="52"/>
                  </a:cubicBezTo>
                  <a:cubicBezTo>
                    <a:pt x="234" y="59"/>
                    <a:pt x="243" y="78"/>
                    <a:pt x="262" y="111"/>
                  </a:cubicBezTo>
                  <a:cubicBezTo>
                    <a:pt x="426" y="376"/>
                    <a:pt x="426" y="376"/>
                    <a:pt x="426" y="376"/>
                  </a:cubicBezTo>
                  <a:lnTo>
                    <a:pt x="601" y="1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32" name="Freeform 15"/>
            <p:cNvSpPr>
              <a:spLocks noEditPoints="1"/>
            </p:cNvSpPr>
            <p:nvPr userDrawn="1"/>
          </p:nvSpPr>
          <p:spPr bwMode="auto">
            <a:xfrm>
              <a:off x="1558925" y="681038"/>
              <a:ext cx="263525" cy="246063"/>
            </a:xfrm>
            <a:custGeom>
              <a:avLst/>
              <a:gdLst>
                <a:gd name="T0" fmla="*/ 148 w 830"/>
                <a:gd name="T1" fmla="*/ 190 h 775"/>
                <a:gd name="T2" fmla="*/ 247 w 830"/>
                <a:gd name="T3" fmla="*/ 82 h 775"/>
                <a:gd name="T4" fmla="*/ 399 w 830"/>
                <a:gd name="T5" fmla="*/ 45 h 775"/>
                <a:gd name="T6" fmla="*/ 512 w 830"/>
                <a:gd name="T7" fmla="*/ 62 h 775"/>
                <a:gd name="T8" fmla="*/ 596 w 830"/>
                <a:gd name="T9" fmla="*/ 106 h 775"/>
                <a:gd name="T10" fmla="*/ 652 w 830"/>
                <a:gd name="T11" fmla="*/ 167 h 775"/>
                <a:gd name="T12" fmla="*/ 690 w 830"/>
                <a:gd name="T13" fmla="*/ 245 h 775"/>
                <a:gd name="T14" fmla="*/ 713 w 830"/>
                <a:gd name="T15" fmla="*/ 398 h 775"/>
                <a:gd name="T16" fmla="*/ 681 w 830"/>
                <a:gd name="T17" fmla="*/ 571 h 775"/>
                <a:gd name="T18" fmla="*/ 584 w 830"/>
                <a:gd name="T19" fmla="*/ 686 h 775"/>
                <a:gd name="T20" fmla="*/ 431 w 830"/>
                <a:gd name="T21" fmla="*/ 727 h 775"/>
                <a:gd name="T22" fmla="*/ 315 w 830"/>
                <a:gd name="T23" fmla="*/ 707 h 775"/>
                <a:gd name="T24" fmla="*/ 220 w 830"/>
                <a:gd name="T25" fmla="*/ 644 h 775"/>
                <a:gd name="T26" fmla="*/ 151 w 830"/>
                <a:gd name="T27" fmla="*/ 539 h 775"/>
                <a:gd name="T28" fmla="*/ 125 w 830"/>
                <a:gd name="T29" fmla="*/ 450 h 775"/>
                <a:gd name="T30" fmla="*/ 115 w 830"/>
                <a:gd name="T31" fmla="*/ 349 h 775"/>
                <a:gd name="T32" fmla="*/ 148 w 830"/>
                <a:gd name="T33" fmla="*/ 190 h 775"/>
                <a:gd name="T34" fmla="*/ 26 w 830"/>
                <a:gd name="T35" fmla="*/ 541 h 775"/>
                <a:gd name="T36" fmla="*/ 105 w 830"/>
                <a:gd name="T37" fmla="*/ 669 h 775"/>
                <a:gd name="T38" fmla="*/ 231 w 830"/>
                <a:gd name="T39" fmla="*/ 748 h 775"/>
                <a:gd name="T40" fmla="*/ 392 w 830"/>
                <a:gd name="T41" fmla="*/ 775 h 775"/>
                <a:gd name="T42" fmla="*/ 706 w 830"/>
                <a:gd name="T43" fmla="*/ 657 h 775"/>
                <a:gd name="T44" fmla="*/ 830 w 830"/>
                <a:gd name="T45" fmla="*/ 364 h 775"/>
                <a:gd name="T46" fmla="*/ 817 w 830"/>
                <a:gd name="T47" fmla="*/ 261 h 775"/>
                <a:gd name="T48" fmla="*/ 784 w 830"/>
                <a:gd name="T49" fmla="*/ 177 h 775"/>
                <a:gd name="T50" fmla="*/ 709 w 830"/>
                <a:gd name="T51" fmla="*/ 89 h 775"/>
                <a:gd name="T52" fmla="*/ 588 w 830"/>
                <a:gd name="T53" fmla="*/ 25 h 775"/>
                <a:gd name="T54" fmla="*/ 423 w 830"/>
                <a:gd name="T55" fmla="*/ 0 h 775"/>
                <a:gd name="T56" fmla="*/ 249 w 830"/>
                <a:gd name="T57" fmla="*/ 29 h 775"/>
                <a:gd name="T58" fmla="*/ 112 w 830"/>
                <a:gd name="T59" fmla="*/ 113 h 775"/>
                <a:gd name="T60" fmla="*/ 26 w 830"/>
                <a:gd name="T61" fmla="*/ 239 h 775"/>
                <a:gd name="T62" fmla="*/ 0 w 830"/>
                <a:gd name="T63" fmla="*/ 393 h 775"/>
                <a:gd name="T64" fmla="*/ 26 w 830"/>
                <a:gd name="T65" fmla="*/ 541 h 7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30" h="775">
                  <a:moveTo>
                    <a:pt x="148" y="190"/>
                  </a:moveTo>
                  <a:cubicBezTo>
                    <a:pt x="170" y="143"/>
                    <a:pt x="203" y="107"/>
                    <a:pt x="247" y="82"/>
                  </a:cubicBezTo>
                  <a:cubicBezTo>
                    <a:pt x="290" y="57"/>
                    <a:pt x="341" y="45"/>
                    <a:pt x="399" y="45"/>
                  </a:cubicBezTo>
                  <a:cubicBezTo>
                    <a:pt x="440" y="45"/>
                    <a:pt x="477" y="51"/>
                    <a:pt x="512" y="62"/>
                  </a:cubicBezTo>
                  <a:cubicBezTo>
                    <a:pt x="546" y="74"/>
                    <a:pt x="575" y="89"/>
                    <a:pt x="596" y="106"/>
                  </a:cubicBezTo>
                  <a:cubicBezTo>
                    <a:pt x="618" y="124"/>
                    <a:pt x="637" y="144"/>
                    <a:pt x="652" y="167"/>
                  </a:cubicBezTo>
                  <a:cubicBezTo>
                    <a:pt x="668" y="190"/>
                    <a:pt x="681" y="216"/>
                    <a:pt x="690" y="245"/>
                  </a:cubicBezTo>
                  <a:cubicBezTo>
                    <a:pt x="706" y="292"/>
                    <a:pt x="713" y="343"/>
                    <a:pt x="713" y="398"/>
                  </a:cubicBezTo>
                  <a:cubicBezTo>
                    <a:pt x="713" y="463"/>
                    <a:pt x="703" y="521"/>
                    <a:pt x="681" y="571"/>
                  </a:cubicBezTo>
                  <a:cubicBezTo>
                    <a:pt x="660" y="620"/>
                    <a:pt x="627" y="659"/>
                    <a:pt x="584" y="686"/>
                  </a:cubicBezTo>
                  <a:cubicBezTo>
                    <a:pt x="541" y="714"/>
                    <a:pt x="490" y="727"/>
                    <a:pt x="431" y="727"/>
                  </a:cubicBezTo>
                  <a:cubicBezTo>
                    <a:pt x="388" y="727"/>
                    <a:pt x="350" y="721"/>
                    <a:pt x="315" y="707"/>
                  </a:cubicBezTo>
                  <a:cubicBezTo>
                    <a:pt x="280" y="694"/>
                    <a:pt x="248" y="673"/>
                    <a:pt x="220" y="644"/>
                  </a:cubicBezTo>
                  <a:cubicBezTo>
                    <a:pt x="192" y="616"/>
                    <a:pt x="169" y="581"/>
                    <a:pt x="151" y="539"/>
                  </a:cubicBezTo>
                  <a:cubicBezTo>
                    <a:pt x="141" y="514"/>
                    <a:pt x="132" y="484"/>
                    <a:pt x="125" y="450"/>
                  </a:cubicBezTo>
                  <a:cubicBezTo>
                    <a:pt x="118" y="416"/>
                    <a:pt x="115" y="382"/>
                    <a:pt x="115" y="349"/>
                  </a:cubicBezTo>
                  <a:cubicBezTo>
                    <a:pt x="115" y="290"/>
                    <a:pt x="126" y="236"/>
                    <a:pt x="148" y="190"/>
                  </a:cubicBezTo>
                  <a:close/>
                  <a:moveTo>
                    <a:pt x="26" y="541"/>
                  </a:moveTo>
                  <a:cubicBezTo>
                    <a:pt x="44" y="591"/>
                    <a:pt x="70" y="634"/>
                    <a:pt x="105" y="669"/>
                  </a:cubicBezTo>
                  <a:cubicBezTo>
                    <a:pt x="139" y="704"/>
                    <a:pt x="181" y="730"/>
                    <a:pt x="231" y="748"/>
                  </a:cubicBezTo>
                  <a:cubicBezTo>
                    <a:pt x="281" y="765"/>
                    <a:pt x="335" y="775"/>
                    <a:pt x="392" y="775"/>
                  </a:cubicBezTo>
                  <a:cubicBezTo>
                    <a:pt x="518" y="775"/>
                    <a:pt x="623" y="736"/>
                    <a:pt x="706" y="657"/>
                  </a:cubicBezTo>
                  <a:cubicBezTo>
                    <a:pt x="788" y="579"/>
                    <a:pt x="830" y="481"/>
                    <a:pt x="830" y="364"/>
                  </a:cubicBezTo>
                  <a:cubicBezTo>
                    <a:pt x="830" y="327"/>
                    <a:pt x="826" y="293"/>
                    <a:pt x="817" y="261"/>
                  </a:cubicBezTo>
                  <a:cubicBezTo>
                    <a:pt x="809" y="228"/>
                    <a:pt x="798" y="200"/>
                    <a:pt x="784" y="177"/>
                  </a:cubicBezTo>
                  <a:cubicBezTo>
                    <a:pt x="766" y="145"/>
                    <a:pt x="741" y="116"/>
                    <a:pt x="709" y="89"/>
                  </a:cubicBezTo>
                  <a:cubicBezTo>
                    <a:pt x="678" y="62"/>
                    <a:pt x="637" y="41"/>
                    <a:pt x="588" y="25"/>
                  </a:cubicBezTo>
                  <a:cubicBezTo>
                    <a:pt x="538" y="8"/>
                    <a:pt x="484" y="0"/>
                    <a:pt x="423" y="0"/>
                  </a:cubicBezTo>
                  <a:cubicBezTo>
                    <a:pt x="358" y="0"/>
                    <a:pt x="300" y="10"/>
                    <a:pt x="249" y="29"/>
                  </a:cubicBezTo>
                  <a:cubicBezTo>
                    <a:pt x="198" y="48"/>
                    <a:pt x="152" y="76"/>
                    <a:pt x="112" y="113"/>
                  </a:cubicBezTo>
                  <a:cubicBezTo>
                    <a:pt x="72" y="151"/>
                    <a:pt x="43" y="193"/>
                    <a:pt x="26" y="239"/>
                  </a:cubicBezTo>
                  <a:cubicBezTo>
                    <a:pt x="8" y="286"/>
                    <a:pt x="0" y="337"/>
                    <a:pt x="0" y="393"/>
                  </a:cubicBezTo>
                  <a:cubicBezTo>
                    <a:pt x="0" y="441"/>
                    <a:pt x="9" y="491"/>
                    <a:pt x="26" y="5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grpSp>
    </p:spTree>
    <p:extLst>
      <p:ext uri="{BB962C8B-B14F-4D97-AF65-F5344CB8AC3E}">
        <p14:creationId xmlns:p14="http://schemas.microsoft.com/office/powerpoint/2010/main" val="9761431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7"/>
        <p:cNvGrpSpPr/>
        <p:nvPr/>
      </p:nvGrpSpPr>
      <p:grpSpPr>
        <a:xfrm>
          <a:off x="0" y="0"/>
          <a:ext cx="0" cy="0"/>
          <a:chOff x="0" y="0"/>
          <a:chExt cx="0" cy="0"/>
        </a:xfrm>
      </p:grpSpPr>
      <p:sp>
        <p:nvSpPr>
          <p:cNvPr id="28" name="Google Shape;28;p12"/>
          <p:cNvSpPr txBox="1">
            <a:spLocks noGrp="1"/>
          </p:cNvSpPr>
          <p:nvPr>
            <p:ph type="title"/>
          </p:nvPr>
        </p:nvSpPr>
        <p:spPr>
          <a:xfrm>
            <a:off x="581193" y="4693389"/>
            <a:ext cx="11029616" cy="566738"/>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3F3F3F"/>
              </a:buClr>
              <a:buSzPts val="2400"/>
              <a:buFont typeface="Poppins"/>
              <a:buNone/>
              <a:defRPr sz="2400" b="1">
                <a:solidFill>
                  <a:srgbClr val="3F3F3F"/>
                </a:solidFill>
                <a:latin typeface="Poppins"/>
                <a:ea typeface="Poppins"/>
                <a:cs typeface="Poppins"/>
                <a:sym typeface="Poppi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12"/>
          <p:cNvSpPr>
            <a:spLocks noGrp="1"/>
          </p:cNvSpPr>
          <p:nvPr>
            <p:ph type="pic" idx="2"/>
          </p:nvPr>
        </p:nvSpPr>
        <p:spPr>
          <a:xfrm>
            <a:off x="447817" y="641350"/>
            <a:ext cx="11290859" cy="3651249"/>
          </a:xfrm>
          <a:prstGeom prst="rect">
            <a:avLst/>
          </a:prstGeom>
          <a:noFill/>
          <a:ln>
            <a:noFill/>
          </a:ln>
        </p:spPr>
      </p:sp>
      <p:sp>
        <p:nvSpPr>
          <p:cNvPr id="30" name="Google Shape;30;p12"/>
          <p:cNvSpPr txBox="1">
            <a:spLocks noGrp="1"/>
          </p:cNvSpPr>
          <p:nvPr>
            <p:ph type="body" idx="1"/>
          </p:nvPr>
        </p:nvSpPr>
        <p:spPr>
          <a:xfrm>
            <a:off x="581192" y="5260127"/>
            <a:ext cx="11029617" cy="998148"/>
          </a:xfrm>
          <a:prstGeom prst="rect">
            <a:avLst/>
          </a:prstGeom>
          <a:noFill/>
          <a:ln>
            <a:noFill/>
          </a:ln>
        </p:spPr>
        <p:txBody>
          <a:bodyPr spcFirstLastPara="1" wrap="square" lIns="91425" tIns="45700" rIns="91425" bIns="45700" anchor="t" anchorCtr="0">
            <a:normAutofit/>
          </a:bodyPr>
          <a:lstStyle>
            <a:lvl1pPr marL="457200" lvl="0" indent="-228600" algn="l">
              <a:lnSpc>
                <a:spcPct val="120000"/>
              </a:lnSpc>
              <a:spcBef>
                <a:spcPts val="320"/>
              </a:spcBef>
              <a:spcAft>
                <a:spcPts val="0"/>
              </a:spcAft>
              <a:buSzPts val="1472"/>
              <a:buNone/>
              <a:defRPr sz="1600"/>
            </a:lvl1pPr>
            <a:lvl2pPr marL="914400" lvl="1" indent="-228600" algn="l">
              <a:lnSpc>
                <a:spcPct val="120000"/>
              </a:lnSpc>
              <a:spcBef>
                <a:spcPts val="600"/>
              </a:spcBef>
              <a:spcAft>
                <a:spcPts val="0"/>
              </a:spcAft>
              <a:buSzPts val="1104"/>
              <a:buNone/>
              <a:defRPr sz="1200"/>
            </a:lvl2pPr>
            <a:lvl3pPr marL="1371600" lvl="2" indent="-228600" algn="l">
              <a:lnSpc>
                <a:spcPct val="120000"/>
              </a:lnSpc>
              <a:spcBef>
                <a:spcPts val="600"/>
              </a:spcBef>
              <a:spcAft>
                <a:spcPts val="0"/>
              </a:spcAft>
              <a:buSzPts val="920"/>
              <a:buNone/>
              <a:defRPr sz="1000"/>
            </a:lvl3pPr>
            <a:lvl4pPr marL="1828800" lvl="3" indent="-228600" algn="l">
              <a:lnSpc>
                <a:spcPct val="120000"/>
              </a:lnSpc>
              <a:spcBef>
                <a:spcPts val="600"/>
              </a:spcBef>
              <a:spcAft>
                <a:spcPts val="0"/>
              </a:spcAft>
              <a:buSzPts val="828"/>
              <a:buNone/>
              <a:defRPr sz="900"/>
            </a:lvl4pPr>
            <a:lvl5pPr marL="2286000" lvl="4" indent="-228600" algn="l">
              <a:lnSpc>
                <a:spcPct val="120000"/>
              </a:lnSpc>
              <a:spcBef>
                <a:spcPts val="600"/>
              </a:spcBef>
              <a:spcAft>
                <a:spcPts val="0"/>
              </a:spcAft>
              <a:buSzPts val="828"/>
              <a:buNone/>
              <a:defRPr sz="900"/>
            </a:lvl5pPr>
            <a:lvl6pPr marL="2743200" lvl="5" indent="-228600" algn="l">
              <a:lnSpc>
                <a:spcPct val="100000"/>
              </a:lnSpc>
              <a:spcBef>
                <a:spcPts val="600"/>
              </a:spcBef>
              <a:spcAft>
                <a:spcPts val="0"/>
              </a:spcAft>
              <a:buSzPts val="828"/>
              <a:buNone/>
              <a:defRPr sz="900"/>
            </a:lvl6pPr>
            <a:lvl7pPr marL="3200400" lvl="6" indent="-228600" algn="l">
              <a:lnSpc>
                <a:spcPct val="100000"/>
              </a:lnSpc>
              <a:spcBef>
                <a:spcPts val="600"/>
              </a:spcBef>
              <a:spcAft>
                <a:spcPts val="0"/>
              </a:spcAft>
              <a:buSzPts val="828"/>
              <a:buNone/>
              <a:defRPr sz="900"/>
            </a:lvl7pPr>
            <a:lvl8pPr marL="3657600" lvl="7" indent="-228600" algn="l">
              <a:lnSpc>
                <a:spcPct val="100000"/>
              </a:lnSpc>
              <a:spcBef>
                <a:spcPts val="600"/>
              </a:spcBef>
              <a:spcAft>
                <a:spcPts val="0"/>
              </a:spcAft>
              <a:buSzPts val="828"/>
              <a:buNone/>
              <a:defRPr sz="900"/>
            </a:lvl8pPr>
            <a:lvl9pPr marL="4114800" lvl="8" indent="-228600" algn="l">
              <a:lnSpc>
                <a:spcPct val="100000"/>
              </a:lnSpc>
              <a:spcBef>
                <a:spcPts val="600"/>
              </a:spcBef>
              <a:spcAft>
                <a:spcPts val="600"/>
              </a:spcAft>
              <a:buSzPts val="828"/>
              <a:buNone/>
              <a:defRPr sz="900"/>
            </a:lvl9pPr>
          </a:lstStyle>
          <a:p>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Mayo Ending Slide">
    <p:spTree>
      <p:nvGrpSpPr>
        <p:cNvPr id="1" name=""/>
        <p:cNvGrpSpPr/>
        <p:nvPr/>
      </p:nvGrpSpPr>
      <p:grpSpPr>
        <a:xfrm>
          <a:off x="0" y="0"/>
          <a:ext cx="0" cy="0"/>
          <a:chOff x="0" y="0"/>
          <a:chExt cx="0" cy="0"/>
        </a:xfrm>
      </p:grpSpPr>
      <p:sp>
        <p:nvSpPr>
          <p:cNvPr id="2" name="Title 1"/>
          <p:cNvSpPr>
            <a:spLocks noGrp="1"/>
          </p:cNvSpPr>
          <p:nvPr>
            <p:ph type="title"/>
          </p:nvPr>
        </p:nvSpPr>
        <p:spPr>
          <a:xfrm>
            <a:off x="0" y="2733675"/>
            <a:ext cx="12192000" cy="1371600"/>
          </a:xfrm>
        </p:spPr>
        <p:txBody>
          <a:bodyPr anchor="ctr" anchorCtr="0"/>
          <a:lstStyle>
            <a:lvl1pPr algn="ctr">
              <a:defRPr/>
            </a:lvl1pPr>
          </a:lstStyle>
          <a:p>
            <a:r>
              <a:rPr lang="en-US"/>
              <a:t>Click to edit Master title style</a:t>
            </a:r>
          </a:p>
        </p:txBody>
      </p:sp>
      <p:sp>
        <p:nvSpPr>
          <p:cNvPr id="3" name="Date Placeholder 2"/>
          <p:cNvSpPr>
            <a:spLocks noGrp="1"/>
          </p:cNvSpPr>
          <p:nvPr>
            <p:ph type="dt" sz="half" idx="10"/>
          </p:nvPr>
        </p:nvSpPr>
        <p:spPr/>
        <p:txBody>
          <a:bodyPr/>
          <a:lstStyle/>
          <a:p>
            <a:fld id="{E446198C-04DA-4E69-9F60-477E336F6D8D}" type="datetimeFigureOut">
              <a:rPr lang="en-US" smtClean="0"/>
              <a:t>2/19/2025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ACAD713-2A88-4927-BA3B-75E8042AC897}" type="slidenum">
              <a:rPr lang="en-US" smtClean="0"/>
              <a:t>‹#›</a:t>
            </a:fld>
            <a:endParaRPr lang="en-US"/>
          </a:p>
        </p:txBody>
      </p:sp>
      <p:grpSp>
        <p:nvGrpSpPr>
          <p:cNvPr id="31" name="Group 30"/>
          <p:cNvGrpSpPr/>
          <p:nvPr userDrawn="1"/>
        </p:nvGrpSpPr>
        <p:grpSpPr>
          <a:xfrm>
            <a:off x="5250393" y="681039"/>
            <a:ext cx="1689100" cy="1381125"/>
            <a:chOff x="657225" y="681038"/>
            <a:chExt cx="1266825" cy="1381125"/>
          </a:xfrm>
          <a:solidFill>
            <a:srgbClr val="FFFFFF"/>
          </a:solidFill>
        </p:grpSpPr>
        <p:sp>
          <p:nvSpPr>
            <p:cNvPr id="32" name="Freeform 5"/>
            <p:cNvSpPr>
              <a:spLocks noEditPoints="1"/>
            </p:cNvSpPr>
            <p:nvPr userDrawn="1"/>
          </p:nvSpPr>
          <p:spPr bwMode="auto">
            <a:xfrm>
              <a:off x="846138" y="1354138"/>
              <a:ext cx="887413" cy="708025"/>
            </a:xfrm>
            <a:custGeom>
              <a:avLst/>
              <a:gdLst>
                <a:gd name="T0" fmla="*/ 2203 w 2794"/>
                <a:gd name="T1" fmla="*/ 0 h 2229"/>
                <a:gd name="T2" fmla="*/ 1613 w 2794"/>
                <a:gd name="T3" fmla="*/ 0 h 2229"/>
                <a:gd name="T4" fmla="*/ 1613 w 2794"/>
                <a:gd name="T5" fmla="*/ 665 h 2229"/>
                <a:gd name="T6" fmla="*/ 1904 w 2794"/>
                <a:gd name="T7" fmla="*/ 1330 h 2229"/>
                <a:gd name="T8" fmla="*/ 1904 w 2794"/>
                <a:gd name="T9" fmla="*/ 1237 h 2229"/>
                <a:gd name="T10" fmla="*/ 1749 w 2794"/>
                <a:gd name="T11" fmla="*/ 747 h 2229"/>
                <a:gd name="T12" fmla="*/ 1749 w 2794"/>
                <a:gd name="T13" fmla="*/ 573 h 2229"/>
                <a:gd name="T14" fmla="*/ 1972 w 2794"/>
                <a:gd name="T15" fmla="*/ 573 h 2229"/>
                <a:gd name="T16" fmla="*/ 1972 w 2794"/>
                <a:gd name="T17" fmla="*/ 1332 h 2229"/>
                <a:gd name="T18" fmla="*/ 1401 w 2794"/>
                <a:gd name="T19" fmla="*/ 2182 h 2229"/>
                <a:gd name="T20" fmla="*/ 829 w 2794"/>
                <a:gd name="T21" fmla="*/ 1374 h 2229"/>
                <a:gd name="T22" fmla="*/ 1180 w 2794"/>
                <a:gd name="T23" fmla="*/ 665 h 2229"/>
                <a:gd name="T24" fmla="*/ 1180 w 2794"/>
                <a:gd name="T25" fmla="*/ 573 h 2229"/>
                <a:gd name="T26" fmla="*/ 1401 w 2794"/>
                <a:gd name="T27" fmla="*/ 573 h 2229"/>
                <a:gd name="T28" fmla="*/ 1542 w 2794"/>
                <a:gd name="T29" fmla="*/ 573 h 2229"/>
                <a:gd name="T30" fmla="*/ 1542 w 2794"/>
                <a:gd name="T31" fmla="*/ 436 h 2229"/>
                <a:gd name="T32" fmla="*/ 1401 w 2794"/>
                <a:gd name="T33" fmla="*/ 436 h 2229"/>
                <a:gd name="T34" fmla="*/ 1180 w 2794"/>
                <a:gd name="T35" fmla="*/ 436 h 2229"/>
                <a:gd name="T36" fmla="*/ 1180 w 2794"/>
                <a:gd name="T37" fmla="*/ 436 h 2229"/>
                <a:gd name="T38" fmla="*/ 1044 w 2794"/>
                <a:gd name="T39" fmla="*/ 436 h 2229"/>
                <a:gd name="T40" fmla="*/ 1044 w 2794"/>
                <a:gd name="T41" fmla="*/ 436 h 2229"/>
                <a:gd name="T42" fmla="*/ 692 w 2794"/>
                <a:gd name="T43" fmla="*/ 436 h 2229"/>
                <a:gd name="T44" fmla="*/ 692 w 2794"/>
                <a:gd name="T45" fmla="*/ 1234 h 2229"/>
                <a:gd name="T46" fmla="*/ 695 w 2794"/>
                <a:gd name="T47" fmla="*/ 1315 h 2229"/>
                <a:gd name="T48" fmla="*/ 695 w 2794"/>
                <a:gd name="T49" fmla="*/ 1315 h 2229"/>
                <a:gd name="T50" fmla="*/ 829 w 2794"/>
                <a:gd name="T51" fmla="*/ 1205 h 2229"/>
                <a:gd name="T52" fmla="*/ 829 w 2794"/>
                <a:gd name="T53" fmla="*/ 1205 h 2229"/>
                <a:gd name="T54" fmla="*/ 829 w 2794"/>
                <a:gd name="T55" fmla="*/ 573 h 2229"/>
                <a:gd name="T56" fmla="*/ 1044 w 2794"/>
                <a:gd name="T57" fmla="*/ 573 h 2229"/>
                <a:gd name="T58" fmla="*/ 1044 w 2794"/>
                <a:gd name="T59" fmla="*/ 573 h 2229"/>
                <a:gd name="T60" fmla="*/ 1044 w 2794"/>
                <a:gd name="T61" fmla="*/ 747 h 2229"/>
                <a:gd name="T62" fmla="*/ 590 w 2794"/>
                <a:gd name="T63" fmla="*/ 1447 h 2229"/>
                <a:gd name="T64" fmla="*/ 135 w 2794"/>
                <a:gd name="T65" fmla="*/ 747 h 2229"/>
                <a:gd name="T66" fmla="*/ 135 w 2794"/>
                <a:gd name="T67" fmla="*/ 136 h 2229"/>
                <a:gd name="T68" fmla="*/ 590 w 2794"/>
                <a:gd name="T69" fmla="*/ 136 h 2229"/>
                <a:gd name="T70" fmla="*/ 1044 w 2794"/>
                <a:gd name="T71" fmla="*/ 136 h 2229"/>
                <a:gd name="T72" fmla="*/ 1044 w 2794"/>
                <a:gd name="T73" fmla="*/ 370 h 2229"/>
                <a:gd name="T74" fmla="*/ 1180 w 2794"/>
                <a:gd name="T75" fmla="*/ 370 h 2229"/>
                <a:gd name="T76" fmla="*/ 1180 w 2794"/>
                <a:gd name="T77" fmla="*/ 0 h 2229"/>
                <a:gd name="T78" fmla="*/ 590 w 2794"/>
                <a:gd name="T79" fmla="*/ 0 h 2229"/>
                <a:gd name="T80" fmla="*/ 0 w 2794"/>
                <a:gd name="T81" fmla="*/ 0 h 2229"/>
                <a:gd name="T82" fmla="*/ 0 w 2794"/>
                <a:gd name="T83" fmla="*/ 665 h 2229"/>
                <a:gd name="T84" fmla="*/ 590 w 2794"/>
                <a:gd name="T85" fmla="*/ 1495 h 2229"/>
                <a:gd name="T86" fmla="*/ 708 w 2794"/>
                <a:gd name="T87" fmla="*/ 1444 h 2229"/>
                <a:gd name="T88" fmla="*/ 1401 w 2794"/>
                <a:gd name="T89" fmla="*/ 2229 h 2229"/>
                <a:gd name="T90" fmla="*/ 2093 w 2794"/>
                <a:gd name="T91" fmla="*/ 1447 h 2229"/>
                <a:gd name="T92" fmla="*/ 2203 w 2794"/>
                <a:gd name="T93" fmla="*/ 1495 h 2229"/>
                <a:gd name="T94" fmla="*/ 2794 w 2794"/>
                <a:gd name="T95" fmla="*/ 665 h 2229"/>
                <a:gd name="T96" fmla="*/ 2794 w 2794"/>
                <a:gd name="T97" fmla="*/ 0 h 2229"/>
                <a:gd name="T98" fmla="*/ 2203 w 2794"/>
                <a:gd name="T99" fmla="*/ 0 h 2229"/>
                <a:gd name="T100" fmla="*/ 2658 w 2794"/>
                <a:gd name="T101" fmla="*/ 747 h 2229"/>
                <a:gd name="T102" fmla="*/ 2203 w 2794"/>
                <a:gd name="T103" fmla="*/ 1447 h 2229"/>
                <a:gd name="T104" fmla="*/ 2100 w 2794"/>
                <a:gd name="T105" fmla="*/ 1395 h 2229"/>
                <a:gd name="T106" fmla="*/ 2109 w 2794"/>
                <a:gd name="T107" fmla="*/ 1234 h 2229"/>
                <a:gd name="T108" fmla="*/ 2109 w 2794"/>
                <a:gd name="T109" fmla="*/ 436 h 2229"/>
                <a:gd name="T110" fmla="*/ 1749 w 2794"/>
                <a:gd name="T111" fmla="*/ 436 h 2229"/>
                <a:gd name="T112" fmla="*/ 1749 w 2794"/>
                <a:gd name="T113" fmla="*/ 136 h 2229"/>
                <a:gd name="T114" fmla="*/ 2203 w 2794"/>
                <a:gd name="T115" fmla="*/ 136 h 2229"/>
                <a:gd name="T116" fmla="*/ 2658 w 2794"/>
                <a:gd name="T117" fmla="*/ 136 h 2229"/>
                <a:gd name="T118" fmla="*/ 2658 w 2794"/>
                <a:gd name="T119" fmla="*/ 747 h 2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94" h="2229">
                  <a:moveTo>
                    <a:pt x="2203" y="0"/>
                  </a:moveTo>
                  <a:cubicBezTo>
                    <a:pt x="1613" y="0"/>
                    <a:pt x="1613" y="0"/>
                    <a:pt x="1613" y="0"/>
                  </a:cubicBezTo>
                  <a:cubicBezTo>
                    <a:pt x="1613" y="665"/>
                    <a:pt x="1613" y="665"/>
                    <a:pt x="1613" y="665"/>
                  </a:cubicBezTo>
                  <a:cubicBezTo>
                    <a:pt x="1613" y="970"/>
                    <a:pt x="1719" y="1183"/>
                    <a:pt x="1904" y="1330"/>
                  </a:cubicBezTo>
                  <a:cubicBezTo>
                    <a:pt x="1904" y="1237"/>
                    <a:pt x="1904" y="1237"/>
                    <a:pt x="1904" y="1237"/>
                  </a:cubicBezTo>
                  <a:cubicBezTo>
                    <a:pt x="1769" y="1081"/>
                    <a:pt x="1749" y="901"/>
                    <a:pt x="1749" y="747"/>
                  </a:cubicBezTo>
                  <a:cubicBezTo>
                    <a:pt x="1749" y="573"/>
                    <a:pt x="1749" y="573"/>
                    <a:pt x="1749" y="573"/>
                  </a:cubicBezTo>
                  <a:cubicBezTo>
                    <a:pt x="1972" y="573"/>
                    <a:pt x="1972" y="573"/>
                    <a:pt x="1972" y="573"/>
                  </a:cubicBezTo>
                  <a:cubicBezTo>
                    <a:pt x="1972" y="1332"/>
                    <a:pt x="1972" y="1332"/>
                    <a:pt x="1972" y="1332"/>
                  </a:cubicBezTo>
                  <a:cubicBezTo>
                    <a:pt x="1972" y="1609"/>
                    <a:pt x="1895" y="1961"/>
                    <a:pt x="1401" y="2182"/>
                  </a:cubicBezTo>
                  <a:cubicBezTo>
                    <a:pt x="931" y="1972"/>
                    <a:pt x="838" y="1643"/>
                    <a:pt x="829" y="1374"/>
                  </a:cubicBezTo>
                  <a:cubicBezTo>
                    <a:pt x="1051" y="1225"/>
                    <a:pt x="1180" y="1001"/>
                    <a:pt x="1180" y="665"/>
                  </a:cubicBezTo>
                  <a:cubicBezTo>
                    <a:pt x="1180" y="573"/>
                    <a:pt x="1180" y="573"/>
                    <a:pt x="1180" y="573"/>
                  </a:cubicBezTo>
                  <a:cubicBezTo>
                    <a:pt x="1401" y="573"/>
                    <a:pt x="1401" y="573"/>
                    <a:pt x="1401" y="573"/>
                  </a:cubicBezTo>
                  <a:cubicBezTo>
                    <a:pt x="1542" y="573"/>
                    <a:pt x="1542" y="573"/>
                    <a:pt x="1542" y="573"/>
                  </a:cubicBezTo>
                  <a:cubicBezTo>
                    <a:pt x="1542" y="436"/>
                    <a:pt x="1542" y="436"/>
                    <a:pt x="1542" y="436"/>
                  </a:cubicBezTo>
                  <a:cubicBezTo>
                    <a:pt x="1401" y="436"/>
                    <a:pt x="1401" y="436"/>
                    <a:pt x="1401" y="436"/>
                  </a:cubicBezTo>
                  <a:cubicBezTo>
                    <a:pt x="1180" y="436"/>
                    <a:pt x="1180" y="436"/>
                    <a:pt x="1180" y="436"/>
                  </a:cubicBezTo>
                  <a:cubicBezTo>
                    <a:pt x="1180" y="436"/>
                    <a:pt x="1180" y="436"/>
                    <a:pt x="1180" y="436"/>
                  </a:cubicBezTo>
                  <a:cubicBezTo>
                    <a:pt x="1044" y="436"/>
                    <a:pt x="1044" y="436"/>
                    <a:pt x="1044" y="436"/>
                  </a:cubicBezTo>
                  <a:cubicBezTo>
                    <a:pt x="1044" y="436"/>
                    <a:pt x="1044" y="436"/>
                    <a:pt x="1044" y="436"/>
                  </a:cubicBezTo>
                  <a:cubicBezTo>
                    <a:pt x="692" y="436"/>
                    <a:pt x="692" y="436"/>
                    <a:pt x="692" y="436"/>
                  </a:cubicBezTo>
                  <a:cubicBezTo>
                    <a:pt x="692" y="1234"/>
                    <a:pt x="692" y="1234"/>
                    <a:pt x="692" y="1234"/>
                  </a:cubicBezTo>
                  <a:cubicBezTo>
                    <a:pt x="692" y="1262"/>
                    <a:pt x="693" y="1289"/>
                    <a:pt x="695" y="1315"/>
                  </a:cubicBezTo>
                  <a:cubicBezTo>
                    <a:pt x="695" y="1315"/>
                    <a:pt x="695" y="1315"/>
                    <a:pt x="695" y="1315"/>
                  </a:cubicBezTo>
                  <a:cubicBezTo>
                    <a:pt x="748" y="1280"/>
                    <a:pt x="792" y="1244"/>
                    <a:pt x="829" y="1205"/>
                  </a:cubicBezTo>
                  <a:cubicBezTo>
                    <a:pt x="829" y="1205"/>
                    <a:pt x="829" y="1205"/>
                    <a:pt x="829" y="1205"/>
                  </a:cubicBezTo>
                  <a:cubicBezTo>
                    <a:pt x="829" y="573"/>
                    <a:pt x="829" y="573"/>
                    <a:pt x="829" y="573"/>
                  </a:cubicBezTo>
                  <a:cubicBezTo>
                    <a:pt x="1044" y="573"/>
                    <a:pt x="1044" y="573"/>
                    <a:pt x="1044" y="573"/>
                  </a:cubicBezTo>
                  <a:cubicBezTo>
                    <a:pt x="1044" y="573"/>
                    <a:pt x="1044" y="573"/>
                    <a:pt x="1044" y="573"/>
                  </a:cubicBezTo>
                  <a:cubicBezTo>
                    <a:pt x="1044" y="747"/>
                    <a:pt x="1044" y="747"/>
                    <a:pt x="1044" y="747"/>
                  </a:cubicBezTo>
                  <a:cubicBezTo>
                    <a:pt x="1044" y="978"/>
                    <a:pt x="1001" y="1263"/>
                    <a:pt x="590" y="1447"/>
                  </a:cubicBezTo>
                  <a:cubicBezTo>
                    <a:pt x="178" y="1263"/>
                    <a:pt x="135" y="978"/>
                    <a:pt x="135" y="747"/>
                  </a:cubicBezTo>
                  <a:cubicBezTo>
                    <a:pt x="135" y="136"/>
                    <a:pt x="135" y="136"/>
                    <a:pt x="135" y="136"/>
                  </a:cubicBezTo>
                  <a:cubicBezTo>
                    <a:pt x="590" y="136"/>
                    <a:pt x="590" y="136"/>
                    <a:pt x="590" y="136"/>
                  </a:cubicBezTo>
                  <a:cubicBezTo>
                    <a:pt x="1044" y="136"/>
                    <a:pt x="1044" y="136"/>
                    <a:pt x="1044" y="136"/>
                  </a:cubicBezTo>
                  <a:cubicBezTo>
                    <a:pt x="1044" y="370"/>
                    <a:pt x="1044" y="370"/>
                    <a:pt x="1044" y="370"/>
                  </a:cubicBezTo>
                  <a:cubicBezTo>
                    <a:pt x="1180" y="370"/>
                    <a:pt x="1180" y="370"/>
                    <a:pt x="1180" y="370"/>
                  </a:cubicBezTo>
                  <a:cubicBezTo>
                    <a:pt x="1180" y="0"/>
                    <a:pt x="1180" y="0"/>
                    <a:pt x="1180" y="0"/>
                  </a:cubicBezTo>
                  <a:cubicBezTo>
                    <a:pt x="590" y="0"/>
                    <a:pt x="590" y="0"/>
                    <a:pt x="590" y="0"/>
                  </a:cubicBezTo>
                  <a:cubicBezTo>
                    <a:pt x="0" y="0"/>
                    <a:pt x="0" y="0"/>
                    <a:pt x="0" y="0"/>
                  </a:cubicBezTo>
                  <a:cubicBezTo>
                    <a:pt x="0" y="665"/>
                    <a:pt x="0" y="665"/>
                    <a:pt x="0" y="665"/>
                  </a:cubicBezTo>
                  <a:cubicBezTo>
                    <a:pt x="0" y="1109"/>
                    <a:pt x="224" y="1357"/>
                    <a:pt x="590" y="1495"/>
                  </a:cubicBezTo>
                  <a:cubicBezTo>
                    <a:pt x="631" y="1479"/>
                    <a:pt x="670" y="1462"/>
                    <a:pt x="708" y="1444"/>
                  </a:cubicBezTo>
                  <a:cubicBezTo>
                    <a:pt x="771" y="1847"/>
                    <a:pt x="1023" y="2087"/>
                    <a:pt x="1401" y="2229"/>
                  </a:cubicBezTo>
                  <a:cubicBezTo>
                    <a:pt x="1777" y="2087"/>
                    <a:pt x="2029" y="1848"/>
                    <a:pt x="2093" y="1447"/>
                  </a:cubicBezTo>
                  <a:cubicBezTo>
                    <a:pt x="2128" y="1464"/>
                    <a:pt x="2165" y="1480"/>
                    <a:pt x="2203" y="1495"/>
                  </a:cubicBezTo>
                  <a:cubicBezTo>
                    <a:pt x="2569" y="1357"/>
                    <a:pt x="2794" y="1109"/>
                    <a:pt x="2794" y="665"/>
                  </a:cubicBezTo>
                  <a:cubicBezTo>
                    <a:pt x="2794" y="0"/>
                    <a:pt x="2794" y="0"/>
                    <a:pt x="2794" y="0"/>
                  </a:cubicBezTo>
                  <a:lnTo>
                    <a:pt x="2203" y="0"/>
                  </a:lnTo>
                  <a:close/>
                  <a:moveTo>
                    <a:pt x="2658" y="747"/>
                  </a:moveTo>
                  <a:cubicBezTo>
                    <a:pt x="2658" y="978"/>
                    <a:pt x="2615" y="1263"/>
                    <a:pt x="2203" y="1447"/>
                  </a:cubicBezTo>
                  <a:cubicBezTo>
                    <a:pt x="2166" y="1431"/>
                    <a:pt x="2131" y="1413"/>
                    <a:pt x="2100" y="1395"/>
                  </a:cubicBezTo>
                  <a:cubicBezTo>
                    <a:pt x="2106" y="1344"/>
                    <a:pt x="2109" y="1290"/>
                    <a:pt x="2109" y="1234"/>
                  </a:cubicBezTo>
                  <a:cubicBezTo>
                    <a:pt x="2109" y="436"/>
                    <a:pt x="2109" y="436"/>
                    <a:pt x="2109" y="436"/>
                  </a:cubicBezTo>
                  <a:cubicBezTo>
                    <a:pt x="1749" y="436"/>
                    <a:pt x="1749" y="436"/>
                    <a:pt x="1749" y="436"/>
                  </a:cubicBezTo>
                  <a:cubicBezTo>
                    <a:pt x="1749" y="136"/>
                    <a:pt x="1749" y="136"/>
                    <a:pt x="1749" y="136"/>
                  </a:cubicBezTo>
                  <a:cubicBezTo>
                    <a:pt x="2203" y="136"/>
                    <a:pt x="2203" y="136"/>
                    <a:pt x="2203" y="136"/>
                  </a:cubicBezTo>
                  <a:cubicBezTo>
                    <a:pt x="2658" y="136"/>
                    <a:pt x="2658" y="136"/>
                    <a:pt x="2658" y="136"/>
                  </a:cubicBezTo>
                  <a:lnTo>
                    <a:pt x="2658" y="7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33" name="Freeform 6"/>
            <p:cNvSpPr>
              <a:spLocks/>
            </p:cNvSpPr>
            <p:nvPr userDrawn="1"/>
          </p:nvSpPr>
          <p:spPr bwMode="auto">
            <a:xfrm>
              <a:off x="915988" y="1003301"/>
              <a:ext cx="188913" cy="236538"/>
            </a:xfrm>
            <a:custGeom>
              <a:avLst/>
              <a:gdLst>
                <a:gd name="T0" fmla="*/ 49 w 596"/>
                <a:gd name="T1" fmla="*/ 747 h 747"/>
                <a:gd name="T2" fmla="*/ 49 w 596"/>
                <a:gd name="T3" fmla="*/ 721 h 747"/>
                <a:gd name="T4" fmla="*/ 91 w 596"/>
                <a:gd name="T5" fmla="*/ 696 h 747"/>
                <a:gd name="T6" fmla="*/ 99 w 596"/>
                <a:gd name="T7" fmla="*/ 684 h 747"/>
                <a:gd name="T8" fmla="*/ 105 w 596"/>
                <a:gd name="T9" fmla="*/ 621 h 747"/>
                <a:gd name="T10" fmla="*/ 109 w 596"/>
                <a:gd name="T11" fmla="*/ 535 h 747"/>
                <a:gd name="T12" fmla="*/ 109 w 596"/>
                <a:gd name="T13" fmla="*/ 252 h 747"/>
                <a:gd name="T14" fmla="*/ 105 w 596"/>
                <a:gd name="T15" fmla="*/ 112 h 747"/>
                <a:gd name="T16" fmla="*/ 98 w 596"/>
                <a:gd name="T17" fmla="*/ 52 h 747"/>
                <a:gd name="T18" fmla="*/ 78 w 596"/>
                <a:gd name="T19" fmla="*/ 39 h 747"/>
                <a:gd name="T20" fmla="*/ 0 w 596"/>
                <a:gd name="T21" fmla="*/ 33 h 747"/>
                <a:gd name="T22" fmla="*/ 0 w 596"/>
                <a:gd name="T23" fmla="*/ 0 h 747"/>
                <a:gd name="T24" fmla="*/ 165 w 596"/>
                <a:gd name="T25" fmla="*/ 3 h 747"/>
                <a:gd name="T26" fmla="*/ 323 w 596"/>
                <a:gd name="T27" fmla="*/ 0 h 747"/>
                <a:gd name="T28" fmla="*/ 323 w 596"/>
                <a:gd name="T29" fmla="*/ 33 h 747"/>
                <a:gd name="T30" fmla="*/ 243 w 596"/>
                <a:gd name="T31" fmla="*/ 39 h 747"/>
                <a:gd name="T32" fmla="*/ 224 w 596"/>
                <a:gd name="T33" fmla="*/ 51 h 747"/>
                <a:gd name="T34" fmla="*/ 216 w 596"/>
                <a:gd name="T35" fmla="*/ 102 h 747"/>
                <a:gd name="T36" fmla="*/ 213 w 596"/>
                <a:gd name="T37" fmla="*/ 252 h 747"/>
                <a:gd name="T38" fmla="*/ 213 w 596"/>
                <a:gd name="T39" fmla="*/ 606 h 747"/>
                <a:gd name="T40" fmla="*/ 216 w 596"/>
                <a:gd name="T41" fmla="*/ 696 h 747"/>
                <a:gd name="T42" fmla="*/ 303 w 596"/>
                <a:gd name="T43" fmla="*/ 700 h 747"/>
                <a:gd name="T44" fmla="*/ 525 w 596"/>
                <a:gd name="T45" fmla="*/ 681 h 747"/>
                <a:gd name="T46" fmla="*/ 538 w 596"/>
                <a:gd name="T47" fmla="*/ 644 h 747"/>
                <a:gd name="T48" fmla="*/ 560 w 596"/>
                <a:gd name="T49" fmla="*/ 557 h 747"/>
                <a:gd name="T50" fmla="*/ 596 w 596"/>
                <a:gd name="T51" fmla="*/ 557 h 747"/>
                <a:gd name="T52" fmla="*/ 573 w 596"/>
                <a:gd name="T53" fmla="*/ 741 h 747"/>
                <a:gd name="T54" fmla="*/ 537 w 596"/>
                <a:gd name="T55" fmla="*/ 746 h 747"/>
                <a:gd name="T56" fmla="*/ 449 w 596"/>
                <a:gd name="T57" fmla="*/ 747 h 747"/>
                <a:gd name="T58" fmla="*/ 156 w 596"/>
                <a:gd name="T59" fmla="*/ 744 h 747"/>
                <a:gd name="T60" fmla="*/ 49 w 596"/>
                <a:gd name="T61" fmla="*/ 747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6" h="747">
                  <a:moveTo>
                    <a:pt x="49" y="747"/>
                  </a:moveTo>
                  <a:cubicBezTo>
                    <a:pt x="49" y="721"/>
                    <a:pt x="49" y="721"/>
                    <a:pt x="49" y="721"/>
                  </a:cubicBezTo>
                  <a:cubicBezTo>
                    <a:pt x="71" y="710"/>
                    <a:pt x="85" y="702"/>
                    <a:pt x="91" y="696"/>
                  </a:cubicBezTo>
                  <a:cubicBezTo>
                    <a:pt x="95" y="693"/>
                    <a:pt x="98" y="689"/>
                    <a:pt x="99" y="684"/>
                  </a:cubicBezTo>
                  <a:cubicBezTo>
                    <a:pt x="102" y="675"/>
                    <a:pt x="104" y="654"/>
                    <a:pt x="105" y="621"/>
                  </a:cubicBezTo>
                  <a:cubicBezTo>
                    <a:pt x="108" y="573"/>
                    <a:pt x="109" y="545"/>
                    <a:pt x="109" y="535"/>
                  </a:cubicBezTo>
                  <a:cubicBezTo>
                    <a:pt x="109" y="252"/>
                    <a:pt x="109" y="252"/>
                    <a:pt x="109" y="252"/>
                  </a:cubicBezTo>
                  <a:cubicBezTo>
                    <a:pt x="109" y="204"/>
                    <a:pt x="108" y="157"/>
                    <a:pt x="105" y="112"/>
                  </a:cubicBezTo>
                  <a:cubicBezTo>
                    <a:pt x="104" y="78"/>
                    <a:pt x="102" y="59"/>
                    <a:pt x="98" y="52"/>
                  </a:cubicBezTo>
                  <a:cubicBezTo>
                    <a:pt x="93" y="46"/>
                    <a:pt x="87" y="42"/>
                    <a:pt x="78" y="39"/>
                  </a:cubicBezTo>
                  <a:cubicBezTo>
                    <a:pt x="69" y="36"/>
                    <a:pt x="43" y="34"/>
                    <a:pt x="0" y="33"/>
                  </a:cubicBezTo>
                  <a:cubicBezTo>
                    <a:pt x="0" y="0"/>
                    <a:pt x="0" y="0"/>
                    <a:pt x="0" y="0"/>
                  </a:cubicBezTo>
                  <a:cubicBezTo>
                    <a:pt x="89" y="2"/>
                    <a:pt x="144" y="3"/>
                    <a:pt x="165" y="3"/>
                  </a:cubicBezTo>
                  <a:cubicBezTo>
                    <a:pt x="189" y="3"/>
                    <a:pt x="241" y="2"/>
                    <a:pt x="323" y="0"/>
                  </a:cubicBezTo>
                  <a:cubicBezTo>
                    <a:pt x="323" y="33"/>
                    <a:pt x="323" y="33"/>
                    <a:pt x="323" y="33"/>
                  </a:cubicBezTo>
                  <a:cubicBezTo>
                    <a:pt x="279" y="34"/>
                    <a:pt x="253" y="36"/>
                    <a:pt x="243" y="39"/>
                  </a:cubicBezTo>
                  <a:cubicBezTo>
                    <a:pt x="234" y="42"/>
                    <a:pt x="228" y="46"/>
                    <a:pt x="224" y="51"/>
                  </a:cubicBezTo>
                  <a:cubicBezTo>
                    <a:pt x="220" y="58"/>
                    <a:pt x="217" y="75"/>
                    <a:pt x="216" y="102"/>
                  </a:cubicBezTo>
                  <a:cubicBezTo>
                    <a:pt x="215" y="109"/>
                    <a:pt x="214" y="159"/>
                    <a:pt x="213" y="252"/>
                  </a:cubicBezTo>
                  <a:cubicBezTo>
                    <a:pt x="213" y="606"/>
                    <a:pt x="213" y="606"/>
                    <a:pt x="213" y="606"/>
                  </a:cubicBezTo>
                  <a:cubicBezTo>
                    <a:pt x="213" y="643"/>
                    <a:pt x="214" y="673"/>
                    <a:pt x="216" y="696"/>
                  </a:cubicBezTo>
                  <a:cubicBezTo>
                    <a:pt x="257" y="699"/>
                    <a:pt x="262" y="700"/>
                    <a:pt x="303" y="700"/>
                  </a:cubicBezTo>
                  <a:cubicBezTo>
                    <a:pt x="407" y="700"/>
                    <a:pt x="484" y="693"/>
                    <a:pt x="525" y="681"/>
                  </a:cubicBezTo>
                  <a:cubicBezTo>
                    <a:pt x="530" y="670"/>
                    <a:pt x="534" y="658"/>
                    <a:pt x="538" y="644"/>
                  </a:cubicBezTo>
                  <a:cubicBezTo>
                    <a:pt x="560" y="557"/>
                    <a:pt x="560" y="557"/>
                    <a:pt x="560" y="557"/>
                  </a:cubicBezTo>
                  <a:cubicBezTo>
                    <a:pt x="596" y="557"/>
                    <a:pt x="596" y="557"/>
                    <a:pt x="596" y="557"/>
                  </a:cubicBezTo>
                  <a:cubicBezTo>
                    <a:pt x="588" y="609"/>
                    <a:pt x="580" y="671"/>
                    <a:pt x="573" y="741"/>
                  </a:cubicBezTo>
                  <a:cubicBezTo>
                    <a:pt x="558" y="744"/>
                    <a:pt x="546" y="745"/>
                    <a:pt x="537" y="746"/>
                  </a:cubicBezTo>
                  <a:cubicBezTo>
                    <a:pt x="518" y="747"/>
                    <a:pt x="488" y="747"/>
                    <a:pt x="449" y="747"/>
                  </a:cubicBezTo>
                  <a:cubicBezTo>
                    <a:pt x="156" y="744"/>
                    <a:pt x="156" y="744"/>
                    <a:pt x="156" y="744"/>
                  </a:cubicBezTo>
                  <a:cubicBezTo>
                    <a:pt x="121" y="744"/>
                    <a:pt x="85" y="745"/>
                    <a:pt x="49" y="7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34" name="Freeform 7"/>
            <p:cNvSpPr>
              <a:spLocks/>
            </p:cNvSpPr>
            <p:nvPr userDrawn="1"/>
          </p:nvSpPr>
          <p:spPr bwMode="auto">
            <a:xfrm>
              <a:off x="1127125" y="1003301"/>
              <a:ext cx="103188" cy="236538"/>
            </a:xfrm>
            <a:custGeom>
              <a:avLst/>
              <a:gdLst>
                <a:gd name="T0" fmla="*/ 321 w 321"/>
                <a:gd name="T1" fmla="*/ 714 h 747"/>
                <a:gd name="T2" fmla="*/ 321 w 321"/>
                <a:gd name="T3" fmla="*/ 747 h 747"/>
                <a:gd name="T4" fmla="*/ 168 w 321"/>
                <a:gd name="T5" fmla="*/ 744 h 747"/>
                <a:gd name="T6" fmla="*/ 0 w 321"/>
                <a:gd name="T7" fmla="*/ 747 h 747"/>
                <a:gd name="T8" fmla="*/ 0 w 321"/>
                <a:gd name="T9" fmla="*/ 714 h 747"/>
                <a:gd name="T10" fmla="*/ 77 w 321"/>
                <a:gd name="T11" fmla="*/ 708 h 747"/>
                <a:gd name="T12" fmla="*/ 97 w 321"/>
                <a:gd name="T13" fmla="*/ 696 h 747"/>
                <a:gd name="T14" fmla="*/ 105 w 321"/>
                <a:gd name="T15" fmla="*/ 645 h 747"/>
                <a:gd name="T16" fmla="*/ 108 w 321"/>
                <a:gd name="T17" fmla="*/ 495 h 747"/>
                <a:gd name="T18" fmla="*/ 108 w 321"/>
                <a:gd name="T19" fmla="*/ 251 h 747"/>
                <a:gd name="T20" fmla="*/ 105 w 321"/>
                <a:gd name="T21" fmla="*/ 111 h 747"/>
                <a:gd name="T22" fmla="*/ 97 w 321"/>
                <a:gd name="T23" fmla="*/ 52 h 747"/>
                <a:gd name="T24" fmla="*/ 77 w 321"/>
                <a:gd name="T25" fmla="*/ 39 h 747"/>
                <a:gd name="T26" fmla="*/ 0 w 321"/>
                <a:gd name="T27" fmla="*/ 33 h 747"/>
                <a:gd name="T28" fmla="*/ 0 w 321"/>
                <a:gd name="T29" fmla="*/ 0 h 747"/>
                <a:gd name="T30" fmla="*/ 161 w 321"/>
                <a:gd name="T31" fmla="*/ 3 h 747"/>
                <a:gd name="T32" fmla="*/ 321 w 321"/>
                <a:gd name="T33" fmla="*/ 0 h 747"/>
                <a:gd name="T34" fmla="*/ 321 w 321"/>
                <a:gd name="T35" fmla="*/ 33 h 747"/>
                <a:gd name="T36" fmla="*/ 243 w 321"/>
                <a:gd name="T37" fmla="*/ 39 h 747"/>
                <a:gd name="T38" fmla="*/ 224 w 321"/>
                <a:gd name="T39" fmla="*/ 51 h 747"/>
                <a:gd name="T40" fmla="*/ 216 w 321"/>
                <a:gd name="T41" fmla="*/ 102 h 747"/>
                <a:gd name="T42" fmla="*/ 212 w 321"/>
                <a:gd name="T43" fmla="*/ 251 h 747"/>
                <a:gd name="T44" fmla="*/ 212 w 321"/>
                <a:gd name="T45" fmla="*/ 495 h 747"/>
                <a:gd name="T46" fmla="*/ 214 w 321"/>
                <a:gd name="T47" fmla="*/ 635 h 747"/>
                <a:gd name="T48" fmla="*/ 222 w 321"/>
                <a:gd name="T49" fmla="*/ 694 h 747"/>
                <a:gd name="T50" fmla="*/ 242 w 321"/>
                <a:gd name="T51" fmla="*/ 708 h 747"/>
                <a:gd name="T52" fmla="*/ 321 w 321"/>
                <a:gd name="T53" fmla="*/ 714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1" h="747">
                  <a:moveTo>
                    <a:pt x="321" y="714"/>
                  </a:moveTo>
                  <a:cubicBezTo>
                    <a:pt x="321" y="747"/>
                    <a:pt x="321" y="747"/>
                    <a:pt x="321" y="747"/>
                  </a:cubicBezTo>
                  <a:cubicBezTo>
                    <a:pt x="244" y="745"/>
                    <a:pt x="193" y="744"/>
                    <a:pt x="168" y="744"/>
                  </a:cubicBezTo>
                  <a:cubicBezTo>
                    <a:pt x="0" y="747"/>
                    <a:pt x="0" y="747"/>
                    <a:pt x="0" y="747"/>
                  </a:cubicBezTo>
                  <a:cubicBezTo>
                    <a:pt x="0" y="714"/>
                    <a:pt x="0" y="714"/>
                    <a:pt x="0" y="714"/>
                  </a:cubicBezTo>
                  <a:cubicBezTo>
                    <a:pt x="42" y="713"/>
                    <a:pt x="68" y="711"/>
                    <a:pt x="77" y="708"/>
                  </a:cubicBezTo>
                  <a:cubicBezTo>
                    <a:pt x="87" y="705"/>
                    <a:pt x="93" y="701"/>
                    <a:pt x="97" y="696"/>
                  </a:cubicBezTo>
                  <a:cubicBezTo>
                    <a:pt x="101" y="689"/>
                    <a:pt x="104" y="672"/>
                    <a:pt x="105" y="645"/>
                  </a:cubicBezTo>
                  <a:cubicBezTo>
                    <a:pt x="106" y="637"/>
                    <a:pt x="107" y="587"/>
                    <a:pt x="108" y="495"/>
                  </a:cubicBezTo>
                  <a:cubicBezTo>
                    <a:pt x="108" y="251"/>
                    <a:pt x="108" y="251"/>
                    <a:pt x="108" y="251"/>
                  </a:cubicBezTo>
                  <a:cubicBezTo>
                    <a:pt x="108" y="204"/>
                    <a:pt x="107" y="157"/>
                    <a:pt x="105" y="111"/>
                  </a:cubicBezTo>
                  <a:cubicBezTo>
                    <a:pt x="104" y="78"/>
                    <a:pt x="102" y="59"/>
                    <a:pt x="97" y="52"/>
                  </a:cubicBezTo>
                  <a:cubicBezTo>
                    <a:pt x="93" y="46"/>
                    <a:pt x="87" y="41"/>
                    <a:pt x="77" y="39"/>
                  </a:cubicBezTo>
                  <a:cubicBezTo>
                    <a:pt x="68" y="36"/>
                    <a:pt x="42" y="34"/>
                    <a:pt x="0" y="33"/>
                  </a:cubicBezTo>
                  <a:cubicBezTo>
                    <a:pt x="0" y="0"/>
                    <a:pt x="0" y="0"/>
                    <a:pt x="0" y="0"/>
                  </a:cubicBezTo>
                  <a:cubicBezTo>
                    <a:pt x="69" y="2"/>
                    <a:pt x="123" y="3"/>
                    <a:pt x="161" y="3"/>
                  </a:cubicBezTo>
                  <a:cubicBezTo>
                    <a:pt x="197" y="3"/>
                    <a:pt x="250" y="2"/>
                    <a:pt x="321" y="0"/>
                  </a:cubicBezTo>
                  <a:cubicBezTo>
                    <a:pt x="321" y="33"/>
                    <a:pt x="321" y="33"/>
                    <a:pt x="321" y="33"/>
                  </a:cubicBezTo>
                  <a:cubicBezTo>
                    <a:pt x="278" y="34"/>
                    <a:pt x="252" y="36"/>
                    <a:pt x="243" y="39"/>
                  </a:cubicBezTo>
                  <a:cubicBezTo>
                    <a:pt x="234" y="41"/>
                    <a:pt x="227" y="46"/>
                    <a:pt x="224" y="51"/>
                  </a:cubicBezTo>
                  <a:cubicBezTo>
                    <a:pt x="219" y="58"/>
                    <a:pt x="217" y="75"/>
                    <a:pt x="216" y="102"/>
                  </a:cubicBezTo>
                  <a:cubicBezTo>
                    <a:pt x="215" y="109"/>
                    <a:pt x="214" y="159"/>
                    <a:pt x="212" y="251"/>
                  </a:cubicBezTo>
                  <a:cubicBezTo>
                    <a:pt x="212" y="495"/>
                    <a:pt x="212" y="495"/>
                    <a:pt x="212" y="495"/>
                  </a:cubicBezTo>
                  <a:cubicBezTo>
                    <a:pt x="212" y="543"/>
                    <a:pt x="213" y="589"/>
                    <a:pt x="214" y="635"/>
                  </a:cubicBezTo>
                  <a:cubicBezTo>
                    <a:pt x="215" y="668"/>
                    <a:pt x="218" y="688"/>
                    <a:pt x="222" y="694"/>
                  </a:cubicBezTo>
                  <a:cubicBezTo>
                    <a:pt x="226" y="700"/>
                    <a:pt x="233" y="705"/>
                    <a:pt x="242" y="708"/>
                  </a:cubicBezTo>
                  <a:cubicBezTo>
                    <a:pt x="251" y="711"/>
                    <a:pt x="278" y="713"/>
                    <a:pt x="321" y="7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35" name="Freeform 8"/>
            <p:cNvSpPr>
              <a:spLocks/>
            </p:cNvSpPr>
            <p:nvPr userDrawn="1"/>
          </p:nvSpPr>
          <p:spPr bwMode="auto">
            <a:xfrm>
              <a:off x="1266825" y="1003301"/>
              <a:ext cx="276225" cy="242888"/>
            </a:xfrm>
            <a:custGeom>
              <a:avLst/>
              <a:gdLst>
                <a:gd name="T0" fmla="*/ 5 w 869"/>
                <a:gd name="T1" fmla="*/ 747 h 766"/>
                <a:gd name="T2" fmla="*/ 5 w 869"/>
                <a:gd name="T3" fmla="*/ 714 h 766"/>
                <a:gd name="T4" fmla="*/ 80 w 869"/>
                <a:gd name="T5" fmla="*/ 705 h 766"/>
                <a:gd name="T6" fmla="*/ 91 w 869"/>
                <a:gd name="T7" fmla="*/ 695 h 766"/>
                <a:gd name="T8" fmla="*/ 99 w 869"/>
                <a:gd name="T9" fmla="*/ 640 h 766"/>
                <a:gd name="T10" fmla="*/ 102 w 869"/>
                <a:gd name="T11" fmla="*/ 520 h 766"/>
                <a:gd name="T12" fmla="*/ 102 w 869"/>
                <a:gd name="T13" fmla="*/ 92 h 766"/>
                <a:gd name="T14" fmla="*/ 100 w 869"/>
                <a:gd name="T15" fmla="*/ 69 h 766"/>
                <a:gd name="T16" fmla="*/ 80 w 869"/>
                <a:gd name="T17" fmla="*/ 47 h 766"/>
                <a:gd name="T18" fmla="*/ 57 w 869"/>
                <a:gd name="T19" fmla="*/ 36 h 766"/>
                <a:gd name="T20" fmla="*/ 0 w 869"/>
                <a:gd name="T21" fmla="*/ 33 h 766"/>
                <a:gd name="T22" fmla="*/ 0 w 869"/>
                <a:gd name="T23" fmla="*/ 0 h 766"/>
                <a:gd name="T24" fmla="*/ 119 w 869"/>
                <a:gd name="T25" fmla="*/ 3 h 766"/>
                <a:gd name="T26" fmla="*/ 202 w 869"/>
                <a:gd name="T27" fmla="*/ 0 h 766"/>
                <a:gd name="T28" fmla="*/ 269 w 869"/>
                <a:gd name="T29" fmla="*/ 86 h 766"/>
                <a:gd name="T30" fmla="*/ 381 w 869"/>
                <a:gd name="T31" fmla="*/ 220 h 766"/>
                <a:gd name="T32" fmla="*/ 545 w 869"/>
                <a:gd name="T33" fmla="*/ 411 h 766"/>
                <a:gd name="T34" fmla="*/ 671 w 869"/>
                <a:gd name="T35" fmla="*/ 554 h 766"/>
                <a:gd name="T36" fmla="*/ 721 w 869"/>
                <a:gd name="T37" fmla="*/ 609 h 766"/>
                <a:gd name="T38" fmla="*/ 721 w 869"/>
                <a:gd name="T39" fmla="*/ 226 h 766"/>
                <a:gd name="T40" fmla="*/ 718 w 869"/>
                <a:gd name="T41" fmla="*/ 105 h 766"/>
                <a:gd name="T42" fmla="*/ 711 w 869"/>
                <a:gd name="T43" fmla="*/ 51 h 766"/>
                <a:gd name="T44" fmla="*/ 699 w 869"/>
                <a:gd name="T45" fmla="*/ 41 h 766"/>
                <a:gd name="T46" fmla="*/ 624 w 869"/>
                <a:gd name="T47" fmla="*/ 33 h 766"/>
                <a:gd name="T48" fmla="*/ 624 w 869"/>
                <a:gd name="T49" fmla="*/ 0 h 766"/>
                <a:gd name="T50" fmla="*/ 756 w 869"/>
                <a:gd name="T51" fmla="*/ 3 h 766"/>
                <a:gd name="T52" fmla="*/ 869 w 869"/>
                <a:gd name="T53" fmla="*/ 0 h 766"/>
                <a:gd name="T54" fmla="*/ 869 w 869"/>
                <a:gd name="T55" fmla="*/ 33 h 766"/>
                <a:gd name="T56" fmla="*/ 794 w 869"/>
                <a:gd name="T57" fmla="*/ 41 h 766"/>
                <a:gd name="T58" fmla="*/ 783 w 869"/>
                <a:gd name="T59" fmla="*/ 52 h 766"/>
                <a:gd name="T60" fmla="*/ 775 w 869"/>
                <a:gd name="T61" fmla="*/ 107 h 766"/>
                <a:gd name="T62" fmla="*/ 772 w 869"/>
                <a:gd name="T63" fmla="*/ 226 h 766"/>
                <a:gd name="T64" fmla="*/ 772 w 869"/>
                <a:gd name="T65" fmla="*/ 479 h 766"/>
                <a:gd name="T66" fmla="*/ 775 w 869"/>
                <a:gd name="T67" fmla="*/ 766 h 766"/>
                <a:gd name="T68" fmla="*/ 721 w 869"/>
                <a:gd name="T69" fmla="*/ 766 h 766"/>
                <a:gd name="T70" fmla="*/ 707 w 869"/>
                <a:gd name="T71" fmla="*/ 752 h 766"/>
                <a:gd name="T72" fmla="*/ 698 w 869"/>
                <a:gd name="T73" fmla="*/ 744 h 766"/>
                <a:gd name="T74" fmla="*/ 678 w 869"/>
                <a:gd name="T75" fmla="*/ 723 h 766"/>
                <a:gd name="T76" fmla="*/ 611 w 869"/>
                <a:gd name="T77" fmla="*/ 647 h 766"/>
                <a:gd name="T78" fmla="*/ 540 w 869"/>
                <a:gd name="T79" fmla="*/ 560 h 766"/>
                <a:gd name="T80" fmla="*/ 151 w 869"/>
                <a:gd name="T81" fmla="*/ 110 h 766"/>
                <a:gd name="T82" fmla="*/ 151 w 869"/>
                <a:gd name="T83" fmla="*/ 518 h 766"/>
                <a:gd name="T84" fmla="*/ 154 w 869"/>
                <a:gd name="T85" fmla="*/ 641 h 766"/>
                <a:gd name="T86" fmla="*/ 161 w 869"/>
                <a:gd name="T87" fmla="*/ 695 h 766"/>
                <a:gd name="T88" fmla="*/ 173 w 869"/>
                <a:gd name="T89" fmla="*/ 705 h 766"/>
                <a:gd name="T90" fmla="*/ 249 w 869"/>
                <a:gd name="T91" fmla="*/ 714 h 766"/>
                <a:gd name="T92" fmla="*/ 249 w 869"/>
                <a:gd name="T93" fmla="*/ 747 h 766"/>
                <a:gd name="T94" fmla="*/ 143 w 869"/>
                <a:gd name="T95" fmla="*/ 744 h 766"/>
                <a:gd name="T96" fmla="*/ 5 w 869"/>
                <a:gd name="T97" fmla="*/ 747 h 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69" h="766">
                  <a:moveTo>
                    <a:pt x="5" y="747"/>
                  </a:moveTo>
                  <a:cubicBezTo>
                    <a:pt x="5" y="714"/>
                    <a:pt x="5" y="714"/>
                    <a:pt x="5" y="714"/>
                  </a:cubicBezTo>
                  <a:cubicBezTo>
                    <a:pt x="43" y="714"/>
                    <a:pt x="68" y="711"/>
                    <a:pt x="80" y="705"/>
                  </a:cubicBezTo>
                  <a:cubicBezTo>
                    <a:pt x="86" y="703"/>
                    <a:pt x="89" y="700"/>
                    <a:pt x="91" y="695"/>
                  </a:cubicBezTo>
                  <a:cubicBezTo>
                    <a:pt x="95" y="688"/>
                    <a:pt x="98" y="670"/>
                    <a:pt x="99" y="640"/>
                  </a:cubicBezTo>
                  <a:cubicBezTo>
                    <a:pt x="101" y="594"/>
                    <a:pt x="102" y="554"/>
                    <a:pt x="102" y="520"/>
                  </a:cubicBezTo>
                  <a:cubicBezTo>
                    <a:pt x="102" y="92"/>
                    <a:pt x="102" y="92"/>
                    <a:pt x="102" y="92"/>
                  </a:cubicBezTo>
                  <a:cubicBezTo>
                    <a:pt x="102" y="80"/>
                    <a:pt x="102" y="73"/>
                    <a:pt x="100" y="69"/>
                  </a:cubicBezTo>
                  <a:cubicBezTo>
                    <a:pt x="97" y="63"/>
                    <a:pt x="91" y="56"/>
                    <a:pt x="80" y="47"/>
                  </a:cubicBezTo>
                  <a:cubicBezTo>
                    <a:pt x="74" y="41"/>
                    <a:pt x="66" y="38"/>
                    <a:pt x="57" y="36"/>
                  </a:cubicBezTo>
                  <a:cubicBezTo>
                    <a:pt x="49" y="34"/>
                    <a:pt x="30" y="33"/>
                    <a:pt x="0" y="33"/>
                  </a:cubicBezTo>
                  <a:cubicBezTo>
                    <a:pt x="0" y="0"/>
                    <a:pt x="0" y="0"/>
                    <a:pt x="0" y="0"/>
                  </a:cubicBezTo>
                  <a:cubicBezTo>
                    <a:pt x="63" y="2"/>
                    <a:pt x="103" y="3"/>
                    <a:pt x="119" y="3"/>
                  </a:cubicBezTo>
                  <a:cubicBezTo>
                    <a:pt x="147" y="3"/>
                    <a:pt x="174" y="2"/>
                    <a:pt x="202" y="0"/>
                  </a:cubicBezTo>
                  <a:cubicBezTo>
                    <a:pt x="232" y="39"/>
                    <a:pt x="255" y="67"/>
                    <a:pt x="269" y="86"/>
                  </a:cubicBezTo>
                  <a:cubicBezTo>
                    <a:pt x="381" y="220"/>
                    <a:pt x="381" y="220"/>
                    <a:pt x="381" y="220"/>
                  </a:cubicBezTo>
                  <a:cubicBezTo>
                    <a:pt x="545" y="411"/>
                    <a:pt x="545" y="411"/>
                    <a:pt x="545" y="411"/>
                  </a:cubicBezTo>
                  <a:cubicBezTo>
                    <a:pt x="597" y="472"/>
                    <a:pt x="639" y="520"/>
                    <a:pt x="671" y="554"/>
                  </a:cubicBezTo>
                  <a:cubicBezTo>
                    <a:pt x="691" y="578"/>
                    <a:pt x="708" y="596"/>
                    <a:pt x="721" y="609"/>
                  </a:cubicBezTo>
                  <a:cubicBezTo>
                    <a:pt x="721" y="226"/>
                    <a:pt x="721" y="226"/>
                    <a:pt x="721" y="226"/>
                  </a:cubicBezTo>
                  <a:cubicBezTo>
                    <a:pt x="721" y="191"/>
                    <a:pt x="720" y="151"/>
                    <a:pt x="718" y="105"/>
                  </a:cubicBezTo>
                  <a:cubicBezTo>
                    <a:pt x="717" y="76"/>
                    <a:pt x="714" y="58"/>
                    <a:pt x="711" y="51"/>
                  </a:cubicBezTo>
                  <a:cubicBezTo>
                    <a:pt x="708" y="46"/>
                    <a:pt x="705" y="43"/>
                    <a:pt x="699" y="41"/>
                  </a:cubicBezTo>
                  <a:cubicBezTo>
                    <a:pt x="687" y="36"/>
                    <a:pt x="662" y="33"/>
                    <a:pt x="624" y="33"/>
                  </a:cubicBezTo>
                  <a:cubicBezTo>
                    <a:pt x="624" y="0"/>
                    <a:pt x="624" y="0"/>
                    <a:pt x="624" y="0"/>
                  </a:cubicBezTo>
                  <a:cubicBezTo>
                    <a:pt x="667" y="2"/>
                    <a:pt x="711" y="3"/>
                    <a:pt x="756" y="3"/>
                  </a:cubicBezTo>
                  <a:cubicBezTo>
                    <a:pt x="797" y="3"/>
                    <a:pt x="835" y="2"/>
                    <a:pt x="869" y="0"/>
                  </a:cubicBezTo>
                  <a:cubicBezTo>
                    <a:pt x="869" y="33"/>
                    <a:pt x="869" y="33"/>
                    <a:pt x="869" y="33"/>
                  </a:cubicBezTo>
                  <a:cubicBezTo>
                    <a:pt x="831" y="33"/>
                    <a:pt x="806" y="36"/>
                    <a:pt x="794" y="41"/>
                  </a:cubicBezTo>
                  <a:cubicBezTo>
                    <a:pt x="789" y="43"/>
                    <a:pt x="785" y="47"/>
                    <a:pt x="783" y="52"/>
                  </a:cubicBezTo>
                  <a:cubicBezTo>
                    <a:pt x="779" y="58"/>
                    <a:pt x="776" y="77"/>
                    <a:pt x="775" y="107"/>
                  </a:cubicBezTo>
                  <a:cubicBezTo>
                    <a:pt x="773" y="153"/>
                    <a:pt x="772" y="193"/>
                    <a:pt x="772" y="226"/>
                  </a:cubicBezTo>
                  <a:cubicBezTo>
                    <a:pt x="772" y="479"/>
                    <a:pt x="772" y="479"/>
                    <a:pt x="772" y="479"/>
                  </a:cubicBezTo>
                  <a:cubicBezTo>
                    <a:pt x="772" y="531"/>
                    <a:pt x="773" y="626"/>
                    <a:pt x="775" y="766"/>
                  </a:cubicBezTo>
                  <a:cubicBezTo>
                    <a:pt x="721" y="766"/>
                    <a:pt x="721" y="766"/>
                    <a:pt x="721" y="766"/>
                  </a:cubicBezTo>
                  <a:cubicBezTo>
                    <a:pt x="707" y="752"/>
                    <a:pt x="707" y="752"/>
                    <a:pt x="707" y="752"/>
                  </a:cubicBezTo>
                  <a:cubicBezTo>
                    <a:pt x="705" y="751"/>
                    <a:pt x="700" y="746"/>
                    <a:pt x="698" y="744"/>
                  </a:cubicBezTo>
                  <a:cubicBezTo>
                    <a:pt x="696" y="742"/>
                    <a:pt x="689" y="735"/>
                    <a:pt x="678" y="723"/>
                  </a:cubicBezTo>
                  <a:cubicBezTo>
                    <a:pt x="647" y="689"/>
                    <a:pt x="625" y="664"/>
                    <a:pt x="611" y="647"/>
                  </a:cubicBezTo>
                  <a:cubicBezTo>
                    <a:pt x="540" y="560"/>
                    <a:pt x="540" y="560"/>
                    <a:pt x="540" y="560"/>
                  </a:cubicBezTo>
                  <a:cubicBezTo>
                    <a:pt x="151" y="110"/>
                    <a:pt x="151" y="110"/>
                    <a:pt x="151" y="110"/>
                  </a:cubicBezTo>
                  <a:cubicBezTo>
                    <a:pt x="151" y="518"/>
                    <a:pt x="151" y="518"/>
                    <a:pt x="151" y="518"/>
                  </a:cubicBezTo>
                  <a:cubicBezTo>
                    <a:pt x="151" y="552"/>
                    <a:pt x="152" y="593"/>
                    <a:pt x="154" y="641"/>
                  </a:cubicBezTo>
                  <a:cubicBezTo>
                    <a:pt x="156" y="670"/>
                    <a:pt x="158" y="688"/>
                    <a:pt x="161" y="695"/>
                  </a:cubicBezTo>
                  <a:cubicBezTo>
                    <a:pt x="164" y="700"/>
                    <a:pt x="168" y="704"/>
                    <a:pt x="173" y="705"/>
                  </a:cubicBezTo>
                  <a:cubicBezTo>
                    <a:pt x="185" y="711"/>
                    <a:pt x="210" y="714"/>
                    <a:pt x="249" y="714"/>
                  </a:cubicBezTo>
                  <a:cubicBezTo>
                    <a:pt x="249" y="747"/>
                    <a:pt x="249" y="747"/>
                    <a:pt x="249" y="747"/>
                  </a:cubicBezTo>
                  <a:cubicBezTo>
                    <a:pt x="217" y="745"/>
                    <a:pt x="181" y="744"/>
                    <a:pt x="143" y="744"/>
                  </a:cubicBezTo>
                  <a:cubicBezTo>
                    <a:pt x="100" y="744"/>
                    <a:pt x="54" y="745"/>
                    <a:pt x="5" y="7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36" name="Freeform 9"/>
            <p:cNvSpPr>
              <a:spLocks/>
            </p:cNvSpPr>
            <p:nvPr userDrawn="1"/>
          </p:nvSpPr>
          <p:spPr bwMode="auto">
            <a:xfrm>
              <a:off x="1573213" y="1003301"/>
              <a:ext cx="101600" cy="236538"/>
            </a:xfrm>
            <a:custGeom>
              <a:avLst/>
              <a:gdLst>
                <a:gd name="T0" fmla="*/ 322 w 322"/>
                <a:gd name="T1" fmla="*/ 714 h 747"/>
                <a:gd name="T2" fmla="*/ 322 w 322"/>
                <a:gd name="T3" fmla="*/ 747 h 747"/>
                <a:gd name="T4" fmla="*/ 169 w 322"/>
                <a:gd name="T5" fmla="*/ 744 h 747"/>
                <a:gd name="T6" fmla="*/ 0 w 322"/>
                <a:gd name="T7" fmla="*/ 747 h 747"/>
                <a:gd name="T8" fmla="*/ 0 w 322"/>
                <a:gd name="T9" fmla="*/ 714 h 747"/>
                <a:gd name="T10" fmla="*/ 79 w 322"/>
                <a:gd name="T11" fmla="*/ 708 h 747"/>
                <a:gd name="T12" fmla="*/ 98 w 322"/>
                <a:gd name="T13" fmla="*/ 696 h 747"/>
                <a:gd name="T14" fmla="*/ 106 w 322"/>
                <a:gd name="T15" fmla="*/ 645 h 747"/>
                <a:gd name="T16" fmla="*/ 109 w 322"/>
                <a:gd name="T17" fmla="*/ 495 h 747"/>
                <a:gd name="T18" fmla="*/ 109 w 322"/>
                <a:gd name="T19" fmla="*/ 251 h 747"/>
                <a:gd name="T20" fmla="*/ 106 w 322"/>
                <a:gd name="T21" fmla="*/ 111 h 747"/>
                <a:gd name="T22" fmla="*/ 98 w 322"/>
                <a:gd name="T23" fmla="*/ 52 h 747"/>
                <a:gd name="T24" fmla="*/ 78 w 322"/>
                <a:gd name="T25" fmla="*/ 39 h 747"/>
                <a:gd name="T26" fmla="*/ 0 w 322"/>
                <a:gd name="T27" fmla="*/ 33 h 747"/>
                <a:gd name="T28" fmla="*/ 0 w 322"/>
                <a:gd name="T29" fmla="*/ 0 h 747"/>
                <a:gd name="T30" fmla="*/ 161 w 322"/>
                <a:gd name="T31" fmla="*/ 3 h 747"/>
                <a:gd name="T32" fmla="*/ 322 w 322"/>
                <a:gd name="T33" fmla="*/ 0 h 747"/>
                <a:gd name="T34" fmla="*/ 322 w 322"/>
                <a:gd name="T35" fmla="*/ 33 h 747"/>
                <a:gd name="T36" fmla="*/ 244 w 322"/>
                <a:gd name="T37" fmla="*/ 39 h 747"/>
                <a:gd name="T38" fmla="*/ 224 w 322"/>
                <a:gd name="T39" fmla="*/ 51 h 747"/>
                <a:gd name="T40" fmla="*/ 216 w 322"/>
                <a:gd name="T41" fmla="*/ 102 h 747"/>
                <a:gd name="T42" fmla="*/ 213 w 322"/>
                <a:gd name="T43" fmla="*/ 251 h 747"/>
                <a:gd name="T44" fmla="*/ 213 w 322"/>
                <a:gd name="T45" fmla="*/ 495 h 747"/>
                <a:gd name="T46" fmla="*/ 215 w 322"/>
                <a:gd name="T47" fmla="*/ 635 h 747"/>
                <a:gd name="T48" fmla="*/ 223 w 322"/>
                <a:gd name="T49" fmla="*/ 694 h 747"/>
                <a:gd name="T50" fmla="*/ 243 w 322"/>
                <a:gd name="T51" fmla="*/ 708 h 747"/>
                <a:gd name="T52" fmla="*/ 322 w 322"/>
                <a:gd name="T53" fmla="*/ 714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2" h="747">
                  <a:moveTo>
                    <a:pt x="322" y="714"/>
                  </a:moveTo>
                  <a:cubicBezTo>
                    <a:pt x="322" y="747"/>
                    <a:pt x="322" y="747"/>
                    <a:pt x="322" y="747"/>
                  </a:cubicBezTo>
                  <a:cubicBezTo>
                    <a:pt x="244" y="745"/>
                    <a:pt x="193" y="744"/>
                    <a:pt x="169" y="744"/>
                  </a:cubicBezTo>
                  <a:cubicBezTo>
                    <a:pt x="0" y="747"/>
                    <a:pt x="0" y="747"/>
                    <a:pt x="0" y="747"/>
                  </a:cubicBezTo>
                  <a:cubicBezTo>
                    <a:pt x="0" y="714"/>
                    <a:pt x="0" y="714"/>
                    <a:pt x="0" y="714"/>
                  </a:cubicBezTo>
                  <a:cubicBezTo>
                    <a:pt x="43" y="713"/>
                    <a:pt x="69" y="711"/>
                    <a:pt x="79" y="708"/>
                  </a:cubicBezTo>
                  <a:cubicBezTo>
                    <a:pt x="88" y="705"/>
                    <a:pt x="94" y="701"/>
                    <a:pt x="98" y="696"/>
                  </a:cubicBezTo>
                  <a:cubicBezTo>
                    <a:pt x="102" y="689"/>
                    <a:pt x="105" y="672"/>
                    <a:pt x="106" y="645"/>
                  </a:cubicBezTo>
                  <a:cubicBezTo>
                    <a:pt x="107" y="637"/>
                    <a:pt x="108" y="587"/>
                    <a:pt x="109" y="495"/>
                  </a:cubicBezTo>
                  <a:cubicBezTo>
                    <a:pt x="109" y="251"/>
                    <a:pt x="109" y="251"/>
                    <a:pt x="109" y="251"/>
                  </a:cubicBezTo>
                  <a:cubicBezTo>
                    <a:pt x="109" y="204"/>
                    <a:pt x="108" y="157"/>
                    <a:pt x="106" y="111"/>
                  </a:cubicBezTo>
                  <a:cubicBezTo>
                    <a:pt x="105" y="78"/>
                    <a:pt x="102" y="59"/>
                    <a:pt x="98" y="52"/>
                  </a:cubicBezTo>
                  <a:cubicBezTo>
                    <a:pt x="94" y="46"/>
                    <a:pt x="88" y="41"/>
                    <a:pt x="78" y="39"/>
                  </a:cubicBezTo>
                  <a:cubicBezTo>
                    <a:pt x="69" y="36"/>
                    <a:pt x="43" y="34"/>
                    <a:pt x="0" y="33"/>
                  </a:cubicBezTo>
                  <a:cubicBezTo>
                    <a:pt x="0" y="0"/>
                    <a:pt x="0" y="0"/>
                    <a:pt x="0" y="0"/>
                  </a:cubicBezTo>
                  <a:cubicBezTo>
                    <a:pt x="70" y="2"/>
                    <a:pt x="124" y="3"/>
                    <a:pt x="161" y="3"/>
                  </a:cubicBezTo>
                  <a:cubicBezTo>
                    <a:pt x="198" y="3"/>
                    <a:pt x="251" y="2"/>
                    <a:pt x="322" y="0"/>
                  </a:cubicBezTo>
                  <a:cubicBezTo>
                    <a:pt x="322" y="33"/>
                    <a:pt x="322" y="33"/>
                    <a:pt x="322" y="33"/>
                  </a:cubicBezTo>
                  <a:cubicBezTo>
                    <a:pt x="279" y="34"/>
                    <a:pt x="253" y="36"/>
                    <a:pt x="244" y="39"/>
                  </a:cubicBezTo>
                  <a:cubicBezTo>
                    <a:pt x="234" y="41"/>
                    <a:pt x="228" y="46"/>
                    <a:pt x="224" y="51"/>
                  </a:cubicBezTo>
                  <a:cubicBezTo>
                    <a:pt x="220" y="58"/>
                    <a:pt x="217" y="75"/>
                    <a:pt x="216" y="102"/>
                  </a:cubicBezTo>
                  <a:cubicBezTo>
                    <a:pt x="216" y="109"/>
                    <a:pt x="215" y="159"/>
                    <a:pt x="213" y="251"/>
                  </a:cubicBezTo>
                  <a:cubicBezTo>
                    <a:pt x="213" y="495"/>
                    <a:pt x="213" y="495"/>
                    <a:pt x="213" y="495"/>
                  </a:cubicBezTo>
                  <a:cubicBezTo>
                    <a:pt x="213" y="543"/>
                    <a:pt x="214" y="589"/>
                    <a:pt x="215" y="635"/>
                  </a:cubicBezTo>
                  <a:cubicBezTo>
                    <a:pt x="216" y="668"/>
                    <a:pt x="219" y="688"/>
                    <a:pt x="223" y="694"/>
                  </a:cubicBezTo>
                  <a:cubicBezTo>
                    <a:pt x="227" y="700"/>
                    <a:pt x="234" y="705"/>
                    <a:pt x="243" y="708"/>
                  </a:cubicBezTo>
                  <a:cubicBezTo>
                    <a:pt x="252" y="711"/>
                    <a:pt x="278" y="713"/>
                    <a:pt x="322" y="7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37" name="Freeform 10"/>
            <p:cNvSpPr>
              <a:spLocks/>
            </p:cNvSpPr>
            <p:nvPr userDrawn="1"/>
          </p:nvSpPr>
          <p:spPr bwMode="auto">
            <a:xfrm>
              <a:off x="1692275" y="998538"/>
              <a:ext cx="231775" cy="246063"/>
            </a:xfrm>
            <a:custGeom>
              <a:avLst/>
              <a:gdLst>
                <a:gd name="T0" fmla="*/ 728 w 728"/>
                <a:gd name="T1" fmla="*/ 667 h 774"/>
                <a:gd name="T2" fmla="*/ 707 w 728"/>
                <a:gd name="T3" fmla="*/ 716 h 774"/>
                <a:gd name="T4" fmla="*/ 581 w 728"/>
                <a:gd name="T5" fmla="*/ 761 h 774"/>
                <a:gd name="T6" fmla="*/ 447 w 728"/>
                <a:gd name="T7" fmla="*/ 774 h 774"/>
                <a:gd name="T8" fmla="*/ 288 w 728"/>
                <a:gd name="T9" fmla="*/ 754 h 774"/>
                <a:gd name="T10" fmla="*/ 161 w 728"/>
                <a:gd name="T11" fmla="*/ 696 h 774"/>
                <a:gd name="T12" fmla="*/ 71 w 728"/>
                <a:gd name="T13" fmla="*/ 610 h 774"/>
                <a:gd name="T14" fmla="*/ 18 w 728"/>
                <a:gd name="T15" fmla="*/ 508 h 774"/>
                <a:gd name="T16" fmla="*/ 0 w 728"/>
                <a:gd name="T17" fmla="*/ 386 h 774"/>
                <a:gd name="T18" fmla="*/ 123 w 728"/>
                <a:gd name="T19" fmla="*/ 110 h 774"/>
                <a:gd name="T20" fmla="*/ 457 w 728"/>
                <a:gd name="T21" fmla="*/ 0 h 774"/>
                <a:gd name="T22" fmla="*/ 549 w 728"/>
                <a:gd name="T23" fmla="*/ 6 h 774"/>
                <a:gd name="T24" fmla="*/ 653 w 728"/>
                <a:gd name="T25" fmla="*/ 27 h 774"/>
                <a:gd name="T26" fmla="*/ 728 w 728"/>
                <a:gd name="T27" fmla="*/ 45 h 774"/>
                <a:gd name="T28" fmla="*/ 710 w 728"/>
                <a:gd name="T29" fmla="*/ 101 h 774"/>
                <a:gd name="T30" fmla="*/ 698 w 728"/>
                <a:gd name="T31" fmla="*/ 204 h 774"/>
                <a:gd name="T32" fmla="*/ 665 w 728"/>
                <a:gd name="T33" fmla="*/ 204 h 774"/>
                <a:gd name="T34" fmla="*/ 665 w 728"/>
                <a:gd name="T35" fmla="*/ 143 h 774"/>
                <a:gd name="T36" fmla="*/ 605 w 728"/>
                <a:gd name="T37" fmla="*/ 66 h 774"/>
                <a:gd name="T38" fmla="*/ 446 w 728"/>
                <a:gd name="T39" fmla="*/ 41 h 774"/>
                <a:gd name="T40" fmla="*/ 313 w 728"/>
                <a:gd name="T41" fmla="*/ 60 h 774"/>
                <a:gd name="T42" fmla="*/ 217 w 728"/>
                <a:gd name="T43" fmla="*/ 117 h 774"/>
                <a:gd name="T44" fmla="*/ 149 w 728"/>
                <a:gd name="T45" fmla="*/ 216 h 774"/>
                <a:gd name="T46" fmla="*/ 122 w 728"/>
                <a:gd name="T47" fmla="*/ 366 h 774"/>
                <a:gd name="T48" fmla="*/ 223 w 728"/>
                <a:gd name="T49" fmla="*/ 621 h 774"/>
                <a:gd name="T50" fmla="*/ 492 w 728"/>
                <a:gd name="T51" fmla="*/ 717 h 774"/>
                <a:gd name="T52" fmla="*/ 632 w 728"/>
                <a:gd name="T53" fmla="*/ 698 h 774"/>
                <a:gd name="T54" fmla="*/ 719 w 728"/>
                <a:gd name="T55" fmla="*/ 656 h 774"/>
                <a:gd name="T56" fmla="*/ 728 w 728"/>
                <a:gd name="T57" fmla="*/ 667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28" h="774">
                  <a:moveTo>
                    <a:pt x="728" y="667"/>
                  </a:moveTo>
                  <a:cubicBezTo>
                    <a:pt x="707" y="716"/>
                    <a:pt x="707" y="716"/>
                    <a:pt x="707" y="716"/>
                  </a:cubicBezTo>
                  <a:cubicBezTo>
                    <a:pt x="664" y="736"/>
                    <a:pt x="622" y="751"/>
                    <a:pt x="581" y="761"/>
                  </a:cubicBezTo>
                  <a:cubicBezTo>
                    <a:pt x="540" y="770"/>
                    <a:pt x="495" y="774"/>
                    <a:pt x="447" y="774"/>
                  </a:cubicBezTo>
                  <a:cubicBezTo>
                    <a:pt x="390" y="774"/>
                    <a:pt x="337" y="768"/>
                    <a:pt x="288" y="754"/>
                  </a:cubicBezTo>
                  <a:cubicBezTo>
                    <a:pt x="240" y="740"/>
                    <a:pt x="197" y="721"/>
                    <a:pt x="161" y="696"/>
                  </a:cubicBezTo>
                  <a:cubicBezTo>
                    <a:pt x="124" y="670"/>
                    <a:pt x="94" y="642"/>
                    <a:pt x="71" y="610"/>
                  </a:cubicBezTo>
                  <a:cubicBezTo>
                    <a:pt x="48" y="579"/>
                    <a:pt x="31" y="545"/>
                    <a:pt x="18" y="508"/>
                  </a:cubicBezTo>
                  <a:cubicBezTo>
                    <a:pt x="6" y="471"/>
                    <a:pt x="0" y="430"/>
                    <a:pt x="0" y="386"/>
                  </a:cubicBezTo>
                  <a:cubicBezTo>
                    <a:pt x="0" y="275"/>
                    <a:pt x="41" y="183"/>
                    <a:pt x="123" y="110"/>
                  </a:cubicBezTo>
                  <a:cubicBezTo>
                    <a:pt x="204" y="37"/>
                    <a:pt x="316" y="0"/>
                    <a:pt x="457" y="0"/>
                  </a:cubicBezTo>
                  <a:cubicBezTo>
                    <a:pt x="490" y="0"/>
                    <a:pt x="521" y="2"/>
                    <a:pt x="549" y="6"/>
                  </a:cubicBezTo>
                  <a:cubicBezTo>
                    <a:pt x="578" y="9"/>
                    <a:pt x="612" y="16"/>
                    <a:pt x="653" y="27"/>
                  </a:cubicBezTo>
                  <a:cubicBezTo>
                    <a:pt x="694" y="37"/>
                    <a:pt x="719" y="43"/>
                    <a:pt x="728" y="45"/>
                  </a:cubicBezTo>
                  <a:cubicBezTo>
                    <a:pt x="720" y="64"/>
                    <a:pt x="714" y="82"/>
                    <a:pt x="710" y="101"/>
                  </a:cubicBezTo>
                  <a:cubicBezTo>
                    <a:pt x="704" y="131"/>
                    <a:pt x="700" y="165"/>
                    <a:pt x="698" y="204"/>
                  </a:cubicBezTo>
                  <a:cubicBezTo>
                    <a:pt x="665" y="204"/>
                    <a:pt x="665" y="204"/>
                    <a:pt x="665" y="204"/>
                  </a:cubicBezTo>
                  <a:cubicBezTo>
                    <a:pt x="665" y="143"/>
                    <a:pt x="665" y="143"/>
                    <a:pt x="665" y="143"/>
                  </a:cubicBezTo>
                  <a:cubicBezTo>
                    <a:pt x="661" y="109"/>
                    <a:pt x="641" y="83"/>
                    <a:pt x="605" y="66"/>
                  </a:cubicBezTo>
                  <a:cubicBezTo>
                    <a:pt x="569" y="50"/>
                    <a:pt x="516" y="41"/>
                    <a:pt x="446" y="41"/>
                  </a:cubicBezTo>
                  <a:cubicBezTo>
                    <a:pt x="393" y="42"/>
                    <a:pt x="349" y="48"/>
                    <a:pt x="313" y="60"/>
                  </a:cubicBezTo>
                  <a:cubicBezTo>
                    <a:pt x="277" y="72"/>
                    <a:pt x="245" y="91"/>
                    <a:pt x="217" y="117"/>
                  </a:cubicBezTo>
                  <a:cubicBezTo>
                    <a:pt x="189" y="143"/>
                    <a:pt x="166" y="176"/>
                    <a:pt x="149" y="216"/>
                  </a:cubicBezTo>
                  <a:cubicBezTo>
                    <a:pt x="131" y="256"/>
                    <a:pt x="122" y="306"/>
                    <a:pt x="122" y="366"/>
                  </a:cubicBezTo>
                  <a:cubicBezTo>
                    <a:pt x="122" y="472"/>
                    <a:pt x="155" y="557"/>
                    <a:pt x="223" y="621"/>
                  </a:cubicBezTo>
                  <a:cubicBezTo>
                    <a:pt x="291" y="685"/>
                    <a:pt x="380" y="717"/>
                    <a:pt x="492" y="717"/>
                  </a:cubicBezTo>
                  <a:cubicBezTo>
                    <a:pt x="542" y="717"/>
                    <a:pt x="589" y="711"/>
                    <a:pt x="632" y="698"/>
                  </a:cubicBezTo>
                  <a:cubicBezTo>
                    <a:pt x="661" y="689"/>
                    <a:pt x="690" y="675"/>
                    <a:pt x="719" y="656"/>
                  </a:cubicBezTo>
                  <a:lnTo>
                    <a:pt x="728" y="6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38" name="Freeform 11"/>
            <p:cNvSpPr>
              <a:spLocks/>
            </p:cNvSpPr>
            <p:nvPr userDrawn="1"/>
          </p:nvSpPr>
          <p:spPr bwMode="auto">
            <a:xfrm>
              <a:off x="657225" y="998538"/>
              <a:ext cx="231775" cy="246063"/>
            </a:xfrm>
            <a:custGeom>
              <a:avLst/>
              <a:gdLst>
                <a:gd name="T0" fmla="*/ 728 w 728"/>
                <a:gd name="T1" fmla="*/ 667 h 774"/>
                <a:gd name="T2" fmla="*/ 706 w 728"/>
                <a:gd name="T3" fmla="*/ 716 h 774"/>
                <a:gd name="T4" fmla="*/ 580 w 728"/>
                <a:gd name="T5" fmla="*/ 761 h 774"/>
                <a:gd name="T6" fmla="*/ 446 w 728"/>
                <a:gd name="T7" fmla="*/ 774 h 774"/>
                <a:gd name="T8" fmla="*/ 288 w 728"/>
                <a:gd name="T9" fmla="*/ 754 h 774"/>
                <a:gd name="T10" fmla="*/ 160 w 728"/>
                <a:gd name="T11" fmla="*/ 696 h 774"/>
                <a:gd name="T12" fmla="*/ 71 w 728"/>
                <a:gd name="T13" fmla="*/ 610 h 774"/>
                <a:gd name="T14" fmla="*/ 18 w 728"/>
                <a:gd name="T15" fmla="*/ 508 h 774"/>
                <a:gd name="T16" fmla="*/ 0 w 728"/>
                <a:gd name="T17" fmla="*/ 386 h 774"/>
                <a:gd name="T18" fmla="*/ 122 w 728"/>
                <a:gd name="T19" fmla="*/ 110 h 774"/>
                <a:gd name="T20" fmla="*/ 456 w 728"/>
                <a:gd name="T21" fmla="*/ 0 h 774"/>
                <a:gd name="T22" fmla="*/ 549 w 728"/>
                <a:gd name="T23" fmla="*/ 6 h 774"/>
                <a:gd name="T24" fmla="*/ 653 w 728"/>
                <a:gd name="T25" fmla="*/ 27 h 774"/>
                <a:gd name="T26" fmla="*/ 728 w 728"/>
                <a:gd name="T27" fmla="*/ 45 h 774"/>
                <a:gd name="T28" fmla="*/ 710 w 728"/>
                <a:gd name="T29" fmla="*/ 101 h 774"/>
                <a:gd name="T30" fmla="*/ 698 w 728"/>
                <a:gd name="T31" fmla="*/ 204 h 774"/>
                <a:gd name="T32" fmla="*/ 665 w 728"/>
                <a:gd name="T33" fmla="*/ 204 h 774"/>
                <a:gd name="T34" fmla="*/ 664 w 728"/>
                <a:gd name="T35" fmla="*/ 143 h 774"/>
                <a:gd name="T36" fmla="*/ 604 w 728"/>
                <a:gd name="T37" fmla="*/ 66 h 774"/>
                <a:gd name="T38" fmla="*/ 445 w 728"/>
                <a:gd name="T39" fmla="*/ 41 h 774"/>
                <a:gd name="T40" fmla="*/ 313 w 728"/>
                <a:gd name="T41" fmla="*/ 60 h 774"/>
                <a:gd name="T42" fmla="*/ 216 w 728"/>
                <a:gd name="T43" fmla="*/ 117 h 774"/>
                <a:gd name="T44" fmla="*/ 148 w 728"/>
                <a:gd name="T45" fmla="*/ 216 h 774"/>
                <a:gd name="T46" fmla="*/ 121 w 728"/>
                <a:gd name="T47" fmla="*/ 366 h 774"/>
                <a:gd name="T48" fmla="*/ 223 w 728"/>
                <a:gd name="T49" fmla="*/ 621 h 774"/>
                <a:gd name="T50" fmla="*/ 492 w 728"/>
                <a:gd name="T51" fmla="*/ 717 h 774"/>
                <a:gd name="T52" fmla="*/ 631 w 728"/>
                <a:gd name="T53" fmla="*/ 698 h 774"/>
                <a:gd name="T54" fmla="*/ 718 w 728"/>
                <a:gd name="T55" fmla="*/ 656 h 774"/>
                <a:gd name="T56" fmla="*/ 728 w 728"/>
                <a:gd name="T57" fmla="*/ 667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28" h="774">
                  <a:moveTo>
                    <a:pt x="728" y="667"/>
                  </a:moveTo>
                  <a:cubicBezTo>
                    <a:pt x="706" y="716"/>
                    <a:pt x="706" y="716"/>
                    <a:pt x="706" y="716"/>
                  </a:cubicBezTo>
                  <a:cubicBezTo>
                    <a:pt x="663" y="736"/>
                    <a:pt x="621" y="751"/>
                    <a:pt x="580" y="761"/>
                  </a:cubicBezTo>
                  <a:cubicBezTo>
                    <a:pt x="539" y="770"/>
                    <a:pt x="495" y="774"/>
                    <a:pt x="446" y="774"/>
                  </a:cubicBezTo>
                  <a:cubicBezTo>
                    <a:pt x="389" y="774"/>
                    <a:pt x="337" y="768"/>
                    <a:pt x="288" y="754"/>
                  </a:cubicBezTo>
                  <a:cubicBezTo>
                    <a:pt x="239" y="740"/>
                    <a:pt x="197" y="721"/>
                    <a:pt x="160" y="696"/>
                  </a:cubicBezTo>
                  <a:cubicBezTo>
                    <a:pt x="124" y="670"/>
                    <a:pt x="94" y="642"/>
                    <a:pt x="71" y="610"/>
                  </a:cubicBezTo>
                  <a:cubicBezTo>
                    <a:pt x="48" y="579"/>
                    <a:pt x="30" y="545"/>
                    <a:pt x="18" y="508"/>
                  </a:cubicBezTo>
                  <a:cubicBezTo>
                    <a:pt x="6" y="471"/>
                    <a:pt x="0" y="430"/>
                    <a:pt x="0" y="386"/>
                  </a:cubicBezTo>
                  <a:cubicBezTo>
                    <a:pt x="0" y="275"/>
                    <a:pt x="41" y="183"/>
                    <a:pt x="122" y="110"/>
                  </a:cubicBezTo>
                  <a:cubicBezTo>
                    <a:pt x="204" y="37"/>
                    <a:pt x="315" y="0"/>
                    <a:pt x="456" y="0"/>
                  </a:cubicBezTo>
                  <a:cubicBezTo>
                    <a:pt x="490" y="0"/>
                    <a:pt x="520" y="2"/>
                    <a:pt x="549" y="6"/>
                  </a:cubicBezTo>
                  <a:cubicBezTo>
                    <a:pt x="577" y="9"/>
                    <a:pt x="612" y="16"/>
                    <a:pt x="653" y="27"/>
                  </a:cubicBezTo>
                  <a:cubicBezTo>
                    <a:pt x="694" y="37"/>
                    <a:pt x="719" y="43"/>
                    <a:pt x="728" y="45"/>
                  </a:cubicBezTo>
                  <a:cubicBezTo>
                    <a:pt x="720" y="64"/>
                    <a:pt x="714" y="82"/>
                    <a:pt x="710" y="101"/>
                  </a:cubicBezTo>
                  <a:cubicBezTo>
                    <a:pt x="704" y="131"/>
                    <a:pt x="700" y="165"/>
                    <a:pt x="698" y="204"/>
                  </a:cubicBezTo>
                  <a:cubicBezTo>
                    <a:pt x="665" y="204"/>
                    <a:pt x="665" y="204"/>
                    <a:pt x="665" y="204"/>
                  </a:cubicBezTo>
                  <a:cubicBezTo>
                    <a:pt x="664" y="143"/>
                    <a:pt x="664" y="143"/>
                    <a:pt x="664" y="143"/>
                  </a:cubicBezTo>
                  <a:cubicBezTo>
                    <a:pt x="661" y="109"/>
                    <a:pt x="641" y="83"/>
                    <a:pt x="604" y="66"/>
                  </a:cubicBezTo>
                  <a:cubicBezTo>
                    <a:pt x="568" y="50"/>
                    <a:pt x="515" y="41"/>
                    <a:pt x="445" y="41"/>
                  </a:cubicBezTo>
                  <a:cubicBezTo>
                    <a:pt x="393" y="42"/>
                    <a:pt x="349" y="48"/>
                    <a:pt x="313" y="60"/>
                  </a:cubicBezTo>
                  <a:cubicBezTo>
                    <a:pt x="276" y="72"/>
                    <a:pt x="244" y="91"/>
                    <a:pt x="216" y="117"/>
                  </a:cubicBezTo>
                  <a:cubicBezTo>
                    <a:pt x="189" y="143"/>
                    <a:pt x="166" y="176"/>
                    <a:pt x="148" y="216"/>
                  </a:cubicBezTo>
                  <a:cubicBezTo>
                    <a:pt x="131" y="256"/>
                    <a:pt x="122" y="306"/>
                    <a:pt x="121" y="366"/>
                  </a:cubicBezTo>
                  <a:cubicBezTo>
                    <a:pt x="121" y="472"/>
                    <a:pt x="155" y="557"/>
                    <a:pt x="223" y="621"/>
                  </a:cubicBezTo>
                  <a:cubicBezTo>
                    <a:pt x="290" y="685"/>
                    <a:pt x="380" y="717"/>
                    <a:pt x="492" y="717"/>
                  </a:cubicBezTo>
                  <a:cubicBezTo>
                    <a:pt x="542" y="717"/>
                    <a:pt x="588" y="711"/>
                    <a:pt x="631" y="698"/>
                  </a:cubicBezTo>
                  <a:cubicBezTo>
                    <a:pt x="660" y="689"/>
                    <a:pt x="689" y="675"/>
                    <a:pt x="718" y="656"/>
                  </a:cubicBezTo>
                  <a:lnTo>
                    <a:pt x="728" y="6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39" name="Freeform 12"/>
            <p:cNvSpPr>
              <a:spLocks/>
            </p:cNvSpPr>
            <p:nvPr userDrawn="1"/>
          </p:nvSpPr>
          <p:spPr bwMode="auto">
            <a:xfrm>
              <a:off x="757238" y="687388"/>
              <a:ext cx="323850" cy="239713"/>
            </a:xfrm>
            <a:custGeom>
              <a:avLst/>
              <a:gdLst>
                <a:gd name="T0" fmla="*/ 0 w 1017"/>
                <a:gd name="T1" fmla="*/ 35 h 754"/>
                <a:gd name="T2" fmla="*/ 0 w 1017"/>
                <a:gd name="T3" fmla="*/ 0 h 754"/>
                <a:gd name="T4" fmla="*/ 110 w 1017"/>
                <a:gd name="T5" fmla="*/ 4 h 754"/>
                <a:gd name="T6" fmla="*/ 212 w 1017"/>
                <a:gd name="T7" fmla="*/ 0 h 754"/>
                <a:gd name="T8" fmla="*/ 300 w 1017"/>
                <a:gd name="T9" fmla="*/ 183 h 754"/>
                <a:gd name="T10" fmla="*/ 509 w 1017"/>
                <a:gd name="T11" fmla="*/ 592 h 754"/>
                <a:gd name="T12" fmla="*/ 697 w 1017"/>
                <a:gd name="T13" fmla="*/ 218 h 754"/>
                <a:gd name="T14" fmla="*/ 800 w 1017"/>
                <a:gd name="T15" fmla="*/ 0 h 754"/>
                <a:gd name="T16" fmla="*/ 898 w 1017"/>
                <a:gd name="T17" fmla="*/ 4 h 754"/>
                <a:gd name="T18" fmla="*/ 1017 w 1017"/>
                <a:gd name="T19" fmla="*/ 0 h 754"/>
                <a:gd name="T20" fmla="*/ 1017 w 1017"/>
                <a:gd name="T21" fmla="*/ 35 h 754"/>
                <a:gd name="T22" fmla="*/ 938 w 1017"/>
                <a:gd name="T23" fmla="*/ 40 h 754"/>
                <a:gd name="T24" fmla="*/ 918 w 1017"/>
                <a:gd name="T25" fmla="*/ 53 h 754"/>
                <a:gd name="T26" fmla="*/ 910 w 1017"/>
                <a:gd name="T27" fmla="*/ 103 h 754"/>
                <a:gd name="T28" fmla="*/ 907 w 1017"/>
                <a:gd name="T29" fmla="*/ 251 h 754"/>
                <a:gd name="T30" fmla="*/ 907 w 1017"/>
                <a:gd name="T31" fmla="*/ 492 h 754"/>
                <a:gd name="T32" fmla="*/ 910 w 1017"/>
                <a:gd name="T33" fmla="*/ 631 h 754"/>
                <a:gd name="T34" fmla="*/ 918 w 1017"/>
                <a:gd name="T35" fmla="*/ 690 h 754"/>
                <a:gd name="T36" fmla="*/ 938 w 1017"/>
                <a:gd name="T37" fmla="*/ 704 h 754"/>
                <a:gd name="T38" fmla="*/ 1017 w 1017"/>
                <a:gd name="T39" fmla="*/ 709 h 754"/>
                <a:gd name="T40" fmla="*/ 1017 w 1017"/>
                <a:gd name="T41" fmla="*/ 743 h 754"/>
                <a:gd name="T42" fmla="*/ 861 w 1017"/>
                <a:gd name="T43" fmla="*/ 739 h 754"/>
                <a:gd name="T44" fmla="*/ 699 w 1017"/>
                <a:gd name="T45" fmla="*/ 743 h 754"/>
                <a:gd name="T46" fmla="*/ 699 w 1017"/>
                <a:gd name="T47" fmla="*/ 709 h 754"/>
                <a:gd name="T48" fmla="*/ 778 w 1017"/>
                <a:gd name="T49" fmla="*/ 704 h 754"/>
                <a:gd name="T50" fmla="*/ 797 w 1017"/>
                <a:gd name="T51" fmla="*/ 691 h 754"/>
                <a:gd name="T52" fmla="*/ 806 w 1017"/>
                <a:gd name="T53" fmla="*/ 641 h 754"/>
                <a:gd name="T54" fmla="*/ 808 w 1017"/>
                <a:gd name="T55" fmla="*/ 492 h 754"/>
                <a:gd name="T56" fmla="*/ 808 w 1017"/>
                <a:gd name="T57" fmla="*/ 108 h 754"/>
                <a:gd name="T58" fmla="*/ 619 w 1017"/>
                <a:gd name="T59" fmla="*/ 486 h 754"/>
                <a:gd name="T60" fmla="*/ 549 w 1017"/>
                <a:gd name="T61" fmla="*/ 629 h 754"/>
                <a:gd name="T62" fmla="*/ 494 w 1017"/>
                <a:gd name="T63" fmla="*/ 754 h 754"/>
                <a:gd name="T64" fmla="*/ 472 w 1017"/>
                <a:gd name="T65" fmla="*/ 754 h 754"/>
                <a:gd name="T66" fmla="*/ 459 w 1017"/>
                <a:gd name="T67" fmla="*/ 722 h 754"/>
                <a:gd name="T68" fmla="*/ 422 w 1017"/>
                <a:gd name="T69" fmla="*/ 645 h 754"/>
                <a:gd name="T70" fmla="*/ 159 w 1017"/>
                <a:gd name="T71" fmla="*/ 126 h 754"/>
                <a:gd name="T72" fmla="*/ 159 w 1017"/>
                <a:gd name="T73" fmla="*/ 492 h 754"/>
                <a:gd name="T74" fmla="*/ 163 w 1017"/>
                <a:gd name="T75" fmla="*/ 631 h 754"/>
                <a:gd name="T76" fmla="*/ 171 w 1017"/>
                <a:gd name="T77" fmla="*/ 690 h 754"/>
                <a:gd name="T78" fmla="*/ 191 w 1017"/>
                <a:gd name="T79" fmla="*/ 704 h 754"/>
                <a:gd name="T80" fmla="*/ 271 w 1017"/>
                <a:gd name="T81" fmla="*/ 709 h 754"/>
                <a:gd name="T82" fmla="*/ 271 w 1017"/>
                <a:gd name="T83" fmla="*/ 743 h 754"/>
                <a:gd name="T84" fmla="*/ 138 w 1017"/>
                <a:gd name="T85" fmla="*/ 739 h 754"/>
                <a:gd name="T86" fmla="*/ 0 w 1017"/>
                <a:gd name="T87" fmla="*/ 743 h 754"/>
                <a:gd name="T88" fmla="*/ 0 w 1017"/>
                <a:gd name="T89" fmla="*/ 709 h 754"/>
                <a:gd name="T90" fmla="*/ 79 w 1017"/>
                <a:gd name="T91" fmla="*/ 704 h 754"/>
                <a:gd name="T92" fmla="*/ 98 w 1017"/>
                <a:gd name="T93" fmla="*/ 691 h 754"/>
                <a:gd name="T94" fmla="*/ 107 w 1017"/>
                <a:gd name="T95" fmla="*/ 641 h 754"/>
                <a:gd name="T96" fmla="*/ 109 w 1017"/>
                <a:gd name="T97" fmla="*/ 492 h 754"/>
                <a:gd name="T98" fmla="*/ 109 w 1017"/>
                <a:gd name="T99" fmla="*/ 251 h 754"/>
                <a:gd name="T100" fmla="*/ 107 w 1017"/>
                <a:gd name="T101" fmla="*/ 112 h 754"/>
                <a:gd name="T102" fmla="*/ 99 w 1017"/>
                <a:gd name="T103" fmla="*/ 54 h 754"/>
                <a:gd name="T104" fmla="*/ 78 w 1017"/>
                <a:gd name="T105" fmla="*/ 40 h 754"/>
                <a:gd name="T106" fmla="*/ 0 w 1017"/>
                <a:gd name="T107" fmla="*/ 35 h 7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17" h="754">
                  <a:moveTo>
                    <a:pt x="0" y="35"/>
                  </a:moveTo>
                  <a:cubicBezTo>
                    <a:pt x="0" y="0"/>
                    <a:pt x="0" y="0"/>
                    <a:pt x="0" y="0"/>
                  </a:cubicBezTo>
                  <a:cubicBezTo>
                    <a:pt x="38" y="2"/>
                    <a:pt x="75" y="4"/>
                    <a:pt x="110" y="4"/>
                  </a:cubicBezTo>
                  <a:cubicBezTo>
                    <a:pt x="145" y="4"/>
                    <a:pt x="179" y="2"/>
                    <a:pt x="212" y="0"/>
                  </a:cubicBezTo>
                  <a:cubicBezTo>
                    <a:pt x="244" y="70"/>
                    <a:pt x="274" y="131"/>
                    <a:pt x="300" y="183"/>
                  </a:cubicBezTo>
                  <a:cubicBezTo>
                    <a:pt x="509" y="592"/>
                    <a:pt x="509" y="592"/>
                    <a:pt x="509" y="592"/>
                  </a:cubicBezTo>
                  <a:cubicBezTo>
                    <a:pt x="697" y="218"/>
                    <a:pt x="697" y="218"/>
                    <a:pt x="697" y="218"/>
                  </a:cubicBezTo>
                  <a:cubicBezTo>
                    <a:pt x="749" y="116"/>
                    <a:pt x="783" y="43"/>
                    <a:pt x="800" y="0"/>
                  </a:cubicBezTo>
                  <a:cubicBezTo>
                    <a:pt x="839" y="2"/>
                    <a:pt x="872" y="4"/>
                    <a:pt x="898" y="4"/>
                  </a:cubicBezTo>
                  <a:cubicBezTo>
                    <a:pt x="923" y="4"/>
                    <a:pt x="962" y="2"/>
                    <a:pt x="1017" y="0"/>
                  </a:cubicBezTo>
                  <a:cubicBezTo>
                    <a:pt x="1017" y="35"/>
                    <a:pt x="1017" y="35"/>
                    <a:pt x="1017" y="35"/>
                  </a:cubicBezTo>
                  <a:cubicBezTo>
                    <a:pt x="974" y="35"/>
                    <a:pt x="947" y="37"/>
                    <a:pt x="938" y="40"/>
                  </a:cubicBezTo>
                  <a:cubicBezTo>
                    <a:pt x="928" y="43"/>
                    <a:pt x="922" y="47"/>
                    <a:pt x="918" y="53"/>
                  </a:cubicBezTo>
                  <a:cubicBezTo>
                    <a:pt x="914" y="60"/>
                    <a:pt x="911" y="76"/>
                    <a:pt x="910" y="103"/>
                  </a:cubicBezTo>
                  <a:cubicBezTo>
                    <a:pt x="910" y="110"/>
                    <a:pt x="909" y="159"/>
                    <a:pt x="907" y="251"/>
                  </a:cubicBezTo>
                  <a:cubicBezTo>
                    <a:pt x="907" y="492"/>
                    <a:pt x="907" y="492"/>
                    <a:pt x="907" y="492"/>
                  </a:cubicBezTo>
                  <a:cubicBezTo>
                    <a:pt x="907" y="540"/>
                    <a:pt x="908" y="586"/>
                    <a:pt x="910" y="631"/>
                  </a:cubicBezTo>
                  <a:cubicBezTo>
                    <a:pt x="911" y="664"/>
                    <a:pt x="914" y="684"/>
                    <a:pt x="918" y="690"/>
                  </a:cubicBezTo>
                  <a:cubicBezTo>
                    <a:pt x="922" y="696"/>
                    <a:pt x="929" y="701"/>
                    <a:pt x="938" y="704"/>
                  </a:cubicBezTo>
                  <a:cubicBezTo>
                    <a:pt x="948" y="707"/>
                    <a:pt x="974" y="709"/>
                    <a:pt x="1017" y="709"/>
                  </a:cubicBezTo>
                  <a:cubicBezTo>
                    <a:pt x="1017" y="743"/>
                    <a:pt x="1017" y="743"/>
                    <a:pt x="1017" y="743"/>
                  </a:cubicBezTo>
                  <a:cubicBezTo>
                    <a:pt x="943" y="740"/>
                    <a:pt x="891" y="739"/>
                    <a:pt x="861" y="739"/>
                  </a:cubicBezTo>
                  <a:cubicBezTo>
                    <a:pt x="837" y="739"/>
                    <a:pt x="782" y="740"/>
                    <a:pt x="699" y="743"/>
                  </a:cubicBezTo>
                  <a:cubicBezTo>
                    <a:pt x="699" y="709"/>
                    <a:pt x="699" y="709"/>
                    <a:pt x="699" y="709"/>
                  </a:cubicBezTo>
                  <a:cubicBezTo>
                    <a:pt x="742" y="709"/>
                    <a:pt x="768" y="707"/>
                    <a:pt x="778" y="704"/>
                  </a:cubicBezTo>
                  <a:cubicBezTo>
                    <a:pt x="788" y="701"/>
                    <a:pt x="794" y="697"/>
                    <a:pt x="797" y="691"/>
                  </a:cubicBezTo>
                  <a:cubicBezTo>
                    <a:pt x="802" y="684"/>
                    <a:pt x="805" y="668"/>
                    <a:pt x="806" y="641"/>
                  </a:cubicBezTo>
                  <a:cubicBezTo>
                    <a:pt x="806" y="633"/>
                    <a:pt x="807" y="584"/>
                    <a:pt x="808" y="492"/>
                  </a:cubicBezTo>
                  <a:cubicBezTo>
                    <a:pt x="808" y="108"/>
                    <a:pt x="808" y="108"/>
                    <a:pt x="808" y="108"/>
                  </a:cubicBezTo>
                  <a:cubicBezTo>
                    <a:pt x="619" y="486"/>
                    <a:pt x="619" y="486"/>
                    <a:pt x="619" y="486"/>
                  </a:cubicBezTo>
                  <a:cubicBezTo>
                    <a:pt x="589" y="545"/>
                    <a:pt x="566" y="593"/>
                    <a:pt x="549" y="629"/>
                  </a:cubicBezTo>
                  <a:cubicBezTo>
                    <a:pt x="537" y="655"/>
                    <a:pt x="518" y="696"/>
                    <a:pt x="494" y="754"/>
                  </a:cubicBezTo>
                  <a:cubicBezTo>
                    <a:pt x="472" y="754"/>
                    <a:pt x="472" y="754"/>
                    <a:pt x="472" y="754"/>
                  </a:cubicBezTo>
                  <a:cubicBezTo>
                    <a:pt x="468" y="740"/>
                    <a:pt x="463" y="729"/>
                    <a:pt x="459" y="722"/>
                  </a:cubicBezTo>
                  <a:cubicBezTo>
                    <a:pt x="422" y="645"/>
                    <a:pt x="422" y="645"/>
                    <a:pt x="422" y="645"/>
                  </a:cubicBezTo>
                  <a:cubicBezTo>
                    <a:pt x="159" y="126"/>
                    <a:pt x="159" y="126"/>
                    <a:pt x="159" y="126"/>
                  </a:cubicBezTo>
                  <a:cubicBezTo>
                    <a:pt x="159" y="492"/>
                    <a:pt x="159" y="492"/>
                    <a:pt x="159" y="492"/>
                  </a:cubicBezTo>
                  <a:cubicBezTo>
                    <a:pt x="159" y="540"/>
                    <a:pt x="160" y="586"/>
                    <a:pt x="163" y="631"/>
                  </a:cubicBezTo>
                  <a:cubicBezTo>
                    <a:pt x="164" y="664"/>
                    <a:pt x="167" y="683"/>
                    <a:pt x="171" y="690"/>
                  </a:cubicBezTo>
                  <a:cubicBezTo>
                    <a:pt x="175" y="696"/>
                    <a:pt x="182" y="701"/>
                    <a:pt x="191" y="704"/>
                  </a:cubicBezTo>
                  <a:cubicBezTo>
                    <a:pt x="200" y="707"/>
                    <a:pt x="227" y="709"/>
                    <a:pt x="271" y="709"/>
                  </a:cubicBezTo>
                  <a:cubicBezTo>
                    <a:pt x="271" y="743"/>
                    <a:pt x="271" y="743"/>
                    <a:pt x="271" y="743"/>
                  </a:cubicBezTo>
                  <a:cubicBezTo>
                    <a:pt x="138" y="739"/>
                    <a:pt x="138" y="739"/>
                    <a:pt x="138" y="739"/>
                  </a:cubicBezTo>
                  <a:cubicBezTo>
                    <a:pt x="0" y="743"/>
                    <a:pt x="0" y="743"/>
                    <a:pt x="0" y="743"/>
                  </a:cubicBezTo>
                  <a:cubicBezTo>
                    <a:pt x="0" y="709"/>
                    <a:pt x="0" y="709"/>
                    <a:pt x="0" y="709"/>
                  </a:cubicBezTo>
                  <a:cubicBezTo>
                    <a:pt x="43" y="709"/>
                    <a:pt x="69" y="707"/>
                    <a:pt x="79" y="704"/>
                  </a:cubicBezTo>
                  <a:cubicBezTo>
                    <a:pt x="88" y="701"/>
                    <a:pt x="95" y="697"/>
                    <a:pt x="98" y="691"/>
                  </a:cubicBezTo>
                  <a:cubicBezTo>
                    <a:pt x="103" y="684"/>
                    <a:pt x="105" y="668"/>
                    <a:pt x="107" y="641"/>
                  </a:cubicBezTo>
                  <a:cubicBezTo>
                    <a:pt x="107" y="634"/>
                    <a:pt x="108" y="584"/>
                    <a:pt x="109" y="492"/>
                  </a:cubicBezTo>
                  <a:cubicBezTo>
                    <a:pt x="109" y="251"/>
                    <a:pt x="109" y="251"/>
                    <a:pt x="109" y="251"/>
                  </a:cubicBezTo>
                  <a:cubicBezTo>
                    <a:pt x="109" y="204"/>
                    <a:pt x="108" y="158"/>
                    <a:pt x="107" y="112"/>
                  </a:cubicBezTo>
                  <a:cubicBezTo>
                    <a:pt x="105" y="79"/>
                    <a:pt x="103" y="60"/>
                    <a:pt x="99" y="54"/>
                  </a:cubicBezTo>
                  <a:cubicBezTo>
                    <a:pt x="94" y="48"/>
                    <a:pt x="88" y="43"/>
                    <a:pt x="78" y="40"/>
                  </a:cubicBezTo>
                  <a:cubicBezTo>
                    <a:pt x="69" y="37"/>
                    <a:pt x="43" y="35"/>
                    <a:pt x="0"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40" name="Freeform 13"/>
            <p:cNvSpPr>
              <a:spLocks noEditPoints="1"/>
            </p:cNvSpPr>
            <p:nvPr userDrawn="1"/>
          </p:nvSpPr>
          <p:spPr bwMode="auto">
            <a:xfrm>
              <a:off x="1092200" y="684213"/>
              <a:ext cx="263525" cy="238125"/>
            </a:xfrm>
            <a:custGeom>
              <a:avLst/>
              <a:gdLst>
                <a:gd name="T0" fmla="*/ 117 w 832"/>
                <a:gd name="T1" fmla="*/ 747 h 750"/>
                <a:gd name="T2" fmla="*/ 257 w 832"/>
                <a:gd name="T3" fmla="*/ 750 h 750"/>
                <a:gd name="T4" fmla="*/ 257 w 832"/>
                <a:gd name="T5" fmla="*/ 717 h 750"/>
                <a:gd name="T6" fmla="*/ 185 w 832"/>
                <a:gd name="T7" fmla="*/ 712 h 750"/>
                <a:gd name="T8" fmla="*/ 166 w 832"/>
                <a:gd name="T9" fmla="*/ 702 h 750"/>
                <a:gd name="T10" fmla="*/ 162 w 832"/>
                <a:gd name="T11" fmla="*/ 690 h 750"/>
                <a:gd name="T12" fmla="*/ 178 w 832"/>
                <a:gd name="T13" fmla="*/ 637 h 750"/>
                <a:gd name="T14" fmla="*/ 237 w 832"/>
                <a:gd name="T15" fmla="*/ 503 h 750"/>
                <a:gd name="T16" fmla="*/ 556 w 832"/>
                <a:gd name="T17" fmla="*/ 503 h 750"/>
                <a:gd name="T18" fmla="*/ 624 w 832"/>
                <a:gd name="T19" fmla="*/ 663 h 750"/>
                <a:gd name="T20" fmla="*/ 632 w 832"/>
                <a:gd name="T21" fmla="*/ 693 h 750"/>
                <a:gd name="T22" fmla="*/ 627 w 832"/>
                <a:gd name="T23" fmla="*/ 705 h 750"/>
                <a:gd name="T24" fmla="*/ 609 w 832"/>
                <a:gd name="T25" fmla="*/ 713 h 750"/>
                <a:gd name="T26" fmla="*/ 535 w 832"/>
                <a:gd name="T27" fmla="*/ 717 h 750"/>
                <a:gd name="T28" fmla="*/ 535 w 832"/>
                <a:gd name="T29" fmla="*/ 750 h 750"/>
                <a:gd name="T30" fmla="*/ 712 w 832"/>
                <a:gd name="T31" fmla="*/ 747 h 750"/>
                <a:gd name="T32" fmla="*/ 832 w 832"/>
                <a:gd name="T33" fmla="*/ 750 h 750"/>
                <a:gd name="T34" fmla="*/ 832 w 832"/>
                <a:gd name="T35" fmla="*/ 717 h 750"/>
                <a:gd name="T36" fmla="*/ 776 w 832"/>
                <a:gd name="T37" fmla="*/ 710 h 750"/>
                <a:gd name="T38" fmla="*/ 753 w 832"/>
                <a:gd name="T39" fmla="*/ 687 h 750"/>
                <a:gd name="T40" fmla="*/ 677 w 832"/>
                <a:gd name="T41" fmla="*/ 526 h 750"/>
                <a:gd name="T42" fmla="*/ 441 w 832"/>
                <a:gd name="T43" fmla="*/ 0 h 750"/>
                <a:gd name="T44" fmla="*/ 406 w 832"/>
                <a:gd name="T45" fmla="*/ 0 h 750"/>
                <a:gd name="T46" fmla="*/ 310 w 832"/>
                <a:gd name="T47" fmla="*/ 217 h 750"/>
                <a:gd name="T48" fmla="*/ 172 w 832"/>
                <a:gd name="T49" fmla="*/ 512 h 750"/>
                <a:gd name="T50" fmla="*/ 100 w 832"/>
                <a:gd name="T51" fmla="*/ 660 h 750"/>
                <a:gd name="T52" fmla="*/ 74 w 832"/>
                <a:gd name="T53" fmla="*/ 702 h 750"/>
                <a:gd name="T54" fmla="*/ 54 w 832"/>
                <a:gd name="T55" fmla="*/ 713 h 750"/>
                <a:gd name="T56" fmla="*/ 0 w 832"/>
                <a:gd name="T57" fmla="*/ 717 h 750"/>
                <a:gd name="T58" fmla="*/ 0 w 832"/>
                <a:gd name="T59" fmla="*/ 750 h 750"/>
                <a:gd name="T60" fmla="*/ 117 w 832"/>
                <a:gd name="T61" fmla="*/ 747 h 750"/>
                <a:gd name="T62" fmla="*/ 396 w 832"/>
                <a:gd name="T63" fmla="*/ 143 h 750"/>
                <a:gd name="T64" fmla="*/ 534 w 832"/>
                <a:gd name="T65" fmla="*/ 458 h 750"/>
                <a:gd name="T66" fmla="*/ 256 w 832"/>
                <a:gd name="T67" fmla="*/ 458 h 750"/>
                <a:gd name="T68" fmla="*/ 396 w 832"/>
                <a:gd name="T69" fmla="*/ 143 h 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32" h="750">
                  <a:moveTo>
                    <a:pt x="117" y="747"/>
                  </a:moveTo>
                  <a:cubicBezTo>
                    <a:pt x="148" y="747"/>
                    <a:pt x="195" y="748"/>
                    <a:pt x="257" y="750"/>
                  </a:cubicBezTo>
                  <a:cubicBezTo>
                    <a:pt x="257" y="717"/>
                    <a:pt x="257" y="717"/>
                    <a:pt x="257" y="717"/>
                  </a:cubicBezTo>
                  <a:cubicBezTo>
                    <a:pt x="222" y="716"/>
                    <a:pt x="199" y="715"/>
                    <a:pt x="185" y="712"/>
                  </a:cubicBezTo>
                  <a:cubicBezTo>
                    <a:pt x="177" y="710"/>
                    <a:pt x="170" y="707"/>
                    <a:pt x="166" y="702"/>
                  </a:cubicBezTo>
                  <a:cubicBezTo>
                    <a:pt x="163" y="699"/>
                    <a:pt x="162" y="695"/>
                    <a:pt x="162" y="690"/>
                  </a:cubicBezTo>
                  <a:cubicBezTo>
                    <a:pt x="162" y="679"/>
                    <a:pt x="167" y="662"/>
                    <a:pt x="178" y="637"/>
                  </a:cubicBezTo>
                  <a:cubicBezTo>
                    <a:pt x="237" y="503"/>
                    <a:pt x="237" y="503"/>
                    <a:pt x="237" y="503"/>
                  </a:cubicBezTo>
                  <a:cubicBezTo>
                    <a:pt x="556" y="503"/>
                    <a:pt x="556" y="503"/>
                    <a:pt x="556" y="503"/>
                  </a:cubicBezTo>
                  <a:cubicBezTo>
                    <a:pt x="624" y="663"/>
                    <a:pt x="624" y="663"/>
                    <a:pt x="624" y="663"/>
                  </a:cubicBezTo>
                  <a:cubicBezTo>
                    <a:pt x="629" y="675"/>
                    <a:pt x="632" y="685"/>
                    <a:pt x="632" y="693"/>
                  </a:cubicBezTo>
                  <a:cubicBezTo>
                    <a:pt x="632" y="698"/>
                    <a:pt x="630" y="702"/>
                    <a:pt x="627" y="705"/>
                  </a:cubicBezTo>
                  <a:cubicBezTo>
                    <a:pt x="624" y="708"/>
                    <a:pt x="618" y="711"/>
                    <a:pt x="609" y="713"/>
                  </a:cubicBezTo>
                  <a:cubicBezTo>
                    <a:pt x="601" y="715"/>
                    <a:pt x="576" y="716"/>
                    <a:pt x="535" y="717"/>
                  </a:cubicBezTo>
                  <a:cubicBezTo>
                    <a:pt x="535" y="750"/>
                    <a:pt x="535" y="750"/>
                    <a:pt x="535" y="750"/>
                  </a:cubicBezTo>
                  <a:cubicBezTo>
                    <a:pt x="712" y="747"/>
                    <a:pt x="712" y="747"/>
                    <a:pt x="712" y="747"/>
                  </a:cubicBezTo>
                  <a:cubicBezTo>
                    <a:pt x="734" y="747"/>
                    <a:pt x="775" y="748"/>
                    <a:pt x="832" y="750"/>
                  </a:cubicBezTo>
                  <a:cubicBezTo>
                    <a:pt x="832" y="717"/>
                    <a:pt x="832" y="717"/>
                    <a:pt x="832" y="717"/>
                  </a:cubicBezTo>
                  <a:cubicBezTo>
                    <a:pt x="803" y="716"/>
                    <a:pt x="784" y="714"/>
                    <a:pt x="776" y="710"/>
                  </a:cubicBezTo>
                  <a:cubicBezTo>
                    <a:pt x="767" y="707"/>
                    <a:pt x="760" y="699"/>
                    <a:pt x="753" y="687"/>
                  </a:cubicBezTo>
                  <a:cubicBezTo>
                    <a:pt x="740" y="664"/>
                    <a:pt x="715" y="611"/>
                    <a:pt x="677" y="526"/>
                  </a:cubicBezTo>
                  <a:cubicBezTo>
                    <a:pt x="441" y="0"/>
                    <a:pt x="441" y="0"/>
                    <a:pt x="441" y="0"/>
                  </a:cubicBezTo>
                  <a:cubicBezTo>
                    <a:pt x="406" y="0"/>
                    <a:pt x="406" y="0"/>
                    <a:pt x="406" y="0"/>
                  </a:cubicBezTo>
                  <a:cubicBezTo>
                    <a:pt x="357" y="112"/>
                    <a:pt x="325" y="185"/>
                    <a:pt x="310" y="217"/>
                  </a:cubicBezTo>
                  <a:cubicBezTo>
                    <a:pt x="172" y="512"/>
                    <a:pt x="172" y="512"/>
                    <a:pt x="172" y="512"/>
                  </a:cubicBezTo>
                  <a:cubicBezTo>
                    <a:pt x="131" y="598"/>
                    <a:pt x="107" y="647"/>
                    <a:pt x="100" y="660"/>
                  </a:cubicBezTo>
                  <a:cubicBezTo>
                    <a:pt x="89" y="683"/>
                    <a:pt x="80" y="697"/>
                    <a:pt x="74" y="702"/>
                  </a:cubicBezTo>
                  <a:cubicBezTo>
                    <a:pt x="68" y="708"/>
                    <a:pt x="61" y="711"/>
                    <a:pt x="54" y="713"/>
                  </a:cubicBezTo>
                  <a:cubicBezTo>
                    <a:pt x="47" y="715"/>
                    <a:pt x="29" y="716"/>
                    <a:pt x="0" y="717"/>
                  </a:cubicBezTo>
                  <a:cubicBezTo>
                    <a:pt x="0" y="750"/>
                    <a:pt x="0" y="750"/>
                    <a:pt x="0" y="750"/>
                  </a:cubicBezTo>
                  <a:cubicBezTo>
                    <a:pt x="42" y="748"/>
                    <a:pt x="81" y="747"/>
                    <a:pt x="117" y="747"/>
                  </a:cubicBezTo>
                  <a:close/>
                  <a:moveTo>
                    <a:pt x="396" y="143"/>
                  </a:moveTo>
                  <a:cubicBezTo>
                    <a:pt x="534" y="458"/>
                    <a:pt x="534" y="458"/>
                    <a:pt x="534" y="458"/>
                  </a:cubicBezTo>
                  <a:cubicBezTo>
                    <a:pt x="256" y="458"/>
                    <a:pt x="256" y="458"/>
                    <a:pt x="256" y="458"/>
                  </a:cubicBezTo>
                  <a:lnTo>
                    <a:pt x="396" y="1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41" name="Freeform 14"/>
            <p:cNvSpPr>
              <a:spLocks/>
            </p:cNvSpPr>
            <p:nvPr userDrawn="1"/>
          </p:nvSpPr>
          <p:spPr bwMode="auto">
            <a:xfrm>
              <a:off x="1309688" y="687388"/>
              <a:ext cx="260350" cy="234950"/>
            </a:xfrm>
            <a:custGeom>
              <a:avLst/>
              <a:gdLst>
                <a:gd name="T0" fmla="*/ 601 w 817"/>
                <a:gd name="T1" fmla="*/ 111 h 743"/>
                <a:gd name="T2" fmla="*/ 634 w 817"/>
                <a:gd name="T3" fmla="*/ 52 h 743"/>
                <a:gd name="T4" fmla="*/ 624 w 817"/>
                <a:gd name="T5" fmla="*/ 39 h 743"/>
                <a:gd name="T6" fmla="*/ 543 w 817"/>
                <a:gd name="T7" fmla="*/ 33 h 743"/>
                <a:gd name="T8" fmla="*/ 543 w 817"/>
                <a:gd name="T9" fmla="*/ 0 h 743"/>
                <a:gd name="T10" fmla="*/ 688 w 817"/>
                <a:gd name="T11" fmla="*/ 3 h 743"/>
                <a:gd name="T12" fmla="*/ 817 w 817"/>
                <a:gd name="T13" fmla="*/ 0 h 743"/>
                <a:gd name="T14" fmla="*/ 817 w 817"/>
                <a:gd name="T15" fmla="*/ 33 h 743"/>
                <a:gd name="T16" fmla="*/ 746 w 817"/>
                <a:gd name="T17" fmla="*/ 39 h 743"/>
                <a:gd name="T18" fmla="*/ 718 w 817"/>
                <a:gd name="T19" fmla="*/ 51 h 743"/>
                <a:gd name="T20" fmla="*/ 675 w 817"/>
                <a:gd name="T21" fmla="*/ 102 h 743"/>
                <a:gd name="T22" fmla="*/ 514 w 817"/>
                <a:gd name="T23" fmla="*/ 333 h 743"/>
                <a:gd name="T24" fmla="*/ 461 w 817"/>
                <a:gd name="T25" fmla="*/ 422 h 743"/>
                <a:gd name="T26" fmla="*/ 455 w 817"/>
                <a:gd name="T27" fmla="*/ 453 h 743"/>
                <a:gd name="T28" fmla="*/ 455 w 817"/>
                <a:gd name="T29" fmla="*/ 493 h 743"/>
                <a:gd name="T30" fmla="*/ 459 w 817"/>
                <a:gd name="T31" fmla="*/ 631 h 743"/>
                <a:gd name="T32" fmla="*/ 466 w 817"/>
                <a:gd name="T33" fmla="*/ 690 h 743"/>
                <a:gd name="T34" fmla="*/ 486 w 817"/>
                <a:gd name="T35" fmla="*/ 704 h 743"/>
                <a:gd name="T36" fmla="*/ 564 w 817"/>
                <a:gd name="T37" fmla="*/ 710 h 743"/>
                <a:gd name="T38" fmla="*/ 564 w 817"/>
                <a:gd name="T39" fmla="*/ 743 h 743"/>
                <a:gd name="T40" fmla="*/ 410 w 817"/>
                <a:gd name="T41" fmla="*/ 740 h 743"/>
                <a:gd name="T42" fmla="*/ 244 w 817"/>
                <a:gd name="T43" fmla="*/ 743 h 743"/>
                <a:gd name="T44" fmla="*/ 244 w 817"/>
                <a:gd name="T45" fmla="*/ 710 h 743"/>
                <a:gd name="T46" fmla="*/ 322 w 817"/>
                <a:gd name="T47" fmla="*/ 704 h 743"/>
                <a:gd name="T48" fmla="*/ 341 w 817"/>
                <a:gd name="T49" fmla="*/ 692 h 743"/>
                <a:gd name="T50" fmla="*/ 350 w 817"/>
                <a:gd name="T51" fmla="*/ 641 h 743"/>
                <a:gd name="T52" fmla="*/ 353 w 817"/>
                <a:gd name="T53" fmla="*/ 493 h 743"/>
                <a:gd name="T54" fmla="*/ 353 w 817"/>
                <a:gd name="T55" fmla="*/ 432 h 743"/>
                <a:gd name="T56" fmla="*/ 331 w 817"/>
                <a:gd name="T57" fmla="*/ 390 h 743"/>
                <a:gd name="T58" fmla="*/ 275 w 817"/>
                <a:gd name="T59" fmla="*/ 300 h 743"/>
                <a:gd name="T60" fmla="*/ 135 w 817"/>
                <a:gd name="T61" fmla="*/ 102 h 743"/>
                <a:gd name="T62" fmla="*/ 96 w 817"/>
                <a:gd name="T63" fmla="*/ 51 h 743"/>
                <a:gd name="T64" fmla="*/ 69 w 817"/>
                <a:gd name="T65" fmla="*/ 39 h 743"/>
                <a:gd name="T66" fmla="*/ 0 w 817"/>
                <a:gd name="T67" fmla="*/ 33 h 743"/>
                <a:gd name="T68" fmla="*/ 0 w 817"/>
                <a:gd name="T69" fmla="*/ 0 h 743"/>
                <a:gd name="T70" fmla="*/ 130 w 817"/>
                <a:gd name="T71" fmla="*/ 3 h 743"/>
                <a:gd name="T72" fmla="*/ 333 w 817"/>
                <a:gd name="T73" fmla="*/ 0 h 743"/>
                <a:gd name="T74" fmla="*/ 333 w 817"/>
                <a:gd name="T75" fmla="*/ 33 h 743"/>
                <a:gd name="T76" fmla="*/ 246 w 817"/>
                <a:gd name="T77" fmla="*/ 39 h 743"/>
                <a:gd name="T78" fmla="*/ 234 w 817"/>
                <a:gd name="T79" fmla="*/ 52 h 743"/>
                <a:gd name="T80" fmla="*/ 262 w 817"/>
                <a:gd name="T81" fmla="*/ 111 h 743"/>
                <a:gd name="T82" fmla="*/ 426 w 817"/>
                <a:gd name="T83" fmla="*/ 376 h 743"/>
                <a:gd name="T84" fmla="*/ 601 w 817"/>
                <a:gd name="T85" fmla="*/ 111 h 7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17" h="743">
                  <a:moveTo>
                    <a:pt x="601" y="111"/>
                  </a:moveTo>
                  <a:cubicBezTo>
                    <a:pt x="623" y="78"/>
                    <a:pt x="634" y="59"/>
                    <a:pt x="634" y="52"/>
                  </a:cubicBezTo>
                  <a:cubicBezTo>
                    <a:pt x="634" y="46"/>
                    <a:pt x="631" y="41"/>
                    <a:pt x="624" y="39"/>
                  </a:cubicBezTo>
                  <a:cubicBezTo>
                    <a:pt x="616" y="36"/>
                    <a:pt x="585" y="34"/>
                    <a:pt x="543" y="33"/>
                  </a:cubicBezTo>
                  <a:cubicBezTo>
                    <a:pt x="543" y="0"/>
                    <a:pt x="543" y="0"/>
                    <a:pt x="543" y="0"/>
                  </a:cubicBezTo>
                  <a:cubicBezTo>
                    <a:pt x="610" y="2"/>
                    <a:pt x="650" y="3"/>
                    <a:pt x="688" y="3"/>
                  </a:cubicBezTo>
                  <a:cubicBezTo>
                    <a:pt x="725" y="3"/>
                    <a:pt x="745" y="2"/>
                    <a:pt x="817" y="0"/>
                  </a:cubicBezTo>
                  <a:cubicBezTo>
                    <a:pt x="817" y="33"/>
                    <a:pt x="817" y="33"/>
                    <a:pt x="817" y="33"/>
                  </a:cubicBezTo>
                  <a:cubicBezTo>
                    <a:pt x="773" y="34"/>
                    <a:pt x="757" y="36"/>
                    <a:pt x="746" y="39"/>
                  </a:cubicBezTo>
                  <a:cubicBezTo>
                    <a:pt x="735" y="41"/>
                    <a:pt x="725" y="46"/>
                    <a:pt x="718" y="51"/>
                  </a:cubicBezTo>
                  <a:cubicBezTo>
                    <a:pt x="709" y="58"/>
                    <a:pt x="695" y="75"/>
                    <a:pt x="675" y="102"/>
                  </a:cubicBezTo>
                  <a:cubicBezTo>
                    <a:pt x="514" y="333"/>
                    <a:pt x="514" y="333"/>
                    <a:pt x="514" y="333"/>
                  </a:cubicBezTo>
                  <a:cubicBezTo>
                    <a:pt x="483" y="381"/>
                    <a:pt x="465" y="411"/>
                    <a:pt x="461" y="422"/>
                  </a:cubicBezTo>
                  <a:cubicBezTo>
                    <a:pt x="457" y="433"/>
                    <a:pt x="455" y="443"/>
                    <a:pt x="455" y="453"/>
                  </a:cubicBezTo>
                  <a:cubicBezTo>
                    <a:pt x="455" y="493"/>
                    <a:pt x="455" y="493"/>
                    <a:pt x="455" y="493"/>
                  </a:cubicBezTo>
                  <a:cubicBezTo>
                    <a:pt x="455" y="541"/>
                    <a:pt x="456" y="587"/>
                    <a:pt x="459" y="631"/>
                  </a:cubicBezTo>
                  <a:cubicBezTo>
                    <a:pt x="460" y="665"/>
                    <a:pt x="462" y="684"/>
                    <a:pt x="466" y="690"/>
                  </a:cubicBezTo>
                  <a:cubicBezTo>
                    <a:pt x="470" y="696"/>
                    <a:pt x="477" y="701"/>
                    <a:pt x="486" y="704"/>
                  </a:cubicBezTo>
                  <a:cubicBezTo>
                    <a:pt x="495" y="707"/>
                    <a:pt x="521" y="709"/>
                    <a:pt x="564" y="710"/>
                  </a:cubicBezTo>
                  <a:cubicBezTo>
                    <a:pt x="564" y="743"/>
                    <a:pt x="564" y="743"/>
                    <a:pt x="564" y="743"/>
                  </a:cubicBezTo>
                  <a:cubicBezTo>
                    <a:pt x="505" y="741"/>
                    <a:pt x="453" y="740"/>
                    <a:pt x="410" y="740"/>
                  </a:cubicBezTo>
                  <a:cubicBezTo>
                    <a:pt x="368" y="740"/>
                    <a:pt x="313" y="741"/>
                    <a:pt x="244" y="743"/>
                  </a:cubicBezTo>
                  <a:cubicBezTo>
                    <a:pt x="244" y="710"/>
                    <a:pt x="244" y="710"/>
                    <a:pt x="244" y="710"/>
                  </a:cubicBezTo>
                  <a:cubicBezTo>
                    <a:pt x="287" y="709"/>
                    <a:pt x="313" y="707"/>
                    <a:pt x="322" y="704"/>
                  </a:cubicBezTo>
                  <a:cubicBezTo>
                    <a:pt x="332" y="701"/>
                    <a:pt x="338" y="697"/>
                    <a:pt x="341" y="692"/>
                  </a:cubicBezTo>
                  <a:cubicBezTo>
                    <a:pt x="346" y="685"/>
                    <a:pt x="349" y="668"/>
                    <a:pt x="350" y="641"/>
                  </a:cubicBezTo>
                  <a:cubicBezTo>
                    <a:pt x="350" y="634"/>
                    <a:pt x="351" y="585"/>
                    <a:pt x="353" y="493"/>
                  </a:cubicBezTo>
                  <a:cubicBezTo>
                    <a:pt x="353" y="432"/>
                    <a:pt x="353" y="432"/>
                    <a:pt x="353" y="432"/>
                  </a:cubicBezTo>
                  <a:cubicBezTo>
                    <a:pt x="345" y="417"/>
                    <a:pt x="338" y="403"/>
                    <a:pt x="331" y="390"/>
                  </a:cubicBezTo>
                  <a:cubicBezTo>
                    <a:pt x="325" y="382"/>
                    <a:pt x="307" y="352"/>
                    <a:pt x="275" y="300"/>
                  </a:cubicBezTo>
                  <a:cubicBezTo>
                    <a:pt x="135" y="102"/>
                    <a:pt x="135" y="102"/>
                    <a:pt x="135" y="102"/>
                  </a:cubicBezTo>
                  <a:cubicBezTo>
                    <a:pt x="118" y="75"/>
                    <a:pt x="105" y="58"/>
                    <a:pt x="96" y="51"/>
                  </a:cubicBezTo>
                  <a:cubicBezTo>
                    <a:pt x="89" y="46"/>
                    <a:pt x="80" y="41"/>
                    <a:pt x="69" y="39"/>
                  </a:cubicBezTo>
                  <a:cubicBezTo>
                    <a:pt x="58" y="36"/>
                    <a:pt x="44" y="34"/>
                    <a:pt x="0" y="33"/>
                  </a:cubicBezTo>
                  <a:cubicBezTo>
                    <a:pt x="0" y="0"/>
                    <a:pt x="0" y="0"/>
                    <a:pt x="0" y="0"/>
                  </a:cubicBezTo>
                  <a:cubicBezTo>
                    <a:pt x="72" y="2"/>
                    <a:pt x="94" y="3"/>
                    <a:pt x="130" y="3"/>
                  </a:cubicBezTo>
                  <a:cubicBezTo>
                    <a:pt x="168" y="3"/>
                    <a:pt x="265" y="2"/>
                    <a:pt x="333" y="0"/>
                  </a:cubicBezTo>
                  <a:cubicBezTo>
                    <a:pt x="333" y="33"/>
                    <a:pt x="333" y="33"/>
                    <a:pt x="333" y="33"/>
                  </a:cubicBezTo>
                  <a:cubicBezTo>
                    <a:pt x="291" y="34"/>
                    <a:pt x="254" y="36"/>
                    <a:pt x="246" y="39"/>
                  </a:cubicBezTo>
                  <a:cubicBezTo>
                    <a:pt x="239" y="41"/>
                    <a:pt x="235" y="46"/>
                    <a:pt x="234" y="52"/>
                  </a:cubicBezTo>
                  <a:cubicBezTo>
                    <a:pt x="234" y="59"/>
                    <a:pt x="243" y="78"/>
                    <a:pt x="262" y="111"/>
                  </a:cubicBezTo>
                  <a:cubicBezTo>
                    <a:pt x="426" y="376"/>
                    <a:pt x="426" y="376"/>
                    <a:pt x="426" y="376"/>
                  </a:cubicBezTo>
                  <a:lnTo>
                    <a:pt x="601" y="1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42" name="Freeform 15"/>
            <p:cNvSpPr>
              <a:spLocks noEditPoints="1"/>
            </p:cNvSpPr>
            <p:nvPr userDrawn="1"/>
          </p:nvSpPr>
          <p:spPr bwMode="auto">
            <a:xfrm>
              <a:off x="1558925" y="681038"/>
              <a:ext cx="263525" cy="246063"/>
            </a:xfrm>
            <a:custGeom>
              <a:avLst/>
              <a:gdLst>
                <a:gd name="T0" fmla="*/ 148 w 830"/>
                <a:gd name="T1" fmla="*/ 190 h 775"/>
                <a:gd name="T2" fmla="*/ 247 w 830"/>
                <a:gd name="T3" fmla="*/ 82 h 775"/>
                <a:gd name="T4" fmla="*/ 399 w 830"/>
                <a:gd name="T5" fmla="*/ 45 h 775"/>
                <a:gd name="T6" fmla="*/ 512 w 830"/>
                <a:gd name="T7" fmla="*/ 62 h 775"/>
                <a:gd name="T8" fmla="*/ 596 w 830"/>
                <a:gd name="T9" fmla="*/ 106 h 775"/>
                <a:gd name="T10" fmla="*/ 652 w 830"/>
                <a:gd name="T11" fmla="*/ 167 h 775"/>
                <a:gd name="T12" fmla="*/ 690 w 830"/>
                <a:gd name="T13" fmla="*/ 245 h 775"/>
                <a:gd name="T14" fmla="*/ 713 w 830"/>
                <a:gd name="T15" fmla="*/ 398 h 775"/>
                <a:gd name="T16" fmla="*/ 681 w 830"/>
                <a:gd name="T17" fmla="*/ 571 h 775"/>
                <a:gd name="T18" fmla="*/ 584 w 830"/>
                <a:gd name="T19" fmla="*/ 686 h 775"/>
                <a:gd name="T20" fmla="*/ 431 w 830"/>
                <a:gd name="T21" fmla="*/ 727 h 775"/>
                <a:gd name="T22" fmla="*/ 315 w 830"/>
                <a:gd name="T23" fmla="*/ 707 h 775"/>
                <a:gd name="T24" fmla="*/ 220 w 830"/>
                <a:gd name="T25" fmla="*/ 644 h 775"/>
                <a:gd name="T26" fmla="*/ 151 w 830"/>
                <a:gd name="T27" fmla="*/ 539 h 775"/>
                <a:gd name="T28" fmla="*/ 125 w 830"/>
                <a:gd name="T29" fmla="*/ 450 h 775"/>
                <a:gd name="T30" fmla="*/ 115 w 830"/>
                <a:gd name="T31" fmla="*/ 349 h 775"/>
                <a:gd name="T32" fmla="*/ 148 w 830"/>
                <a:gd name="T33" fmla="*/ 190 h 775"/>
                <a:gd name="T34" fmla="*/ 26 w 830"/>
                <a:gd name="T35" fmla="*/ 541 h 775"/>
                <a:gd name="T36" fmla="*/ 105 w 830"/>
                <a:gd name="T37" fmla="*/ 669 h 775"/>
                <a:gd name="T38" fmla="*/ 231 w 830"/>
                <a:gd name="T39" fmla="*/ 748 h 775"/>
                <a:gd name="T40" fmla="*/ 392 w 830"/>
                <a:gd name="T41" fmla="*/ 775 h 775"/>
                <a:gd name="T42" fmla="*/ 706 w 830"/>
                <a:gd name="T43" fmla="*/ 657 h 775"/>
                <a:gd name="T44" fmla="*/ 830 w 830"/>
                <a:gd name="T45" fmla="*/ 364 h 775"/>
                <a:gd name="T46" fmla="*/ 817 w 830"/>
                <a:gd name="T47" fmla="*/ 261 h 775"/>
                <a:gd name="T48" fmla="*/ 784 w 830"/>
                <a:gd name="T49" fmla="*/ 177 h 775"/>
                <a:gd name="T50" fmla="*/ 709 w 830"/>
                <a:gd name="T51" fmla="*/ 89 h 775"/>
                <a:gd name="T52" fmla="*/ 588 w 830"/>
                <a:gd name="T53" fmla="*/ 25 h 775"/>
                <a:gd name="T54" fmla="*/ 423 w 830"/>
                <a:gd name="T55" fmla="*/ 0 h 775"/>
                <a:gd name="T56" fmla="*/ 249 w 830"/>
                <a:gd name="T57" fmla="*/ 29 h 775"/>
                <a:gd name="T58" fmla="*/ 112 w 830"/>
                <a:gd name="T59" fmla="*/ 113 h 775"/>
                <a:gd name="T60" fmla="*/ 26 w 830"/>
                <a:gd name="T61" fmla="*/ 239 h 775"/>
                <a:gd name="T62" fmla="*/ 0 w 830"/>
                <a:gd name="T63" fmla="*/ 393 h 775"/>
                <a:gd name="T64" fmla="*/ 26 w 830"/>
                <a:gd name="T65" fmla="*/ 541 h 7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30" h="775">
                  <a:moveTo>
                    <a:pt x="148" y="190"/>
                  </a:moveTo>
                  <a:cubicBezTo>
                    <a:pt x="170" y="143"/>
                    <a:pt x="203" y="107"/>
                    <a:pt x="247" y="82"/>
                  </a:cubicBezTo>
                  <a:cubicBezTo>
                    <a:pt x="290" y="57"/>
                    <a:pt x="341" y="45"/>
                    <a:pt x="399" y="45"/>
                  </a:cubicBezTo>
                  <a:cubicBezTo>
                    <a:pt x="440" y="45"/>
                    <a:pt x="477" y="51"/>
                    <a:pt x="512" y="62"/>
                  </a:cubicBezTo>
                  <a:cubicBezTo>
                    <a:pt x="546" y="74"/>
                    <a:pt x="575" y="89"/>
                    <a:pt x="596" y="106"/>
                  </a:cubicBezTo>
                  <a:cubicBezTo>
                    <a:pt x="618" y="124"/>
                    <a:pt x="637" y="144"/>
                    <a:pt x="652" y="167"/>
                  </a:cubicBezTo>
                  <a:cubicBezTo>
                    <a:pt x="668" y="190"/>
                    <a:pt x="681" y="216"/>
                    <a:pt x="690" y="245"/>
                  </a:cubicBezTo>
                  <a:cubicBezTo>
                    <a:pt x="706" y="292"/>
                    <a:pt x="713" y="343"/>
                    <a:pt x="713" y="398"/>
                  </a:cubicBezTo>
                  <a:cubicBezTo>
                    <a:pt x="713" y="463"/>
                    <a:pt x="703" y="521"/>
                    <a:pt x="681" y="571"/>
                  </a:cubicBezTo>
                  <a:cubicBezTo>
                    <a:pt x="660" y="620"/>
                    <a:pt x="627" y="659"/>
                    <a:pt x="584" y="686"/>
                  </a:cubicBezTo>
                  <a:cubicBezTo>
                    <a:pt x="541" y="714"/>
                    <a:pt x="490" y="727"/>
                    <a:pt x="431" y="727"/>
                  </a:cubicBezTo>
                  <a:cubicBezTo>
                    <a:pt x="388" y="727"/>
                    <a:pt x="350" y="721"/>
                    <a:pt x="315" y="707"/>
                  </a:cubicBezTo>
                  <a:cubicBezTo>
                    <a:pt x="280" y="694"/>
                    <a:pt x="248" y="673"/>
                    <a:pt x="220" y="644"/>
                  </a:cubicBezTo>
                  <a:cubicBezTo>
                    <a:pt x="192" y="616"/>
                    <a:pt x="169" y="581"/>
                    <a:pt x="151" y="539"/>
                  </a:cubicBezTo>
                  <a:cubicBezTo>
                    <a:pt x="141" y="514"/>
                    <a:pt x="132" y="484"/>
                    <a:pt x="125" y="450"/>
                  </a:cubicBezTo>
                  <a:cubicBezTo>
                    <a:pt x="118" y="416"/>
                    <a:pt x="115" y="382"/>
                    <a:pt x="115" y="349"/>
                  </a:cubicBezTo>
                  <a:cubicBezTo>
                    <a:pt x="115" y="290"/>
                    <a:pt x="126" y="236"/>
                    <a:pt x="148" y="190"/>
                  </a:cubicBezTo>
                  <a:close/>
                  <a:moveTo>
                    <a:pt x="26" y="541"/>
                  </a:moveTo>
                  <a:cubicBezTo>
                    <a:pt x="44" y="591"/>
                    <a:pt x="70" y="634"/>
                    <a:pt x="105" y="669"/>
                  </a:cubicBezTo>
                  <a:cubicBezTo>
                    <a:pt x="139" y="704"/>
                    <a:pt x="181" y="730"/>
                    <a:pt x="231" y="748"/>
                  </a:cubicBezTo>
                  <a:cubicBezTo>
                    <a:pt x="281" y="765"/>
                    <a:pt x="335" y="775"/>
                    <a:pt x="392" y="775"/>
                  </a:cubicBezTo>
                  <a:cubicBezTo>
                    <a:pt x="518" y="775"/>
                    <a:pt x="623" y="736"/>
                    <a:pt x="706" y="657"/>
                  </a:cubicBezTo>
                  <a:cubicBezTo>
                    <a:pt x="788" y="579"/>
                    <a:pt x="830" y="481"/>
                    <a:pt x="830" y="364"/>
                  </a:cubicBezTo>
                  <a:cubicBezTo>
                    <a:pt x="830" y="327"/>
                    <a:pt x="826" y="293"/>
                    <a:pt x="817" y="261"/>
                  </a:cubicBezTo>
                  <a:cubicBezTo>
                    <a:pt x="809" y="228"/>
                    <a:pt x="798" y="200"/>
                    <a:pt x="784" y="177"/>
                  </a:cubicBezTo>
                  <a:cubicBezTo>
                    <a:pt x="766" y="145"/>
                    <a:pt x="741" y="116"/>
                    <a:pt x="709" y="89"/>
                  </a:cubicBezTo>
                  <a:cubicBezTo>
                    <a:pt x="678" y="62"/>
                    <a:pt x="637" y="41"/>
                    <a:pt x="588" y="25"/>
                  </a:cubicBezTo>
                  <a:cubicBezTo>
                    <a:pt x="538" y="8"/>
                    <a:pt x="484" y="0"/>
                    <a:pt x="423" y="0"/>
                  </a:cubicBezTo>
                  <a:cubicBezTo>
                    <a:pt x="358" y="0"/>
                    <a:pt x="300" y="10"/>
                    <a:pt x="249" y="29"/>
                  </a:cubicBezTo>
                  <a:cubicBezTo>
                    <a:pt x="198" y="48"/>
                    <a:pt x="152" y="76"/>
                    <a:pt x="112" y="113"/>
                  </a:cubicBezTo>
                  <a:cubicBezTo>
                    <a:pt x="72" y="151"/>
                    <a:pt x="43" y="193"/>
                    <a:pt x="26" y="239"/>
                  </a:cubicBezTo>
                  <a:cubicBezTo>
                    <a:pt x="8" y="286"/>
                    <a:pt x="0" y="337"/>
                    <a:pt x="0" y="393"/>
                  </a:cubicBezTo>
                  <a:cubicBezTo>
                    <a:pt x="0" y="441"/>
                    <a:pt x="9" y="491"/>
                    <a:pt x="26" y="5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grpSp>
    </p:spTree>
    <p:extLst>
      <p:ext uri="{BB962C8B-B14F-4D97-AF65-F5344CB8AC3E}">
        <p14:creationId xmlns:p14="http://schemas.microsoft.com/office/powerpoint/2010/main" val="4173654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446198C-04DA-4E69-9F60-477E336F6D8D}" type="datetimeFigureOut">
              <a:rPr lang="en-US" smtClean="0"/>
              <a:t>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CAD713-2A88-4927-BA3B-75E8042AC897}" type="slidenum">
              <a:rPr lang="en-US" smtClean="0"/>
              <a:t>‹#›</a:t>
            </a:fld>
            <a:endParaRPr lang="en-US"/>
          </a:p>
        </p:txBody>
      </p:sp>
    </p:spTree>
    <p:extLst>
      <p:ext uri="{BB962C8B-B14F-4D97-AF65-F5344CB8AC3E}">
        <p14:creationId xmlns:p14="http://schemas.microsoft.com/office/powerpoint/2010/main" val="264884799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446198C-04DA-4E69-9F60-477E336F6D8D}" type="datetimeFigureOut">
              <a:rPr lang="en-US" smtClean="0"/>
              <a:t>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CAD713-2A88-4927-BA3B-75E8042AC897}" type="slidenum">
              <a:rPr lang="en-US" smtClean="0"/>
              <a:t>‹#›</a:t>
            </a:fld>
            <a:endParaRPr lang="en-US"/>
          </a:p>
        </p:txBody>
      </p:sp>
    </p:spTree>
    <p:extLst>
      <p:ext uri="{BB962C8B-B14F-4D97-AF65-F5344CB8AC3E}">
        <p14:creationId xmlns:p14="http://schemas.microsoft.com/office/powerpoint/2010/main" val="292949989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018" y="687103"/>
            <a:ext cx="10354348" cy="1104557"/>
          </a:xfrm>
        </p:spPr>
        <p:txBody>
          <a:bodyPr/>
          <a:lstStyle/>
          <a:p>
            <a:r>
              <a:rPr lang="en-US"/>
              <a:t>Click to edit Master title style</a:t>
            </a:r>
          </a:p>
        </p:txBody>
      </p:sp>
      <p:sp>
        <p:nvSpPr>
          <p:cNvPr id="3" name="Chart Placeholder 2"/>
          <p:cNvSpPr>
            <a:spLocks noGrp="1"/>
          </p:cNvSpPr>
          <p:nvPr>
            <p:ph type="chart" idx="1"/>
          </p:nvPr>
        </p:nvSpPr>
        <p:spPr>
          <a:xfrm>
            <a:off x="914018" y="1981705"/>
            <a:ext cx="10363969" cy="4114476"/>
          </a:xfrm>
        </p:spPr>
        <p:txBody>
          <a:bodyPr/>
          <a:lstStyle/>
          <a:p>
            <a:pPr lvl="0"/>
            <a:endParaRPr lang="en-US" noProof="0"/>
          </a:p>
        </p:txBody>
      </p:sp>
    </p:spTree>
    <p:extLst>
      <p:ext uri="{BB962C8B-B14F-4D97-AF65-F5344CB8AC3E}">
        <p14:creationId xmlns:p14="http://schemas.microsoft.com/office/powerpoint/2010/main" val="32183606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31"/>
        <p:cNvGrpSpPr/>
        <p:nvPr/>
      </p:nvGrpSpPr>
      <p:grpSpPr>
        <a:xfrm>
          <a:off x="0" y="0"/>
          <a:ext cx="0" cy="0"/>
          <a:chOff x="0" y="0"/>
          <a:chExt cx="0" cy="0"/>
        </a:xfrm>
      </p:grpSpPr>
      <p:sp>
        <p:nvSpPr>
          <p:cNvPr id="32" name="Google Shape;32;p13"/>
          <p:cNvSpPr txBox="1">
            <a:spLocks noGrp="1"/>
          </p:cNvSpPr>
          <p:nvPr>
            <p:ph type="title"/>
          </p:nvPr>
        </p:nvSpPr>
        <p:spPr>
          <a:xfrm>
            <a:off x="581192" y="702156"/>
            <a:ext cx="11029616" cy="10138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accent1"/>
              </a:buClr>
              <a:buSzPts val="1800"/>
              <a:buFont typeface="Poppins"/>
              <a:buNone/>
              <a:defRPr b="1">
                <a:latin typeface="Poppins"/>
                <a:ea typeface="Poppins"/>
                <a:cs typeface="Poppins"/>
                <a:sym typeface="Poppi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13"/>
          <p:cNvSpPr txBox="1">
            <a:spLocks noGrp="1"/>
          </p:cNvSpPr>
          <p:nvPr>
            <p:ph type="body" idx="1"/>
          </p:nvPr>
        </p:nvSpPr>
        <p:spPr>
          <a:xfrm rot="5400000">
            <a:off x="4269977" y="-1352782"/>
            <a:ext cx="3652047" cy="11029616"/>
          </a:xfrm>
          <a:prstGeom prst="rect">
            <a:avLst/>
          </a:prstGeom>
          <a:noFill/>
          <a:ln>
            <a:noFill/>
          </a:ln>
        </p:spPr>
        <p:txBody>
          <a:bodyPr spcFirstLastPara="1" wrap="square" lIns="91425" tIns="45700" rIns="91425" bIns="45700" anchor="t" anchorCtr="0">
            <a:normAutofit/>
          </a:bodyPr>
          <a:lstStyle>
            <a:lvl1pPr marL="457200" lvl="0" indent="-316230" algn="l">
              <a:lnSpc>
                <a:spcPct val="120000"/>
              </a:lnSpc>
              <a:spcBef>
                <a:spcPts val="300"/>
              </a:spcBef>
              <a:spcAft>
                <a:spcPts val="0"/>
              </a:spcAft>
              <a:buSzPts val="1380"/>
              <a:buChar char="◼"/>
              <a:defRPr/>
            </a:lvl1pPr>
            <a:lvl2pPr marL="914400" lvl="1" indent="-304546" algn="l">
              <a:lnSpc>
                <a:spcPct val="120000"/>
              </a:lnSpc>
              <a:spcBef>
                <a:spcPts val="600"/>
              </a:spcBef>
              <a:spcAft>
                <a:spcPts val="0"/>
              </a:spcAft>
              <a:buSzPts val="1196"/>
              <a:buChar char="◼"/>
              <a:defRPr/>
            </a:lvl2pPr>
            <a:lvl3pPr marL="1371600" lvl="2" indent="-298703" algn="l">
              <a:lnSpc>
                <a:spcPct val="120000"/>
              </a:lnSpc>
              <a:spcBef>
                <a:spcPts val="600"/>
              </a:spcBef>
              <a:spcAft>
                <a:spcPts val="0"/>
              </a:spcAft>
              <a:buSzPts val="1104"/>
              <a:buChar char="◼"/>
              <a:defRPr/>
            </a:lvl3pPr>
            <a:lvl4pPr marL="1828800" lvl="3" indent="-292861" algn="l">
              <a:lnSpc>
                <a:spcPct val="120000"/>
              </a:lnSpc>
              <a:spcBef>
                <a:spcPts val="600"/>
              </a:spcBef>
              <a:spcAft>
                <a:spcPts val="0"/>
              </a:spcAft>
              <a:buSzPts val="1012"/>
              <a:buChar char="◼"/>
              <a:defRPr/>
            </a:lvl4pPr>
            <a:lvl5pPr marL="2286000" lvl="4" indent="-292861" algn="l">
              <a:lnSpc>
                <a:spcPct val="120000"/>
              </a:lnSpc>
              <a:spcBef>
                <a:spcPts val="600"/>
              </a:spcBef>
              <a:spcAft>
                <a:spcPts val="0"/>
              </a:spcAft>
              <a:buSzPts val="1012"/>
              <a:buChar char="◼"/>
              <a:defRPr/>
            </a:lvl5pPr>
            <a:lvl6pPr marL="2743200" lvl="5" indent="-333756" algn="l">
              <a:lnSpc>
                <a:spcPct val="100000"/>
              </a:lnSpc>
              <a:spcBef>
                <a:spcPts val="600"/>
              </a:spcBef>
              <a:spcAft>
                <a:spcPts val="0"/>
              </a:spcAft>
              <a:buSzPts val="1656"/>
              <a:buChar char="◼"/>
              <a:defRPr/>
            </a:lvl6pPr>
            <a:lvl7pPr marL="3200400" lvl="6" indent="-333756" algn="l">
              <a:lnSpc>
                <a:spcPct val="100000"/>
              </a:lnSpc>
              <a:spcBef>
                <a:spcPts val="600"/>
              </a:spcBef>
              <a:spcAft>
                <a:spcPts val="0"/>
              </a:spcAft>
              <a:buSzPts val="1656"/>
              <a:buChar char="◼"/>
              <a:defRPr/>
            </a:lvl7pPr>
            <a:lvl8pPr marL="3657600" lvl="7" indent="-333756" algn="l">
              <a:lnSpc>
                <a:spcPct val="100000"/>
              </a:lnSpc>
              <a:spcBef>
                <a:spcPts val="600"/>
              </a:spcBef>
              <a:spcAft>
                <a:spcPts val="0"/>
              </a:spcAft>
              <a:buSzPts val="1656"/>
              <a:buChar char="◼"/>
              <a:defRPr/>
            </a:lvl8pPr>
            <a:lvl9pPr marL="4114800" lvl="8" indent="-333756" algn="l">
              <a:lnSpc>
                <a:spcPct val="100000"/>
              </a:lnSpc>
              <a:spcBef>
                <a:spcPts val="600"/>
              </a:spcBef>
              <a:spcAft>
                <a:spcPts val="600"/>
              </a:spcAft>
              <a:buSzPts val="1656"/>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34"/>
        <p:cNvGrpSpPr/>
        <p:nvPr/>
      </p:nvGrpSpPr>
      <p:grpSpPr>
        <a:xfrm>
          <a:off x="0" y="0"/>
          <a:ext cx="0" cy="0"/>
          <a:chOff x="0" y="0"/>
          <a:chExt cx="0" cy="0"/>
        </a:xfrm>
      </p:grpSpPr>
      <p:sp>
        <p:nvSpPr>
          <p:cNvPr id="35" name="Google Shape;35;p14"/>
          <p:cNvSpPr/>
          <p:nvPr/>
        </p:nvSpPr>
        <p:spPr>
          <a:xfrm>
            <a:off x="8058151" y="599725"/>
            <a:ext cx="3687316" cy="581695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36" name="Google Shape;36;p14"/>
          <p:cNvSpPr txBox="1">
            <a:spLocks noGrp="1"/>
          </p:cNvSpPr>
          <p:nvPr>
            <p:ph type="title"/>
          </p:nvPr>
        </p:nvSpPr>
        <p:spPr>
          <a:xfrm rot="5400000">
            <a:off x="7362637" y="1705163"/>
            <a:ext cx="4807326" cy="31242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FFFFFF"/>
              </a:buClr>
              <a:buSzPts val="4400"/>
              <a:buFont typeface="Poppins"/>
              <a:buNone/>
              <a:defRPr b="1">
                <a:solidFill>
                  <a:srgbClr val="FFFFFF"/>
                </a:solidFill>
                <a:latin typeface="Poppins"/>
                <a:ea typeface="Poppins"/>
                <a:cs typeface="Poppins"/>
                <a:sym typeface="Poppi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14"/>
          <p:cNvSpPr txBox="1">
            <a:spLocks noGrp="1"/>
          </p:cNvSpPr>
          <p:nvPr>
            <p:ph type="body" idx="1"/>
          </p:nvPr>
        </p:nvSpPr>
        <p:spPr>
          <a:xfrm rot="5400000">
            <a:off x="1952072" y="-313549"/>
            <a:ext cx="4807326" cy="7161625"/>
          </a:xfrm>
          <a:prstGeom prst="rect">
            <a:avLst/>
          </a:prstGeom>
          <a:noFill/>
          <a:ln>
            <a:noFill/>
          </a:ln>
        </p:spPr>
        <p:txBody>
          <a:bodyPr spcFirstLastPara="1" wrap="square" lIns="91425" tIns="45700" rIns="91425" bIns="45700" anchor="t" anchorCtr="0">
            <a:normAutofit/>
          </a:bodyPr>
          <a:lstStyle>
            <a:lvl1pPr marL="457200" lvl="0" indent="-333756" algn="l">
              <a:lnSpc>
                <a:spcPct val="120000"/>
              </a:lnSpc>
              <a:spcBef>
                <a:spcPts val="360"/>
              </a:spcBef>
              <a:spcAft>
                <a:spcPts val="0"/>
              </a:spcAft>
              <a:buSzPts val="1656"/>
              <a:buChar char="◼"/>
              <a:defRPr/>
            </a:lvl1pPr>
            <a:lvl2pPr marL="914400" lvl="1" indent="-333756" algn="l">
              <a:lnSpc>
                <a:spcPct val="120000"/>
              </a:lnSpc>
              <a:spcBef>
                <a:spcPts val="600"/>
              </a:spcBef>
              <a:spcAft>
                <a:spcPts val="0"/>
              </a:spcAft>
              <a:buSzPts val="1656"/>
              <a:buChar char="◼"/>
              <a:defRPr/>
            </a:lvl2pPr>
            <a:lvl3pPr marL="1371600" lvl="2" indent="-333756" algn="l">
              <a:lnSpc>
                <a:spcPct val="120000"/>
              </a:lnSpc>
              <a:spcBef>
                <a:spcPts val="600"/>
              </a:spcBef>
              <a:spcAft>
                <a:spcPts val="0"/>
              </a:spcAft>
              <a:buSzPts val="1656"/>
              <a:buChar char="◼"/>
              <a:defRPr/>
            </a:lvl3pPr>
            <a:lvl4pPr marL="1828800" lvl="3" indent="-333756" algn="l">
              <a:lnSpc>
                <a:spcPct val="120000"/>
              </a:lnSpc>
              <a:spcBef>
                <a:spcPts val="600"/>
              </a:spcBef>
              <a:spcAft>
                <a:spcPts val="0"/>
              </a:spcAft>
              <a:buSzPts val="1656"/>
              <a:buChar char="◼"/>
              <a:defRPr/>
            </a:lvl4pPr>
            <a:lvl5pPr marL="2286000" lvl="4" indent="-333756" algn="l">
              <a:lnSpc>
                <a:spcPct val="120000"/>
              </a:lnSpc>
              <a:spcBef>
                <a:spcPts val="600"/>
              </a:spcBef>
              <a:spcAft>
                <a:spcPts val="0"/>
              </a:spcAft>
              <a:buSzPts val="1656"/>
              <a:buChar char="◼"/>
              <a:defRPr/>
            </a:lvl5pPr>
            <a:lvl6pPr marL="2743200" lvl="5" indent="-333756" algn="l">
              <a:lnSpc>
                <a:spcPct val="100000"/>
              </a:lnSpc>
              <a:spcBef>
                <a:spcPts val="600"/>
              </a:spcBef>
              <a:spcAft>
                <a:spcPts val="0"/>
              </a:spcAft>
              <a:buSzPts val="1656"/>
              <a:buChar char="◼"/>
              <a:defRPr/>
            </a:lvl6pPr>
            <a:lvl7pPr marL="3200400" lvl="6" indent="-333756" algn="l">
              <a:lnSpc>
                <a:spcPct val="100000"/>
              </a:lnSpc>
              <a:spcBef>
                <a:spcPts val="600"/>
              </a:spcBef>
              <a:spcAft>
                <a:spcPts val="0"/>
              </a:spcAft>
              <a:buSzPts val="1656"/>
              <a:buChar char="◼"/>
              <a:defRPr/>
            </a:lvl7pPr>
            <a:lvl8pPr marL="3657600" lvl="7" indent="-333756" algn="l">
              <a:lnSpc>
                <a:spcPct val="100000"/>
              </a:lnSpc>
              <a:spcBef>
                <a:spcPts val="600"/>
              </a:spcBef>
              <a:spcAft>
                <a:spcPts val="0"/>
              </a:spcAft>
              <a:buSzPts val="1656"/>
              <a:buChar char="◼"/>
              <a:defRPr/>
            </a:lvl8pPr>
            <a:lvl9pPr marL="4114800" lvl="8" indent="-333756" algn="l">
              <a:lnSpc>
                <a:spcPct val="100000"/>
              </a:lnSpc>
              <a:spcBef>
                <a:spcPts val="600"/>
              </a:spcBef>
              <a:spcAft>
                <a:spcPts val="600"/>
              </a:spcAft>
              <a:buSzPts val="1656"/>
              <a:buChar char="◼"/>
              <a:defRPr/>
            </a:lvl9pPr>
          </a:lstStyle>
          <a:p>
            <a:endParaRPr/>
          </a:p>
        </p:txBody>
      </p:sp>
      <p:sp>
        <p:nvSpPr>
          <p:cNvPr id="38" name="Google Shape;38;p14"/>
          <p:cNvSpPr/>
          <p:nvPr/>
        </p:nvSpPr>
        <p:spPr>
          <a:xfrm>
            <a:off x="446534" y="457200"/>
            <a:ext cx="3703320" cy="94997"/>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39" name="Google Shape;39;p14"/>
          <p:cNvSpPr/>
          <p:nvPr/>
        </p:nvSpPr>
        <p:spPr>
          <a:xfrm>
            <a:off x="8042147" y="453643"/>
            <a:ext cx="3703320" cy="98554"/>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40" name="Google Shape;40;p14"/>
          <p:cNvSpPr/>
          <p:nvPr/>
        </p:nvSpPr>
        <p:spPr>
          <a:xfrm>
            <a:off x="4241830" y="457200"/>
            <a:ext cx="3703320" cy="9144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79733581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477418" y="545668"/>
            <a:ext cx="3334385" cy="666115"/>
          </a:xfrm>
          <a:prstGeom prst="rect">
            <a:avLst/>
          </a:prstGeom>
        </p:spPr>
        <p:txBody>
          <a:bodyPr wrap="square" lIns="0" tIns="0" rIns="0" bIns="0">
            <a:spAutoFit/>
          </a:bodyPr>
          <a:lstStyle>
            <a:lvl1pPr>
              <a:defRPr sz="3200" b="1" i="0">
                <a:solidFill>
                  <a:srgbClr val="006FC0"/>
                </a:solidFill>
                <a:latin typeface="Poppins"/>
                <a:cs typeface="Poppins"/>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sz="1900" b="0" i="0">
                <a:solidFill>
                  <a:schemeClr val="tx1"/>
                </a:solidFill>
                <a:latin typeface="Poppins"/>
                <a:cs typeface="Poppins"/>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2/19/2025</a:t>
            </a:fld>
            <a:endParaRPr lang="en-US" dirty="0"/>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extLst>
      <p:ext uri="{BB962C8B-B14F-4D97-AF65-F5344CB8AC3E}">
        <p14:creationId xmlns:p14="http://schemas.microsoft.com/office/powerpoint/2010/main" val="1288683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theme" Target="../theme/theme2.xml"/><Relationship Id="rId4" Type="http://schemas.openxmlformats.org/officeDocument/2006/relationships/image" Target="../media/image4.emf"/></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theme" Target="../theme/theme3.xml"/><Relationship Id="rId1" Type="http://schemas.openxmlformats.org/officeDocument/2006/relationships/slideLayout" Target="../slideLayouts/slideLayout8.xml"/><Relationship Id="rId5" Type="http://schemas.openxmlformats.org/officeDocument/2006/relationships/image" Target="../media/image4.emf"/><Relationship Id="rId4" Type="http://schemas.openxmlformats.org/officeDocument/2006/relationships/image" Target="../media/image3.emf"/></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theme" Target="../theme/theme4.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5" Type="http://schemas.openxmlformats.org/officeDocument/2006/relationships/slideLayout" Target="../slideLayouts/slideLayout13.xml"/><Relationship Id="rId4" Type="http://schemas.openxmlformats.org/officeDocument/2006/relationships/slideLayout" Target="../slideLayouts/slideLayout1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theme" Target="../theme/theme6.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image" Target="../media/image6.emf"/></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2" Type="http://schemas.openxmlformats.org/officeDocument/2006/relationships/slideLayout" Target="../slideLayouts/slideLayout41.xml"/><Relationship Id="rId16" Type="http://schemas.openxmlformats.org/officeDocument/2006/relationships/image" Target="../media/image9.jpg"/><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theme" Target="../theme/theme7.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3"/>
          <p:cNvSpPr txBox="1">
            <a:spLocks noGrp="1"/>
          </p:cNvSpPr>
          <p:nvPr>
            <p:ph type="title"/>
          </p:nvPr>
        </p:nvSpPr>
        <p:spPr>
          <a:xfrm>
            <a:off x="581192" y="705124"/>
            <a:ext cx="11029616" cy="1189554"/>
          </a:xfrm>
          <a:prstGeom prst="rect">
            <a:avLst/>
          </a:prstGeom>
          <a:noFill/>
          <a:ln>
            <a:noFill/>
          </a:ln>
        </p:spPr>
        <p:txBody>
          <a:bodyPr spcFirstLastPara="1" wrap="square" lIns="91425" tIns="45700" rIns="91425" bIns="45700" anchor="b" anchorCtr="0">
            <a:normAutofit/>
          </a:bodyPr>
          <a:lstStyle>
            <a:lvl1pPr marR="0" lvl="0" algn="l" rtl="0">
              <a:lnSpc>
                <a:spcPct val="90000"/>
              </a:lnSpc>
              <a:spcBef>
                <a:spcPts val="0"/>
              </a:spcBef>
              <a:spcAft>
                <a:spcPts val="0"/>
              </a:spcAft>
              <a:buClr>
                <a:schemeClr val="accent1"/>
              </a:buClr>
              <a:buSzPts val="4400"/>
              <a:buFont typeface="Poppins"/>
              <a:buNone/>
              <a:defRPr sz="4400" b="1" i="0" u="none" strike="noStrike" cap="none">
                <a:solidFill>
                  <a:schemeClr val="accent1"/>
                </a:solidFill>
                <a:latin typeface="Poppins"/>
                <a:ea typeface="Poppins"/>
                <a:cs typeface="Poppins"/>
                <a:sym typeface="Poppi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9pPr>
          </a:lstStyle>
          <a:p>
            <a:endParaRPr/>
          </a:p>
        </p:txBody>
      </p:sp>
      <p:sp>
        <p:nvSpPr>
          <p:cNvPr id="7" name="Google Shape;7;p3"/>
          <p:cNvSpPr txBox="1">
            <a:spLocks noGrp="1"/>
          </p:cNvSpPr>
          <p:nvPr>
            <p:ph type="body" idx="1"/>
          </p:nvPr>
        </p:nvSpPr>
        <p:spPr>
          <a:xfrm>
            <a:off x="581192" y="2336002"/>
            <a:ext cx="11029616" cy="3652047"/>
          </a:xfrm>
          <a:prstGeom prst="rect">
            <a:avLst/>
          </a:prstGeom>
          <a:noFill/>
          <a:ln>
            <a:noFill/>
          </a:ln>
        </p:spPr>
        <p:txBody>
          <a:bodyPr spcFirstLastPara="1" wrap="square" lIns="91425" tIns="45700" rIns="91425" bIns="45700" anchor="ctr" anchorCtr="0">
            <a:normAutofit/>
          </a:bodyPr>
          <a:lstStyle>
            <a:lvl1pPr marL="457200" marR="0" lvl="0" indent="-316230" algn="l" rtl="0">
              <a:lnSpc>
                <a:spcPct val="120000"/>
              </a:lnSpc>
              <a:spcBef>
                <a:spcPts val="300"/>
              </a:spcBef>
              <a:spcAft>
                <a:spcPts val="0"/>
              </a:spcAft>
              <a:buClr>
                <a:schemeClr val="accent1"/>
              </a:buClr>
              <a:buSzPts val="1380"/>
              <a:buFont typeface="Noto Sans Symbols"/>
              <a:buChar char="◼"/>
              <a:defRPr sz="1500" b="0" i="0" u="none" strike="noStrike" cap="none">
                <a:solidFill>
                  <a:srgbClr val="3F3F3F"/>
                </a:solidFill>
                <a:latin typeface="Calibri"/>
                <a:ea typeface="Calibri"/>
                <a:cs typeface="Calibri"/>
                <a:sym typeface="Calibri"/>
              </a:defRPr>
            </a:lvl1pPr>
            <a:lvl2pPr marL="914400" marR="0" lvl="1" indent="-304546" algn="l" rtl="0">
              <a:lnSpc>
                <a:spcPct val="120000"/>
              </a:lnSpc>
              <a:spcBef>
                <a:spcPts val="600"/>
              </a:spcBef>
              <a:spcAft>
                <a:spcPts val="0"/>
              </a:spcAft>
              <a:buClr>
                <a:schemeClr val="accent1"/>
              </a:buClr>
              <a:buSzPts val="1196"/>
              <a:buFont typeface="Noto Sans Symbols"/>
              <a:buChar char="◼"/>
              <a:defRPr sz="1300" b="0" i="0" u="none" strike="noStrike" cap="none">
                <a:solidFill>
                  <a:srgbClr val="3F3F3F"/>
                </a:solidFill>
                <a:latin typeface="Calibri"/>
                <a:ea typeface="Calibri"/>
                <a:cs typeface="Calibri"/>
                <a:sym typeface="Calibri"/>
              </a:defRPr>
            </a:lvl2pPr>
            <a:lvl3pPr marL="1371600" marR="0" lvl="2" indent="-298703" algn="l" rtl="0">
              <a:lnSpc>
                <a:spcPct val="120000"/>
              </a:lnSpc>
              <a:spcBef>
                <a:spcPts val="600"/>
              </a:spcBef>
              <a:spcAft>
                <a:spcPts val="0"/>
              </a:spcAft>
              <a:buClr>
                <a:schemeClr val="accent1"/>
              </a:buClr>
              <a:buSzPts val="1104"/>
              <a:buFont typeface="Noto Sans Symbols"/>
              <a:buChar char="◼"/>
              <a:defRPr sz="1200" b="0" i="0" u="none" strike="noStrike" cap="none">
                <a:solidFill>
                  <a:srgbClr val="3F3F3F"/>
                </a:solidFill>
                <a:latin typeface="Calibri"/>
                <a:ea typeface="Calibri"/>
                <a:cs typeface="Calibri"/>
                <a:sym typeface="Calibri"/>
              </a:defRPr>
            </a:lvl3pPr>
            <a:lvl4pPr marL="1828800" marR="0" lvl="3" indent="-292861" algn="l" rtl="0">
              <a:lnSpc>
                <a:spcPct val="120000"/>
              </a:lnSpc>
              <a:spcBef>
                <a:spcPts val="600"/>
              </a:spcBef>
              <a:spcAft>
                <a:spcPts val="0"/>
              </a:spcAft>
              <a:buClr>
                <a:schemeClr val="accent1"/>
              </a:buClr>
              <a:buSzPts val="1012"/>
              <a:buFont typeface="Noto Sans Symbols"/>
              <a:buChar char="◼"/>
              <a:defRPr sz="1100" b="0" i="0" u="none" strike="noStrike" cap="none">
                <a:solidFill>
                  <a:srgbClr val="3F3F3F"/>
                </a:solidFill>
                <a:latin typeface="Calibri"/>
                <a:ea typeface="Calibri"/>
                <a:cs typeface="Calibri"/>
                <a:sym typeface="Calibri"/>
              </a:defRPr>
            </a:lvl4pPr>
            <a:lvl5pPr marL="2286000" marR="0" lvl="4" indent="-292861" algn="l" rtl="0">
              <a:lnSpc>
                <a:spcPct val="120000"/>
              </a:lnSpc>
              <a:spcBef>
                <a:spcPts val="600"/>
              </a:spcBef>
              <a:spcAft>
                <a:spcPts val="0"/>
              </a:spcAft>
              <a:buClr>
                <a:schemeClr val="accent1"/>
              </a:buClr>
              <a:buSzPts val="1012"/>
              <a:buFont typeface="Noto Sans Symbols"/>
              <a:buChar char="◼"/>
              <a:defRPr sz="1100" b="0" i="0" u="none" strike="noStrike" cap="none">
                <a:solidFill>
                  <a:srgbClr val="3F3F3F"/>
                </a:solidFill>
                <a:latin typeface="Calibri"/>
                <a:ea typeface="Calibri"/>
                <a:cs typeface="Calibri"/>
                <a:sym typeface="Calibri"/>
              </a:defRPr>
            </a:lvl5pPr>
            <a:lvl6pPr marL="2743200" marR="0" lvl="5" indent="-298704" algn="l" rtl="0">
              <a:lnSpc>
                <a:spcPct val="100000"/>
              </a:lnSpc>
              <a:spcBef>
                <a:spcPts val="600"/>
              </a:spcBef>
              <a:spcAft>
                <a:spcPts val="0"/>
              </a:spcAft>
              <a:buClr>
                <a:schemeClr val="accent2"/>
              </a:buClr>
              <a:buSzPts val="1104"/>
              <a:buFont typeface="Noto Sans Symbols"/>
              <a:buChar char="◼"/>
              <a:defRPr sz="1200" b="0" i="0" u="none" strike="noStrike" cap="none">
                <a:solidFill>
                  <a:schemeClr val="dk2"/>
                </a:solidFill>
                <a:latin typeface="Calibri"/>
                <a:ea typeface="Calibri"/>
                <a:cs typeface="Calibri"/>
                <a:sym typeface="Calibri"/>
              </a:defRPr>
            </a:lvl6pPr>
            <a:lvl7pPr marL="3200400" marR="0" lvl="6" indent="-298704" algn="l" rtl="0">
              <a:lnSpc>
                <a:spcPct val="100000"/>
              </a:lnSpc>
              <a:spcBef>
                <a:spcPts val="600"/>
              </a:spcBef>
              <a:spcAft>
                <a:spcPts val="0"/>
              </a:spcAft>
              <a:buClr>
                <a:schemeClr val="accent2"/>
              </a:buClr>
              <a:buSzPts val="1104"/>
              <a:buFont typeface="Noto Sans Symbols"/>
              <a:buChar char="◼"/>
              <a:defRPr sz="1200" b="0" i="0" u="none" strike="noStrike" cap="none">
                <a:solidFill>
                  <a:schemeClr val="dk2"/>
                </a:solidFill>
                <a:latin typeface="Calibri"/>
                <a:ea typeface="Calibri"/>
                <a:cs typeface="Calibri"/>
                <a:sym typeface="Calibri"/>
              </a:defRPr>
            </a:lvl7pPr>
            <a:lvl8pPr marL="3657600" marR="0" lvl="7" indent="-298703" algn="l" rtl="0">
              <a:lnSpc>
                <a:spcPct val="100000"/>
              </a:lnSpc>
              <a:spcBef>
                <a:spcPts val="600"/>
              </a:spcBef>
              <a:spcAft>
                <a:spcPts val="0"/>
              </a:spcAft>
              <a:buClr>
                <a:schemeClr val="accent2"/>
              </a:buClr>
              <a:buSzPts val="1104"/>
              <a:buFont typeface="Noto Sans Symbols"/>
              <a:buChar char="◼"/>
              <a:defRPr sz="1200" b="0" i="0" u="none" strike="noStrike" cap="none">
                <a:solidFill>
                  <a:schemeClr val="dk2"/>
                </a:solidFill>
                <a:latin typeface="Calibri"/>
                <a:ea typeface="Calibri"/>
                <a:cs typeface="Calibri"/>
                <a:sym typeface="Calibri"/>
              </a:defRPr>
            </a:lvl8pPr>
            <a:lvl9pPr marL="4114800" marR="0" lvl="8" indent="-298703" algn="l" rtl="0">
              <a:lnSpc>
                <a:spcPct val="100000"/>
              </a:lnSpc>
              <a:spcBef>
                <a:spcPts val="600"/>
              </a:spcBef>
              <a:spcAft>
                <a:spcPts val="600"/>
              </a:spcAft>
              <a:buClr>
                <a:schemeClr val="accent2"/>
              </a:buClr>
              <a:buSzPts val="1104"/>
              <a:buFont typeface="Noto Sans Symbols"/>
              <a:buChar char="◼"/>
              <a:defRPr sz="1200" b="0" i="0" u="none" strike="noStrike" cap="none">
                <a:solidFill>
                  <a:schemeClr val="dk2"/>
                </a:solidFill>
                <a:latin typeface="Calibri"/>
                <a:ea typeface="Calibri"/>
                <a:cs typeface="Calibri"/>
                <a:sym typeface="Calibri"/>
              </a:defRPr>
            </a:lvl9pPr>
          </a:lstStyle>
          <a:p>
            <a:endParaRPr/>
          </a:p>
        </p:txBody>
      </p:sp>
      <p:sp>
        <p:nvSpPr>
          <p:cNvPr id="8" name="Google Shape;8;p3"/>
          <p:cNvSpPr/>
          <p:nvPr/>
        </p:nvSpPr>
        <p:spPr>
          <a:xfrm>
            <a:off x="446534" y="457200"/>
            <a:ext cx="3703320" cy="94997"/>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9" name="Google Shape;9;p3"/>
          <p:cNvSpPr/>
          <p:nvPr/>
        </p:nvSpPr>
        <p:spPr>
          <a:xfrm>
            <a:off x="4241830" y="457199"/>
            <a:ext cx="7368978" cy="94997"/>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3" r:id="rId3"/>
    <p:sldLayoutId id="2147483654" r:id="rId4"/>
    <p:sldLayoutId id="2147483655" r:id="rId5"/>
    <p:sldLayoutId id="2147483656" r:id="rId6"/>
    <p:sldLayoutId id="2147483657" r:id="rId7"/>
  </p:sldLayoutIdLst>
  <p:transition spd="med">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E6EF05E-D346-C45B-B8B5-FE0DE32C5967}"/>
              </a:ext>
            </a:extLst>
          </p:cNvPr>
          <p:cNvSpPr/>
          <p:nvPr userDrawn="1"/>
        </p:nvSpPr>
        <p:spPr>
          <a:xfrm>
            <a:off x="0" y="4952387"/>
            <a:ext cx="12191999" cy="158400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545D3A83-61A9-AECA-8097-AC065631D9E9}"/>
              </a:ext>
            </a:extLst>
          </p:cNvPr>
          <p:cNvPicPr>
            <a:picLocks noChangeAspect="1"/>
          </p:cNvPicPr>
          <p:nvPr userDrawn="1"/>
        </p:nvPicPr>
        <p:blipFill>
          <a:blip r:embed="rId2">
            <a:alphaModFix amt="12000"/>
          </a:blip>
          <a:stretch>
            <a:fillRect/>
          </a:stretch>
        </p:blipFill>
        <p:spPr>
          <a:xfrm>
            <a:off x="-1574340" y="4318000"/>
            <a:ext cx="13975503" cy="2905434"/>
          </a:xfrm>
          <a:prstGeom prst="rect">
            <a:avLst/>
          </a:prstGeom>
        </p:spPr>
      </p:pic>
      <p:pic>
        <p:nvPicPr>
          <p:cNvPr id="9" name="Picture 8" descr="Nottingham University Hospitals NHS Trust – RGB WHITE V2.eps">
            <a:extLst>
              <a:ext uri="{FF2B5EF4-FFF2-40B4-BE49-F238E27FC236}">
                <a16:creationId xmlns:a16="http://schemas.microsoft.com/office/drawing/2014/main" id="{BB0F5A14-3EC6-9283-6EAE-268A5824AFB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70962" y="5326874"/>
            <a:ext cx="1774825" cy="835025"/>
          </a:xfrm>
          <a:prstGeom prst="rect">
            <a:avLst/>
          </a:prstGeom>
        </p:spPr>
      </p:pic>
      <p:pic>
        <p:nvPicPr>
          <p:cNvPr id="10" name="Picture 9">
            <a:extLst>
              <a:ext uri="{FF2B5EF4-FFF2-40B4-BE49-F238E27FC236}">
                <a16:creationId xmlns:a16="http://schemas.microsoft.com/office/drawing/2014/main" id="{E4543041-EA97-457A-16EF-AB1AF98DBA7C}"/>
              </a:ext>
            </a:extLst>
          </p:cNvPr>
          <p:cNvPicPr>
            <a:picLocks noChangeAspect="1"/>
          </p:cNvPicPr>
          <p:nvPr userDrawn="1"/>
        </p:nvPicPr>
        <p:blipFill>
          <a:blip r:embed="rId4"/>
          <a:stretch>
            <a:fillRect/>
          </a:stretch>
        </p:blipFill>
        <p:spPr>
          <a:xfrm>
            <a:off x="288000" y="5400432"/>
            <a:ext cx="2218944" cy="704088"/>
          </a:xfrm>
          <a:prstGeom prst="rect">
            <a:avLst/>
          </a:prstGeom>
        </p:spPr>
      </p:pic>
    </p:spTree>
    <p:extLst>
      <p:ext uri="{BB962C8B-B14F-4D97-AF65-F5344CB8AC3E}">
        <p14:creationId xmlns:p14="http://schemas.microsoft.com/office/powerpoint/2010/main" val="3906137234"/>
      </p:ext>
    </p:extLst>
  </p:cSld>
  <p:clrMap bg1="lt1" tx1="dk1" bg2="lt2" tx2="dk2" accent1="accent1" accent2="accent2" accent3="accent3" accent4="accent4" accent5="accent5" accent6="accent6" hlink="hlink" folHlink="folHlink"/>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orient="horz" pos="3339">
          <p15:clr>
            <a:srgbClr val="F26B43"/>
          </p15:clr>
        </p15:guide>
        <p15:guide id="3" orient="horz" pos="3884">
          <p15:clr>
            <a:srgbClr val="F26B43"/>
          </p15:clr>
        </p15:guide>
        <p15:guide id="4" pos="3840">
          <p15:clr>
            <a:srgbClr val="F26B43"/>
          </p15:clr>
        </p15:guide>
        <p15:guide id="5" pos="166">
          <p15:clr>
            <a:srgbClr val="F26B43"/>
          </p15:clr>
        </p15:guide>
        <p15:guide id="6" pos="7514">
          <p15:clr>
            <a:srgbClr val="F26B43"/>
          </p15:clr>
        </p15:guide>
        <p15:guide id="7" orient="horz" pos="187">
          <p15:clr>
            <a:srgbClr val="F26B43"/>
          </p15:clr>
        </p15:guide>
        <p15:guide id="8" orient="horz" pos="411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0E082FA-7E24-3ECF-15E4-2FDFBBC90029}"/>
              </a:ext>
            </a:extLst>
          </p:cNvPr>
          <p:cNvSpPr/>
          <p:nvPr userDrawn="1"/>
        </p:nvSpPr>
        <p:spPr>
          <a:xfrm>
            <a:off x="10620000" y="0"/>
            <a:ext cx="1440000" cy="688340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75E78F59-5855-BA2D-3499-962E610A15C2}"/>
              </a:ext>
            </a:extLst>
          </p:cNvPr>
          <p:cNvPicPr>
            <a:picLocks noChangeAspect="1"/>
          </p:cNvPicPr>
          <p:nvPr userDrawn="1"/>
        </p:nvPicPr>
        <p:blipFill>
          <a:blip r:embed="rId3">
            <a:alphaModFix amt="12000"/>
          </a:blip>
          <a:stretch>
            <a:fillRect/>
          </a:stretch>
        </p:blipFill>
        <p:spPr>
          <a:xfrm rot="5400000">
            <a:off x="6868595" y="1882392"/>
            <a:ext cx="9024620" cy="1876171"/>
          </a:xfrm>
          <a:prstGeom prst="rect">
            <a:avLst/>
          </a:prstGeom>
        </p:spPr>
      </p:pic>
      <p:pic>
        <p:nvPicPr>
          <p:cNvPr id="9" name="Picture 8" descr="Nottingham University Hospitals NHS Trust – RGB WHITE V2.eps">
            <a:extLst>
              <a:ext uri="{FF2B5EF4-FFF2-40B4-BE49-F238E27FC236}">
                <a16:creationId xmlns:a16="http://schemas.microsoft.com/office/drawing/2014/main" id="{9EEC39B1-C04D-8E55-DAAC-D3EE8CC671F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728000" y="288000"/>
            <a:ext cx="1206881" cy="567817"/>
          </a:xfrm>
          <a:prstGeom prst="rect">
            <a:avLst/>
          </a:prstGeom>
        </p:spPr>
      </p:pic>
      <p:pic>
        <p:nvPicPr>
          <p:cNvPr id="10" name="Picture 9">
            <a:extLst>
              <a:ext uri="{FF2B5EF4-FFF2-40B4-BE49-F238E27FC236}">
                <a16:creationId xmlns:a16="http://schemas.microsoft.com/office/drawing/2014/main" id="{0E533CA9-B638-4B4A-93C3-DE3CEA5A2637}"/>
              </a:ext>
            </a:extLst>
          </p:cNvPr>
          <p:cNvPicPr>
            <a:picLocks noChangeAspect="1"/>
          </p:cNvPicPr>
          <p:nvPr userDrawn="1"/>
        </p:nvPicPr>
        <p:blipFill>
          <a:blip r:embed="rId5"/>
          <a:stretch>
            <a:fillRect/>
          </a:stretch>
        </p:blipFill>
        <p:spPr>
          <a:xfrm>
            <a:off x="10728000" y="6167664"/>
            <a:ext cx="1267968" cy="402336"/>
          </a:xfrm>
          <a:prstGeom prst="rect">
            <a:avLst/>
          </a:prstGeom>
        </p:spPr>
      </p:pic>
    </p:spTree>
    <p:extLst>
      <p:ext uri="{BB962C8B-B14F-4D97-AF65-F5344CB8AC3E}">
        <p14:creationId xmlns:p14="http://schemas.microsoft.com/office/powerpoint/2010/main" val="4283907684"/>
      </p:ext>
    </p:extLst>
  </p:cSld>
  <p:clrMap bg1="lt1" tx1="dk1" bg2="lt2" tx2="dk2" accent1="accent1" accent2="accent2" accent3="accent3" accent4="accent4" accent5="accent5" accent6="accent6" hlink="hlink" folHlink="folHlink"/>
  <p:sldLayoutIdLst>
    <p:sldLayoutId id="214748367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7537">
          <p15:clr>
            <a:srgbClr val="F26B43"/>
          </p15:clr>
        </p15:guide>
        <p15:guide id="4" pos="166">
          <p15:clr>
            <a:srgbClr val="F26B43"/>
          </p15:clr>
        </p15:guide>
        <p15:guide id="5" orient="horz" pos="164">
          <p15:clr>
            <a:srgbClr val="F26B43"/>
          </p15:clr>
        </p15:guide>
        <p15:guide id="6" orient="horz" pos="4156">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446531" y="457200"/>
            <a:ext cx="3703320" cy="94615"/>
          </a:xfrm>
          <a:custGeom>
            <a:avLst/>
            <a:gdLst/>
            <a:ahLst/>
            <a:cxnLst/>
            <a:rect l="l" t="t" r="r" b="b"/>
            <a:pathLst>
              <a:path w="3703320" h="94615">
                <a:moveTo>
                  <a:pt x="3703320" y="0"/>
                </a:moveTo>
                <a:lnTo>
                  <a:pt x="0" y="0"/>
                </a:lnTo>
                <a:lnTo>
                  <a:pt x="0" y="94487"/>
                </a:lnTo>
                <a:lnTo>
                  <a:pt x="3703320" y="94487"/>
                </a:lnTo>
                <a:lnTo>
                  <a:pt x="3703320" y="0"/>
                </a:lnTo>
                <a:close/>
              </a:path>
            </a:pathLst>
          </a:custGeom>
          <a:solidFill>
            <a:srgbClr val="0076BC"/>
          </a:solidFill>
        </p:spPr>
        <p:txBody>
          <a:bodyPr wrap="square" lIns="0" tIns="0" rIns="0" bIns="0" rtlCol="0"/>
          <a:lstStyle/>
          <a:p>
            <a:endParaRPr dirty="0"/>
          </a:p>
        </p:txBody>
      </p:sp>
      <p:sp>
        <p:nvSpPr>
          <p:cNvPr id="17" name="bg object 17"/>
          <p:cNvSpPr/>
          <p:nvPr/>
        </p:nvSpPr>
        <p:spPr>
          <a:xfrm>
            <a:off x="4241291" y="457200"/>
            <a:ext cx="7370445" cy="94615"/>
          </a:xfrm>
          <a:custGeom>
            <a:avLst/>
            <a:gdLst/>
            <a:ahLst/>
            <a:cxnLst/>
            <a:rect l="l" t="t" r="r" b="b"/>
            <a:pathLst>
              <a:path w="7370445" h="94615">
                <a:moveTo>
                  <a:pt x="7370063" y="0"/>
                </a:moveTo>
                <a:lnTo>
                  <a:pt x="0" y="0"/>
                </a:lnTo>
                <a:lnTo>
                  <a:pt x="0" y="94487"/>
                </a:lnTo>
                <a:lnTo>
                  <a:pt x="7370063" y="94487"/>
                </a:lnTo>
                <a:lnTo>
                  <a:pt x="7370063" y="0"/>
                </a:lnTo>
                <a:close/>
              </a:path>
            </a:pathLst>
          </a:custGeom>
          <a:solidFill>
            <a:srgbClr val="F9A61A"/>
          </a:solidFill>
        </p:spPr>
        <p:txBody>
          <a:bodyPr wrap="square" lIns="0" tIns="0" rIns="0" bIns="0" rtlCol="0"/>
          <a:lstStyle/>
          <a:p>
            <a:endParaRPr dirty="0"/>
          </a:p>
        </p:txBody>
      </p:sp>
      <p:sp>
        <p:nvSpPr>
          <p:cNvPr id="2" name="Holder 2"/>
          <p:cNvSpPr>
            <a:spLocks noGrp="1"/>
          </p:cNvSpPr>
          <p:nvPr>
            <p:ph type="title"/>
          </p:nvPr>
        </p:nvSpPr>
        <p:spPr>
          <a:xfrm>
            <a:off x="477418" y="674623"/>
            <a:ext cx="11237163" cy="680719"/>
          </a:xfrm>
          <a:prstGeom prst="rect">
            <a:avLst/>
          </a:prstGeom>
        </p:spPr>
        <p:txBody>
          <a:bodyPr wrap="square" lIns="0" tIns="0" rIns="0" bIns="0">
            <a:spAutoFit/>
          </a:bodyPr>
          <a:lstStyle>
            <a:lvl1pPr>
              <a:defRPr sz="3200" b="1" i="0">
                <a:solidFill>
                  <a:srgbClr val="006FC0"/>
                </a:solidFill>
                <a:latin typeface="Poppins"/>
                <a:cs typeface="Poppins"/>
              </a:defRPr>
            </a:lvl1pPr>
          </a:lstStyle>
          <a:p>
            <a:endParaRPr/>
          </a:p>
        </p:txBody>
      </p:sp>
      <p:sp>
        <p:nvSpPr>
          <p:cNvPr id="3" name="Holder 3"/>
          <p:cNvSpPr>
            <a:spLocks noGrp="1"/>
          </p:cNvSpPr>
          <p:nvPr>
            <p:ph type="body" idx="1"/>
          </p:nvPr>
        </p:nvSpPr>
        <p:spPr>
          <a:xfrm>
            <a:off x="437794" y="1499108"/>
            <a:ext cx="5012690" cy="4641850"/>
          </a:xfrm>
          <a:prstGeom prst="rect">
            <a:avLst/>
          </a:prstGeom>
        </p:spPr>
        <p:txBody>
          <a:bodyPr wrap="square" lIns="0" tIns="0" rIns="0" bIns="0">
            <a:spAutoFit/>
          </a:bodyPr>
          <a:lstStyle>
            <a:lvl1pPr>
              <a:defRPr sz="1900" b="0" i="0">
                <a:solidFill>
                  <a:schemeClr val="tx1"/>
                </a:solidFill>
                <a:latin typeface="Poppins"/>
                <a:cs typeface="Poppins"/>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2/19/2025</a:t>
            </a:fld>
            <a:endParaRPr lang="en-US" dirty="0"/>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dirty="0"/>
          </a:p>
        </p:txBody>
      </p:sp>
    </p:spTree>
    <p:extLst>
      <p:ext uri="{BB962C8B-B14F-4D97-AF65-F5344CB8AC3E}">
        <p14:creationId xmlns:p14="http://schemas.microsoft.com/office/powerpoint/2010/main" val="2898922517"/>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1"/>
            <a:ext cx="487680" cy="6854456"/>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dirty="0">
              <a:solidFill>
                <a:prstClr val="white"/>
              </a:solidFill>
            </a:endParaRPr>
          </a:p>
        </p:txBody>
      </p:sp>
      <p:sp>
        <p:nvSpPr>
          <p:cNvPr id="8" name="Rectangle 7"/>
          <p:cNvSpPr/>
          <p:nvPr/>
        </p:nvSpPr>
        <p:spPr>
          <a:xfrm>
            <a:off x="340388" y="5047395"/>
            <a:ext cx="97536" cy="169164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dirty="0">
              <a:solidFill>
                <a:prstClr val="white"/>
              </a:solidFill>
            </a:endParaRPr>
          </a:p>
        </p:txBody>
      </p:sp>
      <p:sp>
        <p:nvSpPr>
          <p:cNvPr id="9" name="Rectangle 8"/>
          <p:cNvSpPr/>
          <p:nvPr/>
        </p:nvSpPr>
        <p:spPr>
          <a:xfrm>
            <a:off x="340388" y="4796819"/>
            <a:ext cx="97536"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dirty="0">
              <a:solidFill>
                <a:prstClr val="white"/>
              </a:solidFill>
            </a:endParaRPr>
          </a:p>
        </p:txBody>
      </p:sp>
      <p:sp>
        <p:nvSpPr>
          <p:cNvPr id="10" name="Rectangle 9"/>
          <p:cNvSpPr/>
          <p:nvPr/>
        </p:nvSpPr>
        <p:spPr>
          <a:xfrm>
            <a:off x="340388" y="4637685"/>
            <a:ext cx="97536" cy="137160"/>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dirty="0">
              <a:solidFill>
                <a:prstClr val="white"/>
              </a:solidFill>
            </a:endParaRPr>
          </a:p>
        </p:txBody>
      </p:sp>
      <p:sp>
        <p:nvSpPr>
          <p:cNvPr id="11" name="Rectangle 10"/>
          <p:cNvSpPr/>
          <p:nvPr/>
        </p:nvSpPr>
        <p:spPr>
          <a:xfrm>
            <a:off x="340388" y="4542559"/>
            <a:ext cx="97536" cy="7315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dirty="0">
              <a:solidFill>
                <a:prstClr val="white"/>
              </a:solidFill>
            </a:endParaRPr>
          </a:p>
        </p:txBody>
      </p:sp>
      <p:sp>
        <p:nvSpPr>
          <p:cNvPr id="12" name="Rectangle 11"/>
          <p:cNvSpPr/>
          <p:nvPr/>
        </p:nvSpPr>
        <p:spPr>
          <a:xfrm>
            <a:off x="412744" y="680477"/>
            <a:ext cx="60960"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dirty="0">
              <a:solidFill>
                <a:prstClr val="white"/>
              </a:solidFill>
            </a:endParaRPr>
          </a:p>
        </p:txBody>
      </p:sp>
      <p:sp>
        <p:nvSpPr>
          <p:cNvPr id="15" name="Rectangle 14"/>
          <p:cNvSpPr/>
          <p:nvPr/>
        </p:nvSpPr>
        <p:spPr>
          <a:xfrm>
            <a:off x="358764" y="680477"/>
            <a:ext cx="36576"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dirty="0">
              <a:solidFill>
                <a:prstClr val="white"/>
              </a:solidFill>
            </a:endParaRPr>
          </a:p>
        </p:txBody>
      </p:sp>
      <p:sp>
        <p:nvSpPr>
          <p:cNvPr id="16" name="Rectangle 15"/>
          <p:cNvSpPr/>
          <p:nvPr/>
        </p:nvSpPr>
        <p:spPr>
          <a:xfrm>
            <a:off x="333360" y="680477"/>
            <a:ext cx="12192"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dirty="0">
              <a:solidFill>
                <a:prstClr val="white"/>
              </a:solidFill>
            </a:endParaRPr>
          </a:p>
        </p:txBody>
      </p:sp>
      <p:sp>
        <p:nvSpPr>
          <p:cNvPr id="17" name="Rectangle 16"/>
          <p:cNvSpPr/>
          <p:nvPr/>
        </p:nvSpPr>
        <p:spPr>
          <a:xfrm>
            <a:off x="295691" y="680477"/>
            <a:ext cx="12192"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dirty="0">
              <a:solidFill>
                <a:prstClr val="white"/>
              </a:solidFill>
            </a:endParaRPr>
          </a:p>
        </p:txBody>
      </p:sp>
      <p:sp>
        <p:nvSpPr>
          <p:cNvPr id="22" name="Title Placeholder 21"/>
          <p:cNvSpPr>
            <a:spLocks noGrp="1"/>
          </p:cNvSpPr>
          <p:nvPr>
            <p:ph type="title"/>
          </p:nvPr>
        </p:nvSpPr>
        <p:spPr>
          <a:xfrm>
            <a:off x="1219200" y="512064"/>
            <a:ext cx="10363200" cy="914400"/>
          </a:xfrm>
          <a:prstGeom prst="rect">
            <a:avLst/>
          </a:prstGeom>
        </p:spPr>
        <p:txBody>
          <a:bodyPr vert="horz" anchor="t">
            <a:noAutofit/>
          </a:bodyPr>
          <a:lstStyle/>
          <a:p>
            <a:r>
              <a:rPr kumimoji="0" lang="en-US"/>
              <a:t>Click to edit Master title style</a:t>
            </a:r>
          </a:p>
        </p:txBody>
      </p:sp>
      <p:sp>
        <p:nvSpPr>
          <p:cNvPr id="13" name="Text Placeholder 12"/>
          <p:cNvSpPr>
            <a:spLocks noGrp="1"/>
          </p:cNvSpPr>
          <p:nvPr>
            <p:ph type="body" idx="1"/>
          </p:nvPr>
        </p:nvSpPr>
        <p:spPr>
          <a:xfrm>
            <a:off x="1219200" y="1783560"/>
            <a:ext cx="10363200" cy="457200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8636000" y="6416688"/>
            <a:ext cx="2844800" cy="365125"/>
          </a:xfrm>
          <a:prstGeom prst="rect">
            <a:avLst/>
          </a:prstGeom>
        </p:spPr>
        <p:txBody>
          <a:bodyPr vert="horz" anchor="b"/>
          <a:lstStyle>
            <a:lvl1pPr algn="l" eaLnBrk="1" latinLnBrk="0" hangingPunct="1">
              <a:defRPr kumimoji="0" sz="1100">
                <a:solidFill>
                  <a:schemeClr val="tx2"/>
                </a:solidFill>
              </a:defRPr>
            </a:lvl1pPr>
            <a:extLst/>
          </a:lstStyle>
          <a:p>
            <a:fld id="{1D8BD707-D9CF-40AE-B4C6-C98DA3205C09}" type="datetimeFigureOut">
              <a:rPr lang="en-US" smtClean="0">
                <a:solidFill>
                  <a:srgbClr val="D6ECFF"/>
                </a:solidFill>
              </a:rPr>
              <a:pPr/>
              <a:t>2/19/2025</a:t>
            </a:fld>
            <a:endParaRPr lang="en-US" dirty="0">
              <a:solidFill>
                <a:srgbClr val="D6ECFF"/>
              </a:solidFill>
            </a:endParaRPr>
          </a:p>
        </p:txBody>
      </p:sp>
      <p:sp>
        <p:nvSpPr>
          <p:cNvPr id="3" name="Footer Placeholder 2"/>
          <p:cNvSpPr>
            <a:spLocks noGrp="1"/>
          </p:cNvSpPr>
          <p:nvPr>
            <p:ph type="ftr" sz="quarter" idx="3"/>
          </p:nvPr>
        </p:nvSpPr>
        <p:spPr>
          <a:xfrm>
            <a:off x="1219200" y="6416688"/>
            <a:ext cx="7416800" cy="365125"/>
          </a:xfrm>
          <a:prstGeom prst="rect">
            <a:avLst/>
          </a:prstGeom>
        </p:spPr>
        <p:txBody>
          <a:bodyPr vert="horz" anchor="b"/>
          <a:lstStyle>
            <a:lvl1pPr algn="r" eaLnBrk="1" latinLnBrk="0" hangingPunct="1">
              <a:defRPr kumimoji="0" sz="1100">
                <a:solidFill>
                  <a:schemeClr val="tx2"/>
                </a:solidFill>
              </a:defRPr>
            </a:lvl1pPr>
            <a:extLst/>
          </a:lstStyle>
          <a:p>
            <a:endParaRPr lang="en-US" dirty="0">
              <a:solidFill>
                <a:srgbClr val="D6ECFF"/>
              </a:solidFill>
            </a:endParaRPr>
          </a:p>
        </p:txBody>
      </p:sp>
      <p:sp>
        <p:nvSpPr>
          <p:cNvPr id="23" name="Slide Number Placeholder 22"/>
          <p:cNvSpPr>
            <a:spLocks noGrp="1"/>
          </p:cNvSpPr>
          <p:nvPr>
            <p:ph type="sldNum" sz="quarter" idx="4"/>
          </p:nvPr>
        </p:nvSpPr>
        <p:spPr>
          <a:xfrm>
            <a:off x="11480800" y="6416688"/>
            <a:ext cx="609600" cy="365125"/>
          </a:xfrm>
          <a:prstGeom prst="rect">
            <a:avLst/>
          </a:prstGeom>
        </p:spPr>
        <p:txBody>
          <a:bodyPr vert="horz" anchor="b"/>
          <a:lstStyle>
            <a:lvl1pPr algn="l" eaLnBrk="1" latinLnBrk="0" hangingPunct="1">
              <a:defRPr kumimoji="0" sz="1200">
                <a:solidFill>
                  <a:schemeClr val="tx2"/>
                </a:solidFill>
              </a:defRPr>
            </a:lvl1pPr>
            <a:extLst/>
          </a:lstStyle>
          <a:p>
            <a:fld id="{B6F15528-21DE-4FAA-801E-634DDDAF4B2B}" type="slidenum">
              <a:rPr lang="en-US" smtClean="0">
                <a:solidFill>
                  <a:srgbClr val="D6ECFF"/>
                </a:solidFill>
              </a:rPr>
              <a:pPr/>
              <a:t>‹#›</a:t>
            </a:fld>
            <a:endParaRPr lang="en-US" dirty="0">
              <a:solidFill>
                <a:srgbClr val="D6ECFF"/>
              </a:solidFill>
            </a:endParaRPr>
          </a:p>
        </p:txBody>
      </p:sp>
    </p:spTree>
    <p:extLst>
      <p:ext uri="{BB962C8B-B14F-4D97-AF65-F5344CB8AC3E}">
        <p14:creationId xmlns:p14="http://schemas.microsoft.com/office/powerpoint/2010/main" val="1383104428"/>
      </p:ext>
    </p:extLst>
  </p:cSld>
  <p:clrMap bg1="dk1" tx1="lt1" bg2="dk2" tx2="lt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 id="2147483694"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rtl="0" eaLnBrk="1" latinLnBrk="0" hangingPunct="1">
        <a:spcBef>
          <a:spcPct val="0"/>
        </a:spcBef>
        <a:buNone/>
        <a:defRPr kumimoji="0" sz="4000" kern="1200" spc="-100" baseline="0">
          <a:solidFill>
            <a:schemeClr val="tx2">
              <a:satMod val="200000"/>
            </a:schemeClr>
          </a:solidFill>
          <a:latin typeface="+mj-lt"/>
          <a:ea typeface="+mj-ea"/>
          <a:cs typeface="+mj-cs"/>
        </a:defRPr>
      </a:lvl1pPr>
      <a:extLst/>
    </p:titleStyle>
    <p:bodyStyle>
      <a:lvl1pPr marL="411450" indent="-342874" algn="l" rtl="0" eaLnBrk="1" latinLnBrk="0" hangingPunct="1">
        <a:spcBef>
          <a:spcPts val="700"/>
        </a:spcBef>
        <a:buClr>
          <a:schemeClr val="tx2"/>
        </a:buClr>
        <a:buSzPct val="95000"/>
        <a:buFont typeface="Wingdings"/>
        <a:buChar char=""/>
        <a:defRPr kumimoji="0" sz="3000" kern="1200">
          <a:solidFill>
            <a:schemeClr val="tx1"/>
          </a:solidFill>
          <a:latin typeface="+mn-lt"/>
          <a:ea typeface="+mn-ea"/>
          <a:cs typeface="+mn-cs"/>
        </a:defRPr>
      </a:lvl1pPr>
      <a:lvl2pPr marL="740608" indent="-285730" algn="l" rtl="0" eaLnBrk="1" latinLnBrk="0" hangingPunct="1">
        <a:spcBef>
          <a:spcPct val="20000"/>
        </a:spcBef>
        <a:buClr>
          <a:schemeClr val="accent2"/>
        </a:buClr>
        <a:buSzPct val="90000"/>
        <a:buFont typeface="Wingdings"/>
        <a:buChar char=""/>
        <a:defRPr kumimoji="0" sz="2600" kern="1200">
          <a:solidFill>
            <a:schemeClr val="tx1"/>
          </a:solidFill>
          <a:latin typeface="+mn-lt"/>
          <a:ea typeface="+mn-ea"/>
          <a:cs typeface="+mn-cs"/>
        </a:defRPr>
      </a:lvl2pPr>
      <a:lvl3pPr marL="996622" indent="-228584" algn="l" rtl="0" eaLnBrk="1" latinLnBrk="0" hangingPunct="1">
        <a:spcBef>
          <a:spcPct val="20000"/>
        </a:spcBef>
        <a:buClr>
          <a:schemeClr val="accent2"/>
        </a:buClr>
        <a:buFont typeface="Wingdings 2"/>
        <a:buChar char=""/>
        <a:defRPr kumimoji="0" sz="2400" kern="1200">
          <a:solidFill>
            <a:schemeClr val="tx1"/>
          </a:solidFill>
          <a:latin typeface="+mn-lt"/>
          <a:ea typeface="+mn-ea"/>
          <a:cs typeface="+mn-cs"/>
        </a:defRPr>
      </a:lvl3pPr>
      <a:lvl4pPr marL="1261776" indent="-228584" algn="l" rtl="0" eaLnBrk="1" latinLnBrk="0" hangingPunct="1">
        <a:spcBef>
          <a:spcPct val="20000"/>
        </a:spcBef>
        <a:buClr>
          <a:schemeClr val="accent3"/>
        </a:buClr>
        <a:buFont typeface="Wingdings 3"/>
        <a:buChar char=""/>
        <a:defRPr kumimoji="0" sz="2200" kern="1200">
          <a:solidFill>
            <a:schemeClr val="tx1"/>
          </a:solidFill>
          <a:latin typeface="+mn-lt"/>
          <a:ea typeface="+mn-ea"/>
          <a:cs typeface="+mn-cs"/>
        </a:defRPr>
      </a:lvl4pPr>
      <a:lvl5pPr marL="1481218" indent="-210296" algn="l" rtl="0" eaLnBrk="1" latinLnBrk="0" hangingPunct="1">
        <a:spcBef>
          <a:spcPct val="20000"/>
        </a:spcBef>
        <a:buClr>
          <a:schemeClr val="accent3"/>
        </a:buClr>
        <a:buFont typeface="Wingdings 2"/>
        <a:buChar char=""/>
        <a:defRPr kumimoji="0" sz="2000" kern="1200">
          <a:solidFill>
            <a:schemeClr val="tx1"/>
          </a:solidFill>
          <a:latin typeface="+mn-lt"/>
          <a:ea typeface="+mn-ea"/>
          <a:cs typeface="+mn-cs"/>
        </a:defRPr>
      </a:lvl5pPr>
      <a:lvl6pPr marL="1709800" indent="-210296"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808" indent="-182866"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820" indent="-182866"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5830" indent="-182866"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167" algn="l" rtl="0" eaLnBrk="1" latinLnBrk="0" hangingPunct="1">
        <a:defRPr kumimoji="0" kern="1200">
          <a:solidFill>
            <a:schemeClr val="tx1"/>
          </a:solidFill>
          <a:latin typeface="+mn-lt"/>
          <a:ea typeface="+mn-ea"/>
          <a:cs typeface="+mn-cs"/>
        </a:defRPr>
      </a:lvl2pPr>
      <a:lvl3pPr marL="914332" algn="l" rtl="0" eaLnBrk="1" latinLnBrk="0" hangingPunct="1">
        <a:defRPr kumimoji="0" kern="1200">
          <a:solidFill>
            <a:schemeClr val="tx1"/>
          </a:solidFill>
          <a:latin typeface="+mn-lt"/>
          <a:ea typeface="+mn-ea"/>
          <a:cs typeface="+mn-cs"/>
        </a:defRPr>
      </a:lvl3pPr>
      <a:lvl4pPr marL="1371498" algn="l" rtl="0" eaLnBrk="1" latinLnBrk="0" hangingPunct="1">
        <a:defRPr kumimoji="0" kern="1200">
          <a:solidFill>
            <a:schemeClr val="tx1"/>
          </a:solidFill>
          <a:latin typeface="+mn-lt"/>
          <a:ea typeface="+mn-ea"/>
          <a:cs typeface="+mn-cs"/>
        </a:defRPr>
      </a:lvl4pPr>
      <a:lvl5pPr marL="1828664" algn="l" rtl="0" eaLnBrk="1" latinLnBrk="0" hangingPunct="1">
        <a:defRPr kumimoji="0" kern="1200">
          <a:solidFill>
            <a:schemeClr val="tx1"/>
          </a:solidFill>
          <a:latin typeface="+mn-lt"/>
          <a:ea typeface="+mn-ea"/>
          <a:cs typeface="+mn-cs"/>
        </a:defRPr>
      </a:lvl5pPr>
      <a:lvl6pPr marL="2285830" algn="l" rtl="0" eaLnBrk="1" latinLnBrk="0" hangingPunct="1">
        <a:defRPr kumimoji="0" kern="1200">
          <a:solidFill>
            <a:schemeClr val="tx1"/>
          </a:solidFill>
          <a:latin typeface="+mn-lt"/>
          <a:ea typeface="+mn-ea"/>
          <a:cs typeface="+mn-cs"/>
        </a:defRPr>
      </a:lvl6pPr>
      <a:lvl7pPr marL="2742994" algn="l" rtl="0" eaLnBrk="1" latinLnBrk="0" hangingPunct="1">
        <a:defRPr kumimoji="0" kern="1200">
          <a:solidFill>
            <a:schemeClr val="tx1"/>
          </a:solidFill>
          <a:latin typeface="+mn-lt"/>
          <a:ea typeface="+mn-ea"/>
          <a:cs typeface="+mn-cs"/>
        </a:defRPr>
      </a:lvl7pPr>
      <a:lvl8pPr marL="3200160" algn="l" rtl="0" eaLnBrk="1" latinLnBrk="0" hangingPunct="1">
        <a:defRPr kumimoji="0" kern="1200">
          <a:solidFill>
            <a:schemeClr val="tx1"/>
          </a:solidFill>
          <a:latin typeface="+mn-lt"/>
          <a:ea typeface="+mn-ea"/>
          <a:cs typeface="+mn-cs"/>
        </a:defRPr>
      </a:lvl8pPr>
      <a:lvl9pPr marL="3657327" algn="l" rtl="0" eaLnBrk="1" latinLnBrk="0" hangingPunct="1">
        <a:defRPr kumimoji="0" kern="1200">
          <a:solidFill>
            <a:schemeClr val="tx1"/>
          </a:solidFill>
          <a:latin typeface="+mn-lt"/>
          <a:ea typeface="+mn-ea"/>
          <a:cs typeface="+mn-cs"/>
        </a:defRPr>
      </a:lvl9pPr>
      <a:extLst/>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5" name="Slide Number Placeholder 14"/>
          <p:cNvSpPr>
            <a:spLocks noGrp="1"/>
          </p:cNvSpPr>
          <p:nvPr>
            <p:ph type="sldNum" sz="quarter" idx="4"/>
          </p:nvPr>
        </p:nvSpPr>
        <p:spPr>
          <a:xfrm>
            <a:off x="11061545" y="6236675"/>
            <a:ext cx="857703" cy="366183"/>
          </a:xfrm>
          <a:prstGeom prst="rect">
            <a:avLst/>
          </a:prstGeom>
        </p:spPr>
        <p:txBody>
          <a:bodyPr vert="horz" lIns="91440" tIns="45720" rIns="91440" bIns="45720" rtlCol="0" anchor="ctr"/>
          <a:lstStyle>
            <a:lvl1pPr algn="r">
              <a:defRPr sz="1067" b="0" i="0">
                <a:solidFill>
                  <a:schemeClr val="tx2"/>
                </a:solidFill>
                <a:latin typeface="+mn-lt"/>
                <a:cs typeface="Arial" panose="020B0604020202020204" pitchFamily="34" charset="0"/>
              </a:defRPr>
            </a:lvl1pPr>
          </a:lstStyle>
          <a:p>
            <a:fld id="{B7D43D70-C499-F949-A9D0-D427CF5AA287}" type="slidenum">
              <a:rPr lang="en-US" smtClean="0"/>
              <a:pPr/>
              <a:t>‹#›</a:t>
            </a:fld>
            <a:endParaRPr lang="en-US" dirty="0"/>
          </a:p>
        </p:txBody>
      </p:sp>
      <p:sp>
        <p:nvSpPr>
          <p:cNvPr id="2" name="Title Placeholder 1">
            <a:extLst>
              <a:ext uri="{FF2B5EF4-FFF2-40B4-BE49-F238E27FC236}">
                <a16:creationId xmlns:a16="http://schemas.microsoft.com/office/drawing/2014/main" id="{FF1A320E-B808-1441-BDA7-54B983853733}"/>
              </a:ext>
            </a:extLst>
          </p:cNvPr>
          <p:cNvSpPr>
            <a:spLocks noGrp="1"/>
          </p:cNvSpPr>
          <p:nvPr>
            <p:ph type="title"/>
          </p:nvPr>
        </p:nvSpPr>
        <p:spPr>
          <a:xfrm>
            <a:off x="268224" y="191911"/>
            <a:ext cx="11669776" cy="1357565"/>
          </a:xfrm>
          <a:prstGeom prst="rect">
            <a:avLst/>
          </a:prstGeom>
        </p:spPr>
        <p:txBody>
          <a:bodyPr vert="horz" lIns="73152" tIns="0" rIns="73152" bIns="0" rtlCol="0" anchor="ctr">
            <a:noAutofit/>
          </a:bodyPr>
          <a:lstStyle/>
          <a:p>
            <a:r>
              <a:rPr lang="en-US" dirty="0"/>
              <a:t>Headline option lorem ipsum </a:t>
            </a:r>
          </a:p>
        </p:txBody>
      </p:sp>
      <p:sp>
        <p:nvSpPr>
          <p:cNvPr id="4" name="Text Placeholder 3">
            <a:extLst>
              <a:ext uri="{FF2B5EF4-FFF2-40B4-BE49-F238E27FC236}">
                <a16:creationId xmlns:a16="http://schemas.microsoft.com/office/drawing/2014/main" id="{00358739-3AA4-C445-AC2D-FDBA31DACE2A}"/>
              </a:ext>
            </a:extLst>
          </p:cNvPr>
          <p:cNvSpPr>
            <a:spLocks noGrp="1"/>
          </p:cNvSpPr>
          <p:nvPr>
            <p:ph type="body" idx="1"/>
          </p:nvPr>
        </p:nvSpPr>
        <p:spPr>
          <a:xfrm>
            <a:off x="268224" y="1572350"/>
            <a:ext cx="11669777" cy="4303377"/>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3"/>
            <a:r>
              <a:rPr lang="en-US" dirty="0"/>
              <a:t>Third level</a:t>
            </a:r>
          </a:p>
          <a:p>
            <a:pPr lvl="4"/>
            <a:r>
              <a:rPr lang="en-US" dirty="0"/>
              <a:t>Fourth level</a:t>
            </a:r>
          </a:p>
          <a:p>
            <a:pPr lvl="2"/>
            <a:r>
              <a:rPr lang="en-US" dirty="0"/>
              <a:t>Fifth level</a:t>
            </a:r>
          </a:p>
        </p:txBody>
      </p:sp>
      <p:pic>
        <p:nvPicPr>
          <p:cNvPr id="5" name="Picture 4">
            <a:extLst>
              <a:ext uri="{FF2B5EF4-FFF2-40B4-BE49-F238E27FC236}">
                <a16:creationId xmlns:a16="http://schemas.microsoft.com/office/drawing/2014/main" id="{6D1F6C2E-F13E-394A-BBC9-4A69971354F8}"/>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06400" y="6067088"/>
            <a:ext cx="2236675" cy="398488"/>
          </a:xfrm>
          <a:prstGeom prst="rect">
            <a:avLst/>
          </a:prstGeom>
        </p:spPr>
      </p:pic>
    </p:spTree>
    <p:extLst>
      <p:ext uri="{BB962C8B-B14F-4D97-AF65-F5344CB8AC3E}">
        <p14:creationId xmlns:p14="http://schemas.microsoft.com/office/powerpoint/2010/main" val="3916793345"/>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Lst>
  <p:transition spd="med"/>
  <p:hf hdr="0" ftr="0" dt="0"/>
  <p:txStyles>
    <p:titleStyle>
      <a:lvl1pPr marL="0" marR="0" indent="0" algn="l" defTabSz="914377" rtl="0" latinLnBrk="0">
        <a:lnSpc>
          <a:spcPct val="100000"/>
        </a:lnSpc>
        <a:spcBef>
          <a:spcPts val="0"/>
        </a:spcBef>
        <a:spcAft>
          <a:spcPts val="0"/>
        </a:spcAft>
        <a:buClrTx/>
        <a:buSzTx/>
        <a:buFontTx/>
        <a:buNone/>
        <a:tabLst/>
        <a:defRPr sz="4000" b="0" i="0" u="none" strike="noStrike" cap="none" spc="0" baseline="0">
          <a:ln>
            <a:noFill/>
          </a:ln>
          <a:solidFill>
            <a:schemeClr val="tx2">
              <a:lumMod val="50000"/>
            </a:schemeClr>
          </a:solidFill>
          <a:uFillTx/>
          <a:latin typeface="+mj-lt"/>
          <a:ea typeface="+mn-ea"/>
          <a:cs typeface="+mn-cs"/>
          <a:sym typeface="Arial"/>
        </a:defRPr>
      </a:lvl1pPr>
      <a:lvl2pPr marL="0" marR="0" indent="0" algn="ctr" defTabSz="914377" rtl="0" latinLnBrk="0">
        <a:lnSpc>
          <a:spcPct val="100000"/>
        </a:lnSpc>
        <a:spcBef>
          <a:spcPts val="0"/>
        </a:spcBef>
        <a:spcAft>
          <a:spcPts val="0"/>
        </a:spcAft>
        <a:buClrTx/>
        <a:buSzTx/>
        <a:buFontTx/>
        <a:buNone/>
        <a:tabLst/>
        <a:defRPr sz="1867" b="0" i="0" u="none" strike="noStrike" cap="none" spc="0" baseline="0">
          <a:ln>
            <a:noFill/>
          </a:ln>
          <a:solidFill>
            <a:schemeClr val="accent3"/>
          </a:solidFill>
          <a:uFillTx/>
          <a:latin typeface="+mn-lt"/>
          <a:ea typeface="+mn-ea"/>
          <a:cs typeface="+mn-cs"/>
          <a:sym typeface="Arial"/>
        </a:defRPr>
      </a:lvl2pPr>
      <a:lvl3pPr marL="0" marR="0" indent="0" algn="ctr" defTabSz="914377" rtl="0" latinLnBrk="0">
        <a:lnSpc>
          <a:spcPct val="100000"/>
        </a:lnSpc>
        <a:spcBef>
          <a:spcPts val="0"/>
        </a:spcBef>
        <a:spcAft>
          <a:spcPts val="0"/>
        </a:spcAft>
        <a:buClrTx/>
        <a:buSzTx/>
        <a:buFontTx/>
        <a:buNone/>
        <a:tabLst/>
        <a:defRPr sz="1867" b="0" i="0" u="none" strike="noStrike" cap="none" spc="0" baseline="0">
          <a:ln>
            <a:noFill/>
          </a:ln>
          <a:solidFill>
            <a:schemeClr val="accent3"/>
          </a:solidFill>
          <a:uFillTx/>
          <a:latin typeface="+mn-lt"/>
          <a:ea typeface="+mn-ea"/>
          <a:cs typeface="+mn-cs"/>
          <a:sym typeface="Arial"/>
        </a:defRPr>
      </a:lvl3pPr>
      <a:lvl4pPr marL="0" marR="0" indent="0" algn="ctr" defTabSz="914377" rtl="0" latinLnBrk="0">
        <a:lnSpc>
          <a:spcPct val="100000"/>
        </a:lnSpc>
        <a:spcBef>
          <a:spcPts val="0"/>
        </a:spcBef>
        <a:spcAft>
          <a:spcPts val="0"/>
        </a:spcAft>
        <a:buClrTx/>
        <a:buSzTx/>
        <a:buFontTx/>
        <a:buNone/>
        <a:tabLst/>
        <a:defRPr sz="1867" b="0" i="0" u="none" strike="noStrike" cap="none" spc="0" baseline="0">
          <a:ln>
            <a:noFill/>
          </a:ln>
          <a:solidFill>
            <a:schemeClr val="accent3"/>
          </a:solidFill>
          <a:uFillTx/>
          <a:latin typeface="+mn-lt"/>
          <a:ea typeface="+mn-ea"/>
          <a:cs typeface="+mn-cs"/>
          <a:sym typeface="Arial"/>
        </a:defRPr>
      </a:lvl4pPr>
      <a:lvl5pPr marL="0" marR="0" indent="0" algn="ctr" defTabSz="914377" rtl="0" latinLnBrk="0">
        <a:lnSpc>
          <a:spcPct val="100000"/>
        </a:lnSpc>
        <a:spcBef>
          <a:spcPts val="0"/>
        </a:spcBef>
        <a:spcAft>
          <a:spcPts val="0"/>
        </a:spcAft>
        <a:buClrTx/>
        <a:buSzTx/>
        <a:buFontTx/>
        <a:buNone/>
        <a:tabLst/>
        <a:defRPr sz="1867" b="0" i="0" u="none" strike="noStrike" cap="none" spc="0" baseline="0">
          <a:ln>
            <a:noFill/>
          </a:ln>
          <a:solidFill>
            <a:schemeClr val="accent3"/>
          </a:solidFill>
          <a:uFillTx/>
          <a:latin typeface="+mn-lt"/>
          <a:ea typeface="+mn-ea"/>
          <a:cs typeface="+mn-cs"/>
          <a:sym typeface="Arial"/>
        </a:defRPr>
      </a:lvl5pPr>
      <a:lvl6pPr marL="0" marR="0" indent="0" algn="ctr" defTabSz="914377" rtl="0" latinLnBrk="0">
        <a:lnSpc>
          <a:spcPct val="100000"/>
        </a:lnSpc>
        <a:spcBef>
          <a:spcPts val="0"/>
        </a:spcBef>
        <a:spcAft>
          <a:spcPts val="0"/>
        </a:spcAft>
        <a:buClrTx/>
        <a:buSzTx/>
        <a:buFontTx/>
        <a:buNone/>
        <a:tabLst/>
        <a:defRPr sz="1867" b="0" i="0" u="none" strike="noStrike" cap="none" spc="0" baseline="0">
          <a:ln>
            <a:noFill/>
          </a:ln>
          <a:solidFill>
            <a:schemeClr val="accent3"/>
          </a:solidFill>
          <a:uFillTx/>
          <a:latin typeface="+mn-lt"/>
          <a:ea typeface="+mn-ea"/>
          <a:cs typeface="+mn-cs"/>
          <a:sym typeface="Arial"/>
        </a:defRPr>
      </a:lvl6pPr>
      <a:lvl7pPr marL="0" marR="0" indent="0" algn="ctr" defTabSz="914377" rtl="0" latinLnBrk="0">
        <a:lnSpc>
          <a:spcPct val="100000"/>
        </a:lnSpc>
        <a:spcBef>
          <a:spcPts val="0"/>
        </a:spcBef>
        <a:spcAft>
          <a:spcPts val="0"/>
        </a:spcAft>
        <a:buClrTx/>
        <a:buSzTx/>
        <a:buFontTx/>
        <a:buNone/>
        <a:tabLst/>
        <a:defRPr sz="1867" b="0" i="0" u="none" strike="noStrike" cap="none" spc="0" baseline="0">
          <a:ln>
            <a:noFill/>
          </a:ln>
          <a:solidFill>
            <a:schemeClr val="accent3"/>
          </a:solidFill>
          <a:uFillTx/>
          <a:latin typeface="+mn-lt"/>
          <a:ea typeface="+mn-ea"/>
          <a:cs typeface="+mn-cs"/>
          <a:sym typeface="Arial"/>
        </a:defRPr>
      </a:lvl7pPr>
      <a:lvl8pPr marL="0" marR="0" indent="0" algn="ctr" defTabSz="914377" rtl="0" latinLnBrk="0">
        <a:lnSpc>
          <a:spcPct val="100000"/>
        </a:lnSpc>
        <a:spcBef>
          <a:spcPts val="0"/>
        </a:spcBef>
        <a:spcAft>
          <a:spcPts val="0"/>
        </a:spcAft>
        <a:buClrTx/>
        <a:buSzTx/>
        <a:buFontTx/>
        <a:buNone/>
        <a:tabLst/>
        <a:defRPr sz="1867" b="0" i="0" u="none" strike="noStrike" cap="none" spc="0" baseline="0">
          <a:ln>
            <a:noFill/>
          </a:ln>
          <a:solidFill>
            <a:schemeClr val="accent3"/>
          </a:solidFill>
          <a:uFillTx/>
          <a:latin typeface="+mn-lt"/>
          <a:ea typeface="+mn-ea"/>
          <a:cs typeface="+mn-cs"/>
          <a:sym typeface="Arial"/>
        </a:defRPr>
      </a:lvl8pPr>
      <a:lvl9pPr marL="0" marR="0" indent="0" algn="ctr" defTabSz="914377" rtl="0" latinLnBrk="0">
        <a:lnSpc>
          <a:spcPct val="100000"/>
        </a:lnSpc>
        <a:spcBef>
          <a:spcPts val="0"/>
        </a:spcBef>
        <a:spcAft>
          <a:spcPts val="0"/>
        </a:spcAft>
        <a:buClrTx/>
        <a:buSzTx/>
        <a:buFontTx/>
        <a:buNone/>
        <a:tabLst/>
        <a:defRPr sz="1867" b="0" i="0" u="none" strike="noStrike" cap="none" spc="0" baseline="0">
          <a:ln>
            <a:noFill/>
          </a:ln>
          <a:solidFill>
            <a:schemeClr val="accent3"/>
          </a:solidFill>
          <a:uFillTx/>
          <a:latin typeface="+mn-lt"/>
          <a:ea typeface="+mn-ea"/>
          <a:cs typeface="+mn-cs"/>
          <a:sym typeface="Arial"/>
        </a:defRPr>
      </a:lvl9pPr>
    </p:titleStyle>
    <p:bodyStyle>
      <a:lvl1pPr marL="0" marR="0" indent="0" algn="l" defTabSz="914377" rtl="0" latinLnBrk="0">
        <a:lnSpc>
          <a:spcPts val="2933"/>
        </a:lnSpc>
        <a:spcBef>
          <a:spcPts val="0"/>
        </a:spcBef>
        <a:spcAft>
          <a:spcPts val="0"/>
        </a:spcAft>
        <a:buClrTx/>
        <a:buSzTx/>
        <a:buFontTx/>
        <a:buNone/>
        <a:tabLst/>
        <a:defRPr sz="1867" b="0" i="0" u="none" strike="noStrike" cap="none" spc="0" baseline="0">
          <a:ln>
            <a:noFill/>
          </a:ln>
          <a:solidFill>
            <a:schemeClr val="tx1"/>
          </a:solidFill>
          <a:uFillTx/>
          <a:latin typeface="+mn-lt"/>
          <a:ea typeface="+mn-ea"/>
          <a:cs typeface="+mn-cs"/>
          <a:sym typeface="Arial"/>
        </a:defRPr>
      </a:lvl1pPr>
      <a:lvl2pPr marL="755885" marR="0" indent="-380990" algn="l" defTabSz="914377" rtl="0" latinLnBrk="0">
        <a:lnSpc>
          <a:spcPts val="2933"/>
        </a:lnSpc>
        <a:spcBef>
          <a:spcPts val="0"/>
        </a:spcBef>
        <a:spcAft>
          <a:spcPts val="0"/>
        </a:spcAft>
        <a:buClr>
          <a:schemeClr val="bg2"/>
        </a:buClr>
        <a:buSzTx/>
        <a:buFont typeface="Arial" panose="020B0604020202020204" pitchFamily="34" charset="0"/>
        <a:buChar char="•"/>
        <a:tabLst/>
        <a:defRPr sz="1867" b="0" i="0" u="none" strike="noStrike" cap="none" spc="0" baseline="0">
          <a:ln>
            <a:noFill/>
          </a:ln>
          <a:solidFill>
            <a:schemeClr val="tx1"/>
          </a:solidFill>
          <a:uFillTx/>
          <a:latin typeface="+mn-lt"/>
          <a:ea typeface="+mn-ea"/>
          <a:cs typeface="+mn-cs"/>
          <a:sym typeface="Arial"/>
        </a:defRPr>
      </a:lvl2pPr>
      <a:lvl3pPr marL="1682454" marR="0" indent="-380990" algn="l" defTabSz="914377" rtl="0" latinLnBrk="0">
        <a:lnSpc>
          <a:spcPts val="2933"/>
        </a:lnSpc>
        <a:spcBef>
          <a:spcPts val="0"/>
        </a:spcBef>
        <a:spcAft>
          <a:spcPts val="0"/>
        </a:spcAft>
        <a:buClr>
          <a:schemeClr val="bg2"/>
        </a:buClr>
        <a:buSzTx/>
        <a:buFont typeface="Arial" panose="020B0604020202020204" pitchFamily="34" charset="0"/>
        <a:buChar char="•"/>
        <a:tabLst/>
        <a:defRPr sz="1867" b="0" i="0" u="none" strike="noStrike" cap="none" spc="0" baseline="0">
          <a:ln>
            <a:noFill/>
          </a:ln>
          <a:solidFill>
            <a:schemeClr val="tx1"/>
          </a:solidFill>
          <a:uFillTx/>
          <a:latin typeface="Arial" panose="020B0604020202020204" pitchFamily="34" charset="0"/>
          <a:ea typeface="+mn-ea"/>
          <a:cs typeface="+mn-cs"/>
          <a:sym typeface="Arial"/>
        </a:defRPr>
      </a:lvl3pPr>
      <a:lvl4pPr marL="1072869" marR="0" indent="-380990" algn="l" defTabSz="914377" rtl="0" latinLnBrk="0">
        <a:lnSpc>
          <a:spcPts val="2933"/>
        </a:lnSpc>
        <a:spcBef>
          <a:spcPts val="0"/>
        </a:spcBef>
        <a:spcAft>
          <a:spcPts val="0"/>
        </a:spcAft>
        <a:buClr>
          <a:schemeClr val="bg2"/>
        </a:buClr>
        <a:buSzTx/>
        <a:buFont typeface="Arial" panose="020B0604020202020204" pitchFamily="34" charset="0"/>
        <a:buChar char="•"/>
        <a:tabLst/>
        <a:defRPr sz="1867" b="0" i="0" u="none" strike="noStrike" cap="none" spc="0" baseline="0">
          <a:ln>
            <a:noFill/>
          </a:ln>
          <a:solidFill>
            <a:schemeClr val="tx1"/>
          </a:solidFill>
          <a:uFillTx/>
          <a:latin typeface="+mn-lt"/>
          <a:ea typeface="+mn-ea"/>
          <a:cs typeface="+mn-cs"/>
          <a:sym typeface="Arial"/>
        </a:defRPr>
      </a:lvl4pPr>
      <a:lvl5pPr marL="1463003" marR="0" indent="-380990" algn="l" defTabSz="914377" rtl="0" latinLnBrk="0">
        <a:lnSpc>
          <a:spcPts val="2933"/>
        </a:lnSpc>
        <a:spcBef>
          <a:spcPts val="0"/>
        </a:spcBef>
        <a:spcAft>
          <a:spcPts val="0"/>
        </a:spcAft>
        <a:buClr>
          <a:schemeClr val="bg2"/>
        </a:buClr>
        <a:buSzTx/>
        <a:buFont typeface="Arial" panose="020B0604020202020204" pitchFamily="34" charset="0"/>
        <a:buChar char="•"/>
        <a:tabLst/>
        <a:defRPr sz="1867" b="0" i="0" u="none" strike="noStrike" cap="none" spc="0" baseline="0">
          <a:ln>
            <a:noFill/>
          </a:ln>
          <a:solidFill>
            <a:schemeClr val="tx1"/>
          </a:solidFill>
          <a:uFillTx/>
          <a:latin typeface="+mn-lt"/>
          <a:ea typeface="+mn-ea"/>
          <a:cs typeface="+mn-cs"/>
          <a:sym typeface="Arial"/>
        </a:defRPr>
      </a:lvl5pPr>
      <a:lvl6pPr marL="0" marR="0" indent="3047924" algn="ctr" defTabSz="914377" rtl="0" latinLnBrk="0">
        <a:lnSpc>
          <a:spcPct val="100000"/>
        </a:lnSpc>
        <a:spcBef>
          <a:spcPts val="0"/>
        </a:spcBef>
        <a:spcAft>
          <a:spcPts val="0"/>
        </a:spcAft>
        <a:buClrTx/>
        <a:buSzTx/>
        <a:buFontTx/>
        <a:buNone/>
        <a:tabLst/>
        <a:defRPr sz="1867" b="0" i="0" u="none" strike="noStrike" cap="none" spc="0" baseline="0">
          <a:ln>
            <a:noFill/>
          </a:ln>
          <a:solidFill>
            <a:schemeClr val="accent3"/>
          </a:solidFill>
          <a:uFillTx/>
          <a:latin typeface="+mn-lt"/>
          <a:ea typeface="+mn-ea"/>
          <a:cs typeface="+mn-cs"/>
          <a:sym typeface="Arial"/>
        </a:defRPr>
      </a:lvl6pPr>
      <a:lvl7pPr marL="0" marR="0" indent="3657509" algn="ctr" defTabSz="914377" rtl="0" latinLnBrk="0">
        <a:lnSpc>
          <a:spcPct val="100000"/>
        </a:lnSpc>
        <a:spcBef>
          <a:spcPts val="0"/>
        </a:spcBef>
        <a:spcAft>
          <a:spcPts val="0"/>
        </a:spcAft>
        <a:buClrTx/>
        <a:buSzTx/>
        <a:buFontTx/>
        <a:buNone/>
        <a:tabLst/>
        <a:defRPr sz="1867" b="0" i="0" u="none" strike="noStrike" cap="none" spc="0" baseline="0">
          <a:ln>
            <a:noFill/>
          </a:ln>
          <a:solidFill>
            <a:schemeClr val="accent3"/>
          </a:solidFill>
          <a:uFillTx/>
          <a:latin typeface="+mn-lt"/>
          <a:ea typeface="+mn-ea"/>
          <a:cs typeface="+mn-cs"/>
          <a:sym typeface="Arial"/>
        </a:defRPr>
      </a:lvl7pPr>
      <a:lvl8pPr marL="0" marR="0" indent="4267093" algn="ctr" defTabSz="914377" rtl="0" latinLnBrk="0">
        <a:lnSpc>
          <a:spcPct val="100000"/>
        </a:lnSpc>
        <a:spcBef>
          <a:spcPts val="0"/>
        </a:spcBef>
        <a:spcAft>
          <a:spcPts val="0"/>
        </a:spcAft>
        <a:buClrTx/>
        <a:buSzTx/>
        <a:buFontTx/>
        <a:buNone/>
        <a:tabLst/>
        <a:defRPr sz="1867" b="0" i="0" u="none" strike="noStrike" cap="none" spc="0" baseline="0">
          <a:ln>
            <a:noFill/>
          </a:ln>
          <a:solidFill>
            <a:schemeClr val="accent3"/>
          </a:solidFill>
          <a:uFillTx/>
          <a:latin typeface="+mn-lt"/>
          <a:ea typeface="+mn-ea"/>
          <a:cs typeface="+mn-cs"/>
          <a:sym typeface="Arial"/>
        </a:defRPr>
      </a:lvl8pPr>
      <a:lvl9pPr marL="0" marR="0" indent="4876678" algn="ctr" defTabSz="914377" rtl="0" latinLnBrk="0">
        <a:lnSpc>
          <a:spcPct val="100000"/>
        </a:lnSpc>
        <a:spcBef>
          <a:spcPts val="0"/>
        </a:spcBef>
        <a:spcAft>
          <a:spcPts val="0"/>
        </a:spcAft>
        <a:buClrTx/>
        <a:buSzTx/>
        <a:buFontTx/>
        <a:buNone/>
        <a:tabLst/>
        <a:defRPr sz="1867" b="0" i="0" u="none" strike="noStrike" cap="none" spc="0" baseline="0">
          <a:ln>
            <a:noFill/>
          </a:ln>
          <a:solidFill>
            <a:schemeClr val="accent3"/>
          </a:solidFill>
          <a:uFillTx/>
          <a:latin typeface="+mn-lt"/>
          <a:ea typeface="+mn-ea"/>
          <a:cs typeface="+mn-cs"/>
          <a:sym typeface="Arial"/>
        </a:defRPr>
      </a:lvl9pPr>
    </p:bodyStyle>
    <p:otherStyle>
      <a:lvl1pPr marL="0" marR="0" indent="0" algn="ctr" defTabSz="914377" rtl="0" latinLnBrk="0">
        <a:lnSpc>
          <a:spcPct val="100000"/>
        </a:lnSpc>
        <a:spcBef>
          <a:spcPts val="0"/>
        </a:spcBef>
        <a:spcAft>
          <a:spcPts val="0"/>
        </a:spcAft>
        <a:buClrTx/>
        <a:buSzTx/>
        <a:buFontTx/>
        <a:buNone/>
        <a:tabLst/>
        <a:defRPr sz="1867" b="0" i="0" u="none" strike="noStrike" cap="none" spc="0" baseline="0">
          <a:ln>
            <a:noFill/>
          </a:ln>
          <a:solidFill>
            <a:schemeClr val="tx1"/>
          </a:solidFill>
          <a:uFillTx/>
          <a:latin typeface="+mn-lt"/>
          <a:ea typeface="+mn-ea"/>
          <a:cs typeface="+mn-cs"/>
          <a:sym typeface="Arial"/>
        </a:defRPr>
      </a:lvl1pPr>
      <a:lvl2pPr marL="0" marR="0" indent="457178" algn="ctr" defTabSz="914377" rtl="0" latinLnBrk="0">
        <a:lnSpc>
          <a:spcPct val="100000"/>
        </a:lnSpc>
        <a:spcBef>
          <a:spcPts val="0"/>
        </a:spcBef>
        <a:spcAft>
          <a:spcPts val="0"/>
        </a:spcAft>
        <a:buClrTx/>
        <a:buSzTx/>
        <a:buFontTx/>
        <a:buNone/>
        <a:tabLst/>
        <a:defRPr sz="1867" b="0" i="0" u="none" strike="noStrike" cap="none" spc="0" baseline="0">
          <a:ln>
            <a:noFill/>
          </a:ln>
          <a:solidFill>
            <a:schemeClr val="tx1"/>
          </a:solidFill>
          <a:uFillTx/>
          <a:latin typeface="+mn-lt"/>
          <a:ea typeface="+mn-ea"/>
          <a:cs typeface="+mn-cs"/>
          <a:sym typeface="Arial"/>
        </a:defRPr>
      </a:lvl2pPr>
      <a:lvl3pPr marL="0" marR="0" indent="914353" algn="ctr" defTabSz="914377" rtl="0" latinLnBrk="0">
        <a:lnSpc>
          <a:spcPct val="100000"/>
        </a:lnSpc>
        <a:spcBef>
          <a:spcPts val="0"/>
        </a:spcBef>
        <a:spcAft>
          <a:spcPts val="0"/>
        </a:spcAft>
        <a:buClrTx/>
        <a:buSzTx/>
        <a:buFontTx/>
        <a:buNone/>
        <a:tabLst/>
        <a:defRPr sz="1867" b="0" i="0" u="none" strike="noStrike" cap="none" spc="0" baseline="0">
          <a:ln>
            <a:noFill/>
          </a:ln>
          <a:solidFill>
            <a:schemeClr val="tx1"/>
          </a:solidFill>
          <a:uFillTx/>
          <a:latin typeface="+mn-lt"/>
          <a:ea typeface="+mn-ea"/>
          <a:cs typeface="+mn-cs"/>
          <a:sym typeface="Arial"/>
        </a:defRPr>
      </a:lvl3pPr>
      <a:lvl4pPr marL="0" marR="0" indent="1371532" algn="ctr" defTabSz="914377" rtl="0" latinLnBrk="0">
        <a:lnSpc>
          <a:spcPct val="100000"/>
        </a:lnSpc>
        <a:spcBef>
          <a:spcPts val="0"/>
        </a:spcBef>
        <a:spcAft>
          <a:spcPts val="0"/>
        </a:spcAft>
        <a:buClrTx/>
        <a:buSzTx/>
        <a:buFontTx/>
        <a:buNone/>
        <a:tabLst/>
        <a:defRPr sz="1867" b="0" i="0" u="none" strike="noStrike" cap="none" spc="0" baseline="0">
          <a:ln>
            <a:noFill/>
          </a:ln>
          <a:solidFill>
            <a:schemeClr val="tx1"/>
          </a:solidFill>
          <a:uFillTx/>
          <a:latin typeface="+mn-lt"/>
          <a:ea typeface="+mn-ea"/>
          <a:cs typeface="+mn-cs"/>
          <a:sym typeface="Arial"/>
        </a:defRPr>
      </a:lvl4pPr>
      <a:lvl5pPr marL="0" marR="0" indent="1828708" algn="ctr" defTabSz="914377" rtl="0" latinLnBrk="0">
        <a:lnSpc>
          <a:spcPct val="100000"/>
        </a:lnSpc>
        <a:spcBef>
          <a:spcPts val="0"/>
        </a:spcBef>
        <a:spcAft>
          <a:spcPts val="0"/>
        </a:spcAft>
        <a:buClrTx/>
        <a:buSzTx/>
        <a:buFontTx/>
        <a:buNone/>
        <a:tabLst/>
        <a:defRPr sz="1867" b="0" i="0" u="none" strike="noStrike" cap="none" spc="0" baseline="0">
          <a:ln>
            <a:noFill/>
          </a:ln>
          <a:solidFill>
            <a:schemeClr val="tx1"/>
          </a:solidFill>
          <a:uFillTx/>
          <a:latin typeface="+mn-lt"/>
          <a:ea typeface="+mn-ea"/>
          <a:cs typeface="+mn-cs"/>
          <a:sym typeface="Arial"/>
        </a:defRPr>
      </a:lvl5pPr>
      <a:lvl6pPr marL="0" marR="0" indent="2285884" algn="ctr" defTabSz="914377" rtl="0" latinLnBrk="0">
        <a:lnSpc>
          <a:spcPct val="100000"/>
        </a:lnSpc>
        <a:spcBef>
          <a:spcPts val="0"/>
        </a:spcBef>
        <a:spcAft>
          <a:spcPts val="0"/>
        </a:spcAft>
        <a:buClrTx/>
        <a:buSzTx/>
        <a:buFontTx/>
        <a:buNone/>
        <a:tabLst/>
        <a:defRPr sz="1867" b="0" i="0" u="none" strike="noStrike" cap="none" spc="0" baseline="0">
          <a:ln>
            <a:noFill/>
          </a:ln>
          <a:solidFill>
            <a:schemeClr val="tx1"/>
          </a:solidFill>
          <a:uFillTx/>
          <a:latin typeface="+mn-lt"/>
          <a:ea typeface="+mn-ea"/>
          <a:cs typeface="+mn-cs"/>
          <a:sym typeface="Arial"/>
        </a:defRPr>
      </a:lvl6pPr>
      <a:lvl7pPr marL="0" marR="0" indent="2743062" algn="ctr" defTabSz="914377" rtl="0" latinLnBrk="0">
        <a:lnSpc>
          <a:spcPct val="100000"/>
        </a:lnSpc>
        <a:spcBef>
          <a:spcPts val="0"/>
        </a:spcBef>
        <a:spcAft>
          <a:spcPts val="0"/>
        </a:spcAft>
        <a:buClrTx/>
        <a:buSzTx/>
        <a:buFontTx/>
        <a:buNone/>
        <a:tabLst/>
        <a:defRPr sz="1867" b="0" i="0" u="none" strike="noStrike" cap="none" spc="0" baseline="0">
          <a:ln>
            <a:noFill/>
          </a:ln>
          <a:solidFill>
            <a:schemeClr val="tx1"/>
          </a:solidFill>
          <a:uFillTx/>
          <a:latin typeface="+mn-lt"/>
          <a:ea typeface="+mn-ea"/>
          <a:cs typeface="+mn-cs"/>
          <a:sym typeface="Arial"/>
        </a:defRPr>
      </a:lvl7pPr>
      <a:lvl8pPr marL="0" marR="0" indent="3200239" algn="ctr" defTabSz="914377" rtl="0" latinLnBrk="0">
        <a:lnSpc>
          <a:spcPct val="100000"/>
        </a:lnSpc>
        <a:spcBef>
          <a:spcPts val="0"/>
        </a:spcBef>
        <a:spcAft>
          <a:spcPts val="0"/>
        </a:spcAft>
        <a:buClrTx/>
        <a:buSzTx/>
        <a:buFontTx/>
        <a:buNone/>
        <a:tabLst/>
        <a:defRPr sz="1867" b="0" i="0" u="none" strike="noStrike" cap="none" spc="0" baseline="0">
          <a:ln>
            <a:noFill/>
          </a:ln>
          <a:solidFill>
            <a:schemeClr val="tx1"/>
          </a:solidFill>
          <a:uFillTx/>
          <a:latin typeface="+mn-lt"/>
          <a:ea typeface="+mn-ea"/>
          <a:cs typeface="+mn-cs"/>
          <a:sym typeface="Arial"/>
        </a:defRPr>
      </a:lvl8pPr>
      <a:lvl9pPr marL="0" marR="0" indent="3657417" algn="ctr" defTabSz="914377" rtl="0" latinLnBrk="0">
        <a:lnSpc>
          <a:spcPct val="100000"/>
        </a:lnSpc>
        <a:spcBef>
          <a:spcPts val="0"/>
        </a:spcBef>
        <a:spcAft>
          <a:spcPts val="0"/>
        </a:spcAft>
        <a:buClrTx/>
        <a:buSzTx/>
        <a:buFontTx/>
        <a:buNone/>
        <a:tabLst/>
        <a:defRPr sz="1867" b="0" i="0" u="none" strike="noStrike" cap="none" spc="0" baseline="0">
          <a:ln>
            <a:noFill/>
          </a:ln>
          <a:solidFill>
            <a:schemeClr val="tx1"/>
          </a:solidFill>
          <a:uFillTx/>
          <a:latin typeface="+mn-lt"/>
          <a:ea typeface="+mn-ea"/>
          <a:cs typeface="+mn-cs"/>
          <a:sym typeface="Arial"/>
        </a:defRPr>
      </a:lvl9pPr>
    </p:otherStyle>
  </p:txStyles>
  <p:extLst>
    <p:ext uri="{27BBF7A9-308A-43DC-89C8-2F10F3537804}">
      <p15:sldGuideLst xmlns:p15="http://schemas.microsoft.com/office/powerpoint/2012/main">
        <p15:guide id="1" orient="horz" pos="84">
          <p15:clr>
            <a:srgbClr val="F26B43"/>
          </p15:clr>
        </p15:guide>
        <p15:guide id="2" pos="2880">
          <p15:clr>
            <a:srgbClr val="F26B43"/>
          </p15:clr>
        </p15:guide>
        <p15:guide id="3" orient="horz" pos="2772">
          <p15:clr>
            <a:srgbClr val="F26B43"/>
          </p15:clr>
        </p15:guide>
        <p15:guide id="4" pos="192">
          <p15:clr>
            <a:srgbClr val="F26B43"/>
          </p15:clr>
        </p15:guide>
        <p15:guide id="5" pos="5568">
          <p15:clr>
            <a:srgbClr val="F26B43"/>
          </p15:clr>
        </p15:guide>
        <p15:guide id="6" pos="240">
          <p15:clr>
            <a:srgbClr val="F26B43"/>
          </p15:clr>
        </p15:guide>
        <p15:guide id="8" pos="720">
          <p15:clr>
            <a:srgbClr val="F26B43"/>
          </p15:clr>
        </p15:guide>
        <p15:guide id="9" pos="768">
          <p15:clr>
            <a:srgbClr val="F26B43"/>
          </p15:clr>
        </p15:guide>
        <p15:guide id="10" pos="1248">
          <p15:clr>
            <a:srgbClr val="F26B43"/>
          </p15:clr>
        </p15:guide>
        <p15:guide id="11" pos="1296">
          <p15:clr>
            <a:srgbClr val="F26B43"/>
          </p15:clr>
        </p15:guide>
        <p15:guide id="12" pos="1776">
          <p15:clr>
            <a:srgbClr val="F26B43"/>
          </p15:clr>
        </p15:guide>
        <p15:guide id="13" pos="1824">
          <p15:clr>
            <a:srgbClr val="F26B43"/>
          </p15:clr>
        </p15:guide>
        <p15:guide id="14" pos="2352">
          <p15:clr>
            <a:srgbClr val="F26B43"/>
          </p15:clr>
        </p15:guide>
        <p15:guide id="15" pos="2304">
          <p15:clr>
            <a:srgbClr val="F26B43"/>
          </p15:clr>
        </p15:guide>
        <p15:guide id="16" pos="2832">
          <p15:clr>
            <a:srgbClr val="F26B43"/>
          </p15:clr>
        </p15:guide>
        <p15:guide id="17" pos="2928">
          <p15:clr>
            <a:srgbClr val="F26B43"/>
          </p15:clr>
        </p15:guide>
        <p15:guide id="18" pos="3456">
          <p15:clr>
            <a:srgbClr val="F26B43"/>
          </p15:clr>
        </p15:guide>
        <p15:guide id="19" pos="3408">
          <p15:clr>
            <a:srgbClr val="F26B43"/>
          </p15:clr>
        </p15:guide>
        <p15:guide id="20" pos="3984">
          <p15:clr>
            <a:srgbClr val="F26B43"/>
          </p15:clr>
        </p15:guide>
        <p15:guide id="21" pos="3936">
          <p15:clr>
            <a:srgbClr val="F26B43"/>
          </p15:clr>
        </p15:guide>
        <p15:guide id="22" pos="4512">
          <p15:clr>
            <a:srgbClr val="F26B43"/>
          </p15:clr>
        </p15:guide>
        <p15:guide id="23" pos="4464">
          <p15:clr>
            <a:srgbClr val="F26B43"/>
          </p15:clr>
        </p15:guide>
        <p15:guide id="24" pos="5040">
          <p15:clr>
            <a:srgbClr val="F26B43"/>
          </p15:clr>
        </p15:guide>
        <p15:guide id="25" pos="4992">
          <p15:clr>
            <a:srgbClr val="F26B43"/>
          </p15:clr>
        </p15:guide>
        <p15:guide id="27" pos="5520">
          <p15:clr>
            <a:srgbClr val="F26B43"/>
          </p15:clr>
        </p15:guide>
        <p15:guide id="28" orient="horz" pos="732">
          <p15:clr>
            <a:srgbClr val="F26B43"/>
          </p15:clr>
        </p15:guide>
        <p15:guide id="31" orient="horz" pos="3060">
          <p15:clr>
            <a:srgbClr val="F26B43"/>
          </p15:clr>
        </p15:guide>
        <p15:guide id="32" orient="horz" pos="1620">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77824" y="0"/>
            <a:ext cx="10436352" cy="1371600"/>
          </a:xfrm>
          <a:prstGeom prst="rect">
            <a:avLst/>
          </a:prstGeom>
        </p:spPr>
        <p:txBody>
          <a:bodyPr vert="horz" lIns="0" tIns="45720" rIns="0" bIns="45720" rtlCol="0" anchor="b"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877824" y="1371600"/>
            <a:ext cx="10436352" cy="4800600"/>
          </a:xfrm>
          <a:prstGeom prst="rect">
            <a:avLst/>
          </a:prstGeom>
        </p:spPr>
        <p:txBody>
          <a:bodyPr vert="horz" lIns="0" tIns="228600" rIns="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1314176" y="6528816"/>
            <a:ext cx="877824" cy="109728"/>
          </a:xfrm>
          <a:prstGeom prst="rect">
            <a:avLst/>
          </a:prstGeom>
        </p:spPr>
        <p:txBody>
          <a:bodyPr vert="horz" lIns="91440" tIns="0" rIns="91440" bIns="0" rtlCol="0" anchor="ctr"/>
          <a:lstStyle>
            <a:lvl1pPr algn="r">
              <a:defRPr sz="700">
                <a:solidFill>
                  <a:schemeClr val="bg2">
                    <a:lumMod val="60000"/>
                    <a:lumOff val="40000"/>
                  </a:schemeClr>
                </a:solidFill>
              </a:defRPr>
            </a:lvl1pPr>
          </a:lstStyle>
          <a:p>
            <a:fld id="{E446198C-04DA-4E69-9F60-477E336F6D8D}" type="datetimeFigureOut">
              <a:rPr lang="en-US" smtClean="0"/>
              <a:pPr/>
              <a:t>2/19/2025</a:t>
            </a:fld>
            <a:endParaRPr lang="en-US" dirty="0"/>
          </a:p>
        </p:txBody>
      </p:sp>
      <p:sp>
        <p:nvSpPr>
          <p:cNvPr id="5" name="Footer Placeholder 4"/>
          <p:cNvSpPr>
            <a:spLocks noGrp="1"/>
          </p:cNvSpPr>
          <p:nvPr>
            <p:ph type="ftr" sz="quarter" idx="3"/>
          </p:nvPr>
        </p:nvSpPr>
        <p:spPr>
          <a:xfrm>
            <a:off x="2645664" y="6172200"/>
            <a:ext cx="8680704" cy="457200"/>
          </a:xfrm>
          <a:prstGeom prst="rect">
            <a:avLst/>
          </a:prstGeom>
        </p:spPr>
        <p:txBody>
          <a:bodyPr vert="horz" lIns="0" tIns="45720" rIns="0" bIns="0" rtlCol="0" anchor="t" anchorCtr="0"/>
          <a:lstStyle>
            <a:lvl1pPr algn="r">
              <a:lnSpc>
                <a:spcPct val="90000"/>
              </a:lnSpc>
              <a:defRPr sz="1400">
                <a:solidFill>
                  <a:schemeClr val="bg2">
                    <a:lumMod val="40000"/>
                    <a:lumOff val="60000"/>
                  </a:schemeClr>
                </a:solidFill>
              </a:defRPr>
            </a:lvl1pPr>
          </a:lstStyle>
          <a:p>
            <a:endParaRPr lang="en-US" dirty="0"/>
          </a:p>
        </p:txBody>
      </p:sp>
      <p:sp>
        <p:nvSpPr>
          <p:cNvPr id="6" name="Slide Number Placeholder 5"/>
          <p:cNvSpPr>
            <a:spLocks noGrp="1"/>
          </p:cNvSpPr>
          <p:nvPr>
            <p:ph type="sldNum" sz="quarter" idx="4"/>
          </p:nvPr>
        </p:nvSpPr>
        <p:spPr>
          <a:xfrm>
            <a:off x="11314176" y="6931152"/>
            <a:ext cx="877824" cy="109728"/>
          </a:xfrm>
          <a:prstGeom prst="rect">
            <a:avLst/>
          </a:prstGeom>
        </p:spPr>
        <p:txBody>
          <a:bodyPr vert="horz" lIns="91440" tIns="45720" rIns="91440" bIns="45720" rtlCol="0" anchor="ctr"/>
          <a:lstStyle>
            <a:lvl1pPr algn="r">
              <a:defRPr sz="1200">
                <a:solidFill>
                  <a:schemeClr val="bg2">
                    <a:lumMod val="60000"/>
                    <a:lumOff val="40000"/>
                  </a:schemeClr>
                </a:solidFill>
              </a:defRPr>
            </a:lvl1pPr>
          </a:lstStyle>
          <a:p>
            <a:fld id="{6ACAD713-2A88-4927-BA3B-75E8042AC897}" type="slidenum">
              <a:rPr lang="en-US" smtClean="0"/>
              <a:pPr/>
              <a:t>‹#›</a:t>
            </a:fld>
            <a:endParaRPr lang="en-US" dirty="0"/>
          </a:p>
        </p:txBody>
      </p:sp>
      <p:sp>
        <p:nvSpPr>
          <p:cNvPr id="7" name="TextBox 6"/>
          <p:cNvSpPr txBox="1"/>
          <p:nvPr/>
        </p:nvSpPr>
        <p:spPr>
          <a:xfrm>
            <a:off x="9347200" y="6657946"/>
            <a:ext cx="2844800" cy="200055"/>
          </a:xfrm>
          <a:prstGeom prst="rect">
            <a:avLst/>
          </a:prstGeom>
        </p:spPr>
        <p:txBody>
          <a:bodyPr vert="horz" lIns="91440" tIns="45720" rIns="91440" bIns="45720" rtlCol="0" anchor="ctr">
            <a:noAutofit/>
          </a:bodyPr>
          <a:lstStyle>
            <a:defPPr>
              <a:defRPr lang="en-US"/>
            </a:defPPr>
            <a:lvl1pPr algn="r">
              <a:defRPr sz="1200">
                <a:solidFill>
                  <a:schemeClr val="tx1">
                    <a:tint val="75000"/>
                  </a:schemeClr>
                </a:solidFill>
              </a:defRPr>
            </a:lvl1pPr>
          </a:lstStyle>
          <a:p>
            <a:pPr lvl="0"/>
            <a:r>
              <a:rPr lang="en-US" sz="700" dirty="0">
                <a:solidFill>
                  <a:schemeClr val="bg2">
                    <a:lumMod val="60000"/>
                    <a:lumOff val="40000"/>
                  </a:schemeClr>
                </a:solidFill>
              </a:rPr>
              <a:t>©2016 MFMER  |  slide-</a:t>
            </a:r>
            <a:fld id="{D445C29B-035B-48ED-941F-A66A11A8A322}" type="slidenum">
              <a:rPr lang="en-US" sz="700" smtClean="0">
                <a:solidFill>
                  <a:schemeClr val="bg2">
                    <a:lumMod val="60000"/>
                    <a:lumOff val="40000"/>
                  </a:schemeClr>
                </a:solidFill>
              </a:rPr>
              <a:pPr lvl="0"/>
              <a:t>‹#›</a:t>
            </a:fld>
            <a:endParaRPr lang="en-US" sz="700" dirty="0">
              <a:solidFill>
                <a:schemeClr val="bg2">
                  <a:lumMod val="60000"/>
                  <a:lumOff val="40000"/>
                </a:schemeClr>
              </a:solidFill>
            </a:endParaRPr>
          </a:p>
        </p:txBody>
      </p:sp>
    </p:spTree>
    <p:extLst>
      <p:ext uri="{BB962C8B-B14F-4D97-AF65-F5344CB8AC3E}">
        <p14:creationId xmlns:p14="http://schemas.microsoft.com/office/powerpoint/2010/main" val="4201215809"/>
      </p:ext>
    </p:extLst>
  </p:cSld>
  <p:clrMap bg1="dk1" tx1="lt1" bg2="dk2"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Lst>
  <p:txStyles>
    <p:titleStyle>
      <a:lvl1pPr algn="l" defTabSz="914400" rtl="0" eaLnBrk="1" latinLnBrk="0" hangingPunct="1">
        <a:lnSpc>
          <a:spcPct val="90000"/>
        </a:lnSpc>
        <a:spcBef>
          <a:spcPct val="0"/>
        </a:spcBef>
        <a:buNone/>
        <a:defRPr sz="32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500"/>
        </a:spcBef>
        <a:buClr>
          <a:schemeClr val="tx2"/>
        </a:buClr>
        <a:buFont typeface="Arial" pitchFamily="34" charset="0"/>
        <a:buChar char="•"/>
        <a:defRPr sz="2800" kern="1200">
          <a:solidFill>
            <a:schemeClr val="tx1"/>
          </a:solidFill>
          <a:latin typeface="+mn-lt"/>
          <a:ea typeface="+mn-ea"/>
          <a:cs typeface="+mn-cs"/>
        </a:defRPr>
      </a:lvl1pPr>
      <a:lvl2pPr marL="692150" indent="-234950" algn="l" defTabSz="914400" rtl="0" eaLnBrk="1" latinLnBrk="0" hangingPunct="1">
        <a:lnSpc>
          <a:spcPct val="90000"/>
        </a:lnSpc>
        <a:spcBef>
          <a:spcPts val="600"/>
        </a:spcBef>
        <a:buClr>
          <a:schemeClr val="bg2">
            <a:lumMod val="40000"/>
            <a:lumOff val="60000"/>
          </a:schemeClr>
        </a:buClr>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600"/>
        </a:spcBef>
        <a:buClr>
          <a:schemeClr val="bg2">
            <a:lumMod val="40000"/>
            <a:lumOff val="60000"/>
          </a:schemeClr>
        </a:buClr>
        <a:buFont typeface="Arial" pitchFamily="34" charset="0"/>
        <a:buChar char="•"/>
        <a:defRPr sz="2800" kern="1200">
          <a:solidFill>
            <a:schemeClr val="tx1"/>
          </a:solidFill>
          <a:latin typeface="+mn-lt"/>
          <a:ea typeface="+mn-ea"/>
          <a:cs typeface="+mn-cs"/>
        </a:defRPr>
      </a:lvl3pPr>
      <a:lvl4pPr marL="1600200" indent="-228600" algn="l" defTabSz="914400" rtl="0" eaLnBrk="1" latinLnBrk="0" hangingPunct="1">
        <a:lnSpc>
          <a:spcPct val="90000"/>
        </a:lnSpc>
        <a:spcBef>
          <a:spcPts val="600"/>
        </a:spcBef>
        <a:buClr>
          <a:schemeClr val="bg2">
            <a:lumMod val="40000"/>
            <a:lumOff val="60000"/>
          </a:schemeClr>
        </a:buClr>
        <a:buFont typeface="Arial" pitchFamily="34" charset="0"/>
        <a:buChar char="•"/>
        <a:defRPr sz="2800" kern="1200">
          <a:solidFill>
            <a:schemeClr val="tx1"/>
          </a:solidFill>
          <a:latin typeface="+mn-lt"/>
          <a:ea typeface="+mn-ea"/>
          <a:cs typeface="+mn-cs"/>
        </a:defRPr>
      </a:lvl4pPr>
      <a:lvl5pPr marL="2057400" indent="-228600" algn="l" defTabSz="914400" rtl="0" eaLnBrk="1" latinLnBrk="0" hangingPunct="1">
        <a:lnSpc>
          <a:spcPct val="90000"/>
        </a:lnSpc>
        <a:spcBef>
          <a:spcPts val="600"/>
        </a:spcBef>
        <a:buClr>
          <a:schemeClr val="bg2">
            <a:lumMod val="40000"/>
            <a:lumOff val="60000"/>
          </a:schemeClr>
        </a:buClr>
        <a:buFont typeface="Arial" pitchFamily="34" charset="0"/>
        <a:buChar char="•"/>
        <a:defRPr sz="2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6.xml"/><Relationship Id="rId1" Type="http://schemas.openxmlformats.org/officeDocument/2006/relationships/slideLayout" Target="../slideLayouts/slideLayout21.xml"/><Relationship Id="rId5" Type="http://schemas.openxmlformats.org/officeDocument/2006/relationships/image" Target="../media/image25.png"/><Relationship Id="rId4" Type="http://schemas.openxmlformats.org/officeDocument/2006/relationships/image" Target="../media/image24.e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6.png"/><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3" Type="http://schemas.openxmlformats.org/officeDocument/2006/relationships/hyperlink" Target="https://www.sciencedirect.com/journal/journal-of-clinical-densitometry/vol/3/issue/3" TargetMode="External"/><Relationship Id="rId2" Type="http://schemas.openxmlformats.org/officeDocument/2006/relationships/image" Target="../media/image29.jpeg"/><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s://radiopaedia.org/articles/osteoporotic-spinal-compression-fracture?lang=us" TargetMode="External"/><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1.png"/><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1.xml"/><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1.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1.xml"/><Relationship Id="rId4" Type="http://schemas.microsoft.com/office/2007/relationships/hdphoto" Target="../media/hdphoto3.wdp"/></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21.xml"/><Relationship Id="rId5" Type="http://schemas.openxmlformats.org/officeDocument/2006/relationships/image" Target="../media/image45.png"/><Relationship Id="rId4" Type="http://schemas.openxmlformats.org/officeDocument/2006/relationships/image" Target="../media/image44.png"/></Relationships>
</file>

<file path=ppt/slides/_rels/slide2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1.xml"/></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1.xml"/><Relationship Id="rId4" Type="http://schemas.openxmlformats.org/officeDocument/2006/relationships/image" Target="../media/image49.png"/></Relationships>
</file>

<file path=ppt/slides/_rels/slide2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1.xml"/><Relationship Id="rId4" Type="http://schemas.openxmlformats.org/officeDocument/2006/relationships/image" Target="../media/image52.emf"/></Relationships>
</file>

<file path=ppt/slides/_rels/slide2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1.xml"/></Relationships>
</file>

<file path=ppt/slides/_rels/slide2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1.xml"/></Relationships>
</file>

<file path=ppt/slides/_rels/slide2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png"/><Relationship Id="rId1" Type="http://schemas.openxmlformats.org/officeDocument/2006/relationships/slideLayout" Target="../slideLayouts/slideLayout10.xml"/><Relationship Id="rId5" Type="http://schemas.openxmlformats.org/officeDocument/2006/relationships/image" Target="../media/image15.jpg"/><Relationship Id="rId4" Type="http://schemas.openxmlformats.org/officeDocument/2006/relationships/image" Target="../media/image14.jpg"/></Relationships>
</file>

<file path=ppt/slides/_rels/slide3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1.xml"/></Relationships>
</file>

<file path=ppt/slides/_rels/slide31.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image" Target="../media/image60.emf"/><Relationship Id="rId1" Type="http://schemas.openxmlformats.org/officeDocument/2006/relationships/slideLayout" Target="../slideLayouts/slideLayout21.xml"/><Relationship Id="rId4" Type="http://schemas.openxmlformats.org/officeDocument/2006/relationships/image" Target="../media/image62.emf"/></Relationships>
</file>

<file path=ppt/slides/_rels/slide3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1.xml"/></Relationships>
</file>

<file path=ppt/slides/_rels/slide3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1.xml"/></Relationships>
</file>

<file path=ppt/slides/_rels/slide3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1.xml"/></Relationships>
</file>

<file path=ppt/slides/_rels/slide3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1.xml"/></Relationships>
</file>

<file path=ppt/slides/_rels/slide3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png"/><Relationship Id="rId1" Type="http://schemas.openxmlformats.org/officeDocument/2006/relationships/slideLayout" Target="../slideLayouts/slideLayout21.xml"/></Relationships>
</file>

<file path=ppt/slides/_rels/slide3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68.png"/><Relationship Id="rId1" Type="http://schemas.openxmlformats.org/officeDocument/2006/relationships/slideLayout" Target="../slideLayouts/slideLayout21.xml"/><Relationship Id="rId5" Type="http://schemas.openxmlformats.org/officeDocument/2006/relationships/hyperlink" Target="https://pubmed.ncbi.nlm.nih.gov/?term=%22Cosman%20F%22%5BAuthor%5D" TargetMode="External"/><Relationship Id="rId4" Type="http://schemas.openxmlformats.org/officeDocument/2006/relationships/hyperlink" Target="https://pubmed.ncbi.nlm.nih.gov/?term=%22Keaveny%20TM%22%5BAuthor%5D"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70.png"/><Relationship Id="rId7" Type="http://schemas.openxmlformats.org/officeDocument/2006/relationships/hyperlink" Target="https://pubmed.ncbi.nlm.nih.gov/?term=%22Cosman%20F%22%5BAuthor%5D" TargetMode="External"/><Relationship Id="rId2" Type="http://schemas.openxmlformats.org/officeDocument/2006/relationships/image" Target="../media/image69.png"/><Relationship Id="rId1" Type="http://schemas.openxmlformats.org/officeDocument/2006/relationships/slideLayout" Target="../slideLayouts/slideLayout21.xml"/><Relationship Id="rId6" Type="http://schemas.openxmlformats.org/officeDocument/2006/relationships/hyperlink" Target="https://pubmed.ncbi.nlm.nih.gov/?term=%22Keaveny%20TM%22%5BAuthor%5D" TargetMode="External"/><Relationship Id="rId5" Type="http://schemas.openxmlformats.org/officeDocument/2006/relationships/image" Target="../media/image72.png"/><Relationship Id="rId4" Type="http://schemas.openxmlformats.org/officeDocument/2006/relationships/image" Target="../media/image71.png"/></Relationships>
</file>

<file path=ppt/slides/_rels/slide39.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8" Type="http://schemas.openxmlformats.org/officeDocument/2006/relationships/hyperlink" Target="https://www.mayoclinic.org/biographies/elder-benjamin-d-m-d-ph-d/bio-20356285" TargetMode="External"/><Relationship Id="rId3" Type="http://schemas.openxmlformats.org/officeDocument/2006/relationships/image" Target="../media/image16.jpg"/><Relationship Id="rId7" Type="http://schemas.openxmlformats.org/officeDocument/2006/relationships/hyperlink" Target="https://www.kumc.edu/bcarlson.html" TargetMode="External"/><Relationship Id="rId2" Type="http://schemas.openxmlformats.org/officeDocument/2006/relationships/hyperlink" Target="http://spinehealth.org/bonehub" TargetMode="External"/><Relationship Id="rId1" Type="http://schemas.openxmlformats.org/officeDocument/2006/relationships/slideLayout" Target="../slideLayouts/slideLayout2.xml"/><Relationship Id="rId6" Type="http://schemas.openxmlformats.org/officeDocument/2006/relationships/hyperlink" Target="https://providers.nortonhealthcare.com/provider/John%2BR%2BDimar%2C%2BII/464162" TargetMode="External"/><Relationship Id="rId11" Type="http://schemas.openxmlformats.org/officeDocument/2006/relationships/hyperlink" Target="https://www.massgeneral.org/doctors/20487/ganesh-shankar" TargetMode="External"/><Relationship Id="rId5" Type="http://schemas.openxmlformats.org/officeDocument/2006/relationships/hyperlink" Target="https://ortho.wisc.edu/wp-content/themes/OrthopedicsRevisedTheme/physician-profiles/cv/cv-anderson-paul.pdf" TargetMode="External"/><Relationship Id="rId10" Type="http://schemas.openxmlformats.org/officeDocument/2006/relationships/hyperlink" Target="https://www.columbiaortho.org/profile/zeeshan-m-sardar-md" TargetMode="External"/><Relationship Id="rId4" Type="http://schemas.openxmlformats.org/officeDocument/2006/relationships/image" Target="../media/image17.jpg"/><Relationship Id="rId9" Type="http://schemas.openxmlformats.org/officeDocument/2006/relationships/hyperlink" Target="https://www.vmfh.org/find-a-doctor/spine-surgery/venu-nemani-1265757710" TargetMode="Externa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2.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1.xml"/></Relationships>
</file>

<file path=ppt/slides/_rels/slide4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1.xml"/><Relationship Id="rId5" Type="http://schemas.openxmlformats.org/officeDocument/2006/relationships/image" Target="../media/image78.png"/><Relationship Id="rId4" Type="http://schemas.openxmlformats.org/officeDocument/2006/relationships/image" Target="../media/image77.png"/></Relationships>
</file>

<file path=ppt/slides/_rels/slide4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8.xml"/><Relationship Id="rId1" Type="http://schemas.openxmlformats.org/officeDocument/2006/relationships/slideLayout" Target="../slideLayouts/slideLayout40.xml"/><Relationship Id="rId5" Type="http://schemas.openxmlformats.org/officeDocument/2006/relationships/image" Target="../media/image17.jpg"/><Relationship Id="rId4" Type="http://schemas.openxmlformats.org/officeDocument/2006/relationships/image" Target="../media/image82.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5.xml.rels><?xml version="1.0" encoding="UTF-8" standalone="yes"?>
<Relationships xmlns="http://schemas.openxmlformats.org/package/2006/relationships"><Relationship Id="rId3" Type="http://schemas.openxmlformats.org/officeDocument/2006/relationships/hyperlink" Target="https://www.ncbi.nlm.nih.gov/pmc/articles/PMC10212156/" TargetMode="External"/><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5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5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9.xml"/><Relationship Id="rId1" Type="http://schemas.openxmlformats.org/officeDocument/2006/relationships/slideLayout" Target="../slideLayouts/slideLayout46.xml"/></Relationships>
</file>

<file path=ppt/slides/_rels/slide5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10.xml"/><Relationship Id="rId1" Type="http://schemas.openxmlformats.org/officeDocument/2006/relationships/slideLayout" Target="../slideLayouts/slideLayout46.xml"/><Relationship Id="rId4" Type="http://schemas.openxmlformats.org/officeDocument/2006/relationships/image" Target="../media/image84.emf"/></Relationships>
</file>

<file path=ppt/slides/_rels/slide5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1.xml"/><Relationship Id="rId1" Type="http://schemas.openxmlformats.org/officeDocument/2006/relationships/slideLayout" Target="../slideLayouts/slideLayout46.xml"/></Relationships>
</file>

<file path=ppt/slides/_rels/slide5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2.xml"/><Relationship Id="rId1" Type="http://schemas.openxmlformats.org/officeDocument/2006/relationships/slideLayout" Target="../slideLayouts/slideLayout53.xml"/></Relationships>
</file>

<file path=ppt/slides/_rels/slide5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46.xml"/></Relationships>
</file>

<file path=ppt/slides/_rels/slide5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4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6.xml.rels><?xml version="1.0" encoding="UTF-8" standalone="yes"?>
<Relationships xmlns="http://schemas.openxmlformats.org/package/2006/relationships"><Relationship Id="rId3" Type="http://schemas.openxmlformats.org/officeDocument/2006/relationships/hyperlink" Target="http://spinehealth.org/bonehub" TargetMode="External"/><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6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46.xml"/><Relationship Id="rId4" Type="http://schemas.openxmlformats.org/officeDocument/2006/relationships/image" Target="../media/image93.png"/></Relationships>
</file>

<file path=ppt/slides/_rels/slide6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46.xml"/><Relationship Id="rId5" Type="http://schemas.openxmlformats.org/officeDocument/2006/relationships/image" Target="../media/image97.png"/><Relationship Id="rId4" Type="http://schemas.openxmlformats.org/officeDocument/2006/relationships/image" Target="../media/image96.png"/></Relationships>
</file>

<file path=ppt/slides/_rels/slide6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46.xml"/></Relationships>
</file>

<file path=ppt/slides/_rels/slide63.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40.xml"/></Relationships>
</file>

<file path=ppt/slides/_rels/slide64.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4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66.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46.xml"/></Relationships>
</file>

<file path=ppt/slides/_rels/slide67.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46.xml"/></Relationships>
</file>

<file path=ppt/slides/_rels/slide68.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41.xml"/></Relationships>
</file>

<file path=ppt/slides/_rels/slide69.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41.xml"/></Relationships>
</file>

<file path=ppt/slides/_rels/slide7.xml.rels><?xml version="1.0" encoding="UTF-8" standalone="yes"?>
<Relationships xmlns="http://schemas.openxmlformats.org/package/2006/relationships"><Relationship Id="rId3" Type="http://schemas.openxmlformats.org/officeDocument/2006/relationships/hyperlink" Target="http://spinehealth.org/bonehub" TargetMode="External"/><Relationship Id="rId2" Type="http://schemas.openxmlformats.org/officeDocument/2006/relationships/hyperlink" Target="http://cme.spinehealth.org/" TargetMode="Externa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70.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3.xml"/><Relationship Id="rId1" Type="http://schemas.openxmlformats.org/officeDocument/2006/relationships/slideLayout" Target="../slideLayouts/slideLayout40.xml"/><Relationship Id="rId4" Type="http://schemas.openxmlformats.org/officeDocument/2006/relationships/image" Target="../media/image109.png"/></Relationships>
</file>

<file path=ppt/slides/_rels/slide71.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4.xml"/><Relationship Id="rId1" Type="http://schemas.openxmlformats.org/officeDocument/2006/relationships/slideLayout" Target="../slideLayouts/slideLayout41.xml"/></Relationships>
</file>

<file path=ppt/slides/_rels/slide72.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5.xml"/><Relationship Id="rId1" Type="http://schemas.openxmlformats.org/officeDocument/2006/relationships/slideLayout" Target="../slideLayouts/slideLayout41.xml"/></Relationships>
</file>

<file path=ppt/slides/_rels/slide73.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6.xml"/><Relationship Id="rId1" Type="http://schemas.openxmlformats.org/officeDocument/2006/relationships/slideLayout" Target="../slideLayouts/slideLayout40.xml"/></Relationships>
</file>

<file path=ppt/slides/_rels/slide74.xml.rels><?xml version="1.0" encoding="UTF-8" standalone="yes"?>
<Relationships xmlns="http://schemas.openxmlformats.org/package/2006/relationships"><Relationship Id="rId3" Type="http://schemas.openxmlformats.org/officeDocument/2006/relationships/image" Target="../media/image113.jpg"/><Relationship Id="rId2" Type="http://schemas.openxmlformats.org/officeDocument/2006/relationships/notesSlide" Target="../notesSlides/notesSlide17.xml"/><Relationship Id="rId1" Type="http://schemas.openxmlformats.org/officeDocument/2006/relationships/slideLayout" Target="../slideLayouts/slideLayout47.xml"/></Relationships>
</file>

<file path=ppt/slides/_rels/slide75.xml.rels><?xml version="1.0" encoding="UTF-8" standalone="yes"?>
<Relationships xmlns="http://schemas.openxmlformats.org/package/2006/relationships"><Relationship Id="rId2" Type="http://schemas.openxmlformats.org/officeDocument/2006/relationships/image" Target="../media/image114.jpg"/><Relationship Id="rId1" Type="http://schemas.openxmlformats.org/officeDocument/2006/relationships/slideLayout" Target="../slideLayouts/slideLayout47.xml"/></Relationships>
</file>

<file path=ppt/slides/_rels/slide76.xml.rels><?xml version="1.0" encoding="UTF-8" standalone="yes"?>
<Relationships xmlns="http://schemas.openxmlformats.org/package/2006/relationships"><Relationship Id="rId2" Type="http://schemas.openxmlformats.org/officeDocument/2006/relationships/image" Target="../media/image115.jpg"/><Relationship Id="rId1" Type="http://schemas.openxmlformats.org/officeDocument/2006/relationships/slideLayout" Target="../slideLayouts/slideLayout4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37.xml"/><Relationship Id="rId5" Type="http://schemas.openxmlformats.org/officeDocument/2006/relationships/image" Target="../media/image17.jpg"/><Relationship Id="rId4" Type="http://schemas.openxmlformats.org/officeDocument/2006/relationships/image" Target="../media/image118.png"/></Relationships>
</file>

<file path=ppt/slides/_rels/slide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6.png"/><Relationship Id="rId1" Type="http://schemas.openxmlformats.org/officeDocument/2006/relationships/slideLayout" Target="../slideLayouts/slideLayout37.xml"/><Relationship Id="rId6" Type="http://schemas.openxmlformats.org/officeDocument/2006/relationships/image" Target="../media/image122.png"/><Relationship Id="rId5" Type="http://schemas.openxmlformats.org/officeDocument/2006/relationships/image" Target="../media/image121.png"/><Relationship Id="rId4" Type="http://schemas.openxmlformats.org/officeDocument/2006/relationships/image" Target="../media/image120.png"/></Relationships>
</file>

<file path=ppt/slides/_rels/slide81.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16.png"/><Relationship Id="rId1" Type="http://schemas.openxmlformats.org/officeDocument/2006/relationships/slideLayout" Target="../slideLayouts/slideLayout37.xml"/><Relationship Id="rId4" Type="http://schemas.openxmlformats.org/officeDocument/2006/relationships/image" Target="../media/image122.png"/></Relationships>
</file>

<file path=ppt/slides/_rels/slide82.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37.xml"/><Relationship Id="rId4" Type="http://schemas.openxmlformats.org/officeDocument/2006/relationships/image" Target="../media/image125.png"/></Relationships>
</file>

<file path=ppt/slides/_rels/slide83.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16.png"/><Relationship Id="rId1" Type="http://schemas.openxmlformats.org/officeDocument/2006/relationships/slideLayout" Target="../slideLayouts/slideLayout37.xml"/><Relationship Id="rId4" Type="http://schemas.openxmlformats.org/officeDocument/2006/relationships/image" Target="../media/image127.png"/></Relationships>
</file>

<file path=ppt/slides/_rels/slide84.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16.png"/><Relationship Id="rId1" Type="http://schemas.openxmlformats.org/officeDocument/2006/relationships/slideLayout" Target="../slideLayouts/slideLayout37.xml"/><Relationship Id="rId4" Type="http://schemas.openxmlformats.org/officeDocument/2006/relationships/image" Target="../media/image122.png"/></Relationships>
</file>

<file path=ppt/slides/_rels/slide85.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16.png"/><Relationship Id="rId1" Type="http://schemas.openxmlformats.org/officeDocument/2006/relationships/slideLayout" Target="../slideLayouts/slideLayout37.xml"/><Relationship Id="rId4" Type="http://schemas.openxmlformats.org/officeDocument/2006/relationships/image" Target="../media/image122.png"/></Relationships>
</file>

<file path=ppt/slides/_rels/slide86.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16.png"/><Relationship Id="rId1" Type="http://schemas.openxmlformats.org/officeDocument/2006/relationships/slideLayout" Target="../slideLayouts/slideLayout37.xml"/></Relationships>
</file>

<file path=ppt/slides/_rels/slide87.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16.png"/><Relationship Id="rId1" Type="http://schemas.openxmlformats.org/officeDocument/2006/relationships/slideLayout" Target="../slideLayouts/slideLayout37.xml"/><Relationship Id="rId5" Type="http://schemas.openxmlformats.org/officeDocument/2006/relationships/image" Target="../media/image129.jpeg"/><Relationship Id="rId4" Type="http://schemas.openxmlformats.org/officeDocument/2006/relationships/image" Target="../media/image122.png"/></Relationships>
</file>

<file path=ppt/slides/_rels/slide88.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37.xml"/></Relationships>
</file>

<file path=ppt/slides/_rels/slide89.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3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37.xml"/><Relationship Id="rId5" Type="http://schemas.openxmlformats.org/officeDocument/2006/relationships/image" Target="../media/image131.png"/><Relationship Id="rId4" Type="http://schemas.openxmlformats.org/officeDocument/2006/relationships/image" Target="../media/image130.png"/></Relationships>
</file>

<file path=ppt/slides/_rels/slide91.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32.png"/><Relationship Id="rId1" Type="http://schemas.openxmlformats.org/officeDocument/2006/relationships/slideLayout" Target="../slideLayouts/slideLayout37.xml"/><Relationship Id="rId5" Type="http://schemas.openxmlformats.org/officeDocument/2006/relationships/image" Target="../media/image116.png"/><Relationship Id="rId4" Type="http://schemas.openxmlformats.org/officeDocument/2006/relationships/image" Target="../media/image133.png"/></Relationships>
</file>

<file path=ppt/slides/_rels/slide92.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22.png"/><Relationship Id="rId1" Type="http://schemas.openxmlformats.org/officeDocument/2006/relationships/slideLayout" Target="../slideLayouts/slideLayout37.xml"/></Relationships>
</file>

<file path=ppt/slides/_rels/slide93.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16.png"/><Relationship Id="rId1" Type="http://schemas.openxmlformats.org/officeDocument/2006/relationships/slideLayout" Target="../slideLayouts/slideLayout37.xml"/><Relationship Id="rId4" Type="http://schemas.openxmlformats.org/officeDocument/2006/relationships/image" Target="../media/image131.png"/></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3" Type="http://schemas.openxmlformats.org/officeDocument/2006/relationships/hyperlink" Target="mailto:rroy@spinehealth.org"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pic>
        <p:nvPicPr>
          <p:cNvPr id="120" name="Google Shape;120;p40" descr="Child riding on adult's shoulders"/>
          <p:cNvPicPr preferRelativeResize="0"/>
          <p:nvPr/>
        </p:nvPicPr>
        <p:blipFill rotWithShape="1">
          <a:blip r:embed="rId3">
            <a:alphaModFix/>
          </a:blip>
          <a:srcRect l="599" r="16061"/>
          <a:stretch/>
        </p:blipFill>
        <p:spPr>
          <a:xfrm>
            <a:off x="4239905" y="548187"/>
            <a:ext cx="7370904" cy="5899650"/>
          </a:xfrm>
          <a:prstGeom prst="rect">
            <a:avLst/>
          </a:prstGeom>
          <a:noFill/>
          <a:ln>
            <a:noFill/>
          </a:ln>
        </p:spPr>
      </p:pic>
      <p:sp>
        <p:nvSpPr>
          <p:cNvPr id="121" name="Google Shape;121;p40"/>
          <p:cNvSpPr txBox="1">
            <a:spLocks noGrp="1"/>
          </p:cNvSpPr>
          <p:nvPr>
            <p:ph type="title"/>
          </p:nvPr>
        </p:nvSpPr>
        <p:spPr>
          <a:xfrm>
            <a:off x="581192" y="702156"/>
            <a:ext cx="3554080" cy="118872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accent1"/>
              </a:buClr>
              <a:buSzPts val="4400"/>
              <a:buFont typeface="Poppins Black"/>
              <a:buNone/>
            </a:pPr>
            <a:endParaRPr dirty="0"/>
          </a:p>
        </p:txBody>
      </p:sp>
      <p:sp>
        <p:nvSpPr>
          <p:cNvPr id="122" name="Google Shape;122;p40"/>
          <p:cNvSpPr/>
          <p:nvPr/>
        </p:nvSpPr>
        <p:spPr>
          <a:xfrm>
            <a:off x="445827" y="445827"/>
            <a:ext cx="3894155" cy="600201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pic>
        <p:nvPicPr>
          <p:cNvPr id="123" name="Google Shape;123;p40"/>
          <p:cNvPicPr preferRelativeResize="0"/>
          <p:nvPr/>
        </p:nvPicPr>
        <p:blipFill rotWithShape="1">
          <a:blip r:embed="rId4">
            <a:alphaModFix/>
          </a:blip>
          <a:srcRect/>
          <a:stretch/>
        </p:blipFill>
        <p:spPr>
          <a:xfrm>
            <a:off x="222383" y="239879"/>
            <a:ext cx="4017522" cy="1828800"/>
          </a:xfrm>
          <a:prstGeom prst="rect">
            <a:avLst/>
          </a:prstGeom>
          <a:noFill/>
          <a:ln>
            <a:noFill/>
          </a:ln>
        </p:spPr>
      </p:pic>
      <p:sp>
        <p:nvSpPr>
          <p:cNvPr id="124" name="Google Shape;124;p40"/>
          <p:cNvSpPr/>
          <p:nvPr/>
        </p:nvSpPr>
        <p:spPr>
          <a:xfrm>
            <a:off x="4339983" y="548187"/>
            <a:ext cx="7270825" cy="5899650"/>
          </a:xfrm>
          <a:prstGeom prst="rect">
            <a:avLst/>
          </a:prstGeom>
          <a:solidFill>
            <a:schemeClr val="accent1">
              <a:alpha val="5490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125" name="Google Shape;125;p40"/>
          <p:cNvSpPr txBox="1"/>
          <p:nvPr/>
        </p:nvSpPr>
        <p:spPr>
          <a:xfrm>
            <a:off x="4135272" y="4082269"/>
            <a:ext cx="7310400" cy="1323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4000"/>
              <a:buFont typeface="Poppins Black"/>
              <a:buNone/>
            </a:pPr>
            <a:r>
              <a:rPr lang="en-US" sz="4000" b="1" i="0" u="none" strike="noStrike" cap="none" dirty="0">
                <a:solidFill>
                  <a:schemeClr val="lt1"/>
                </a:solidFill>
                <a:latin typeface="Poppins"/>
                <a:ea typeface="Poppins"/>
                <a:cs typeface="Poppins"/>
                <a:sym typeface="Poppins"/>
              </a:rPr>
              <a:t>We give knowledge. </a:t>
            </a:r>
            <a:endParaRPr sz="1400" b="1" i="0" u="none" strike="noStrike" cap="none" dirty="0">
              <a:solidFill>
                <a:srgbClr val="000000"/>
              </a:solidFill>
              <a:latin typeface="Poppins"/>
              <a:ea typeface="Poppins"/>
              <a:cs typeface="Poppins"/>
              <a:sym typeface="Poppins"/>
            </a:endParaRPr>
          </a:p>
          <a:p>
            <a:pPr marL="0" marR="0" lvl="0" indent="0" algn="ctr" rtl="0">
              <a:lnSpc>
                <a:spcPct val="100000"/>
              </a:lnSpc>
              <a:spcBef>
                <a:spcPts val="0"/>
              </a:spcBef>
              <a:spcAft>
                <a:spcPts val="0"/>
              </a:spcAft>
              <a:buClr>
                <a:schemeClr val="lt1"/>
              </a:buClr>
              <a:buSzPts val="4000"/>
              <a:buFont typeface="Poppins Black"/>
              <a:buNone/>
            </a:pPr>
            <a:r>
              <a:rPr lang="en-US" sz="4000" b="1" i="0" u="none" strike="noStrike" cap="none" dirty="0">
                <a:solidFill>
                  <a:schemeClr val="lt1"/>
                </a:solidFill>
                <a:latin typeface="Poppins"/>
                <a:ea typeface="Poppins"/>
                <a:cs typeface="Poppins"/>
                <a:sym typeface="Poppins"/>
              </a:rPr>
              <a:t>We give hope.</a:t>
            </a:r>
            <a:endParaRPr sz="4000" b="1" i="0" u="none" strike="noStrike" cap="none" dirty="0">
              <a:solidFill>
                <a:schemeClr val="lt1"/>
              </a:solidFill>
              <a:latin typeface="Poppins"/>
              <a:ea typeface="Poppins"/>
              <a:cs typeface="Poppins"/>
              <a:sym typeface="Poppins"/>
            </a:endParaRPr>
          </a:p>
        </p:txBody>
      </p:sp>
      <p:sp>
        <p:nvSpPr>
          <p:cNvPr id="126" name="Google Shape;126;p40"/>
          <p:cNvSpPr txBox="1"/>
          <p:nvPr/>
        </p:nvSpPr>
        <p:spPr>
          <a:xfrm>
            <a:off x="443549" y="1890876"/>
            <a:ext cx="3900989" cy="461660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2800" b="1" i="0" u="none" strike="noStrike" cap="none" dirty="0">
                <a:solidFill>
                  <a:schemeClr val="lt1"/>
                </a:solidFill>
                <a:latin typeface="Poppins"/>
                <a:ea typeface="Poppins"/>
                <a:cs typeface="Poppins"/>
                <a:sym typeface="Poppins"/>
              </a:rPr>
              <a:t>Breakfast Bites Symposium:</a:t>
            </a:r>
          </a:p>
          <a:p>
            <a:pPr marL="0" marR="0" lvl="0" indent="0" algn="ctr" rtl="0">
              <a:lnSpc>
                <a:spcPct val="100000"/>
              </a:lnSpc>
              <a:spcBef>
                <a:spcPts val="0"/>
              </a:spcBef>
              <a:spcAft>
                <a:spcPts val="0"/>
              </a:spcAft>
              <a:buClr>
                <a:srgbClr val="000000"/>
              </a:buClr>
              <a:buSzPts val="3200"/>
              <a:buFont typeface="Arial"/>
              <a:buNone/>
            </a:pPr>
            <a:r>
              <a:rPr lang="en-US" sz="2800" b="1" dirty="0">
                <a:solidFill>
                  <a:schemeClr val="lt1"/>
                </a:solidFill>
                <a:latin typeface="Poppins"/>
                <a:ea typeface="Poppins"/>
                <a:cs typeface="Poppins"/>
                <a:sym typeface="Poppins"/>
              </a:rPr>
              <a:t>Bone Health Optimization for Spine Surgeons</a:t>
            </a:r>
            <a:endParaRPr sz="2800" b="0" i="0" u="none" strike="noStrike" cap="none" dirty="0">
              <a:solidFill>
                <a:srgbClr val="000000"/>
              </a:solidFill>
              <a:latin typeface="Poppins"/>
              <a:ea typeface="Poppins"/>
              <a:cs typeface="Poppins"/>
              <a:sym typeface="Poppins"/>
            </a:endParaRPr>
          </a:p>
          <a:p>
            <a:pPr marL="0" marR="0" lvl="0" indent="0" algn="ctr" rtl="0">
              <a:lnSpc>
                <a:spcPct val="100000"/>
              </a:lnSpc>
              <a:spcBef>
                <a:spcPts val="0"/>
              </a:spcBef>
              <a:spcAft>
                <a:spcPts val="0"/>
              </a:spcAft>
              <a:buClr>
                <a:srgbClr val="000000"/>
              </a:buClr>
              <a:buSzPts val="3200"/>
              <a:buFont typeface="Arial"/>
              <a:buNone/>
            </a:pPr>
            <a:endParaRPr sz="2000" b="1" i="0" u="none" strike="noStrike" cap="none" dirty="0">
              <a:solidFill>
                <a:schemeClr val="lt1"/>
              </a:solidFill>
              <a:latin typeface="Poppins"/>
              <a:ea typeface="Poppins"/>
              <a:cs typeface="Poppins"/>
              <a:sym typeface="Poppins"/>
            </a:endParaRPr>
          </a:p>
          <a:p>
            <a:pPr marL="0" marR="0" lvl="0" indent="0" algn="ctr" rtl="0">
              <a:lnSpc>
                <a:spcPct val="100000"/>
              </a:lnSpc>
              <a:spcBef>
                <a:spcPts val="0"/>
              </a:spcBef>
              <a:spcAft>
                <a:spcPts val="0"/>
              </a:spcAft>
              <a:buClr>
                <a:srgbClr val="000000"/>
              </a:buClr>
              <a:buSzPts val="3200"/>
              <a:buFont typeface="Arial"/>
              <a:buNone/>
            </a:pPr>
            <a:endParaRPr lang="en-US" sz="2000" b="1" i="1" dirty="0">
              <a:solidFill>
                <a:schemeClr val="lt1"/>
              </a:solidFill>
              <a:latin typeface="Poppins"/>
              <a:ea typeface="Poppins"/>
              <a:cs typeface="Poppins"/>
              <a:sym typeface="Poppins"/>
            </a:endParaRPr>
          </a:p>
          <a:p>
            <a:pPr marL="0" marR="0" lvl="0" indent="0" algn="ctr" rtl="0">
              <a:lnSpc>
                <a:spcPct val="100000"/>
              </a:lnSpc>
              <a:spcBef>
                <a:spcPts val="0"/>
              </a:spcBef>
              <a:spcAft>
                <a:spcPts val="0"/>
              </a:spcAft>
              <a:buClr>
                <a:srgbClr val="000000"/>
              </a:buClr>
              <a:buSzPts val="3200"/>
              <a:buFont typeface="Arial"/>
              <a:buNone/>
            </a:pPr>
            <a:r>
              <a:rPr lang="en-US" sz="2000" b="1" i="1" dirty="0">
                <a:solidFill>
                  <a:schemeClr val="lt1"/>
                </a:solidFill>
                <a:latin typeface="Poppins"/>
                <a:ea typeface="Poppins"/>
                <a:cs typeface="Poppins"/>
                <a:sym typeface="Poppins"/>
              </a:rPr>
              <a:t>Friday, February 21</a:t>
            </a:r>
          </a:p>
          <a:p>
            <a:pPr marL="0" marR="0" lvl="0" indent="0" algn="ctr" rtl="0">
              <a:lnSpc>
                <a:spcPct val="100000"/>
              </a:lnSpc>
              <a:spcBef>
                <a:spcPts val="0"/>
              </a:spcBef>
              <a:spcAft>
                <a:spcPts val="0"/>
              </a:spcAft>
              <a:buClr>
                <a:srgbClr val="000000"/>
              </a:buClr>
              <a:buSzPts val="3200"/>
              <a:buFont typeface="Arial"/>
              <a:buNone/>
            </a:pPr>
            <a:r>
              <a:rPr lang="en-US" sz="2000" b="1" i="1" dirty="0">
                <a:solidFill>
                  <a:schemeClr val="lt1"/>
                </a:solidFill>
                <a:latin typeface="Poppins"/>
                <a:ea typeface="Poppins"/>
                <a:cs typeface="Poppins"/>
                <a:sym typeface="Poppins"/>
              </a:rPr>
              <a:t>7:30-8:15 pm ET</a:t>
            </a:r>
          </a:p>
          <a:p>
            <a:pPr marL="0" marR="0" lvl="0" indent="0" algn="ctr" rtl="0">
              <a:lnSpc>
                <a:spcPct val="100000"/>
              </a:lnSpc>
              <a:spcBef>
                <a:spcPts val="0"/>
              </a:spcBef>
              <a:spcAft>
                <a:spcPts val="0"/>
              </a:spcAft>
              <a:buClr>
                <a:srgbClr val="000000"/>
              </a:buClr>
              <a:buSzPts val="3200"/>
              <a:buFont typeface="Arial"/>
              <a:buNone/>
            </a:pPr>
            <a:endParaRPr lang="en-US" sz="2000" b="1" i="1" u="none" strike="noStrike" cap="none" dirty="0">
              <a:solidFill>
                <a:schemeClr val="lt1"/>
              </a:solidFill>
              <a:latin typeface="Poppins"/>
              <a:ea typeface="Poppins"/>
              <a:cs typeface="Poppins"/>
              <a:sym typeface="Poppins"/>
            </a:endParaRPr>
          </a:p>
          <a:p>
            <a:pPr marL="0" marR="0" lvl="0" indent="0" algn="ctr" rtl="0">
              <a:lnSpc>
                <a:spcPct val="100000"/>
              </a:lnSpc>
              <a:spcBef>
                <a:spcPts val="0"/>
              </a:spcBef>
              <a:spcAft>
                <a:spcPts val="0"/>
              </a:spcAft>
              <a:buClr>
                <a:srgbClr val="000000"/>
              </a:buClr>
              <a:buSzPts val="3200"/>
              <a:buFont typeface="Arial"/>
              <a:buNone/>
            </a:pPr>
            <a:r>
              <a:rPr lang="en-US" sz="2000" b="1" i="1">
                <a:solidFill>
                  <a:schemeClr val="lt1"/>
                </a:solidFill>
                <a:latin typeface="Poppins"/>
                <a:ea typeface="Poppins"/>
                <a:cs typeface="Poppins"/>
                <a:sym typeface="Poppins"/>
              </a:rPr>
              <a:t>2025 Spine </a:t>
            </a:r>
            <a:r>
              <a:rPr lang="en-US" sz="2000" b="1" i="1" dirty="0">
                <a:solidFill>
                  <a:schemeClr val="lt1"/>
                </a:solidFill>
                <a:latin typeface="Poppins"/>
                <a:ea typeface="Poppins"/>
                <a:cs typeface="Poppins"/>
                <a:sym typeface="Poppins"/>
              </a:rPr>
              <a:t>Summit 2025</a:t>
            </a:r>
          </a:p>
          <a:p>
            <a:pPr marL="0" marR="0" lvl="0" indent="0" algn="ctr" rtl="0">
              <a:lnSpc>
                <a:spcPct val="100000"/>
              </a:lnSpc>
              <a:spcBef>
                <a:spcPts val="0"/>
              </a:spcBef>
              <a:spcAft>
                <a:spcPts val="0"/>
              </a:spcAft>
              <a:buClr>
                <a:srgbClr val="000000"/>
              </a:buClr>
              <a:buSzPts val="3200"/>
              <a:buFont typeface="Arial"/>
              <a:buNone/>
            </a:pPr>
            <a:r>
              <a:rPr lang="en-US" sz="2000" b="1" i="1" u="none" strike="noStrike" cap="none" dirty="0">
                <a:solidFill>
                  <a:schemeClr val="lt1"/>
                </a:solidFill>
                <a:latin typeface="Poppins"/>
                <a:ea typeface="Poppins"/>
                <a:cs typeface="Poppins"/>
                <a:sym typeface="Poppins"/>
              </a:rPr>
              <a:t>Tampa, FL</a:t>
            </a:r>
            <a:endParaRPr sz="2000" b="0" i="1" u="none" strike="noStrike" cap="none" dirty="0">
              <a:solidFill>
                <a:schemeClr val="lt1"/>
              </a:solidFill>
              <a:latin typeface="Poppins"/>
              <a:ea typeface="Poppins"/>
              <a:cs typeface="Poppins"/>
              <a:sym typeface="Poppins"/>
            </a:endParaRPr>
          </a:p>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8B22D10-1F51-8CFE-F779-874358E8ADB9}"/>
              </a:ext>
            </a:extLst>
          </p:cNvPr>
          <p:cNvSpPr/>
          <p:nvPr/>
        </p:nvSpPr>
        <p:spPr>
          <a:xfrm>
            <a:off x="-6380" y="-3735"/>
            <a:ext cx="12174479" cy="6844984"/>
          </a:xfrm>
          <a:prstGeom prst="rect">
            <a:avLst/>
          </a:prstGeom>
          <a:noFill/>
          <a:ln w="7620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a:ea typeface="+mn-ea"/>
              <a:cs typeface="+mn-cs"/>
            </a:endParaRPr>
          </a:p>
        </p:txBody>
      </p:sp>
      <p:grpSp>
        <p:nvGrpSpPr>
          <p:cNvPr id="6" name="Group 5">
            <a:extLst>
              <a:ext uri="{FF2B5EF4-FFF2-40B4-BE49-F238E27FC236}">
                <a16:creationId xmlns:a16="http://schemas.microsoft.com/office/drawing/2014/main" id="{1B53C078-725D-40FE-60C2-27A2D9BAFAAD}"/>
              </a:ext>
            </a:extLst>
          </p:cNvPr>
          <p:cNvGrpSpPr>
            <a:grpSpLocks noChangeAspect="1"/>
          </p:cNvGrpSpPr>
          <p:nvPr/>
        </p:nvGrpSpPr>
        <p:grpSpPr>
          <a:xfrm>
            <a:off x="10366161" y="4376169"/>
            <a:ext cx="1348191" cy="1828800"/>
            <a:chOff x="685800" y="762000"/>
            <a:chExt cx="3589338" cy="4868862"/>
          </a:xfrm>
        </p:grpSpPr>
        <p:sp>
          <p:nvSpPr>
            <p:cNvPr id="7" name="Freeform 16">
              <a:extLst>
                <a:ext uri="{FF2B5EF4-FFF2-40B4-BE49-F238E27FC236}">
                  <a16:creationId xmlns:a16="http://schemas.microsoft.com/office/drawing/2014/main" id="{9EFC3E8E-B75A-CF8E-1119-EE94EA311A75}"/>
                </a:ext>
              </a:extLst>
            </p:cNvPr>
            <p:cNvSpPr/>
            <p:nvPr/>
          </p:nvSpPr>
          <p:spPr>
            <a:xfrm>
              <a:off x="1466850" y="2846387"/>
              <a:ext cx="2247900" cy="2784475"/>
            </a:xfrm>
            <a:custGeom>
              <a:avLst/>
              <a:gdLst>
                <a:gd name="connsiteX0" fmla="*/ 644837 w 2098363"/>
                <a:gd name="connsiteY0" fmla="*/ 0 h 2542349"/>
                <a:gd name="connsiteX1" fmla="*/ 639552 w 2098363"/>
                <a:gd name="connsiteY1" fmla="*/ 1982081 h 2542349"/>
                <a:gd name="connsiteX2" fmla="*/ 2098363 w 2098363"/>
                <a:gd name="connsiteY2" fmla="*/ 1982081 h 2542349"/>
                <a:gd name="connsiteX3" fmla="*/ 1749517 w 2098363"/>
                <a:gd name="connsiteY3" fmla="*/ 2542349 h 2542349"/>
                <a:gd name="connsiteX4" fmla="*/ 0 w 2098363"/>
                <a:gd name="connsiteY4" fmla="*/ 2537063 h 2542349"/>
                <a:gd name="connsiteX5" fmla="*/ 0 w 2098363"/>
                <a:gd name="connsiteY5" fmla="*/ 5285 h 2542349"/>
                <a:gd name="connsiteX6" fmla="*/ 644837 w 2098363"/>
                <a:gd name="connsiteY6" fmla="*/ 0 h 2542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98363" h="2542349">
                  <a:moveTo>
                    <a:pt x="644837" y="0"/>
                  </a:moveTo>
                  <a:cubicBezTo>
                    <a:pt x="643075" y="660694"/>
                    <a:pt x="641314" y="1321387"/>
                    <a:pt x="639552" y="1982081"/>
                  </a:cubicBezTo>
                  <a:lnTo>
                    <a:pt x="2098363" y="1982081"/>
                  </a:lnTo>
                  <a:lnTo>
                    <a:pt x="1749517" y="2542349"/>
                  </a:lnTo>
                  <a:lnTo>
                    <a:pt x="0" y="2537063"/>
                  </a:lnTo>
                  <a:lnTo>
                    <a:pt x="0" y="5285"/>
                  </a:lnTo>
                  <a:lnTo>
                    <a:pt x="644837" y="0"/>
                  </a:lnTo>
                  <a:close/>
                </a:path>
              </a:pathLst>
            </a:custGeom>
            <a:solidFill>
              <a:srgbClr val="FF0000"/>
            </a:solidFill>
            <a:ln w="9525">
              <a:solidFill>
                <a:schemeClr val="bg1"/>
              </a:solidFill>
            </a:ln>
            <a:effectLst>
              <a:innerShdw blurRad="63500" dist="50800" dir="8100000">
                <a:prstClr val="black">
                  <a:alpha val="50000"/>
                </a:prstClr>
              </a:innerShdw>
              <a:reflection blurRad="6350" stA="52000" endA="300" endPos="35000" dir="5400000" sy="-100000" algn="bl" rotWithShape="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8" name="Freeform 17">
              <a:extLst>
                <a:ext uri="{FF2B5EF4-FFF2-40B4-BE49-F238E27FC236}">
                  <a16:creationId xmlns:a16="http://schemas.microsoft.com/office/drawing/2014/main" id="{E9E5CCAA-61F5-8443-1275-08766E17581B}"/>
                </a:ext>
              </a:extLst>
            </p:cNvPr>
            <p:cNvSpPr/>
            <p:nvPr/>
          </p:nvSpPr>
          <p:spPr>
            <a:xfrm>
              <a:off x="1327868" y="1472992"/>
              <a:ext cx="2027582" cy="3649649"/>
            </a:xfrm>
            <a:custGeom>
              <a:avLst/>
              <a:gdLst>
                <a:gd name="connsiteX0" fmla="*/ 1248355 w 2027582"/>
                <a:gd name="connsiteY0" fmla="*/ 3586039 h 3649649"/>
                <a:gd name="connsiteX1" fmla="*/ 1407381 w 2027582"/>
                <a:gd name="connsiteY1" fmla="*/ 3649649 h 3649649"/>
                <a:gd name="connsiteX2" fmla="*/ 1431235 w 2027582"/>
                <a:gd name="connsiteY2" fmla="*/ 3633747 h 3649649"/>
                <a:gd name="connsiteX3" fmla="*/ 1391478 w 2027582"/>
                <a:gd name="connsiteY3" fmla="*/ 3530380 h 3649649"/>
                <a:gd name="connsiteX4" fmla="*/ 1510748 w 2027582"/>
                <a:gd name="connsiteY4" fmla="*/ 3625795 h 3649649"/>
                <a:gd name="connsiteX5" fmla="*/ 1630017 w 2027582"/>
                <a:gd name="connsiteY5" fmla="*/ 3625795 h 3649649"/>
                <a:gd name="connsiteX6" fmla="*/ 1574358 w 2027582"/>
                <a:gd name="connsiteY6" fmla="*/ 3522428 h 3649649"/>
                <a:gd name="connsiteX7" fmla="*/ 1741335 w 2027582"/>
                <a:gd name="connsiteY7" fmla="*/ 3601941 h 3649649"/>
                <a:gd name="connsiteX8" fmla="*/ 1820849 w 2027582"/>
                <a:gd name="connsiteY8" fmla="*/ 3593990 h 3649649"/>
                <a:gd name="connsiteX9" fmla="*/ 1614115 w 2027582"/>
                <a:gd name="connsiteY9" fmla="*/ 3379305 h 3649649"/>
                <a:gd name="connsiteX10" fmla="*/ 1574358 w 2027582"/>
                <a:gd name="connsiteY10" fmla="*/ 3196425 h 3649649"/>
                <a:gd name="connsiteX11" fmla="*/ 1534602 w 2027582"/>
                <a:gd name="connsiteY11" fmla="*/ 3116912 h 3649649"/>
                <a:gd name="connsiteX12" fmla="*/ 1510748 w 2027582"/>
                <a:gd name="connsiteY12" fmla="*/ 2941983 h 3649649"/>
                <a:gd name="connsiteX13" fmla="*/ 1534602 w 2027582"/>
                <a:gd name="connsiteY13" fmla="*/ 2711395 h 3649649"/>
                <a:gd name="connsiteX14" fmla="*/ 1494845 w 2027582"/>
                <a:gd name="connsiteY14" fmla="*/ 2512613 h 3649649"/>
                <a:gd name="connsiteX15" fmla="*/ 1383527 w 2027582"/>
                <a:gd name="connsiteY15" fmla="*/ 2313830 h 3649649"/>
                <a:gd name="connsiteX16" fmla="*/ 1208598 w 2027582"/>
                <a:gd name="connsiteY16" fmla="*/ 2170707 h 3649649"/>
                <a:gd name="connsiteX17" fmla="*/ 1049572 w 2027582"/>
                <a:gd name="connsiteY17" fmla="*/ 1979875 h 3649649"/>
                <a:gd name="connsiteX18" fmla="*/ 985962 w 2027582"/>
                <a:gd name="connsiteY18" fmla="*/ 1812898 h 3649649"/>
                <a:gd name="connsiteX19" fmla="*/ 993913 w 2027582"/>
                <a:gd name="connsiteY19" fmla="*/ 1741336 h 3649649"/>
                <a:gd name="connsiteX20" fmla="*/ 1073426 w 2027582"/>
                <a:gd name="connsiteY20" fmla="*/ 1582310 h 3649649"/>
                <a:gd name="connsiteX21" fmla="*/ 1208598 w 2027582"/>
                <a:gd name="connsiteY21" fmla="*/ 1311966 h 3649649"/>
                <a:gd name="connsiteX22" fmla="*/ 1296062 w 2027582"/>
                <a:gd name="connsiteY22" fmla="*/ 1089329 h 3649649"/>
                <a:gd name="connsiteX23" fmla="*/ 1343770 w 2027582"/>
                <a:gd name="connsiteY23" fmla="*/ 898498 h 3649649"/>
                <a:gd name="connsiteX24" fmla="*/ 1343770 w 2027582"/>
                <a:gd name="connsiteY24" fmla="*/ 826936 h 3649649"/>
                <a:gd name="connsiteX25" fmla="*/ 1455089 w 2027582"/>
                <a:gd name="connsiteY25" fmla="*/ 739472 h 3649649"/>
                <a:gd name="connsiteX26" fmla="*/ 1598212 w 2027582"/>
                <a:gd name="connsiteY26" fmla="*/ 636105 h 3649649"/>
                <a:gd name="connsiteX27" fmla="*/ 1717482 w 2027582"/>
                <a:gd name="connsiteY27" fmla="*/ 540689 h 3649649"/>
                <a:gd name="connsiteX28" fmla="*/ 1765189 w 2027582"/>
                <a:gd name="connsiteY28" fmla="*/ 453225 h 3649649"/>
                <a:gd name="connsiteX29" fmla="*/ 1979875 w 2027582"/>
                <a:gd name="connsiteY29" fmla="*/ 453225 h 3649649"/>
                <a:gd name="connsiteX30" fmla="*/ 2027582 w 2027582"/>
                <a:gd name="connsiteY30" fmla="*/ 421420 h 3649649"/>
                <a:gd name="connsiteX31" fmla="*/ 1916264 w 2027582"/>
                <a:gd name="connsiteY31" fmla="*/ 429371 h 3649649"/>
                <a:gd name="connsiteX32" fmla="*/ 1828800 w 2027582"/>
                <a:gd name="connsiteY32" fmla="*/ 397566 h 3649649"/>
                <a:gd name="connsiteX33" fmla="*/ 1812897 w 2027582"/>
                <a:gd name="connsiteY33" fmla="*/ 349858 h 3649649"/>
                <a:gd name="connsiteX34" fmla="*/ 1844702 w 2027582"/>
                <a:gd name="connsiteY34" fmla="*/ 254442 h 3649649"/>
                <a:gd name="connsiteX35" fmla="*/ 1796995 w 2027582"/>
                <a:gd name="connsiteY35" fmla="*/ 254442 h 3649649"/>
                <a:gd name="connsiteX36" fmla="*/ 1749287 w 2027582"/>
                <a:gd name="connsiteY36" fmla="*/ 445273 h 3649649"/>
                <a:gd name="connsiteX37" fmla="*/ 1677725 w 2027582"/>
                <a:gd name="connsiteY37" fmla="*/ 532738 h 3649649"/>
                <a:gd name="connsiteX38" fmla="*/ 1582309 w 2027582"/>
                <a:gd name="connsiteY38" fmla="*/ 628153 h 3649649"/>
                <a:gd name="connsiteX39" fmla="*/ 1439186 w 2027582"/>
                <a:gd name="connsiteY39" fmla="*/ 699715 h 3649649"/>
                <a:gd name="connsiteX40" fmla="*/ 1319916 w 2027582"/>
                <a:gd name="connsiteY40" fmla="*/ 771277 h 3649649"/>
                <a:gd name="connsiteX41" fmla="*/ 1216549 w 2027582"/>
                <a:gd name="connsiteY41" fmla="*/ 628153 h 3649649"/>
                <a:gd name="connsiteX42" fmla="*/ 1081377 w 2027582"/>
                <a:gd name="connsiteY42" fmla="*/ 492981 h 3649649"/>
                <a:gd name="connsiteX43" fmla="*/ 1025718 w 2027582"/>
                <a:gd name="connsiteY43" fmla="*/ 405517 h 3649649"/>
                <a:gd name="connsiteX44" fmla="*/ 1001864 w 2027582"/>
                <a:gd name="connsiteY44" fmla="*/ 318053 h 3649649"/>
                <a:gd name="connsiteX45" fmla="*/ 1105231 w 2027582"/>
                <a:gd name="connsiteY45" fmla="*/ 262393 h 3649649"/>
                <a:gd name="connsiteX46" fmla="*/ 1184744 w 2027582"/>
                <a:gd name="connsiteY46" fmla="*/ 143124 h 3649649"/>
                <a:gd name="connsiteX47" fmla="*/ 1280160 w 2027582"/>
                <a:gd name="connsiteY47" fmla="*/ 15903 h 3649649"/>
                <a:gd name="connsiteX48" fmla="*/ 1208598 w 2027582"/>
                <a:gd name="connsiteY48" fmla="*/ 55660 h 3649649"/>
                <a:gd name="connsiteX49" fmla="*/ 1137036 w 2027582"/>
                <a:gd name="connsiteY49" fmla="*/ 159027 h 3649649"/>
                <a:gd name="connsiteX50" fmla="*/ 1073426 w 2027582"/>
                <a:gd name="connsiteY50" fmla="*/ 246491 h 3649649"/>
                <a:gd name="connsiteX51" fmla="*/ 1009815 w 2027582"/>
                <a:gd name="connsiteY51" fmla="*/ 294199 h 3649649"/>
                <a:gd name="connsiteX52" fmla="*/ 882595 w 2027582"/>
                <a:gd name="connsiteY52" fmla="*/ 151075 h 3649649"/>
                <a:gd name="connsiteX53" fmla="*/ 787179 w 2027582"/>
                <a:gd name="connsiteY53" fmla="*/ 55660 h 3649649"/>
                <a:gd name="connsiteX54" fmla="*/ 691763 w 2027582"/>
                <a:gd name="connsiteY54" fmla="*/ 0 h 3649649"/>
                <a:gd name="connsiteX55" fmla="*/ 667909 w 2027582"/>
                <a:gd name="connsiteY55" fmla="*/ 15903 h 3649649"/>
                <a:gd name="connsiteX56" fmla="*/ 803082 w 2027582"/>
                <a:gd name="connsiteY56" fmla="*/ 111319 h 3649649"/>
                <a:gd name="connsiteX57" fmla="*/ 890546 w 2027582"/>
                <a:gd name="connsiteY57" fmla="*/ 206734 h 3649649"/>
                <a:gd name="connsiteX58" fmla="*/ 954156 w 2027582"/>
                <a:gd name="connsiteY58" fmla="*/ 326004 h 3649649"/>
                <a:gd name="connsiteX59" fmla="*/ 993913 w 2027582"/>
                <a:gd name="connsiteY59" fmla="*/ 421420 h 3649649"/>
                <a:gd name="connsiteX60" fmla="*/ 1009815 w 2027582"/>
                <a:gd name="connsiteY60" fmla="*/ 508884 h 3649649"/>
                <a:gd name="connsiteX61" fmla="*/ 1017767 w 2027582"/>
                <a:gd name="connsiteY61" fmla="*/ 532738 h 3649649"/>
                <a:gd name="connsiteX62" fmla="*/ 906449 w 2027582"/>
                <a:gd name="connsiteY62" fmla="*/ 516835 h 3649649"/>
                <a:gd name="connsiteX63" fmla="*/ 779228 w 2027582"/>
                <a:gd name="connsiteY63" fmla="*/ 516835 h 3649649"/>
                <a:gd name="connsiteX64" fmla="*/ 667909 w 2027582"/>
                <a:gd name="connsiteY64" fmla="*/ 524787 h 3649649"/>
                <a:gd name="connsiteX65" fmla="*/ 492981 w 2027582"/>
                <a:gd name="connsiteY65" fmla="*/ 588397 h 3649649"/>
                <a:gd name="connsiteX66" fmla="*/ 357809 w 2027582"/>
                <a:gd name="connsiteY66" fmla="*/ 628153 h 3649649"/>
                <a:gd name="connsiteX67" fmla="*/ 294198 w 2027582"/>
                <a:gd name="connsiteY67" fmla="*/ 572494 h 3649649"/>
                <a:gd name="connsiteX68" fmla="*/ 246490 w 2027582"/>
                <a:gd name="connsiteY68" fmla="*/ 516835 h 3649649"/>
                <a:gd name="connsiteX69" fmla="*/ 166977 w 2027582"/>
                <a:gd name="connsiteY69" fmla="*/ 421420 h 3649649"/>
                <a:gd name="connsiteX70" fmla="*/ 103367 w 2027582"/>
                <a:gd name="connsiteY70" fmla="*/ 302150 h 3649649"/>
                <a:gd name="connsiteX71" fmla="*/ 63610 w 2027582"/>
                <a:gd name="connsiteY71" fmla="*/ 246491 h 3649649"/>
                <a:gd name="connsiteX72" fmla="*/ 23854 w 2027582"/>
                <a:gd name="connsiteY72" fmla="*/ 246491 h 3649649"/>
                <a:gd name="connsiteX73" fmla="*/ 31805 w 2027582"/>
                <a:gd name="connsiteY73" fmla="*/ 270345 h 3649649"/>
                <a:gd name="connsiteX74" fmla="*/ 0 w 2027582"/>
                <a:gd name="connsiteY74" fmla="*/ 294199 h 3649649"/>
                <a:gd name="connsiteX75" fmla="*/ 39756 w 2027582"/>
                <a:gd name="connsiteY75" fmla="*/ 318053 h 3649649"/>
                <a:gd name="connsiteX76" fmla="*/ 119269 w 2027582"/>
                <a:gd name="connsiteY76" fmla="*/ 381663 h 3649649"/>
                <a:gd name="connsiteX77" fmla="*/ 182880 w 2027582"/>
                <a:gd name="connsiteY77" fmla="*/ 477079 h 3649649"/>
                <a:gd name="connsiteX78" fmla="*/ 222636 w 2027582"/>
                <a:gd name="connsiteY78" fmla="*/ 556592 h 3649649"/>
                <a:gd name="connsiteX79" fmla="*/ 254442 w 2027582"/>
                <a:gd name="connsiteY79" fmla="*/ 667910 h 3649649"/>
                <a:gd name="connsiteX80" fmla="*/ 206734 w 2027582"/>
                <a:gd name="connsiteY80" fmla="*/ 739472 h 3649649"/>
                <a:gd name="connsiteX81" fmla="*/ 111318 w 2027582"/>
                <a:gd name="connsiteY81" fmla="*/ 818985 h 3649649"/>
                <a:gd name="connsiteX82" fmla="*/ 7951 w 2027582"/>
                <a:gd name="connsiteY82" fmla="*/ 874644 h 3649649"/>
                <a:gd name="connsiteX83" fmla="*/ 7951 w 2027582"/>
                <a:gd name="connsiteY83" fmla="*/ 906449 h 3649649"/>
                <a:gd name="connsiteX84" fmla="*/ 95415 w 2027582"/>
                <a:gd name="connsiteY84" fmla="*/ 890547 h 3649649"/>
                <a:gd name="connsiteX85" fmla="*/ 182880 w 2027582"/>
                <a:gd name="connsiteY85" fmla="*/ 803082 h 3649649"/>
                <a:gd name="connsiteX86" fmla="*/ 413468 w 2027582"/>
                <a:gd name="connsiteY86" fmla="*/ 636105 h 3649649"/>
                <a:gd name="connsiteX87" fmla="*/ 675861 w 2027582"/>
                <a:gd name="connsiteY87" fmla="*/ 564543 h 3649649"/>
                <a:gd name="connsiteX88" fmla="*/ 858741 w 2027582"/>
                <a:gd name="connsiteY88" fmla="*/ 548640 h 3649649"/>
                <a:gd name="connsiteX89" fmla="*/ 1033669 w 2027582"/>
                <a:gd name="connsiteY89" fmla="*/ 564543 h 3649649"/>
                <a:gd name="connsiteX90" fmla="*/ 1121134 w 2027582"/>
                <a:gd name="connsiteY90" fmla="*/ 620202 h 3649649"/>
                <a:gd name="connsiteX91" fmla="*/ 1232452 w 2027582"/>
                <a:gd name="connsiteY91" fmla="*/ 715618 h 3649649"/>
                <a:gd name="connsiteX92" fmla="*/ 1248355 w 2027582"/>
                <a:gd name="connsiteY92" fmla="*/ 842839 h 3649649"/>
                <a:gd name="connsiteX93" fmla="*/ 1264257 w 2027582"/>
                <a:gd name="connsiteY93" fmla="*/ 1001865 h 3649649"/>
                <a:gd name="connsiteX94" fmla="*/ 1216549 w 2027582"/>
                <a:gd name="connsiteY94" fmla="*/ 1168842 h 3649649"/>
                <a:gd name="connsiteX95" fmla="*/ 1160890 w 2027582"/>
                <a:gd name="connsiteY95" fmla="*/ 1280160 h 3649649"/>
                <a:gd name="connsiteX96" fmla="*/ 1073426 w 2027582"/>
                <a:gd name="connsiteY96" fmla="*/ 1455089 h 3649649"/>
                <a:gd name="connsiteX97" fmla="*/ 1001864 w 2027582"/>
                <a:gd name="connsiteY97" fmla="*/ 1550505 h 3649649"/>
                <a:gd name="connsiteX98" fmla="*/ 938254 w 2027582"/>
                <a:gd name="connsiteY98" fmla="*/ 1765190 h 3649649"/>
                <a:gd name="connsiteX99" fmla="*/ 938254 w 2027582"/>
                <a:gd name="connsiteY99" fmla="*/ 1892411 h 3649649"/>
                <a:gd name="connsiteX100" fmla="*/ 993913 w 2027582"/>
                <a:gd name="connsiteY100" fmla="*/ 2019632 h 3649649"/>
                <a:gd name="connsiteX101" fmla="*/ 1065475 w 2027582"/>
                <a:gd name="connsiteY101" fmla="*/ 2075291 h 3649649"/>
                <a:gd name="connsiteX102" fmla="*/ 1168842 w 2027582"/>
                <a:gd name="connsiteY102" fmla="*/ 2210463 h 3649649"/>
                <a:gd name="connsiteX103" fmla="*/ 1304014 w 2027582"/>
                <a:gd name="connsiteY103" fmla="*/ 2377440 h 3649649"/>
                <a:gd name="connsiteX104" fmla="*/ 1367624 w 2027582"/>
                <a:gd name="connsiteY104" fmla="*/ 2449002 h 3649649"/>
                <a:gd name="connsiteX105" fmla="*/ 1391478 w 2027582"/>
                <a:gd name="connsiteY105" fmla="*/ 2600077 h 3649649"/>
                <a:gd name="connsiteX106" fmla="*/ 1407381 w 2027582"/>
                <a:gd name="connsiteY106" fmla="*/ 2775006 h 3649649"/>
                <a:gd name="connsiteX107" fmla="*/ 1391478 w 2027582"/>
                <a:gd name="connsiteY107" fmla="*/ 2949934 h 3649649"/>
                <a:gd name="connsiteX108" fmla="*/ 1343770 w 2027582"/>
                <a:gd name="connsiteY108" fmla="*/ 3188473 h 3649649"/>
                <a:gd name="connsiteX109" fmla="*/ 1272209 w 2027582"/>
                <a:gd name="connsiteY109" fmla="*/ 3450867 h 3649649"/>
                <a:gd name="connsiteX110" fmla="*/ 1248355 w 2027582"/>
                <a:gd name="connsiteY110" fmla="*/ 3586039 h 3649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027582" h="3649649">
                  <a:moveTo>
                    <a:pt x="1248355" y="3586039"/>
                  </a:moveTo>
                  <a:lnTo>
                    <a:pt x="1407381" y="3649649"/>
                  </a:lnTo>
                  <a:lnTo>
                    <a:pt x="1431235" y="3633747"/>
                  </a:lnTo>
                  <a:lnTo>
                    <a:pt x="1391478" y="3530380"/>
                  </a:lnTo>
                  <a:lnTo>
                    <a:pt x="1510748" y="3625795"/>
                  </a:lnTo>
                  <a:lnTo>
                    <a:pt x="1630017" y="3625795"/>
                  </a:lnTo>
                  <a:lnTo>
                    <a:pt x="1574358" y="3522428"/>
                  </a:lnTo>
                  <a:lnTo>
                    <a:pt x="1741335" y="3601941"/>
                  </a:lnTo>
                  <a:lnTo>
                    <a:pt x="1820849" y="3593990"/>
                  </a:lnTo>
                  <a:lnTo>
                    <a:pt x="1614115" y="3379305"/>
                  </a:lnTo>
                  <a:lnTo>
                    <a:pt x="1574358" y="3196425"/>
                  </a:lnTo>
                  <a:lnTo>
                    <a:pt x="1534602" y="3116912"/>
                  </a:lnTo>
                  <a:lnTo>
                    <a:pt x="1510748" y="2941983"/>
                  </a:lnTo>
                  <a:lnTo>
                    <a:pt x="1534602" y="2711395"/>
                  </a:lnTo>
                  <a:lnTo>
                    <a:pt x="1494845" y="2512613"/>
                  </a:lnTo>
                  <a:lnTo>
                    <a:pt x="1383527" y="2313830"/>
                  </a:lnTo>
                  <a:lnTo>
                    <a:pt x="1208598" y="2170707"/>
                  </a:lnTo>
                  <a:lnTo>
                    <a:pt x="1049572" y="1979875"/>
                  </a:lnTo>
                  <a:lnTo>
                    <a:pt x="985962" y="1812898"/>
                  </a:lnTo>
                  <a:lnTo>
                    <a:pt x="993913" y="1741336"/>
                  </a:lnTo>
                  <a:lnTo>
                    <a:pt x="1073426" y="1582310"/>
                  </a:lnTo>
                  <a:lnTo>
                    <a:pt x="1208598" y="1311966"/>
                  </a:lnTo>
                  <a:lnTo>
                    <a:pt x="1296062" y="1089329"/>
                  </a:lnTo>
                  <a:lnTo>
                    <a:pt x="1343770" y="898498"/>
                  </a:lnTo>
                  <a:lnTo>
                    <a:pt x="1343770" y="826936"/>
                  </a:lnTo>
                  <a:lnTo>
                    <a:pt x="1455089" y="739472"/>
                  </a:lnTo>
                  <a:lnTo>
                    <a:pt x="1598212" y="636105"/>
                  </a:lnTo>
                  <a:lnTo>
                    <a:pt x="1717482" y="540689"/>
                  </a:lnTo>
                  <a:lnTo>
                    <a:pt x="1765189" y="453225"/>
                  </a:lnTo>
                  <a:lnTo>
                    <a:pt x="1979875" y="453225"/>
                  </a:lnTo>
                  <a:lnTo>
                    <a:pt x="2027582" y="421420"/>
                  </a:lnTo>
                  <a:lnTo>
                    <a:pt x="1916264" y="429371"/>
                  </a:lnTo>
                  <a:lnTo>
                    <a:pt x="1828800" y="397566"/>
                  </a:lnTo>
                  <a:lnTo>
                    <a:pt x="1812897" y="349858"/>
                  </a:lnTo>
                  <a:lnTo>
                    <a:pt x="1844702" y="254442"/>
                  </a:lnTo>
                  <a:lnTo>
                    <a:pt x="1796995" y="254442"/>
                  </a:lnTo>
                  <a:lnTo>
                    <a:pt x="1749287" y="445273"/>
                  </a:lnTo>
                  <a:lnTo>
                    <a:pt x="1677725" y="532738"/>
                  </a:lnTo>
                  <a:lnTo>
                    <a:pt x="1582309" y="628153"/>
                  </a:lnTo>
                  <a:lnTo>
                    <a:pt x="1439186" y="699715"/>
                  </a:lnTo>
                  <a:lnTo>
                    <a:pt x="1319916" y="771277"/>
                  </a:lnTo>
                  <a:lnTo>
                    <a:pt x="1216549" y="628153"/>
                  </a:lnTo>
                  <a:lnTo>
                    <a:pt x="1081377" y="492981"/>
                  </a:lnTo>
                  <a:lnTo>
                    <a:pt x="1025718" y="405517"/>
                  </a:lnTo>
                  <a:lnTo>
                    <a:pt x="1001864" y="318053"/>
                  </a:lnTo>
                  <a:lnTo>
                    <a:pt x="1105231" y="262393"/>
                  </a:lnTo>
                  <a:lnTo>
                    <a:pt x="1184744" y="143124"/>
                  </a:lnTo>
                  <a:lnTo>
                    <a:pt x="1280160" y="15903"/>
                  </a:lnTo>
                  <a:lnTo>
                    <a:pt x="1208598" y="55660"/>
                  </a:lnTo>
                  <a:lnTo>
                    <a:pt x="1137036" y="159027"/>
                  </a:lnTo>
                  <a:lnTo>
                    <a:pt x="1073426" y="246491"/>
                  </a:lnTo>
                  <a:lnTo>
                    <a:pt x="1009815" y="294199"/>
                  </a:lnTo>
                  <a:lnTo>
                    <a:pt x="882595" y="151075"/>
                  </a:lnTo>
                  <a:lnTo>
                    <a:pt x="787179" y="55660"/>
                  </a:lnTo>
                  <a:lnTo>
                    <a:pt x="691763" y="0"/>
                  </a:lnTo>
                  <a:lnTo>
                    <a:pt x="667909" y="15903"/>
                  </a:lnTo>
                  <a:lnTo>
                    <a:pt x="803082" y="111319"/>
                  </a:lnTo>
                  <a:lnTo>
                    <a:pt x="890546" y="206734"/>
                  </a:lnTo>
                  <a:lnTo>
                    <a:pt x="954156" y="326004"/>
                  </a:lnTo>
                  <a:lnTo>
                    <a:pt x="993913" y="421420"/>
                  </a:lnTo>
                  <a:lnTo>
                    <a:pt x="1009815" y="508884"/>
                  </a:lnTo>
                  <a:lnTo>
                    <a:pt x="1017767" y="532738"/>
                  </a:lnTo>
                  <a:lnTo>
                    <a:pt x="906449" y="516835"/>
                  </a:lnTo>
                  <a:lnTo>
                    <a:pt x="779228" y="516835"/>
                  </a:lnTo>
                  <a:lnTo>
                    <a:pt x="667909" y="524787"/>
                  </a:lnTo>
                  <a:lnTo>
                    <a:pt x="492981" y="588397"/>
                  </a:lnTo>
                  <a:lnTo>
                    <a:pt x="357809" y="628153"/>
                  </a:lnTo>
                  <a:lnTo>
                    <a:pt x="294198" y="572494"/>
                  </a:lnTo>
                  <a:lnTo>
                    <a:pt x="246490" y="516835"/>
                  </a:lnTo>
                  <a:lnTo>
                    <a:pt x="166977" y="421420"/>
                  </a:lnTo>
                  <a:lnTo>
                    <a:pt x="103367" y="302150"/>
                  </a:lnTo>
                  <a:lnTo>
                    <a:pt x="63610" y="246491"/>
                  </a:lnTo>
                  <a:lnTo>
                    <a:pt x="23854" y="246491"/>
                  </a:lnTo>
                  <a:lnTo>
                    <a:pt x="31805" y="270345"/>
                  </a:lnTo>
                  <a:lnTo>
                    <a:pt x="0" y="294199"/>
                  </a:lnTo>
                  <a:lnTo>
                    <a:pt x="39756" y="318053"/>
                  </a:lnTo>
                  <a:lnTo>
                    <a:pt x="119269" y="381663"/>
                  </a:lnTo>
                  <a:lnTo>
                    <a:pt x="182880" y="477079"/>
                  </a:lnTo>
                  <a:lnTo>
                    <a:pt x="222636" y="556592"/>
                  </a:lnTo>
                  <a:lnTo>
                    <a:pt x="254442" y="667910"/>
                  </a:lnTo>
                  <a:lnTo>
                    <a:pt x="206734" y="739472"/>
                  </a:lnTo>
                  <a:lnTo>
                    <a:pt x="111318" y="818985"/>
                  </a:lnTo>
                  <a:lnTo>
                    <a:pt x="7951" y="874644"/>
                  </a:lnTo>
                  <a:lnTo>
                    <a:pt x="7951" y="906449"/>
                  </a:lnTo>
                  <a:lnTo>
                    <a:pt x="95415" y="890547"/>
                  </a:lnTo>
                  <a:lnTo>
                    <a:pt x="182880" y="803082"/>
                  </a:lnTo>
                  <a:lnTo>
                    <a:pt x="413468" y="636105"/>
                  </a:lnTo>
                  <a:lnTo>
                    <a:pt x="675861" y="564543"/>
                  </a:lnTo>
                  <a:lnTo>
                    <a:pt x="858741" y="548640"/>
                  </a:lnTo>
                  <a:lnTo>
                    <a:pt x="1033669" y="564543"/>
                  </a:lnTo>
                  <a:lnTo>
                    <a:pt x="1121134" y="620202"/>
                  </a:lnTo>
                  <a:lnTo>
                    <a:pt x="1232452" y="715618"/>
                  </a:lnTo>
                  <a:lnTo>
                    <a:pt x="1248355" y="842839"/>
                  </a:lnTo>
                  <a:lnTo>
                    <a:pt x="1264257" y="1001865"/>
                  </a:lnTo>
                  <a:lnTo>
                    <a:pt x="1216549" y="1168842"/>
                  </a:lnTo>
                  <a:lnTo>
                    <a:pt x="1160890" y="1280160"/>
                  </a:lnTo>
                  <a:lnTo>
                    <a:pt x="1073426" y="1455089"/>
                  </a:lnTo>
                  <a:lnTo>
                    <a:pt x="1001864" y="1550505"/>
                  </a:lnTo>
                  <a:lnTo>
                    <a:pt x="938254" y="1765190"/>
                  </a:lnTo>
                  <a:lnTo>
                    <a:pt x="938254" y="1892411"/>
                  </a:lnTo>
                  <a:lnTo>
                    <a:pt x="993913" y="2019632"/>
                  </a:lnTo>
                  <a:lnTo>
                    <a:pt x="1065475" y="2075291"/>
                  </a:lnTo>
                  <a:lnTo>
                    <a:pt x="1168842" y="2210463"/>
                  </a:lnTo>
                  <a:lnTo>
                    <a:pt x="1304014" y="2377440"/>
                  </a:lnTo>
                  <a:lnTo>
                    <a:pt x="1367624" y="2449002"/>
                  </a:lnTo>
                  <a:lnTo>
                    <a:pt x="1391478" y="2600077"/>
                  </a:lnTo>
                  <a:lnTo>
                    <a:pt x="1407381" y="2775006"/>
                  </a:lnTo>
                  <a:lnTo>
                    <a:pt x="1391478" y="2949934"/>
                  </a:lnTo>
                  <a:lnTo>
                    <a:pt x="1343770" y="3188473"/>
                  </a:lnTo>
                  <a:lnTo>
                    <a:pt x="1272209" y="3450867"/>
                  </a:lnTo>
                  <a:lnTo>
                    <a:pt x="1248355" y="3586039"/>
                  </a:lnTo>
                  <a:close/>
                </a:path>
              </a:pathLst>
            </a:custGeom>
            <a:solidFill>
              <a:srgbClr val="404040">
                <a:alpha val="67059"/>
              </a:srgbClr>
            </a:solidFill>
            <a:ln>
              <a:solidFill>
                <a:srgbClr val="7F7F7F">
                  <a:alpha val="67059"/>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9" name="Freeform 18">
              <a:extLst>
                <a:ext uri="{FF2B5EF4-FFF2-40B4-BE49-F238E27FC236}">
                  <a16:creationId xmlns:a16="http://schemas.microsoft.com/office/drawing/2014/main" id="{47F6BB46-6522-7D02-A319-AB8FC4FBEBFE}"/>
                </a:ext>
              </a:extLst>
            </p:cNvPr>
            <p:cNvSpPr/>
            <p:nvPr/>
          </p:nvSpPr>
          <p:spPr>
            <a:xfrm>
              <a:off x="1393647" y="2024062"/>
              <a:ext cx="1358900" cy="3086100"/>
            </a:xfrm>
            <a:custGeom>
              <a:avLst/>
              <a:gdLst>
                <a:gd name="connsiteX0" fmla="*/ 838200 w 1358900"/>
                <a:gd name="connsiteY0" fmla="*/ 2997200 h 3086100"/>
                <a:gd name="connsiteX1" fmla="*/ 895350 w 1358900"/>
                <a:gd name="connsiteY1" fmla="*/ 3086100 h 3086100"/>
                <a:gd name="connsiteX2" fmla="*/ 1066800 w 1358900"/>
                <a:gd name="connsiteY2" fmla="*/ 3022600 h 3086100"/>
                <a:gd name="connsiteX3" fmla="*/ 1047750 w 1358900"/>
                <a:gd name="connsiteY3" fmla="*/ 3086100 h 3086100"/>
                <a:gd name="connsiteX4" fmla="*/ 1181100 w 1358900"/>
                <a:gd name="connsiteY4" fmla="*/ 3054350 h 3086100"/>
                <a:gd name="connsiteX5" fmla="*/ 1295400 w 1358900"/>
                <a:gd name="connsiteY5" fmla="*/ 2641600 h 3086100"/>
                <a:gd name="connsiteX6" fmla="*/ 1352550 w 1358900"/>
                <a:gd name="connsiteY6" fmla="*/ 2355850 h 3086100"/>
                <a:gd name="connsiteX7" fmla="*/ 1358900 w 1358900"/>
                <a:gd name="connsiteY7" fmla="*/ 2120900 h 3086100"/>
                <a:gd name="connsiteX8" fmla="*/ 1295400 w 1358900"/>
                <a:gd name="connsiteY8" fmla="*/ 1879600 h 3086100"/>
                <a:gd name="connsiteX9" fmla="*/ 1143000 w 1358900"/>
                <a:gd name="connsiteY9" fmla="*/ 1689100 h 3086100"/>
                <a:gd name="connsiteX10" fmla="*/ 965200 w 1358900"/>
                <a:gd name="connsiteY10" fmla="*/ 1473200 h 3086100"/>
                <a:gd name="connsiteX11" fmla="*/ 882650 w 1358900"/>
                <a:gd name="connsiteY11" fmla="*/ 1314450 h 3086100"/>
                <a:gd name="connsiteX12" fmla="*/ 882650 w 1358900"/>
                <a:gd name="connsiteY12" fmla="*/ 1187450 h 3086100"/>
                <a:gd name="connsiteX13" fmla="*/ 927100 w 1358900"/>
                <a:gd name="connsiteY13" fmla="*/ 1060450 h 3086100"/>
                <a:gd name="connsiteX14" fmla="*/ 1028700 w 1358900"/>
                <a:gd name="connsiteY14" fmla="*/ 857250 h 3086100"/>
                <a:gd name="connsiteX15" fmla="*/ 1155700 w 1358900"/>
                <a:gd name="connsiteY15" fmla="*/ 603250 h 3086100"/>
                <a:gd name="connsiteX16" fmla="*/ 1193800 w 1358900"/>
                <a:gd name="connsiteY16" fmla="*/ 438150 h 3086100"/>
                <a:gd name="connsiteX17" fmla="*/ 1181100 w 1358900"/>
                <a:gd name="connsiteY17" fmla="*/ 260350 h 3086100"/>
                <a:gd name="connsiteX18" fmla="*/ 1117600 w 1358900"/>
                <a:gd name="connsiteY18" fmla="*/ 120650 h 3086100"/>
                <a:gd name="connsiteX19" fmla="*/ 971550 w 1358900"/>
                <a:gd name="connsiteY19" fmla="*/ 38100 h 3086100"/>
                <a:gd name="connsiteX20" fmla="*/ 806450 w 1358900"/>
                <a:gd name="connsiteY20" fmla="*/ 0 h 3086100"/>
                <a:gd name="connsiteX21" fmla="*/ 615950 w 1358900"/>
                <a:gd name="connsiteY21" fmla="*/ 6350 h 3086100"/>
                <a:gd name="connsiteX22" fmla="*/ 355600 w 1358900"/>
                <a:gd name="connsiteY22" fmla="*/ 88900 h 3086100"/>
                <a:gd name="connsiteX23" fmla="*/ 241300 w 1358900"/>
                <a:gd name="connsiteY23" fmla="*/ 133350 h 3086100"/>
                <a:gd name="connsiteX24" fmla="*/ 133350 w 1358900"/>
                <a:gd name="connsiteY24" fmla="*/ 234950 h 3086100"/>
                <a:gd name="connsiteX25" fmla="*/ 63500 w 1358900"/>
                <a:gd name="connsiteY25" fmla="*/ 330200 h 3086100"/>
                <a:gd name="connsiteX26" fmla="*/ 0 w 1358900"/>
                <a:gd name="connsiteY26" fmla="*/ 450850 h 3086100"/>
                <a:gd name="connsiteX27" fmla="*/ 50800 w 1358900"/>
                <a:gd name="connsiteY27" fmla="*/ 450850 h 3086100"/>
                <a:gd name="connsiteX28" fmla="*/ 95250 w 1358900"/>
                <a:gd name="connsiteY28" fmla="*/ 349250 h 3086100"/>
                <a:gd name="connsiteX29" fmla="*/ 209550 w 1358900"/>
                <a:gd name="connsiteY29" fmla="*/ 234950 h 3086100"/>
                <a:gd name="connsiteX30" fmla="*/ 311150 w 1358900"/>
                <a:gd name="connsiteY30" fmla="*/ 146050 h 3086100"/>
                <a:gd name="connsiteX31" fmla="*/ 508000 w 1358900"/>
                <a:gd name="connsiteY31" fmla="*/ 82550 h 3086100"/>
                <a:gd name="connsiteX32" fmla="*/ 666750 w 1358900"/>
                <a:gd name="connsiteY32" fmla="*/ 50800 h 3086100"/>
                <a:gd name="connsiteX33" fmla="*/ 806450 w 1358900"/>
                <a:gd name="connsiteY33" fmla="*/ 44450 h 3086100"/>
                <a:gd name="connsiteX34" fmla="*/ 939800 w 1358900"/>
                <a:gd name="connsiteY34" fmla="*/ 69850 h 3086100"/>
                <a:gd name="connsiteX35" fmla="*/ 1047750 w 1358900"/>
                <a:gd name="connsiteY35" fmla="*/ 120650 h 3086100"/>
                <a:gd name="connsiteX36" fmla="*/ 1104900 w 1358900"/>
                <a:gd name="connsiteY36" fmla="*/ 203200 h 3086100"/>
                <a:gd name="connsiteX37" fmla="*/ 1143000 w 1358900"/>
                <a:gd name="connsiteY37" fmla="*/ 273050 h 3086100"/>
                <a:gd name="connsiteX38" fmla="*/ 1143000 w 1358900"/>
                <a:gd name="connsiteY38" fmla="*/ 406400 h 3086100"/>
                <a:gd name="connsiteX39" fmla="*/ 1136650 w 1358900"/>
                <a:gd name="connsiteY39" fmla="*/ 508000 h 3086100"/>
                <a:gd name="connsiteX40" fmla="*/ 1104900 w 1358900"/>
                <a:gd name="connsiteY40" fmla="*/ 596900 h 3086100"/>
                <a:gd name="connsiteX41" fmla="*/ 1066800 w 1358900"/>
                <a:gd name="connsiteY41" fmla="*/ 692150 h 3086100"/>
                <a:gd name="connsiteX42" fmla="*/ 1009650 w 1358900"/>
                <a:gd name="connsiteY42" fmla="*/ 793750 h 3086100"/>
                <a:gd name="connsiteX43" fmla="*/ 958850 w 1358900"/>
                <a:gd name="connsiteY43" fmla="*/ 882650 h 3086100"/>
                <a:gd name="connsiteX44" fmla="*/ 914400 w 1358900"/>
                <a:gd name="connsiteY44" fmla="*/ 977900 h 3086100"/>
                <a:gd name="connsiteX45" fmla="*/ 863600 w 1358900"/>
                <a:gd name="connsiteY45" fmla="*/ 1092200 h 3086100"/>
                <a:gd name="connsiteX46" fmla="*/ 844550 w 1358900"/>
                <a:gd name="connsiteY46" fmla="*/ 1181100 h 3086100"/>
                <a:gd name="connsiteX47" fmla="*/ 838200 w 1358900"/>
                <a:gd name="connsiteY47" fmla="*/ 1257300 h 3086100"/>
                <a:gd name="connsiteX48" fmla="*/ 850900 w 1358900"/>
                <a:gd name="connsiteY48" fmla="*/ 1358900 h 3086100"/>
                <a:gd name="connsiteX49" fmla="*/ 876300 w 1358900"/>
                <a:gd name="connsiteY49" fmla="*/ 1422400 h 3086100"/>
                <a:gd name="connsiteX50" fmla="*/ 933450 w 1358900"/>
                <a:gd name="connsiteY50" fmla="*/ 1511300 h 3086100"/>
                <a:gd name="connsiteX51" fmla="*/ 996950 w 1358900"/>
                <a:gd name="connsiteY51" fmla="*/ 1606550 h 3086100"/>
                <a:gd name="connsiteX52" fmla="*/ 1054100 w 1358900"/>
                <a:gd name="connsiteY52" fmla="*/ 1676400 h 3086100"/>
                <a:gd name="connsiteX53" fmla="*/ 1111250 w 1358900"/>
                <a:gd name="connsiteY53" fmla="*/ 1752600 h 3086100"/>
                <a:gd name="connsiteX54" fmla="*/ 1181100 w 1358900"/>
                <a:gd name="connsiteY54" fmla="*/ 1828800 h 3086100"/>
                <a:gd name="connsiteX55" fmla="*/ 1225550 w 1358900"/>
                <a:gd name="connsiteY55" fmla="*/ 1898650 h 3086100"/>
                <a:gd name="connsiteX56" fmla="*/ 1250950 w 1358900"/>
                <a:gd name="connsiteY56" fmla="*/ 1962150 h 3086100"/>
                <a:gd name="connsiteX57" fmla="*/ 1276350 w 1358900"/>
                <a:gd name="connsiteY57" fmla="*/ 2051050 h 3086100"/>
                <a:gd name="connsiteX58" fmla="*/ 1282700 w 1358900"/>
                <a:gd name="connsiteY58" fmla="*/ 2165350 h 3086100"/>
                <a:gd name="connsiteX59" fmla="*/ 1276350 w 1358900"/>
                <a:gd name="connsiteY59" fmla="*/ 2273300 h 3086100"/>
                <a:gd name="connsiteX60" fmla="*/ 1244600 w 1358900"/>
                <a:gd name="connsiteY60" fmla="*/ 2400300 h 3086100"/>
                <a:gd name="connsiteX61" fmla="*/ 1206500 w 1358900"/>
                <a:gd name="connsiteY61" fmla="*/ 2571750 h 3086100"/>
                <a:gd name="connsiteX62" fmla="*/ 1174750 w 1358900"/>
                <a:gd name="connsiteY62" fmla="*/ 2692400 h 3086100"/>
                <a:gd name="connsiteX63" fmla="*/ 1123950 w 1358900"/>
                <a:gd name="connsiteY63" fmla="*/ 2800350 h 3086100"/>
                <a:gd name="connsiteX64" fmla="*/ 1085850 w 1358900"/>
                <a:gd name="connsiteY64" fmla="*/ 2876550 h 3086100"/>
                <a:gd name="connsiteX65" fmla="*/ 1035050 w 1358900"/>
                <a:gd name="connsiteY65" fmla="*/ 2946400 h 3086100"/>
                <a:gd name="connsiteX66" fmla="*/ 920750 w 1358900"/>
                <a:gd name="connsiteY66" fmla="*/ 2978150 h 3086100"/>
                <a:gd name="connsiteX67" fmla="*/ 838200 w 1358900"/>
                <a:gd name="connsiteY67" fmla="*/ 2997200 h 308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1358900" h="3086100">
                  <a:moveTo>
                    <a:pt x="838200" y="2997200"/>
                  </a:moveTo>
                  <a:lnTo>
                    <a:pt x="895350" y="3086100"/>
                  </a:lnTo>
                  <a:lnTo>
                    <a:pt x="1066800" y="3022600"/>
                  </a:lnTo>
                  <a:lnTo>
                    <a:pt x="1047750" y="3086100"/>
                  </a:lnTo>
                  <a:lnTo>
                    <a:pt x="1181100" y="3054350"/>
                  </a:lnTo>
                  <a:lnTo>
                    <a:pt x="1295400" y="2641600"/>
                  </a:lnTo>
                  <a:lnTo>
                    <a:pt x="1352550" y="2355850"/>
                  </a:lnTo>
                  <a:lnTo>
                    <a:pt x="1358900" y="2120900"/>
                  </a:lnTo>
                  <a:lnTo>
                    <a:pt x="1295400" y="1879600"/>
                  </a:lnTo>
                  <a:lnTo>
                    <a:pt x="1143000" y="1689100"/>
                  </a:lnTo>
                  <a:lnTo>
                    <a:pt x="965200" y="1473200"/>
                  </a:lnTo>
                  <a:lnTo>
                    <a:pt x="882650" y="1314450"/>
                  </a:lnTo>
                  <a:lnTo>
                    <a:pt x="882650" y="1187450"/>
                  </a:lnTo>
                  <a:lnTo>
                    <a:pt x="927100" y="1060450"/>
                  </a:lnTo>
                  <a:lnTo>
                    <a:pt x="1028700" y="857250"/>
                  </a:lnTo>
                  <a:lnTo>
                    <a:pt x="1155700" y="603250"/>
                  </a:lnTo>
                  <a:lnTo>
                    <a:pt x="1193800" y="438150"/>
                  </a:lnTo>
                  <a:lnTo>
                    <a:pt x="1181100" y="260350"/>
                  </a:lnTo>
                  <a:lnTo>
                    <a:pt x="1117600" y="120650"/>
                  </a:lnTo>
                  <a:lnTo>
                    <a:pt x="971550" y="38100"/>
                  </a:lnTo>
                  <a:lnTo>
                    <a:pt x="806450" y="0"/>
                  </a:lnTo>
                  <a:lnTo>
                    <a:pt x="615950" y="6350"/>
                  </a:lnTo>
                  <a:lnTo>
                    <a:pt x="355600" y="88900"/>
                  </a:lnTo>
                  <a:lnTo>
                    <a:pt x="241300" y="133350"/>
                  </a:lnTo>
                  <a:lnTo>
                    <a:pt x="133350" y="234950"/>
                  </a:lnTo>
                  <a:lnTo>
                    <a:pt x="63500" y="330200"/>
                  </a:lnTo>
                  <a:lnTo>
                    <a:pt x="0" y="450850"/>
                  </a:lnTo>
                  <a:lnTo>
                    <a:pt x="50800" y="450850"/>
                  </a:lnTo>
                  <a:lnTo>
                    <a:pt x="95250" y="349250"/>
                  </a:lnTo>
                  <a:lnTo>
                    <a:pt x="209550" y="234950"/>
                  </a:lnTo>
                  <a:lnTo>
                    <a:pt x="311150" y="146050"/>
                  </a:lnTo>
                  <a:lnTo>
                    <a:pt x="508000" y="82550"/>
                  </a:lnTo>
                  <a:lnTo>
                    <a:pt x="666750" y="50800"/>
                  </a:lnTo>
                  <a:lnTo>
                    <a:pt x="806450" y="44450"/>
                  </a:lnTo>
                  <a:lnTo>
                    <a:pt x="939800" y="69850"/>
                  </a:lnTo>
                  <a:lnTo>
                    <a:pt x="1047750" y="120650"/>
                  </a:lnTo>
                  <a:lnTo>
                    <a:pt x="1104900" y="203200"/>
                  </a:lnTo>
                  <a:lnTo>
                    <a:pt x="1143000" y="273050"/>
                  </a:lnTo>
                  <a:lnTo>
                    <a:pt x="1143000" y="406400"/>
                  </a:lnTo>
                  <a:lnTo>
                    <a:pt x="1136650" y="508000"/>
                  </a:lnTo>
                  <a:lnTo>
                    <a:pt x="1104900" y="596900"/>
                  </a:lnTo>
                  <a:lnTo>
                    <a:pt x="1066800" y="692150"/>
                  </a:lnTo>
                  <a:lnTo>
                    <a:pt x="1009650" y="793750"/>
                  </a:lnTo>
                  <a:lnTo>
                    <a:pt x="958850" y="882650"/>
                  </a:lnTo>
                  <a:lnTo>
                    <a:pt x="914400" y="977900"/>
                  </a:lnTo>
                  <a:lnTo>
                    <a:pt x="863600" y="1092200"/>
                  </a:lnTo>
                  <a:lnTo>
                    <a:pt x="844550" y="1181100"/>
                  </a:lnTo>
                  <a:lnTo>
                    <a:pt x="838200" y="1257300"/>
                  </a:lnTo>
                  <a:lnTo>
                    <a:pt x="850900" y="1358900"/>
                  </a:lnTo>
                  <a:lnTo>
                    <a:pt x="876300" y="1422400"/>
                  </a:lnTo>
                  <a:lnTo>
                    <a:pt x="933450" y="1511300"/>
                  </a:lnTo>
                  <a:lnTo>
                    <a:pt x="996950" y="1606550"/>
                  </a:lnTo>
                  <a:lnTo>
                    <a:pt x="1054100" y="1676400"/>
                  </a:lnTo>
                  <a:lnTo>
                    <a:pt x="1111250" y="1752600"/>
                  </a:lnTo>
                  <a:lnTo>
                    <a:pt x="1181100" y="1828800"/>
                  </a:lnTo>
                  <a:lnTo>
                    <a:pt x="1225550" y="1898650"/>
                  </a:lnTo>
                  <a:lnTo>
                    <a:pt x="1250950" y="1962150"/>
                  </a:lnTo>
                  <a:lnTo>
                    <a:pt x="1276350" y="2051050"/>
                  </a:lnTo>
                  <a:lnTo>
                    <a:pt x="1282700" y="2165350"/>
                  </a:lnTo>
                  <a:lnTo>
                    <a:pt x="1276350" y="2273300"/>
                  </a:lnTo>
                  <a:lnTo>
                    <a:pt x="1244600" y="2400300"/>
                  </a:lnTo>
                  <a:lnTo>
                    <a:pt x="1206500" y="2571750"/>
                  </a:lnTo>
                  <a:lnTo>
                    <a:pt x="1174750" y="2692400"/>
                  </a:lnTo>
                  <a:lnTo>
                    <a:pt x="1123950" y="2800350"/>
                  </a:lnTo>
                  <a:lnTo>
                    <a:pt x="1085850" y="2876550"/>
                  </a:lnTo>
                  <a:lnTo>
                    <a:pt x="1035050" y="2946400"/>
                  </a:lnTo>
                  <a:lnTo>
                    <a:pt x="920750" y="2978150"/>
                  </a:lnTo>
                  <a:lnTo>
                    <a:pt x="838200" y="299720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10" name="Freeform 19">
              <a:extLst>
                <a:ext uri="{FF2B5EF4-FFF2-40B4-BE49-F238E27FC236}">
                  <a16:creationId xmlns:a16="http://schemas.microsoft.com/office/drawing/2014/main" id="{06428ADF-3783-BA42-6871-8B3A8CBBA23B}"/>
                </a:ext>
              </a:extLst>
            </p:cNvPr>
            <p:cNvSpPr>
              <a:spLocks/>
            </p:cNvSpPr>
            <p:nvPr/>
          </p:nvSpPr>
          <p:spPr bwMode="auto">
            <a:xfrm>
              <a:off x="1831976" y="4833937"/>
              <a:ext cx="19050" cy="4763"/>
            </a:xfrm>
            <a:custGeom>
              <a:avLst/>
              <a:gdLst>
                <a:gd name="T0" fmla="*/ 10 w 12"/>
                <a:gd name="T1" fmla="*/ 3 h 3"/>
                <a:gd name="T2" fmla="*/ 12 w 12"/>
                <a:gd name="T3" fmla="*/ 2 h 3"/>
                <a:gd name="T4" fmla="*/ 0 w 12"/>
                <a:gd name="T5" fmla="*/ 2 h 3"/>
                <a:gd name="T6" fmla="*/ 0 w 12"/>
                <a:gd name="T7" fmla="*/ 0 h 3"/>
                <a:gd name="T8" fmla="*/ 10 w 12"/>
                <a:gd name="T9" fmla="*/ 3 h 3"/>
              </a:gdLst>
              <a:ahLst/>
              <a:cxnLst>
                <a:cxn ang="0">
                  <a:pos x="T0" y="T1"/>
                </a:cxn>
                <a:cxn ang="0">
                  <a:pos x="T2" y="T3"/>
                </a:cxn>
                <a:cxn ang="0">
                  <a:pos x="T4" y="T5"/>
                </a:cxn>
                <a:cxn ang="0">
                  <a:pos x="T6" y="T7"/>
                </a:cxn>
                <a:cxn ang="0">
                  <a:pos x="T8" y="T9"/>
                </a:cxn>
              </a:cxnLst>
              <a:rect l="0" t="0" r="r" b="b"/>
              <a:pathLst>
                <a:path w="12" h="3">
                  <a:moveTo>
                    <a:pt x="10" y="3"/>
                  </a:moveTo>
                  <a:lnTo>
                    <a:pt x="12" y="2"/>
                  </a:lnTo>
                  <a:lnTo>
                    <a:pt x="0" y="2"/>
                  </a:lnTo>
                  <a:lnTo>
                    <a:pt x="0" y="0"/>
                  </a:lnTo>
                  <a:lnTo>
                    <a:pt x="10"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11" name="Freeform 20">
              <a:extLst>
                <a:ext uri="{FF2B5EF4-FFF2-40B4-BE49-F238E27FC236}">
                  <a16:creationId xmlns:a16="http://schemas.microsoft.com/office/drawing/2014/main" id="{7797DE54-7F01-6F42-6601-0A9FDE0CAD3E}"/>
                </a:ext>
              </a:extLst>
            </p:cNvPr>
            <p:cNvSpPr>
              <a:spLocks/>
            </p:cNvSpPr>
            <p:nvPr/>
          </p:nvSpPr>
          <p:spPr bwMode="auto">
            <a:xfrm>
              <a:off x="2046288" y="1528762"/>
              <a:ext cx="9525" cy="12700"/>
            </a:xfrm>
            <a:custGeom>
              <a:avLst/>
              <a:gdLst>
                <a:gd name="T0" fmla="*/ 6 w 6"/>
                <a:gd name="T1" fmla="*/ 2 h 8"/>
                <a:gd name="T2" fmla="*/ 6 w 6"/>
                <a:gd name="T3" fmla="*/ 0 h 8"/>
                <a:gd name="T4" fmla="*/ 0 w 6"/>
                <a:gd name="T5" fmla="*/ 8 h 8"/>
                <a:gd name="T6" fmla="*/ 6 w 6"/>
                <a:gd name="T7" fmla="*/ 2 h 8"/>
              </a:gdLst>
              <a:ahLst/>
              <a:cxnLst>
                <a:cxn ang="0">
                  <a:pos x="T0" y="T1"/>
                </a:cxn>
                <a:cxn ang="0">
                  <a:pos x="T2" y="T3"/>
                </a:cxn>
                <a:cxn ang="0">
                  <a:pos x="T4" y="T5"/>
                </a:cxn>
                <a:cxn ang="0">
                  <a:pos x="T6" y="T7"/>
                </a:cxn>
              </a:cxnLst>
              <a:rect l="0" t="0" r="r" b="b"/>
              <a:pathLst>
                <a:path w="6" h="8">
                  <a:moveTo>
                    <a:pt x="6" y="2"/>
                  </a:moveTo>
                  <a:lnTo>
                    <a:pt x="6" y="0"/>
                  </a:lnTo>
                  <a:lnTo>
                    <a:pt x="0" y="8"/>
                  </a:ln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12" name="Freeform 21">
              <a:extLst>
                <a:ext uri="{FF2B5EF4-FFF2-40B4-BE49-F238E27FC236}">
                  <a16:creationId xmlns:a16="http://schemas.microsoft.com/office/drawing/2014/main" id="{C56AA6A1-D838-188D-E45C-2F5D13259A39}"/>
                </a:ext>
              </a:extLst>
            </p:cNvPr>
            <p:cNvSpPr>
              <a:spLocks/>
            </p:cNvSpPr>
            <p:nvPr/>
          </p:nvSpPr>
          <p:spPr bwMode="auto">
            <a:xfrm>
              <a:off x="1860551" y="4808537"/>
              <a:ext cx="17463" cy="0"/>
            </a:xfrm>
            <a:custGeom>
              <a:avLst/>
              <a:gdLst>
                <a:gd name="T0" fmla="*/ 11 w 11"/>
                <a:gd name="T1" fmla="*/ 0 w 11"/>
                <a:gd name="T2" fmla="*/ 11 w 11"/>
              </a:gdLst>
              <a:ahLst/>
              <a:cxnLst>
                <a:cxn ang="0">
                  <a:pos x="T0" y="0"/>
                </a:cxn>
                <a:cxn ang="0">
                  <a:pos x="T1" y="0"/>
                </a:cxn>
                <a:cxn ang="0">
                  <a:pos x="T2" y="0"/>
                </a:cxn>
              </a:cxnLst>
              <a:rect l="0" t="0" r="r" b="b"/>
              <a:pathLst>
                <a:path w="11">
                  <a:moveTo>
                    <a:pt x="11" y="0"/>
                  </a:moveTo>
                  <a:lnTo>
                    <a:pt x="0" y="0"/>
                  </a:lnTo>
                  <a:lnTo>
                    <a:pt x="1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13" name="Freeform 22">
              <a:extLst>
                <a:ext uri="{FF2B5EF4-FFF2-40B4-BE49-F238E27FC236}">
                  <a16:creationId xmlns:a16="http://schemas.microsoft.com/office/drawing/2014/main" id="{00DA9249-2D12-EC57-0407-EE72FEB7E751}"/>
                </a:ext>
              </a:extLst>
            </p:cNvPr>
            <p:cNvSpPr>
              <a:spLocks/>
            </p:cNvSpPr>
            <p:nvPr/>
          </p:nvSpPr>
          <p:spPr bwMode="auto">
            <a:xfrm>
              <a:off x="1831976" y="4833937"/>
              <a:ext cx="19050" cy="4763"/>
            </a:xfrm>
            <a:custGeom>
              <a:avLst/>
              <a:gdLst>
                <a:gd name="T0" fmla="*/ 10 w 12"/>
                <a:gd name="T1" fmla="*/ 3 h 3"/>
                <a:gd name="T2" fmla="*/ 12 w 12"/>
                <a:gd name="T3" fmla="*/ 2 h 3"/>
                <a:gd name="T4" fmla="*/ 0 w 12"/>
                <a:gd name="T5" fmla="*/ 2 h 3"/>
                <a:gd name="T6" fmla="*/ 0 w 12"/>
                <a:gd name="T7" fmla="*/ 0 h 3"/>
                <a:gd name="T8" fmla="*/ 10 w 12"/>
                <a:gd name="T9" fmla="*/ 3 h 3"/>
              </a:gdLst>
              <a:ahLst/>
              <a:cxnLst>
                <a:cxn ang="0">
                  <a:pos x="T0" y="T1"/>
                </a:cxn>
                <a:cxn ang="0">
                  <a:pos x="T2" y="T3"/>
                </a:cxn>
                <a:cxn ang="0">
                  <a:pos x="T4" y="T5"/>
                </a:cxn>
                <a:cxn ang="0">
                  <a:pos x="T6" y="T7"/>
                </a:cxn>
                <a:cxn ang="0">
                  <a:pos x="T8" y="T9"/>
                </a:cxn>
              </a:cxnLst>
              <a:rect l="0" t="0" r="r" b="b"/>
              <a:pathLst>
                <a:path w="12" h="3">
                  <a:moveTo>
                    <a:pt x="10" y="3"/>
                  </a:moveTo>
                  <a:lnTo>
                    <a:pt x="12" y="2"/>
                  </a:lnTo>
                  <a:lnTo>
                    <a:pt x="0" y="2"/>
                  </a:lnTo>
                  <a:lnTo>
                    <a:pt x="0" y="0"/>
                  </a:lnTo>
                  <a:lnTo>
                    <a:pt x="10"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14" name="Freeform 23">
              <a:extLst>
                <a:ext uri="{FF2B5EF4-FFF2-40B4-BE49-F238E27FC236}">
                  <a16:creationId xmlns:a16="http://schemas.microsoft.com/office/drawing/2014/main" id="{B4006D57-319F-CC5A-8EB9-056135EAAE5C}"/>
                </a:ext>
              </a:extLst>
            </p:cNvPr>
            <p:cNvSpPr>
              <a:spLocks/>
            </p:cNvSpPr>
            <p:nvPr/>
          </p:nvSpPr>
          <p:spPr bwMode="auto">
            <a:xfrm>
              <a:off x="2108201" y="1503362"/>
              <a:ext cx="7938" cy="15875"/>
            </a:xfrm>
            <a:custGeom>
              <a:avLst/>
              <a:gdLst>
                <a:gd name="T0" fmla="*/ 0 w 5"/>
                <a:gd name="T1" fmla="*/ 10 h 10"/>
                <a:gd name="T2" fmla="*/ 5 w 5"/>
                <a:gd name="T3" fmla="*/ 0 h 10"/>
                <a:gd name="T4" fmla="*/ 0 w 5"/>
                <a:gd name="T5" fmla="*/ 10 h 10"/>
              </a:gdLst>
              <a:ahLst/>
              <a:cxnLst>
                <a:cxn ang="0">
                  <a:pos x="T0" y="T1"/>
                </a:cxn>
                <a:cxn ang="0">
                  <a:pos x="T2" y="T3"/>
                </a:cxn>
                <a:cxn ang="0">
                  <a:pos x="T4" y="T5"/>
                </a:cxn>
              </a:cxnLst>
              <a:rect l="0" t="0" r="r" b="b"/>
              <a:pathLst>
                <a:path w="5" h="10">
                  <a:moveTo>
                    <a:pt x="0" y="10"/>
                  </a:moveTo>
                  <a:lnTo>
                    <a:pt x="5" y="0"/>
                  </a:lnTo>
                  <a:lnTo>
                    <a:pt x="0"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15" name="Freeform 24">
              <a:extLst>
                <a:ext uri="{FF2B5EF4-FFF2-40B4-BE49-F238E27FC236}">
                  <a16:creationId xmlns:a16="http://schemas.microsoft.com/office/drawing/2014/main" id="{3CD57C95-CE81-E527-8B08-75C36DE63001}"/>
                </a:ext>
              </a:extLst>
            </p:cNvPr>
            <p:cNvSpPr>
              <a:spLocks/>
            </p:cNvSpPr>
            <p:nvPr/>
          </p:nvSpPr>
          <p:spPr bwMode="auto">
            <a:xfrm>
              <a:off x="2508251" y="1524000"/>
              <a:ext cx="12700" cy="12700"/>
            </a:xfrm>
            <a:custGeom>
              <a:avLst/>
              <a:gdLst>
                <a:gd name="T0" fmla="*/ 0 w 8"/>
                <a:gd name="T1" fmla="*/ 0 h 8"/>
                <a:gd name="T2" fmla="*/ 1 w 8"/>
                <a:gd name="T3" fmla="*/ 0 h 8"/>
                <a:gd name="T4" fmla="*/ 8 w 8"/>
                <a:gd name="T5" fmla="*/ 8 h 8"/>
                <a:gd name="T6" fmla="*/ 0 w 8"/>
                <a:gd name="T7" fmla="*/ 0 h 8"/>
              </a:gdLst>
              <a:ahLst/>
              <a:cxnLst>
                <a:cxn ang="0">
                  <a:pos x="T0" y="T1"/>
                </a:cxn>
                <a:cxn ang="0">
                  <a:pos x="T2" y="T3"/>
                </a:cxn>
                <a:cxn ang="0">
                  <a:pos x="T4" y="T5"/>
                </a:cxn>
                <a:cxn ang="0">
                  <a:pos x="T6" y="T7"/>
                </a:cxn>
              </a:cxnLst>
              <a:rect l="0" t="0" r="r" b="b"/>
              <a:pathLst>
                <a:path w="8" h="8">
                  <a:moveTo>
                    <a:pt x="0" y="0"/>
                  </a:moveTo>
                  <a:lnTo>
                    <a:pt x="1" y="0"/>
                  </a:lnTo>
                  <a:lnTo>
                    <a:pt x="8" y="8"/>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16" name="Freeform 25">
              <a:extLst>
                <a:ext uri="{FF2B5EF4-FFF2-40B4-BE49-F238E27FC236}">
                  <a16:creationId xmlns:a16="http://schemas.microsoft.com/office/drawing/2014/main" id="{24AC29CF-19A1-B6FF-12AE-9920F9A47A20}"/>
                </a:ext>
              </a:extLst>
            </p:cNvPr>
            <p:cNvSpPr>
              <a:spLocks/>
            </p:cNvSpPr>
            <p:nvPr/>
          </p:nvSpPr>
          <p:spPr bwMode="auto">
            <a:xfrm>
              <a:off x="3167063" y="1762125"/>
              <a:ext cx="15875" cy="7938"/>
            </a:xfrm>
            <a:custGeom>
              <a:avLst/>
              <a:gdLst>
                <a:gd name="T0" fmla="*/ 0 w 10"/>
                <a:gd name="T1" fmla="*/ 0 h 5"/>
                <a:gd name="T2" fmla="*/ 10 w 10"/>
                <a:gd name="T3" fmla="*/ 2 h 5"/>
                <a:gd name="T4" fmla="*/ 8 w 10"/>
                <a:gd name="T5" fmla="*/ 5 h 5"/>
                <a:gd name="T6" fmla="*/ 0 w 10"/>
                <a:gd name="T7" fmla="*/ 0 h 5"/>
              </a:gdLst>
              <a:ahLst/>
              <a:cxnLst>
                <a:cxn ang="0">
                  <a:pos x="T0" y="T1"/>
                </a:cxn>
                <a:cxn ang="0">
                  <a:pos x="T2" y="T3"/>
                </a:cxn>
                <a:cxn ang="0">
                  <a:pos x="T4" y="T5"/>
                </a:cxn>
                <a:cxn ang="0">
                  <a:pos x="T6" y="T7"/>
                </a:cxn>
              </a:cxnLst>
              <a:rect l="0" t="0" r="r" b="b"/>
              <a:pathLst>
                <a:path w="10" h="5">
                  <a:moveTo>
                    <a:pt x="0" y="0"/>
                  </a:moveTo>
                  <a:lnTo>
                    <a:pt x="10" y="2"/>
                  </a:lnTo>
                  <a:lnTo>
                    <a:pt x="8" y="5"/>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17" name="Freeform 26">
              <a:extLst>
                <a:ext uri="{FF2B5EF4-FFF2-40B4-BE49-F238E27FC236}">
                  <a16:creationId xmlns:a16="http://schemas.microsoft.com/office/drawing/2014/main" id="{291CDAB1-95E4-1A9E-3E6A-3BB34EDBA57F}"/>
                </a:ext>
              </a:extLst>
            </p:cNvPr>
            <p:cNvSpPr>
              <a:spLocks/>
            </p:cNvSpPr>
            <p:nvPr/>
          </p:nvSpPr>
          <p:spPr bwMode="auto">
            <a:xfrm>
              <a:off x="3235326" y="1858962"/>
              <a:ext cx="1588" cy="14288"/>
            </a:xfrm>
            <a:custGeom>
              <a:avLst/>
              <a:gdLst>
                <a:gd name="T0" fmla="*/ 1 w 1"/>
                <a:gd name="T1" fmla="*/ 0 h 9"/>
                <a:gd name="T2" fmla="*/ 0 w 1"/>
                <a:gd name="T3" fmla="*/ 9 h 9"/>
                <a:gd name="T4" fmla="*/ 1 w 1"/>
                <a:gd name="T5" fmla="*/ 9 h 9"/>
                <a:gd name="T6" fmla="*/ 1 w 1"/>
                <a:gd name="T7" fmla="*/ 0 h 9"/>
              </a:gdLst>
              <a:ahLst/>
              <a:cxnLst>
                <a:cxn ang="0">
                  <a:pos x="T0" y="T1"/>
                </a:cxn>
                <a:cxn ang="0">
                  <a:pos x="T2" y="T3"/>
                </a:cxn>
                <a:cxn ang="0">
                  <a:pos x="T4" y="T5"/>
                </a:cxn>
                <a:cxn ang="0">
                  <a:pos x="T6" y="T7"/>
                </a:cxn>
              </a:cxnLst>
              <a:rect l="0" t="0" r="r" b="b"/>
              <a:pathLst>
                <a:path w="1" h="9">
                  <a:moveTo>
                    <a:pt x="1" y="0"/>
                  </a:moveTo>
                  <a:lnTo>
                    <a:pt x="0" y="9"/>
                  </a:lnTo>
                  <a:lnTo>
                    <a:pt x="1" y="9"/>
                  </a:ln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18" name="Freeform 27">
              <a:extLst>
                <a:ext uri="{FF2B5EF4-FFF2-40B4-BE49-F238E27FC236}">
                  <a16:creationId xmlns:a16="http://schemas.microsoft.com/office/drawing/2014/main" id="{9CB5B6B9-7E0E-D7FE-8C01-14CEA940C4C8}"/>
                </a:ext>
              </a:extLst>
            </p:cNvPr>
            <p:cNvSpPr>
              <a:spLocks/>
            </p:cNvSpPr>
            <p:nvPr/>
          </p:nvSpPr>
          <p:spPr bwMode="auto">
            <a:xfrm>
              <a:off x="1417638" y="1838325"/>
              <a:ext cx="12700" cy="12700"/>
            </a:xfrm>
            <a:custGeom>
              <a:avLst/>
              <a:gdLst>
                <a:gd name="T0" fmla="*/ 0 w 8"/>
                <a:gd name="T1" fmla="*/ 6 h 8"/>
                <a:gd name="T2" fmla="*/ 0 w 8"/>
                <a:gd name="T3" fmla="*/ 8 h 8"/>
                <a:gd name="T4" fmla="*/ 8 w 8"/>
                <a:gd name="T5" fmla="*/ 0 h 8"/>
                <a:gd name="T6" fmla="*/ 8 w 8"/>
                <a:gd name="T7" fmla="*/ 1 h 8"/>
                <a:gd name="T8" fmla="*/ 0 w 8"/>
                <a:gd name="T9" fmla="*/ 6 h 8"/>
              </a:gdLst>
              <a:ahLst/>
              <a:cxnLst>
                <a:cxn ang="0">
                  <a:pos x="T0" y="T1"/>
                </a:cxn>
                <a:cxn ang="0">
                  <a:pos x="T2" y="T3"/>
                </a:cxn>
                <a:cxn ang="0">
                  <a:pos x="T4" y="T5"/>
                </a:cxn>
                <a:cxn ang="0">
                  <a:pos x="T6" y="T7"/>
                </a:cxn>
                <a:cxn ang="0">
                  <a:pos x="T8" y="T9"/>
                </a:cxn>
              </a:cxnLst>
              <a:rect l="0" t="0" r="r" b="b"/>
              <a:pathLst>
                <a:path w="8" h="8">
                  <a:moveTo>
                    <a:pt x="0" y="6"/>
                  </a:moveTo>
                  <a:lnTo>
                    <a:pt x="0" y="8"/>
                  </a:lnTo>
                  <a:lnTo>
                    <a:pt x="8" y="0"/>
                  </a:lnTo>
                  <a:lnTo>
                    <a:pt x="8" y="1"/>
                  </a:lnTo>
                  <a:lnTo>
                    <a:pt x="0"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19" name="Freeform 28">
              <a:extLst>
                <a:ext uri="{FF2B5EF4-FFF2-40B4-BE49-F238E27FC236}">
                  <a16:creationId xmlns:a16="http://schemas.microsoft.com/office/drawing/2014/main" id="{982F66A8-6E47-F9F2-051D-F74A1D03AA65}"/>
                </a:ext>
              </a:extLst>
            </p:cNvPr>
            <p:cNvSpPr>
              <a:spLocks/>
            </p:cNvSpPr>
            <p:nvPr/>
          </p:nvSpPr>
          <p:spPr bwMode="auto">
            <a:xfrm>
              <a:off x="1422401" y="2339975"/>
              <a:ext cx="7938" cy="15875"/>
            </a:xfrm>
            <a:custGeom>
              <a:avLst/>
              <a:gdLst>
                <a:gd name="T0" fmla="*/ 0 w 5"/>
                <a:gd name="T1" fmla="*/ 0 h 10"/>
                <a:gd name="T2" fmla="*/ 2 w 5"/>
                <a:gd name="T3" fmla="*/ 0 h 10"/>
                <a:gd name="T4" fmla="*/ 5 w 5"/>
                <a:gd name="T5" fmla="*/ 10 h 10"/>
                <a:gd name="T6" fmla="*/ 0 w 5"/>
                <a:gd name="T7" fmla="*/ 0 h 10"/>
              </a:gdLst>
              <a:ahLst/>
              <a:cxnLst>
                <a:cxn ang="0">
                  <a:pos x="T0" y="T1"/>
                </a:cxn>
                <a:cxn ang="0">
                  <a:pos x="T2" y="T3"/>
                </a:cxn>
                <a:cxn ang="0">
                  <a:pos x="T4" y="T5"/>
                </a:cxn>
                <a:cxn ang="0">
                  <a:pos x="T6" y="T7"/>
                </a:cxn>
              </a:cxnLst>
              <a:rect l="0" t="0" r="r" b="b"/>
              <a:pathLst>
                <a:path w="5" h="10">
                  <a:moveTo>
                    <a:pt x="0" y="0"/>
                  </a:moveTo>
                  <a:lnTo>
                    <a:pt x="2" y="0"/>
                  </a:lnTo>
                  <a:lnTo>
                    <a:pt x="5" y="1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20" name="Freeform 29">
              <a:extLst>
                <a:ext uri="{FF2B5EF4-FFF2-40B4-BE49-F238E27FC236}">
                  <a16:creationId xmlns:a16="http://schemas.microsoft.com/office/drawing/2014/main" id="{CB514C9D-A2AF-17E8-E9D1-581E585BF77B}"/>
                </a:ext>
              </a:extLst>
            </p:cNvPr>
            <p:cNvSpPr>
              <a:spLocks/>
            </p:cNvSpPr>
            <p:nvPr/>
          </p:nvSpPr>
          <p:spPr bwMode="auto">
            <a:xfrm>
              <a:off x="1428751" y="2428875"/>
              <a:ext cx="12700" cy="12700"/>
            </a:xfrm>
            <a:custGeom>
              <a:avLst/>
              <a:gdLst>
                <a:gd name="T0" fmla="*/ 0 w 8"/>
                <a:gd name="T1" fmla="*/ 1 h 8"/>
                <a:gd name="T2" fmla="*/ 8 w 8"/>
                <a:gd name="T3" fmla="*/ 8 h 8"/>
                <a:gd name="T4" fmla="*/ 1 w 8"/>
                <a:gd name="T5" fmla="*/ 0 h 8"/>
                <a:gd name="T6" fmla="*/ 8 w 8"/>
                <a:gd name="T7" fmla="*/ 6 h 8"/>
                <a:gd name="T8" fmla="*/ 0 w 8"/>
                <a:gd name="T9" fmla="*/ 1 h 8"/>
              </a:gdLst>
              <a:ahLst/>
              <a:cxnLst>
                <a:cxn ang="0">
                  <a:pos x="T0" y="T1"/>
                </a:cxn>
                <a:cxn ang="0">
                  <a:pos x="T2" y="T3"/>
                </a:cxn>
                <a:cxn ang="0">
                  <a:pos x="T4" y="T5"/>
                </a:cxn>
                <a:cxn ang="0">
                  <a:pos x="T6" y="T7"/>
                </a:cxn>
                <a:cxn ang="0">
                  <a:pos x="T8" y="T9"/>
                </a:cxn>
              </a:cxnLst>
              <a:rect l="0" t="0" r="r" b="b"/>
              <a:pathLst>
                <a:path w="8" h="8">
                  <a:moveTo>
                    <a:pt x="0" y="1"/>
                  </a:moveTo>
                  <a:lnTo>
                    <a:pt x="8" y="8"/>
                  </a:lnTo>
                  <a:lnTo>
                    <a:pt x="1" y="0"/>
                  </a:lnTo>
                  <a:lnTo>
                    <a:pt x="8" y="6"/>
                  </a:lnTo>
                  <a:lnTo>
                    <a:pt x="0"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21" name="Freeform 30">
              <a:extLst>
                <a:ext uri="{FF2B5EF4-FFF2-40B4-BE49-F238E27FC236}">
                  <a16:creationId xmlns:a16="http://schemas.microsoft.com/office/drawing/2014/main" id="{2E617F03-B780-2609-BF18-002E95091812}"/>
                </a:ext>
              </a:extLst>
            </p:cNvPr>
            <p:cNvSpPr>
              <a:spLocks/>
            </p:cNvSpPr>
            <p:nvPr/>
          </p:nvSpPr>
          <p:spPr bwMode="auto">
            <a:xfrm>
              <a:off x="1900238" y="927100"/>
              <a:ext cx="19050" cy="73025"/>
            </a:xfrm>
            <a:custGeom>
              <a:avLst/>
              <a:gdLst>
                <a:gd name="T0" fmla="*/ 10 w 12"/>
                <a:gd name="T1" fmla="*/ 0 h 46"/>
                <a:gd name="T2" fmla="*/ 12 w 12"/>
                <a:gd name="T3" fmla="*/ 5 h 46"/>
                <a:gd name="T4" fmla="*/ 12 w 12"/>
                <a:gd name="T5" fmla="*/ 10 h 46"/>
                <a:gd name="T6" fmla="*/ 12 w 12"/>
                <a:gd name="T7" fmla="*/ 22 h 46"/>
                <a:gd name="T8" fmla="*/ 10 w 12"/>
                <a:gd name="T9" fmla="*/ 46 h 46"/>
                <a:gd name="T10" fmla="*/ 0 w 12"/>
                <a:gd name="T11" fmla="*/ 46 h 46"/>
                <a:gd name="T12" fmla="*/ 2 w 12"/>
                <a:gd name="T13" fmla="*/ 22 h 46"/>
                <a:gd name="T14" fmla="*/ 0 w 12"/>
                <a:gd name="T15" fmla="*/ 10 h 46"/>
                <a:gd name="T16" fmla="*/ 0 w 12"/>
                <a:gd name="T17" fmla="*/ 7 h 46"/>
                <a:gd name="T18" fmla="*/ 0 w 12"/>
                <a:gd name="T19" fmla="*/ 4 h 46"/>
                <a:gd name="T20" fmla="*/ 10 w 12"/>
                <a:gd name="T21"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 h="46">
                  <a:moveTo>
                    <a:pt x="10" y="0"/>
                  </a:moveTo>
                  <a:lnTo>
                    <a:pt x="12" y="5"/>
                  </a:lnTo>
                  <a:lnTo>
                    <a:pt x="12" y="10"/>
                  </a:lnTo>
                  <a:lnTo>
                    <a:pt x="12" y="22"/>
                  </a:lnTo>
                  <a:lnTo>
                    <a:pt x="10" y="46"/>
                  </a:lnTo>
                  <a:lnTo>
                    <a:pt x="0" y="46"/>
                  </a:lnTo>
                  <a:lnTo>
                    <a:pt x="2" y="22"/>
                  </a:lnTo>
                  <a:lnTo>
                    <a:pt x="0" y="10"/>
                  </a:lnTo>
                  <a:lnTo>
                    <a:pt x="0" y="7"/>
                  </a:lnTo>
                  <a:lnTo>
                    <a:pt x="0" y="4"/>
                  </a:lnTo>
                  <a:lnTo>
                    <a:pt x="1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22" name="Freeform 31">
              <a:extLst>
                <a:ext uri="{FF2B5EF4-FFF2-40B4-BE49-F238E27FC236}">
                  <a16:creationId xmlns:a16="http://schemas.microsoft.com/office/drawing/2014/main" id="{1ECCE8D9-421D-99DE-9FC9-6C9641C923BA}"/>
                </a:ext>
              </a:extLst>
            </p:cNvPr>
            <p:cNvSpPr>
              <a:spLocks/>
            </p:cNvSpPr>
            <p:nvPr/>
          </p:nvSpPr>
          <p:spPr bwMode="auto">
            <a:xfrm>
              <a:off x="1900238" y="1000125"/>
              <a:ext cx="36513" cy="103188"/>
            </a:xfrm>
            <a:custGeom>
              <a:avLst/>
              <a:gdLst>
                <a:gd name="T0" fmla="*/ 10 w 23"/>
                <a:gd name="T1" fmla="*/ 0 h 65"/>
                <a:gd name="T2" fmla="*/ 10 w 23"/>
                <a:gd name="T3" fmla="*/ 7 h 65"/>
                <a:gd name="T4" fmla="*/ 10 w 23"/>
                <a:gd name="T5" fmla="*/ 10 h 65"/>
                <a:gd name="T6" fmla="*/ 12 w 23"/>
                <a:gd name="T7" fmla="*/ 15 h 65"/>
                <a:gd name="T8" fmla="*/ 12 w 23"/>
                <a:gd name="T9" fmla="*/ 18 h 65"/>
                <a:gd name="T10" fmla="*/ 16 w 23"/>
                <a:gd name="T11" fmla="*/ 26 h 65"/>
                <a:gd name="T12" fmla="*/ 20 w 23"/>
                <a:gd name="T13" fmla="*/ 34 h 65"/>
                <a:gd name="T14" fmla="*/ 21 w 23"/>
                <a:gd name="T15" fmla="*/ 43 h 65"/>
                <a:gd name="T16" fmla="*/ 23 w 23"/>
                <a:gd name="T17" fmla="*/ 49 h 65"/>
                <a:gd name="T18" fmla="*/ 23 w 23"/>
                <a:gd name="T19" fmla="*/ 54 h 65"/>
                <a:gd name="T20" fmla="*/ 21 w 23"/>
                <a:gd name="T21" fmla="*/ 57 h 65"/>
                <a:gd name="T22" fmla="*/ 18 w 23"/>
                <a:gd name="T23" fmla="*/ 62 h 65"/>
                <a:gd name="T24" fmla="*/ 15 w 23"/>
                <a:gd name="T25" fmla="*/ 65 h 65"/>
                <a:gd name="T26" fmla="*/ 8 w 23"/>
                <a:gd name="T27" fmla="*/ 57 h 65"/>
                <a:gd name="T28" fmla="*/ 10 w 23"/>
                <a:gd name="T29" fmla="*/ 54 h 65"/>
                <a:gd name="T30" fmla="*/ 12 w 23"/>
                <a:gd name="T31" fmla="*/ 52 h 65"/>
                <a:gd name="T32" fmla="*/ 13 w 23"/>
                <a:gd name="T33" fmla="*/ 51 h 65"/>
                <a:gd name="T34" fmla="*/ 13 w 23"/>
                <a:gd name="T35" fmla="*/ 49 h 65"/>
                <a:gd name="T36" fmla="*/ 12 w 23"/>
                <a:gd name="T37" fmla="*/ 44 h 65"/>
                <a:gd name="T38" fmla="*/ 10 w 23"/>
                <a:gd name="T39" fmla="*/ 39 h 65"/>
                <a:gd name="T40" fmla="*/ 7 w 23"/>
                <a:gd name="T41" fmla="*/ 31 h 65"/>
                <a:gd name="T42" fmla="*/ 2 w 23"/>
                <a:gd name="T43" fmla="*/ 23 h 65"/>
                <a:gd name="T44" fmla="*/ 0 w 23"/>
                <a:gd name="T45" fmla="*/ 18 h 65"/>
                <a:gd name="T46" fmla="*/ 0 w 23"/>
                <a:gd name="T47" fmla="*/ 12 h 65"/>
                <a:gd name="T48" fmla="*/ 0 w 23"/>
                <a:gd name="T49" fmla="*/ 7 h 65"/>
                <a:gd name="T50" fmla="*/ 0 w 23"/>
                <a:gd name="T51" fmla="*/ 0 h 65"/>
                <a:gd name="T52" fmla="*/ 10 w 23"/>
                <a:gd name="T53"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3" h="65">
                  <a:moveTo>
                    <a:pt x="10" y="0"/>
                  </a:moveTo>
                  <a:lnTo>
                    <a:pt x="10" y="7"/>
                  </a:lnTo>
                  <a:lnTo>
                    <a:pt x="10" y="10"/>
                  </a:lnTo>
                  <a:lnTo>
                    <a:pt x="12" y="15"/>
                  </a:lnTo>
                  <a:lnTo>
                    <a:pt x="12" y="18"/>
                  </a:lnTo>
                  <a:lnTo>
                    <a:pt x="16" y="26"/>
                  </a:lnTo>
                  <a:lnTo>
                    <a:pt x="20" y="34"/>
                  </a:lnTo>
                  <a:lnTo>
                    <a:pt x="21" y="43"/>
                  </a:lnTo>
                  <a:lnTo>
                    <a:pt x="23" y="49"/>
                  </a:lnTo>
                  <a:lnTo>
                    <a:pt x="23" y="54"/>
                  </a:lnTo>
                  <a:lnTo>
                    <a:pt x="21" y="57"/>
                  </a:lnTo>
                  <a:lnTo>
                    <a:pt x="18" y="62"/>
                  </a:lnTo>
                  <a:lnTo>
                    <a:pt x="15" y="65"/>
                  </a:lnTo>
                  <a:lnTo>
                    <a:pt x="8" y="57"/>
                  </a:lnTo>
                  <a:lnTo>
                    <a:pt x="10" y="54"/>
                  </a:lnTo>
                  <a:lnTo>
                    <a:pt x="12" y="52"/>
                  </a:lnTo>
                  <a:lnTo>
                    <a:pt x="13" y="51"/>
                  </a:lnTo>
                  <a:lnTo>
                    <a:pt x="13" y="49"/>
                  </a:lnTo>
                  <a:lnTo>
                    <a:pt x="12" y="44"/>
                  </a:lnTo>
                  <a:lnTo>
                    <a:pt x="10" y="39"/>
                  </a:lnTo>
                  <a:lnTo>
                    <a:pt x="7" y="31"/>
                  </a:lnTo>
                  <a:lnTo>
                    <a:pt x="2" y="23"/>
                  </a:lnTo>
                  <a:lnTo>
                    <a:pt x="0" y="18"/>
                  </a:lnTo>
                  <a:lnTo>
                    <a:pt x="0" y="12"/>
                  </a:lnTo>
                  <a:lnTo>
                    <a:pt x="0" y="7"/>
                  </a:lnTo>
                  <a:lnTo>
                    <a:pt x="0" y="0"/>
                  </a:lnTo>
                  <a:lnTo>
                    <a:pt x="1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23" name="Freeform 32">
              <a:extLst>
                <a:ext uri="{FF2B5EF4-FFF2-40B4-BE49-F238E27FC236}">
                  <a16:creationId xmlns:a16="http://schemas.microsoft.com/office/drawing/2014/main" id="{6BD18A96-CAF8-BB5A-AD96-33CA46087D41}"/>
                </a:ext>
              </a:extLst>
            </p:cNvPr>
            <p:cNvSpPr>
              <a:spLocks/>
            </p:cNvSpPr>
            <p:nvPr/>
          </p:nvSpPr>
          <p:spPr bwMode="auto">
            <a:xfrm>
              <a:off x="1900238" y="1000125"/>
              <a:ext cx="15875" cy="0"/>
            </a:xfrm>
            <a:custGeom>
              <a:avLst/>
              <a:gdLst>
                <a:gd name="T0" fmla="*/ 0 w 10"/>
                <a:gd name="T1" fmla="*/ 10 w 10"/>
                <a:gd name="T2" fmla="*/ 0 w 10"/>
              </a:gdLst>
              <a:ahLst/>
              <a:cxnLst>
                <a:cxn ang="0">
                  <a:pos x="T0" y="0"/>
                </a:cxn>
                <a:cxn ang="0">
                  <a:pos x="T1" y="0"/>
                </a:cxn>
                <a:cxn ang="0">
                  <a:pos x="T2" y="0"/>
                </a:cxn>
              </a:cxnLst>
              <a:rect l="0" t="0" r="r" b="b"/>
              <a:pathLst>
                <a:path w="10">
                  <a:moveTo>
                    <a:pt x="0" y="0"/>
                  </a:moveTo>
                  <a:lnTo>
                    <a:pt x="10"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24" name="Freeform 33">
              <a:extLst>
                <a:ext uri="{FF2B5EF4-FFF2-40B4-BE49-F238E27FC236}">
                  <a16:creationId xmlns:a16="http://schemas.microsoft.com/office/drawing/2014/main" id="{A06D1A26-EFA7-3B69-0E3B-4FA59C25B4DF}"/>
                </a:ext>
              </a:extLst>
            </p:cNvPr>
            <p:cNvSpPr>
              <a:spLocks/>
            </p:cNvSpPr>
            <p:nvPr/>
          </p:nvSpPr>
          <p:spPr bwMode="auto">
            <a:xfrm>
              <a:off x="1785938" y="1062038"/>
              <a:ext cx="138113" cy="55563"/>
            </a:xfrm>
            <a:custGeom>
              <a:avLst/>
              <a:gdLst>
                <a:gd name="T0" fmla="*/ 87 w 87"/>
                <a:gd name="T1" fmla="*/ 26 h 35"/>
                <a:gd name="T2" fmla="*/ 82 w 87"/>
                <a:gd name="T3" fmla="*/ 30 h 35"/>
                <a:gd name="T4" fmla="*/ 75 w 87"/>
                <a:gd name="T5" fmla="*/ 31 h 35"/>
                <a:gd name="T6" fmla="*/ 69 w 87"/>
                <a:gd name="T7" fmla="*/ 33 h 35"/>
                <a:gd name="T8" fmla="*/ 62 w 87"/>
                <a:gd name="T9" fmla="*/ 35 h 35"/>
                <a:gd name="T10" fmla="*/ 51 w 87"/>
                <a:gd name="T11" fmla="*/ 35 h 35"/>
                <a:gd name="T12" fmla="*/ 44 w 87"/>
                <a:gd name="T13" fmla="*/ 35 h 35"/>
                <a:gd name="T14" fmla="*/ 38 w 87"/>
                <a:gd name="T15" fmla="*/ 33 h 35"/>
                <a:gd name="T16" fmla="*/ 31 w 87"/>
                <a:gd name="T17" fmla="*/ 31 h 35"/>
                <a:gd name="T18" fmla="*/ 25 w 87"/>
                <a:gd name="T19" fmla="*/ 28 h 35"/>
                <a:gd name="T20" fmla="*/ 15 w 87"/>
                <a:gd name="T21" fmla="*/ 23 h 35"/>
                <a:gd name="T22" fmla="*/ 5 w 87"/>
                <a:gd name="T23" fmla="*/ 15 h 35"/>
                <a:gd name="T24" fmla="*/ 2 w 87"/>
                <a:gd name="T25" fmla="*/ 10 h 35"/>
                <a:gd name="T26" fmla="*/ 0 w 87"/>
                <a:gd name="T27" fmla="*/ 5 h 35"/>
                <a:gd name="T28" fmla="*/ 8 w 87"/>
                <a:gd name="T29" fmla="*/ 0 h 35"/>
                <a:gd name="T30" fmla="*/ 12 w 87"/>
                <a:gd name="T31" fmla="*/ 4 h 35"/>
                <a:gd name="T32" fmla="*/ 13 w 87"/>
                <a:gd name="T33" fmla="*/ 7 h 35"/>
                <a:gd name="T34" fmla="*/ 20 w 87"/>
                <a:gd name="T35" fmla="*/ 13 h 35"/>
                <a:gd name="T36" fmla="*/ 30 w 87"/>
                <a:gd name="T37" fmla="*/ 18 h 35"/>
                <a:gd name="T38" fmla="*/ 35 w 87"/>
                <a:gd name="T39" fmla="*/ 22 h 35"/>
                <a:gd name="T40" fmla="*/ 39 w 87"/>
                <a:gd name="T41" fmla="*/ 23 h 35"/>
                <a:gd name="T42" fmla="*/ 46 w 87"/>
                <a:gd name="T43" fmla="*/ 23 h 35"/>
                <a:gd name="T44" fmla="*/ 51 w 87"/>
                <a:gd name="T45" fmla="*/ 25 h 35"/>
                <a:gd name="T46" fmla="*/ 62 w 87"/>
                <a:gd name="T47" fmla="*/ 25 h 35"/>
                <a:gd name="T48" fmla="*/ 67 w 87"/>
                <a:gd name="T49" fmla="*/ 23 h 35"/>
                <a:gd name="T50" fmla="*/ 72 w 87"/>
                <a:gd name="T51" fmla="*/ 22 h 35"/>
                <a:gd name="T52" fmla="*/ 77 w 87"/>
                <a:gd name="T53" fmla="*/ 20 h 35"/>
                <a:gd name="T54" fmla="*/ 80 w 87"/>
                <a:gd name="T55" fmla="*/ 17 h 35"/>
                <a:gd name="T56" fmla="*/ 87 w 87"/>
                <a:gd name="T57" fmla="*/ 26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7" h="35">
                  <a:moveTo>
                    <a:pt x="87" y="26"/>
                  </a:moveTo>
                  <a:lnTo>
                    <a:pt x="82" y="30"/>
                  </a:lnTo>
                  <a:lnTo>
                    <a:pt x="75" y="31"/>
                  </a:lnTo>
                  <a:lnTo>
                    <a:pt x="69" y="33"/>
                  </a:lnTo>
                  <a:lnTo>
                    <a:pt x="62" y="35"/>
                  </a:lnTo>
                  <a:lnTo>
                    <a:pt x="51" y="35"/>
                  </a:lnTo>
                  <a:lnTo>
                    <a:pt x="44" y="35"/>
                  </a:lnTo>
                  <a:lnTo>
                    <a:pt x="38" y="33"/>
                  </a:lnTo>
                  <a:lnTo>
                    <a:pt x="31" y="31"/>
                  </a:lnTo>
                  <a:lnTo>
                    <a:pt x="25" y="28"/>
                  </a:lnTo>
                  <a:lnTo>
                    <a:pt x="15" y="23"/>
                  </a:lnTo>
                  <a:lnTo>
                    <a:pt x="5" y="15"/>
                  </a:lnTo>
                  <a:lnTo>
                    <a:pt x="2" y="10"/>
                  </a:lnTo>
                  <a:lnTo>
                    <a:pt x="0" y="5"/>
                  </a:lnTo>
                  <a:lnTo>
                    <a:pt x="8" y="0"/>
                  </a:lnTo>
                  <a:lnTo>
                    <a:pt x="12" y="4"/>
                  </a:lnTo>
                  <a:lnTo>
                    <a:pt x="13" y="7"/>
                  </a:lnTo>
                  <a:lnTo>
                    <a:pt x="20" y="13"/>
                  </a:lnTo>
                  <a:lnTo>
                    <a:pt x="30" y="18"/>
                  </a:lnTo>
                  <a:lnTo>
                    <a:pt x="35" y="22"/>
                  </a:lnTo>
                  <a:lnTo>
                    <a:pt x="39" y="23"/>
                  </a:lnTo>
                  <a:lnTo>
                    <a:pt x="46" y="23"/>
                  </a:lnTo>
                  <a:lnTo>
                    <a:pt x="51" y="25"/>
                  </a:lnTo>
                  <a:lnTo>
                    <a:pt x="62" y="25"/>
                  </a:lnTo>
                  <a:lnTo>
                    <a:pt x="67" y="23"/>
                  </a:lnTo>
                  <a:lnTo>
                    <a:pt x="72" y="22"/>
                  </a:lnTo>
                  <a:lnTo>
                    <a:pt x="77" y="20"/>
                  </a:lnTo>
                  <a:lnTo>
                    <a:pt x="80" y="17"/>
                  </a:lnTo>
                  <a:lnTo>
                    <a:pt x="87" y="2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25" name="Freeform 34">
              <a:extLst>
                <a:ext uri="{FF2B5EF4-FFF2-40B4-BE49-F238E27FC236}">
                  <a16:creationId xmlns:a16="http://schemas.microsoft.com/office/drawing/2014/main" id="{25277A56-9A52-CBA6-B3B9-CFDEB4118F6C}"/>
                </a:ext>
              </a:extLst>
            </p:cNvPr>
            <p:cNvSpPr>
              <a:spLocks/>
            </p:cNvSpPr>
            <p:nvPr/>
          </p:nvSpPr>
          <p:spPr bwMode="auto">
            <a:xfrm>
              <a:off x="1912938" y="1089025"/>
              <a:ext cx="11113" cy="14288"/>
            </a:xfrm>
            <a:custGeom>
              <a:avLst/>
              <a:gdLst>
                <a:gd name="T0" fmla="*/ 7 w 7"/>
                <a:gd name="T1" fmla="*/ 9 h 9"/>
                <a:gd name="T2" fmla="*/ 7 w 7"/>
                <a:gd name="T3" fmla="*/ 8 h 9"/>
                <a:gd name="T4" fmla="*/ 7 w 7"/>
                <a:gd name="T5" fmla="*/ 9 h 9"/>
                <a:gd name="T6" fmla="*/ 0 w 7"/>
                <a:gd name="T7" fmla="*/ 0 h 9"/>
                <a:gd name="T8" fmla="*/ 0 w 7"/>
                <a:gd name="T9" fmla="*/ 1 h 9"/>
                <a:gd name="T10" fmla="*/ 7 w 7"/>
                <a:gd name="T11" fmla="*/ 9 h 9"/>
              </a:gdLst>
              <a:ahLst/>
              <a:cxnLst>
                <a:cxn ang="0">
                  <a:pos x="T0" y="T1"/>
                </a:cxn>
                <a:cxn ang="0">
                  <a:pos x="T2" y="T3"/>
                </a:cxn>
                <a:cxn ang="0">
                  <a:pos x="T4" y="T5"/>
                </a:cxn>
                <a:cxn ang="0">
                  <a:pos x="T6" y="T7"/>
                </a:cxn>
                <a:cxn ang="0">
                  <a:pos x="T8" y="T9"/>
                </a:cxn>
                <a:cxn ang="0">
                  <a:pos x="T10" y="T11"/>
                </a:cxn>
              </a:cxnLst>
              <a:rect l="0" t="0" r="r" b="b"/>
              <a:pathLst>
                <a:path w="7" h="9">
                  <a:moveTo>
                    <a:pt x="7" y="9"/>
                  </a:moveTo>
                  <a:lnTo>
                    <a:pt x="7" y="8"/>
                  </a:lnTo>
                  <a:lnTo>
                    <a:pt x="7" y="9"/>
                  </a:lnTo>
                  <a:lnTo>
                    <a:pt x="0" y="0"/>
                  </a:lnTo>
                  <a:lnTo>
                    <a:pt x="0" y="1"/>
                  </a:lnTo>
                  <a:lnTo>
                    <a:pt x="7" y="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26" name="Freeform 35">
              <a:extLst>
                <a:ext uri="{FF2B5EF4-FFF2-40B4-BE49-F238E27FC236}">
                  <a16:creationId xmlns:a16="http://schemas.microsoft.com/office/drawing/2014/main" id="{177CBB1D-AD86-FDEA-DA68-FAD3E24E63A7}"/>
                </a:ext>
              </a:extLst>
            </p:cNvPr>
            <p:cNvSpPr>
              <a:spLocks/>
            </p:cNvSpPr>
            <p:nvPr/>
          </p:nvSpPr>
          <p:spPr bwMode="auto">
            <a:xfrm>
              <a:off x="1776413" y="884238"/>
              <a:ext cx="85725" cy="185738"/>
            </a:xfrm>
            <a:custGeom>
              <a:avLst/>
              <a:gdLst>
                <a:gd name="T0" fmla="*/ 6 w 54"/>
                <a:gd name="T1" fmla="*/ 117 h 117"/>
                <a:gd name="T2" fmla="*/ 1 w 54"/>
                <a:gd name="T3" fmla="*/ 107 h 117"/>
                <a:gd name="T4" fmla="*/ 0 w 54"/>
                <a:gd name="T5" fmla="*/ 96 h 117"/>
                <a:gd name="T6" fmla="*/ 0 w 54"/>
                <a:gd name="T7" fmla="*/ 86 h 117"/>
                <a:gd name="T8" fmla="*/ 0 w 54"/>
                <a:gd name="T9" fmla="*/ 76 h 117"/>
                <a:gd name="T10" fmla="*/ 1 w 54"/>
                <a:gd name="T11" fmla="*/ 67 h 117"/>
                <a:gd name="T12" fmla="*/ 3 w 54"/>
                <a:gd name="T13" fmla="*/ 58 h 117"/>
                <a:gd name="T14" fmla="*/ 6 w 54"/>
                <a:gd name="T15" fmla="*/ 50 h 117"/>
                <a:gd name="T16" fmla="*/ 9 w 54"/>
                <a:gd name="T17" fmla="*/ 42 h 117"/>
                <a:gd name="T18" fmla="*/ 14 w 54"/>
                <a:gd name="T19" fmla="*/ 34 h 117"/>
                <a:gd name="T20" fmla="*/ 19 w 54"/>
                <a:gd name="T21" fmla="*/ 27 h 117"/>
                <a:gd name="T22" fmla="*/ 24 w 54"/>
                <a:gd name="T23" fmla="*/ 21 h 117"/>
                <a:gd name="T24" fmla="*/ 29 w 54"/>
                <a:gd name="T25" fmla="*/ 14 h 117"/>
                <a:gd name="T26" fmla="*/ 39 w 54"/>
                <a:gd name="T27" fmla="*/ 6 h 117"/>
                <a:gd name="T28" fmla="*/ 47 w 54"/>
                <a:gd name="T29" fmla="*/ 0 h 117"/>
                <a:gd name="T30" fmla="*/ 54 w 54"/>
                <a:gd name="T31" fmla="*/ 8 h 117"/>
                <a:gd name="T32" fmla="*/ 45 w 54"/>
                <a:gd name="T33" fmla="*/ 14 h 117"/>
                <a:gd name="T34" fmla="*/ 37 w 54"/>
                <a:gd name="T35" fmla="*/ 23 h 117"/>
                <a:gd name="T36" fmla="*/ 32 w 54"/>
                <a:gd name="T37" fmla="*/ 27 h 117"/>
                <a:gd name="T38" fmla="*/ 27 w 54"/>
                <a:gd name="T39" fmla="*/ 34 h 117"/>
                <a:gd name="T40" fmla="*/ 24 w 54"/>
                <a:gd name="T41" fmla="*/ 40 h 117"/>
                <a:gd name="T42" fmla="*/ 19 w 54"/>
                <a:gd name="T43" fmla="*/ 47 h 117"/>
                <a:gd name="T44" fmla="*/ 16 w 54"/>
                <a:gd name="T45" fmla="*/ 54 h 117"/>
                <a:gd name="T46" fmla="*/ 13 w 54"/>
                <a:gd name="T47" fmla="*/ 62 h 117"/>
                <a:gd name="T48" fmla="*/ 11 w 54"/>
                <a:gd name="T49" fmla="*/ 70 h 117"/>
                <a:gd name="T50" fmla="*/ 9 w 54"/>
                <a:gd name="T51" fmla="*/ 78 h 117"/>
                <a:gd name="T52" fmla="*/ 9 w 54"/>
                <a:gd name="T53" fmla="*/ 86 h 117"/>
                <a:gd name="T54" fmla="*/ 9 w 54"/>
                <a:gd name="T55" fmla="*/ 94 h 117"/>
                <a:gd name="T56" fmla="*/ 11 w 54"/>
                <a:gd name="T57" fmla="*/ 104 h 117"/>
                <a:gd name="T58" fmla="*/ 16 w 54"/>
                <a:gd name="T59" fmla="*/ 114 h 117"/>
                <a:gd name="T60" fmla="*/ 6 w 54"/>
                <a:gd name="T61"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4" h="117">
                  <a:moveTo>
                    <a:pt x="6" y="117"/>
                  </a:moveTo>
                  <a:lnTo>
                    <a:pt x="1" y="107"/>
                  </a:lnTo>
                  <a:lnTo>
                    <a:pt x="0" y="96"/>
                  </a:lnTo>
                  <a:lnTo>
                    <a:pt x="0" y="86"/>
                  </a:lnTo>
                  <a:lnTo>
                    <a:pt x="0" y="76"/>
                  </a:lnTo>
                  <a:lnTo>
                    <a:pt x="1" y="67"/>
                  </a:lnTo>
                  <a:lnTo>
                    <a:pt x="3" y="58"/>
                  </a:lnTo>
                  <a:lnTo>
                    <a:pt x="6" y="50"/>
                  </a:lnTo>
                  <a:lnTo>
                    <a:pt x="9" y="42"/>
                  </a:lnTo>
                  <a:lnTo>
                    <a:pt x="14" y="34"/>
                  </a:lnTo>
                  <a:lnTo>
                    <a:pt x="19" y="27"/>
                  </a:lnTo>
                  <a:lnTo>
                    <a:pt x="24" y="21"/>
                  </a:lnTo>
                  <a:lnTo>
                    <a:pt x="29" y="14"/>
                  </a:lnTo>
                  <a:lnTo>
                    <a:pt x="39" y="6"/>
                  </a:lnTo>
                  <a:lnTo>
                    <a:pt x="47" y="0"/>
                  </a:lnTo>
                  <a:lnTo>
                    <a:pt x="54" y="8"/>
                  </a:lnTo>
                  <a:lnTo>
                    <a:pt x="45" y="14"/>
                  </a:lnTo>
                  <a:lnTo>
                    <a:pt x="37" y="23"/>
                  </a:lnTo>
                  <a:lnTo>
                    <a:pt x="32" y="27"/>
                  </a:lnTo>
                  <a:lnTo>
                    <a:pt x="27" y="34"/>
                  </a:lnTo>
                  <a:lnTo>
                    <a:pt x="24" y="40"/>
                  </a:lnTo>
                  <a:lnTo>
                    <a:pt x="19" y="47"/>
                  </a:lnTo>
                  <a:lnTo>
                    <a:pt x="16" y="54"/>
                  </a:lnTo>
                  <a:lnTo>
                    <a:pt x="13" y="62"/>
                  </a:lnTo>
                  <a:lnTo>
                    <a:pt x="11" y="70"/>
                  </a:lnTo>
                  <a:lnTo>
                    <a:pt x="9" y="78"/>
                  </a:lnTo>
                  <a:lnTo>
                    <a:pt x="9" y="86"/>
                  </a:lnTo>
                  <a:lnTo>
                    <a:pt x="9" y="94"/>
                  </a:lnTo>
                  <a:lnTo>
                    <a:pt x="11" y="104"/>
                  </a:lnTo>
                  <a:lnTo>
                    <a:pt x="16" y="114"/>
                  </a:lnTo>
                  <a:lnTo>
                    <a:pt x="6" y="11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27" name="Freeform 36">
              <a:extLst>
                <a:ext uri="{FF2B5EF4-FFF2-40B4-BE49-F238E27FC236}">
                  <a16:creationId xmlns:a16="http://schemas.microsoft.com/office/drawing/2014/main" id="{CDD618CF-7A3C-308A-118A-F86A68EBAAC5}"/>
                </a:ext>
              </a:extLst>
            </p:cNvPr>
            <p:cNvSpPr>
              <a:spLocks/>
            </p:cNvSpPr>
            <p:nvPr/>
          </p:nvSpPr>
          <p:spPr bwMode="auto">
            <a:xfrm>
              <a:off x="1785938" y="1062038"/>
              <a:ext cx="15875" cy="7938"/>
            </a:xfrm>
            <a:custGeom>
              <a:avLst/>
              <a:gdLst>
                <a:gd name="T0" fmla="*/ 0 w 10"/>
                <a:gd name="T1" fmla="*/ 5 h 5"/>
                <a:gd name="T2" fmla="*/ 10 w 10"/>
                <a:gd name="T3" fmla="*/ 2 h 5"/>
                <a:gd name="T4" fmla="*/ 8 w 10"/>
                <a:gd name="T5" fmla="*/ 0 h 5"/>
                <a:gd name="T6" fmla="*/ 0 w 10"/>
                <a:gd name="T7" fmla="*/ 5 h 5"/>
              </a:gdLst>
              <a:ahLst/>
              <a:cxnLst>
                <a:cxn ang="0">
                  <a:pos x="T0" y="T1"/>
                </a:cxn>
                <a:cxn ang="0">
                  <a:pos x="T2" y="T3"/>
                </a:cxn>
                <a:cxn ang="0">
                  <a:pos x="T4" y="T5"/>
                </a:cxn>
                <a:cxn ang="0">
                  <a:pos x="T6" y="T7"/>
                </a:cxn>
              </a:cxnLst>
              <a:rect l="0" t="0" r="r" b="b"/>
              <a:pathLst>
                <a:path w="10" h="5">
                  <a:moveTo>
                    <a:pt x="0" y="5"/>
                  </a:moveTo>
                  <a:lnTo>
                    <a:pt x="10" y="2"/>
                  </a:lnTo>
                  <a:lnTo>
                    <a:pt x="8" y="0"/>
                  </a:lnTo>
                  <a:lnTo>
                    <a:pt x="0"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28" name="Freeform 37">
              <a:extLst>
                <a:ext uri="{FF2B5EF4-FFF2-40B4-BE49-F238E27FC236}">
                  <a16:creationId xmlns:a16="http://schemas.microsoft.com/office/drawing/2014/main" id="{1CEB1957-8573-3945-6AFF-5C9E8F6939EA}"/>
                </a:ext>
              </a:extLst>
            </p:cNvPr>
            <p:cNvSpPr>
              <a:spLocks/>
            </p:cNvSpPr>
            <p:nvPr/>
          </p:nvSpPr>
          <p:spPr bwMode="auto">
            <a:xfrm>
              <a:off x="1851026" y="782638"/>
              <a:ext cx="44450" cy="114300"/>
            </a:xfrm>
            <a:custGeom>
              <a:avLst/>
              <a:gdLst>
                <a:gd name="T0" fmla="*/ 0 w 28"/>
                <a:gd name="T1" fmla="*/ 64 h 72"/>
                <a:gd name="T2" fmla="*/ 2 w 28"/>
                <a:gd name="T3" fmla="*/ 62 h 72"/>
                <a:gd name="T4" fmla="*/ 5 w 28"/>
                <a:gd name="T5" fmla="*/ 60 h 72"/>
                <a:gd name="T6" fmla="*/ 8 w 28"/>
                <a:gd name="T7" fmla="*/ 57 h 72"/>
                <a:gd name="T8" fmla="*/ 10 w 28"/>
                <a:gd name="T9" fmla="*/ 52 h 72"/>
                <a:gd name="T10" fmla="*/ 12 w 28"/>
                <a:gd name="T11" fmla="*/ 49 h 72"/>
                <a:gd name="T12" fmla="*/ 15 w 28"/>
                <a:gd name="T13" fmla="*/ 42 h 72"/>
                <a:gd name="T14" fmla="*/ 15 w 28"/>
                <a:gd name="T15" fmla="*/ 38 h 72"/>
                <a:gd name="T16" fmla="*/ 16 w 28"/>
                <a:gd name="T17" fmla="*/ 28 h 72"/>
                <a:gd name="T18" fmla="*/ 16 w 28"/>
                <a:gd name="T19" fmla="*/ 18 h 72"/>
                <a:gd name="T20" fmla="*/ 16 w 28"/>
                <a:gd name="T21" fmla="*/ 10 h 72"/>
                <a:gd name="T22" fmla="*/ 16 w 28"/>
                <a:gd name="T23" fmla="*/ 2 h 72"/>
                <a:gd name="T24" fmla="*/ 26 w 28"/>
                <a:gd name="T25" fmla="*/ 0 h 72"/>
                <a:gd name="T26" fmla="*/ 26 w 28"/>
                <a:gd name="T27" fmla="*/ 8 h 72"/>
                <a:gd name="T28" fmla="*/ 28 w 28"/>
                <a:gd name="T29" fmla="*/ 18 h 72"/>
                <a:gd name="T30" fmla="*/ 26 w 28"/>
                <a:gd name="T31" fmla="*/ 29 h 72"/>
                <a:gd name="T32" fmla="*/ 25 w 28"/>
                <a:gd name="T33" fmla="*/ 41 h 72"/>
                <a:gd name="T34" fmla="*/ 25 w 28"/>
                <a:gd name="T35" fmla="*/ 46 h 72"/>
                <a:gd name="T36" fmla="*/ 21 w 28"/>
                <a:gd name="T37" fmla="*/ 52 h 72"/>
                <a:gd name="T38" fmla="*/ 20 w 28"/>
                <a:gd name="T39" fmla="*/ 59 h 72"/>
                <a:gd name="T40" fmla="*/ 16 w 28"/>
                <a:gd name="T41" fmla="*/ 64 h 72"/>
                <a:gd name="T42" fmla="*/ 12 w 28"/>
                <a:gd name="T43" fmla="*/ 69 h 72"/>
                <a:gd name="T44" fmla="*/ 8 w 28"/>
                <a:gd name="T45" fmla="*/ 70 h 72"/>
                <a:gd name="T46" fmla="*/ 7 w 28"/>
                <a:gd name="T47" fmla="*/ 72 h 72"/>
                <a:gd name="T48" fmla="*/ 0 w 28"/>
                <a:gd name="T49" fmla="*/ 64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8" h="72">
                  <a:moveTo>
                    <a:pt x="0" y="64"/>
                  </a:moveTo>
                  <a:lnTo>
                    <a:pt x="2" y="62"/>
                  </a:lnTo>
                  <a:lnTo>
                    <a:pt x="5" y="60"/>
                  </a:lnTo>
                  <a:lnTo>
                    <a:pt x="8" y="57"/>
                  </a:lnTo>
                  <a:lnTo>
                    <a:pt x="10" y="52"/>
                  </a:lnTo>
                  <a:lnTo>
                    <a:pt x="12" y="49"/>
                  </a:lnTo>
                  <a:lnTo>
                    <a:pt x="15" y="42"/>
                  </a:lnTo>
                  <a:lnTo>
                    <a:pt x="15" y="38"/>
                  </a:lnTo>
                  <a:lnTo>
                    <a:pt x="16" y="28"/>
                  </a:lnTo>
                  <a:lnTo>
                    <a:pt x="16" y="18"/>
                  </a:lnTo>
                  <a:lnTo>
                    <a:pt x="16" y="10"/>
                  </a:lnTo>
                  <a:lnTo>
                    <a:pt x="16" y="2"/>
                  </a:lnTo>
                  <a:lnTo>
                    <a:pt x="26" y="0"/>
                  </a:lnTo>
                  <a:lnTo>
                    <a:pt x="26" y="8"/>
                  </a:lnTo>
                  <a:lnTo>
                    <a:pt x="28" y="18"/>
                  </a:lnTo>
                  <a:lnTo>
                    <a:pt x="26" y="29"/>
                  </a:lnTo>
                  <a:lnTo>
                    <a:pt x="25" y="41"/>
                  </a:lnTo>
                  <a:lnTo>
                    <a:pt x="25" y="46"/>
                  </a:lnTo>
                  <a:lnTo>
                    <a:pt x="21" y="52"/>
                  </a:lnTo>
                  <a:lnTo>
                    <a:pt x="20" y="59"/>
                  </a:lnTo>
                  <a:lnTo>
                    <a:pt x="16" y="64"/>
                  </a:lnTo>
                  <a:lnTo>
                    <a:pt x="12" y="69"/>
                  </a:lnTo>
                  <a:lnTo>
                    <a:pt x="8" y="70"/>
                  </a:lnTo>
                  <a:lnTo>
                    <a:pt x="7" y="72"/>
                  </a:lnTo>
                  <a:lnTo>
                    <a:pt x="0" y="6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29" name="Freeform 38">
              <a:extLst>
                <a:ext uri="{FF2B5EF4-FFF2-40B4-BE49-F238E27FC236}">
                  <a16:creationId xmlns:a16="http://schemas.microsoft.com/office/drawing/2014/main" id="{547F5DCF-77AE-3456-4FF8-061629397F84}"/>
                </a:ext>
              </a:extLst>
            </p:cNvPr>
            <p:cNvSpPr>
              <a:spLocks/>
            </p:cNvSpPr>
            <p:nvPr/>
          </p:nvSpPr>
          <p:spPr bwMode="auto">
            <a:xfrm>
              <a:off x="1851026" y="884238"/>
              <a:ext cx="11113" cy="12700"/>
            </a:xfrm>
            <a:custGeom>
              <a:avLst/>
              <a:gdLst>
                <a:gd name="T0" fmla="*/ 0 w 7"/>
                <a:gd name="T1" fmla="*/ 0 h 8"/>
                <a:gd name="T2" fmla="*/ 7 w 7"/>
                <a:gd name="T3" fmla="*/ 8 h 8"/>
                <a:gd name="T4" fmla="*/ 0 w 7"/>
                <a:gd name="T5" fmla="*/ 0 h 8"/>
              </a:gdLst>
              <a:ahLst/>
              <a:cxnLst>
                <a:cxn ang="0">
                  <a:pos x="T0" y="T1"/>
                </a:cxn>
                <a:cxn ang="0">
                  <a:pos x="T2" y="T3"/>
                </a:cxn>
                <a:cxn ang="0">
                  <a:pos x="T4" y="T5"/>
                </a:cxn>
              </a:cxnLst>
              <a:rect l="0" t="0" r="r" b="b"/>
              <a:pathLst>
                <a:path w="7" h="8">
                  <a:moveTo>
                    <a:pt x="0" y="0"/>
                  </a:moveTo>
                  <a:lnTo>
                    <a:pt x="7" y="8"/>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30" name="Freeform 39">
              <a:extLst>
                <a:ext uri="{FF2B5EF4-FFF2-40B4-BE49-F238E27FC236}">
                  <a16:creationId xmlns:a16="http://schemas.microsoft.com/office/drawing/2014/main" id="{0B2E68AA-A1AB-BC09-B317-D90A665097A4}"/>
                </a:ext>
              </a:extLst>
            </p:cNvPr>
            <p:cNvSpPr>
              <a:spLocks/>
            </p:cNvSpPr>
            <p:nvPr/>
          </p:nvSpPr>
          <p:spPr bwMode="auto">
            <a:xfrm>
              <a:off x="1879601" y="777875"/>
              <a:ext cx="82550" cy="100013"/>
            </a:xfrm>
            <a:custGeom>
              <a:avLst/>
              <a:gdLst>
                <a:gd name="T0" fmla="*/ 7 w 52"/>
                <a:gd name="T1" fmla="*/ 0 h 63"/>
                <a:gd name="T2" fmla="*/ 13 w 52"/>
                <a:gd name="T3" fmla="*/ 6 h 63"/>
                <a:gd name="T4" fmla="*/ 26 w 52"/>
                <a:gd name="T5" fmla="*/ 19 h 63"/>
                <a:gd name="T6" fmla="*/ 34 w 52"/>
                <a:gd name="T7" fmla="*/ 29 h 63"/>
                <a:gd name="T8" fmla="*/ 41 w 52"/>
                <a:gd name="T9" fmla="*/ 39 h 63"/>
                <a:gd name="T10" fmla="*/ 47 w 52"/>
                <a:gd name="T11" fmla="*/ 50 h 63"/>
                <a:gd name="T12" fmla="*/ 52 w 52"/>
                <a:gd name="T13" fmla="*/ 58 h 63"/>
                <a:gd name="T14" fmla="*/ 43 w 52"/>
                <a:gd name="T15" fmla="*/ 63 h 63"/>
                <a:gd name="T16" fmla="*/ 38 w 52"/>
                <a:gd name="T17" fmla="*/ 55 h 63"/>
                <a:gd name="T18" fmla="*/ 33 w 52"/>
                <a:gd name="T19" fmla="*/ 45 h 63"/>
                <a:gd name="T20" fmla="*/ 25 w 52"/>
                <a:gd name="T21" fmla="*/ 36 h 63"/>
                <a:gd name="T22" fmla="*/ 18 w 52"/>
                <a:gd name="T23" fmla="*/ 27 h 63"/>
                <a:gd name="T24" fmla="*/ 5 w 52"/>
                <a:gd name="T25" fmla="*/ 13 h 63"/>
                <a:gd name="T26" fmla="*/ 0 w 52"/>
                <a:gd name="T27" fmla="*/ 8 h 63"/>
                <a:gd name="T28" fmla="*/ 7 w 52"/>
                <a:gd name="T29" fmla="*/ 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2" h="63">
                  <a:moveTo>
                    <a:pt x="7" y="0"/>
                  </a:moveTo>
                  <a:lnTo>
                    <a:pt x="13" y="6"/>
                  </a:lnTo>
                  <a:lnTo>
                    <a:pt x="26" y="19"/>
                  </a:lnTo>
                  <a:lnTo>
                    <a:pt x="34" y="29"/>
                  </a:lnTo>
                  <a:lnTo>
                    <a:pt x="41" y="39"/>
                  </a:lnTo>
                  <a:lnTo>
                    <a:pt x="47" y="50"/>
                  </a:lnTo>
                  <a:lnTo>
                    <a:pt x="52" y="58"/>
                  </a:lnTo>
                  <a:lnTo>
                    <a:pt x="43" y="63"/>
                  </a:lnTo>
                  <a:lnTo>
                    <a:pt x="38" y="55"/>
                  </a:lnTo>
                  <a:lnTo>
                    <a:pt x="33" y="45"/>
                  </a:lnTo>
                  <a:lnTo>
                    <a:pt x="25" y="36"/>
                  </a:lnTo>
                  <a:lnTo>
                    <a:pt x="18" y="27"/>
                  </a:lnTo>
                  <a:lnTo>
                    <a:pt x="5" y="13"/>
                  </a:lnTo>
                  <a:lnTo>
                    <a:pt x="0" y="8"/>
                  </a:lnTo>
                  <a:lnTo>
                    <a:pt x="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31" name="Freeform 40">
              <a:extLst>
                <a:ext uri="{FF2B5EF4-FFF2-40B4-BE49-F238E27FC236}">
                  <a16:creationId xmlns:a16="http://schemas.microsoft.com/office/drawing/2014/main" id="{C1575866-C9B0-8898-2581-EDB7BB1032F8}"/>
                </a:ext>
              </a:extLst>
            </p:cNvPr>
            <p:cNvSpPr>
              <a:spLocks/>
            </p:cNvSpPr>
            <p:nvPr/>
          </p:nvSpPr>
          <p:spPr bwMode="auto">
            <a:xfrm>
              <a:off x="1874838" y="762000"/>
              <a:ext cx="17463" cy="28575"/>
            </a:xfrm>
            <a:custGeom>
              <a:avLst/>
              <a:gdLst>
                <a:gd name="T0" fmla="*/ 1 w 11"/>
                <a:gd name="T1" fmla="*/ 15 h 18"/>
                <a:gd name="T2" fmla="*/ 0 w 11"/>
                <a:gd name="T3" fmla="*/ 0 h 18"/>
                <a:gd name="T4" fmla="*/ 10 w 11"/>
                <a:gd name="T5" fmla="*/ 10 h 18"/>
                <a:gd name="T6" fmla="*/ 3 w 11"/>
                <a:gd name="T7" fmla="*/ 18 h 18"/>
                <a:gd name="T8" fmla="*/ 11 w 11"/>
                <a:gd name="T9" fmla="*/ 13 h 18"/>
                <a:gd name="T10" fmla="*/ 1 w 11"/>
                <a:gd name="T11" fmla="*/ 15 h 18"/>
              </a:gdLst>
              <a:ahLst/>
              <a:cxnLst>
                <a:cxn ang="0">
                  <a:pos x="T0" y="T1"/>
                </a:cxn>
                <a:cxn ang="0">
                  <a:pos x="T2" y="T3"/>
                </a:cxn>
                <a:cxn ang="0">
                  <a:pos x="T4" y="T5"/>
                </a:cxn>
                <a:cxn ang="0">
                  <a:pos x="T6" y="T7"/>
                </a:cxn>
                <a:cxn ang="0">
                  <a:pos x="T8" y="T9"/>
                </a:cxn>
                <a:cxn ang="0">
                  <a:pos x="T10" y="T11"/>
                </a:cxn>
              </a:cxnLst>
              <a:rect l="0" t="0" r="r" b="b"/>
              <a:pathLst>
                <a:path w="11" h="18">
                  <a:moveTo>
                    <a:pt x="1" y="15"/>
                  </a:moveTo>
                  <a:lnTo>
                    <a:pt x="0" y="0"/>
                  </a:lnTo>
                  <a:lnTo>
                    <a:pt x="10" y="10"/>
                  </a:lnTo>
                  <a:lnTo>
                    <a:pt x="3" y="18"/>
                  </a:lnTo>
                  <a:lnTo>
                    <a:pt x="11" y="13"/>
                  </a:lnTo>
                  <a:lnTo>
                    <a:pt x="1" y="1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32" name="Freeform 41">
              <a:extLst>
                <a:ext uri="{FF2B5EF4-FFF2-40B4-BE49-F238E27FC236}">
                  <a16:creationId xmlns:a16="http://schemas.microsoft.com/office/drawing/2014/main" id="{656CC3B0-F956-0864-F21B-50014121682E}"/>
                </a:ext>
              </a:extLst>
            </p:cNvPr>
            <p:cNvSpPr>
              <a:spLocks/>
            </p:cNvSpPr>
            <p:nvPr/>
          </p:nvSpPr>
          <p:spPr bwMode="auto">
            <a:xfrm>
              <a:off x="1936751" y="873125"/>
              <a:ext cx="73025" cy="228600"/>
            </a:xfrm>
            <a:custGeom>
              <a:avLst/>
              <a:gdLst>
                <a:gd name="T0" fmla="*/ 16 w 46"/>
                <a:gd name="T1" fmla="*/ 0 h 144"/>
                <a:gd name="T2" fmla="*/ 23 w 46"/>
                <a:gd name="T3" fmla="*/ 13 h 144"/>
                <a:gd name="T4" fmla="*/ 31 w 46"/>
                <a:gd name="T5" fmla="*/ 30 h 144"/>
                <a:gd name="T6" fmla="*/ 38 w 46"/>
                <a:gd name="T7" fmla="*/ 47 h 144"/>
                <a:gd name="T8" fmla="*/ 41 w 46"/>
                <a:gd name="T9" fmla="*/ 57 h 144"/>
                <a:gd name="T10" fmla="*/ 44 w 46"/>
                <a:gd name="T11" fmla="*/ 67 h 144"/>
                <a:gd name="T12" fmla="*/ 46 w 46"/>
                <a:gd name="T13" fmla="*/ 77 h 144"/>
                <a:gd name="T14" fmla="*/ 46 w 46"/>
                <a:gd name="T15" fmla="*/ 87 h 144"/>
                <a:gd name="T16" fmla="*/ 44 w 46"/>
                <a:gd name="T17" fmla="*/ 96 h 144"/>
                <a:gd name="T18" fmla="*/ 41 w 46"/>
                <a:gd name="T19" fmla="*/ 106 h 144"/>
                <a:gd name="T20" fmla="*/ 38 w 46"/>
                <a:gd name="T21" fmla="*/ 111 h 144"/>
                <a:gd name="T22" fmla="*/ 36 w 46"/>
                <a:gd name="T23" fmla="*/ 116 h 144"/>
                <a:gd name="T24" fmla="*/ 33 w 46"/>
                <a:gd name="T25" fmla="*/ 121 h 144"/>
                <a:gd name="T26" fmla="*/ 28 w 46"/>
                <a:gd name="T27" fmla="*/ 127 h 144"/>
                <a:gd name="T28" fmla="*/ 18 w 46"/>
                <a:gd name="T29" fmla="*/ 136 h 144"/>
                <a:gd name="T30" fmla="*/ 11 w 46"/>
                <a:gd name="T31" fmla="*/ 141 h 144"/>
                <a:gd name="T32" fmla="*/ 7 w 46"/>
                <a:gd name="T33" fmla="*/ 144 h 144"/>
                <a:gd name="T34" fmla="*/ 0 w 46"/>
                <a:gd name="T35" fmla="*/ 136 h 144"/>
                <a:gd name="T36" fmla="*/ 7 w 46"/>
                <a:gd name="T37" fmla="*/ 132 h 144"/>
                <a:gd name="T38" fmla="*/ 11 w 46"/>
                <a:gd name="T39" fmla="*/ 127 h 144"/>
                <a:gd name="T40" fmla="*/ 21 w 46"/>
                <a:gd name="T41" fmla="*/ 119 h 144"/>
                <a:gd name="T42" fmla="*/ 23 w 46"/>
                <a:gd name="T43" fmla="*/ 116 h 144"/>
                <a:gd name="T44" fmla="*/ 26 w 46"/>
                <a:gd name="T45" fmla="*/ 111 h 144"/>
                <a:gd name="T46" fmla="*/ 29 w 46"/>
                <a:gd name="T47" fmla="*/ 106 h 144"/>
                <a:gd name="T48" fmla="*/ 31 w 46"/>
                <a:gd name="T49" fmla="*/ 103 h 144"/>
                <a:gd name="T50" fmla="*/ 34 w 46"/>
                <a:gd name="T51" fmla="*/ 95 h 144"/>
                <a:gd name="T52" fmla="*/ 34 w 46"/>
                <a:gd name="T53" fmla="*/ 85 h 144"/>
                <a:gd name="T54" fmla="*/ 34 w 46"/>
                <a:gd name="T55" fmla="*/ 77 h 144"/>
                <a:gd name="T56" fmla="*/ 33 w 46"/>
                <a:gd name="T57" fmla="*/ 69 h 144"/>
                <a:gd name="T58" fmla="*/ 31 w 46"/>
                <a:gd name="T59" fmla="*/ 59 h 144"/>
                <a:gd name="T60" fmla="*/ 28 w 46"/>
                <a:gd name="T61" fmla="*/ 51 h 144"/>
                <a:gd name="T62" fmla="*/ 21 w 46"/>
                <a:gd name="T63" fmla="*/ 34 h 144"/>
                <a:gd name="T64" fmla="*/ 13 w 46"/>
                <a:gd name="T65" fmla="*/ 18 h 144"/>
                <a:gd name="T66" fmla="*/ 7 w 46"/>
                <a:gd name="T67" fmla="*/ 3 h 144"/>
                <a:gd name="T68" fmla="*/ 16 w 46"/>
                <a:gd name="T69" fmla="*/ 0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6" h="144">
                  <a:moveTo>
                    <a:pt x="16" y="0"/>
                  </a:moveTo>
                  <a:lnTo>
                    <a:pt x="23" y="13"/>
                  </a:lnTo>
                  <a:lnTo>
                    <a:pt x="31" y="30"/>
                  </a:lnTo>
                  <a:lnTo>
                    <a:pt x="38" y="47"/>
                  </a:lnTo>
                  <a:lnTo>
                    <a:pt x="41" y="57"/>
                  </a:lnTo>
                  <a:lnTo>
                    <a:pt x="44" y="67"/>
                  </a:lnTo>
                  <a:lnTo>
                    <a:pt x="46" y="77"/>
                  </a:lnTo>
                  <a:lnTo>
                    <a:pt x="46" y="87"/>
                  </a:lnTo>
                  <a:lnTo>
                    <a:pt x="44" y="96"/>
                  </a:lnTo>
                  <a:lnTo>
                    <a:pt x="41" y="106"/>
                  </a:lnTo>
                  <a:lnTo>
                    <a:pt x="38" y="111"/>
                  </a:lnTo>
                  <a:lnTo>
                    <a:pt x="36" y="116"/>
                  </a:lnTo>
                  <a:lnTo>
                    <a:pt x="33" y="121"/>
                  </a:lnTo>
                  <a:lnTo>
                    <a:pt x="28" y="127"/>
                  </a:lnTo>
                  <a:lnTo>
                    <a:pt x="18" y="136"/>
                  </a:lnTo>
                  <a:lnTo>
                    <a:pt x="11" y="141"/>
                  </a:lnTo>
                  <a:lnTo>
                    <a:pt x="7" y="144"/>
                  </a:lnTo>
                  <a:lnTo>
                    <a:pt x="0" y="136"/>
                  </a:lnTo>
                  <a:lnTo>
                    <a:pt x="7" y="132"/>
                  </a:lnTo>
                  <a:lnTo>
                    <a:pt x="11" y="127"/>
                  </a:lnTo>
                  <a:lnTo>
                    <a:pt x="21" y="119"/>
                  </a:lnTo>
                  <a:lnTo>
                    <a:pt x="23" y="116"/>
                  </a:lnTo>
                  <a:lnTo>
                    <a:pt x="26" y="111"/>
                  </a:lnTo>
                  <a:lnTo>
                    <a:pt x="29" y="106"/>
                  </a:lnTo>
                  <a:lnTo>
                    <a:pt x="31" y="103"/>
                  </a:lnTo>
                  <a:lnTo>
                    <a:pt x="34" y="95"/>
                  </a:lnTo>
                  <a:lnTo>
                    <a:pt x="34" y="85"/>
                  </a:lnTo>
                  <a:lnTo>
                    <a:pt x="34" y="77"/>
                  </a:lnTo>
                  <a:lnTo>
                    <a:pt x="33" y="69"/>
                  </a:lnTo>
                  <a:lnTo>
                    <a:pt x="31" y="59"/>
                  </a:lnTo>
                  <a:lnTo>
                    <a:pt x="28" y="51"/>
                  </a:lnTo>
                  <a:lnTo>
                    <a:pt x="21" y="34"/>
                  </a:lnTo>
                  <a:lnTo>
                    <a:pt x="13" y="18"/>
                  </a:lnTo>
                  <a:lnTo>
                    <a:pt x="7" y="3"/>
                  </a:lnTo>
                  <a:lnTo>
                    <a:pt x="1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33" name="Freeform 42">
              <a:extLst>
                <a:ext uri="{FF2B5EF4-FFF2-40B4-BE49-F238E27FC236}">
                  <a16:creationId xmlns:a16="http://schemas.microsoft.com/office/drawing/2014/main" id="{A365161E-8784-6795-20EB-DFB3D030A476}"/>
                </a:ext>
              </a:extLst>
            </p:cNvPr>
            <p:cNvSpPr>
              <a:spLocks/>
            </p:cNvSpPr>
            <p:nvPr/>
          </p:nvSpPr>
          <p:spPr bwMode="auto">
            <a:xfrm>
              <a:off x="1947863" y="869950"/>
              <a:ext cx="14288" cy="7938"/>
            </a:xfrm>
            <a:custGeom>
              <a:avLst/>
              <a:gdLst>
                <a:gd name="T0" fmla="*/ 9 w 9"/>
                <a:gd name="T1" fmla="*/ 0 h 5"/>
                <a:gd name="T2" fmla="*/ 9 w 9"/>
                <a:gd name="T3" fmla="*/ 2 h 5"/>
                <a:gd name="T4" fmla="*/ 0 w 9"/>
                <a:gd name="T5" fmla="*/ 5 h 5"/>
                <a:gd name="T6" fmla="*/ 9 w 9"/>
                <a:gd name="T7" fmla="*/ 0 h 5"/>
              </a:gdLst>
              <a:ahLst/>
              <a:cxnLst>
                <a:cxn ang="0">
                  <a:pos x="T0" y="T1"/>
                </a:cxn>
                <a:cxn ang="0">
                  <a:pos x="T2" y="T3"/>
                </a:cxn>
                <a:cxn ang="0">
                  <a:pos x="T4" y="T5"/>
                </a:cxn>
                <a:cxn ang="0">
                  <a:pos x="T6" y="T7"/>
                </a:cxn>
              </a:cxnLst>
              <a:rect l="0" t="0" r="r" b="b"/>
              <a:pathLst>
                <a:path w="9" h="5">
                  <a:moveTo>
                    <a:pt x="9" y="0"/>
                  </a:moveTo>
                  <a:lnTo>
                    <a:pt x="9" y="2"/>
                  </a:lnTo>
                  <a:lnTo>
                    <a:pt x="0" y="5"/>
                  </a:lnTo>
                  <a:lnTo>
                    <a:pt x="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34" name="Freeform 43">
              <a:extLst>
                <a:ext uri="{FF2B5EF4-FFF2-40B4-BE49-F238E27FC236}">
                  <a16:creationId xmlns:a16="http://schemas.microsoft.com/office/drawing/2014/main" id="{4E917FB0-7717-07E0-8E32-3671D8F2E07D}"/>
                </a:ext>
              </a:extLst>
            </p:cNvPr>
            <p:cNvSpPr>
              <a:spLocks/>
            </p:cNvSpPr>
            <p:nvPr/>
          </p:nvSpPr>
          <p:spPr bwMode="auto">
            <a:xfrm>
              <a:off x="1760538" y="1065213"/>
              <a:ext cx="87313" cy="212725"/>
            </a:xfrm>
            <a:custGeom>
              <a:avLst/>
              <a:gdLst>
                <a:gd name="T0" fmla="*/ 26 w 55"/>
                <a:gd name="T1" fmla="*/ 126 h 134"/>
                <a:gd name="T2" fmla="*/ 29 w 55"/>
                <a:gd name="T3" fmla="*/ 122 h 134"/>
                <a:gd name="T4" fmla="*/ 33 w 55"/>
                <a:gd name="T5" fmla="*/ 118 h 134"/>
                <a:gd name="T6" fmla="*/ 36 w 55"/>
                <a:gd name="T7" fmla="*/ 113 h 134"/>
                <a:gd name="T8" fmla="*/ 39 w 55"/>
                <a:gd name="T9" fmla="*/ 108 h 134"/>
                <a:gd name="T10" fmla="*/ 42 w 55"/>
                <a:gd name="T11" fmla="*/ 101 h 134"/>
                <a:gd name="T12" fmla="*/ 44 w 55"/>
                <a:gd name="T13" fmla="*/ 93 h 134"/>
                <a:gd name="T14" fmla="*/ 46 w 55"/>
                <a:gd name="T15" fmla="*/ 85 h 134"/>
                <a:gd name="T16" fmla="*/ 46 w 55"/>
                <a:gd name="T17" fmla="*/ 77 h 134"/>
                <a:gd name="T18" fmla="*/ 44 w 55"/>
                <a:gd name="T19" fmla="*/ 69 h 134"/>
                <a:gd name="T20" fmla="*/ 42 w 55"/>
                <a:gd name="T21" fmla="*/ 59 h 134"/>
                <a:gd name="T22" fmla="*/ 41 w 55"/>
                <a:gd name="T23" fmla="*/ 51 h 134"/>
                <a:gd name="T24" fmla="*/ 36 w 55"/>
                <a:gd name="T25" fmla="*/ 42 h 134"/>
                <a:gd name="T26" fmla="*/ 29 w 55"/>
                <a:gd name="T27" fmla="*/ 33 h 134"/>
                <a:gd name="T28" fmla="*/ 21 w 55"/>
                <a:gd name="T29" fmla="*/ 24 h 134"/>
                <a:gd name="T30" fmla="*/ 11 w 55"/>
                <a:gd name="T31" fmla="*/ 16 h 134"/>
                <a:gd name="T32" fmla="*/ 0 w 55"/>
                <a:gd name="T33" fmla="*/ 10 h 134"/>
                <a:gd name="T34" fmla="*/ 6 w 55"/>
                <a:gd name="T35" fmla="*/ 0 h 134"/>
                <a:gd name="T36" fmla="*/ 18 w 55"/>
                <a:gd name="T37" fmla="*/ 8 h 134"/>
                <a:gd name="T38" fmla="*/ 29 w 55"/>
                <a:gd name="T39" fmla="*/ 16 h 134"/>
                <a:gd name="T40" fmla="*/ 37 w 55"/>
                <a:gd name="T41" fmla="*/ 26 h 134"/>
                <a:gd name="T42" fmla="*/ 44 w 55"/>
                <a:gd name="T43" fmla="*/ 36 h 134"/>
                <a:gd name="T44" fmla="*/ 49 w 55"/>
                <a:gd name="T45" fmla="*/ 46 h 134"/>
                <a:gd name="T46" fmla="*/ 54 w 55"/>
                <a:gd name="T47" fmla="*/ 57 h 134"/>
                <a:gd name="T48" fmla="*/ 55 w 55"/>
                <a:gd name="T49" fmla="*/ 67 h 134"/>
                <a:gd name="T50" fmla="*/ 55 w 55"/>
                <a:gd name="T51" fmla="*/ 77 h 134"/>
                <a:gd name="T52" fmla="*/ 55 w 55"/>
                <a:gd name="T53" fmla="*/ 86 h 134"/>
                <a:gd name="T54" fmla="*/ 54 w 55"/>
                <a:gd name="T55" fmla="*/ 95 h 134"/>
                <a:gd name="T56" fmla="*/ 52 w 55"/>
                <a:gd name="T57" fmla="*/ 104 h 134"/>
                <a:gd name="T58" fmla="*/ 49 w 55"/>
                <a:gd name="T59" fmla="*/ 113 h 134"/>
                <a:gd name="T60" fmla="*/ 46 w 55"/>
                <a:gd name="T61" fmla="*/ 119 h 134"/>
                <a:gd name="T62" fmla="*/ 41 w 55"/>
                <a:gd name="T63" fmla="*/ 126 h 134"/>
                <a:gd name="T64" fmla="*/ 37 w 55"/>
                <a:gd name="T65" fmla="*/ 131 h 134"/>
                <a:gd name="T66" fmla="*/ 33 w 55"/>
                <a:gd name="T67" fmla="*/ 134 h 134"/>
                <a:gd name="T68" fmla="*/ 26 w 55"/>
                <a:gd name="T69" fmla="*/ 126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5" h="134">
                  <a:moveTo>
                    <a:pt x="26" y="126"/>
                  </a:moveTo>
                  <a:lnTo>
                    <a:pt x="29" y="122"/>
                  </a:lnTo>
                  <a:lnTo>
                    <a:pt x="33" y="118"/>
                  </a:lnTo>
                  <a:lnTo>
                    <a:pt x="36" y="113"/>
                  </a:lnTo>
                  <a:lnTo>
                    <a:pt x="39" y="108"/>
                  </a:lnTo>
                  <a:lnTo>
                    <a:pt x="42" y="101"/>
                  </a:lnTo>
                  <a:lnTo>
                    <a:pt x="44" y="93"/>
                  </a:lnTo>
                  <a:lnTo>
                    <a:pt x="46" y="85"/>
                  </a:lnTo>
                  <a:lnTo>
                    <a:pt x="46" y="77"/>
                  </a:lnTo>
                  <a:lnTo>
                    <a:pt x="44" y="69"/>
                  </a:lnTo>
                  <a:lnTo>
                    <a:pt x="42" y="59"/>
                  </a:lnTo>
                  <a:lnTo>
                    <a:pt x="41" y="51"/>
                  </a:lnTo>
                  <a:lnTo>
                    <a:pt x="36" y="42"/>
                  </a:lnTo>
                  <a:lnTo>
                    <a:pt x="29" y="33"/>
                  </a:lnTo>
                  <a:lnTo>
                    <a:pt x="21" y="24"/>
                  </a:lnTo>
                  <a:lnTo>
                    <a:pt x="11" y="16"/>
                  </a:lnTo>
                  <a:lnTo>
                    <a:pt x="0" y="10"/>
                  </a:lnTo>
                  <a:lnTo>
                    <a:pt x="6" y="0"/>
                  </a:lnTo>
                  <a:lnTo>
                    <a:pt x="18" y="8"/>
                  </a:lnTo>
                  <a:lnTo>
                    <a:pt x="29" y="16"/>
                  </a:lnTo>
                  <a:lnTo>
                    <a:pt x="37" y="26"/>
                  </a:lnTo>
                  <a:lnTo>
                    <a:pt x="44" y="36"/>
                  </a:lnTo>
                  <a:lnTo>
                    <a:pt x="49" y="46"/>
                  </a:lnTo>
                  <a:lnTo>
                    <a:pt x="54" y="57"/>
                  </a:lnTo>
                  <a:lnTo>
                    <a:pt x="55" y="67"/>
                  </a:lnTo>
                  <a:lnTo>
                    <a:pt x="55" y="77"/>
                  </a:lnTo>
                  <a:lnTo>
                    <a:pt x="55" y="86"/>
                  </a:lnTo>
                  <a:lnTo>
                    <a:pt x="54" y="95"/>
                  </a:lnTo>
                  <a:lnTo>
                    <a:pt x="52" y="104"/>
                  </a:lnTo>
                  <a:lnTo>
                    <a:pt x="49" y="113"/>
                  </a:lnTo>
                  <a:lnTo>
                    <a:pt x="46" y="119"/>
                  </a:lnTo>
                  <a:lnTo>
                    <a:pt x="41" y="126"/>
                  </a:lnTo>
                  <a:lnTo>
                    <a:pt x="37" y="131"/>
                  </a:lnTo>
                  <a:lnTo>
                    <a:pt x="33" y="134"/>
                  </a:lnTo>
                  <a:lnTo>
                    <a:pt x="26" y="12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35" name="Freeform 44">
              <a:extLst>
                <a:ext uri="{FF2B5EF4-FFF2-40B4-BE49-F238E27FC236}">
                  <a16:creationId xmlns:a16="http://schemas.microsoft.com/office/drawing/2014/main" id="{FCCCC2D0-18DD-15DD-3CAF-5F1CA64ED392}"/>
                </a:ext>
              </a:extLst>
            </p:cNvPr>
            <p:cNvSpPr>
              <a:spLocks/>
            </p:cNvSpPr>
            <p:nvPr/>
          </p:nvSpPr>
          <p:spPr bwMode="auto">
            <a:xfrm>
              <a:off x="1627188" y="1044575"/>
              <a:ext cx="141288" cy="36513"/>
            </a:xfrm>
            <a:custGeom>
              <a:avLst/>
              <a:gdLst>
                <a:gd name="T0" fmla="*/ 85 w 89"/>
                <a:gd name="T1" fmla="*/ 23 h 23"/>
                <a:gd name="T2" fmla="*/ 77 w 89"/>
                <a:gd name="T3" fmla="*/ 19 h 23"/>
                <a:gd name="T4" fmla="*/ 69 w 89"/>
                <a:gd name="T5" fmla="*/ 18 h 23"/>
                <a:gd name="T6" fmla="*/ 46 w 89"/>
                <a:gd name="T7" fmla="*/ 15 h 23"/>
                <a:gd name="T8" fmla="*/ 22 w 89"/>
                <a:gd name="T9" fmla="*/ 11 h 23"/>
                <a:gd name="T10" fmla="*/ 0 w 89"/>
                <a:gd name="T11" fmla="*/ 10 h 23"/>
                <a:gd name="T12" fmla="*/ 2 w 89"/>
                <a:gd name="T13" fmla="*/ 0 h 23"/>
                <a:gd name="T14" fmla="*/ 23 w 89"/>
                <a:gd name="T15" fmla="*/ 2 h 23"/>
                <a:gd name="T16" fmla="*/ 48 w 89"/>
                <a:gd name="T17" fmla="*/ 5 h 23"/>
                <a:gd name="T18" fmla="*/ 71 w 89"/>
                <a:gd name="T19" fmla="*/ 8 h 23"/>
                <a:gd name="T20" fmla="*/ 81 w 89"/>
                <a:gd name="T21" fmla="*/ 10 h 23"/>
                <a:gd name="T22" fmla="*/ 89 w 89"/>
                <a:gd name="T23" fmla="*/ 13 h 23"/>
                <a:gd name="T24" fmla="*/ 85 w 89"/>
                <a:gd name="T25"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9" h="23">
                  <a:moveTo>
                    <a:pt x="85" y="23"/>
                  </a:moveTo>
                  <a:lnTo>
                    <a:pt x="77" y="19"/>
                  </a:lnTo>
                  <a:lnTo>
                    <a:pt x="69" y="18"/>
                  </a:lnTo>
                  <a:lnTo>
                    <a:pt x="46" y="15"/>
                  </a:lnTo>
                  <a:lnTo>
                    <a:pt x="22" y="11"/>
                  </a:lnTo>
                  <a:lnTo>
                    <a:pt x="0" y="10"/>
                  </a:lnTo>
                  <a:lnTo>
                    <a:pt x="2" y="0"/>
                  </a:lnTo>
                  <a:lnTo>
                    <a:pt x="23" y="2"/>
                  </a:lnTo>
                  <a:lnTo>
                    <a:pt x="48" y="5"/>
                  </a:lnTo>
                  <a:lnTo>
                    <a:pt x="71" y="8"/>
                  </a:lnTo>
                  <a:lnTo>
                    <a:pt x="81" y="10"/>
                  </a:lnTo>
                  <a:lnTo>
                    <a:pt x="89" y="13"/>
                  </a:lnTo>
                  <a:lnTo>
                    <a:pt x="85" y="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36" name="Freeform 45">
              <a:extLst>
                <a:ext uri="{FF2B5EF4-FFF2-40B4-BE49-F238E27FC236}">
                  <a16:creationId xmlns:a16="http://schemas.microsoft.com/office/drawing/2014/main" id="{1B692F3E-519B-FD07-56DD-AD720C65D5CA}"/>
                </a:ext>
              </a:extLst>
            </p:cNvPr>
            <p:cNvSpPr>
              <a:spLocks/>
            </p:cNvSpPr>
            <p:nvPr/>
          </p:nvSpPr>
          <p:spPr bwMode="auto">
            <a:xfrm>
              <a:off x="1760538" y="1065213"/>
              <a:ext cx="9525" cy="15875"/>
            </a:xfrm>
            <a:custGeom>
              <a:avLst/>
              <a:gdLst>
                <a:gd name="T0" fmla="*/ 6 w 6"/>
                <a:gd name="T1" fmla="*/ 0 h 10"/>
                <a:gd name="T2" fmla="*/ 3 w 6"/>
                <a:gd name="T3" fmla="*/ 0 h 10"/>
                <a:gd name="T4" fmla="*/ 5 w 6"/>
                <a:gd name="T5" fmla="*/ 0 h 10"/>
                <a:gd name="T6" fmla="*/ 1 w 6"/>
                <a:gd name="T7" fmla="*/ 10 h 10"/>
                <a:gd name="T8" fmla="*/ 0 w 6"/>
                <a:gd name="T9" fmla="*/ 10 h 10"/>
                <a:gd name="T10" fmla="*/ 6 w 6"/>
                <a:gd name="T11" fmla="*/ 0 h 10"/>
              </a:gdLst>
              <a:ahLst/>
              <a:cxnLst>
                <a:cxn ang="0">
                  <a:pos x="T0" y="T1"/>
                </a:cxn>
                <a:cxn ang="0">
                  <a:pos x="T2" y="T3"/>
                </a:cxn>
                <a:cxn ang="0">
                  <a:pos x="T4" y="T5"/>
                </a:cxn>
                <a:cxn ang="0">
                  <a:pos x="T6" y="T7"/>
                </a:cxn>
                <a:cxn ang="0">
                  <a:pos x="T8" y="T9"/>
                </a:cxn>
                <a:cxn ang="0">
                  <a:pos x="T10" y="T11"/>
                </a:cxn>
              </a:cxnLst>
              <a:rect l="0" t="0" r="r" b="b"/>
              <a:pathLst>
                <a:path w="6" h="10">
                  <a:moveTo>
                    <a:pt x="6" y="0"/>
                  </a:moveTo>
                  <a:lnTo>
                    <a:pt x="3" y="0"/>
                  </a:lnTo>
                  <a:lnTo>
                    <a:pt x="5" y="0"/>
                  </a:lnTo>
                  <a:lnTo>
                    <a:pt x="1" y="10"/>
                  </a:lnTo>
                  <a:lnTo>
                    <a:pt x="0" y="10"/>
                  </a:lnTo>
                  <a:lnTo>
                    <a:pt x="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37" name="Freeform 46">
              <a:extLst>
                <a:ext uri="{FF2B5EF4-FFF2-40B4-BE49-F238E27FC236}">
                  <a16:creationId xmlns:a16="http://schemas.microsoft.com/office/drawing/2014/main" id="{02D53EBE-929A-46E5-933F-ED44876F6795}"/>
                </a:ext>
              </a:extLst>
            </p:cNvPr>
            <p:cNvSpPr>
              <a:spLocks/>
            </p:cNvSpPr>
            <p:nvPr/>
          </p:nvSpPr>
          <p:spPr bwMode="auto">
            <a:xfrm>
              <a:off x="1527176" y="1016000"/>
              <a:ext cx="106363" cy="44450"/>
            </a:xfrm>
            <a:custGeom>
              <a:avLst/>
              <a:gdLst>
                <a:gd name="T0" fmla="*/ 63 w 67"/>
                <a:gd name="T1" fmla="*/ 28 h 28"/>
                <a:gd name="T2" fmla="*/ 50 w 67"/>
                <a:gd name="T3" fmla="*/ 24 h 28"/>
                <a:gd name="T4" fmla="*/ 31 w 67"/>
                <a:gd name="T5" fmla="*/ 20 h 28"/>
                <a:gd name="T6" fmla="*/ 11 w 67"/>
                <a:gd name="T7" fmla="*/ 13 h 28"/>
                <a:gd name="T8" fmla="*/ 5 w 67"/>
                <a:gd name="T9" fmla="*/ 11 h 28"/>
                <a:gd name="T10" fmla="*/ 0 w 67"/>
                <a:gd name="T11" fmla="*/ 8 h 28"/>
                <a:gd name="T12" fmla="*/ 5 w 67"/>
                <a:gd name="T13" fmla="*/ 0 h 28"/>
                <a:gd name="T14" fmla="*/ 8 w 67"/>
                <a:gd name="T15" fmla="*/ 2 h 28"/>
                <a:gd name="T16" fmla="*/ 14 w 67"/>
                <a:gd name="T17" fmla="*/ 3 h 28"/>
                <a:gd name="T18" fmla="*/ 32 w 67"/>
                <a:gd name="T19" fmla="*/ 10 h 28"/>
                <a:gd name="T20" fmla="*/ 52 w 67"/>
                <a:gd name="T21" fmla="*/ 15 h 28"/>
                <a:gd name="T22" fmla="*/ 67 w 67"/>
                <a:gd name="T23" fmla="*/ 18 h 28"/>
                <a:gd name="T24" fmla="*/ 63 w 67"/>
                <a:gd name="T25" fmla="*/ 2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 h="28">
                  <a:moveTo>
                    <a:pt x="63" y="28"/>
                  </a:moveTo>
                  <a:lnTo>
                    <a:pt x="50" y="24"/>
                  </a:lnTo>
                  <a:lnTo>
                    <a:pt x="31" y="20"/>
                  </a:lnTo>
                  <a:lnTo>
                    <a:pt x="11" y="13"/>
                  </a:lnTo>
                  <a:lnTo>
                    <a:pt x="5" y="11"/>
                  </a:lnTo>
                  <a:lnTo>
                    <a:pt x="0" y="8"/>
                  </a:lnTo>
                  <a:lnTo>
                    <a:pt x="5" y="0"/>
                  </a:lnTo>
                  <a:lnTo>
                    <a:pt x="8" y="2"/>
                  </a:lnTo>
                  <a:lnTo>
                    <a:pt x="14" y="3"/>
                  </a:lnTo>
                  <a:lnTo>
                    <a:pt x="32" y="10"/>
                  </a:lnTo>
                  <a:lnTo>
                    <a:pt x="52" y="15"/>
                  </a:lnTo>
                  <a:lnTo>
                    <a:pt x="67" y="18"/>
                  </a:lnTo>
                  <a:lnTo>
                    <a:pt x="63" y="2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38" name="Freeform 47">
              <a:extLst>
                <a:ext uri="{FF2B5EF4-FFF2-40B4-BE49-F238E27FC236}">
                  <a16:creationId xmlns:a16="http://schemas.microsoft.com/office/drawing/2014/main" id="{2BDDE129-8B55-CE4C-409F-F2FBA5B53874}"/>
                </a:ext>
              </a:extLst>
            </p:cNvPr>
            <p:cNvSpPr>
              <a:spLocks/>
            </p:cNvSpPr>
            <p:nvPr/>
          </p:nvSpPr>
          <p:spPr bwMode="auto">
            <a:xfrm>
              <a:off x="1627188" y="1044575"/>
              <a:ext cx="6350" cy="15875"/>
            </a:xfrm>
            <a:custGeom>
              <a:avLst/>
              <a:gdLst>
                <a:gd name="T0" fmla="*/ 0 w 4"/>
                <a:gd name="T1" fmla="*/ 10 h 10"/>
                <a:gd name="T2" fmla="*/ 4 w 4"/>
                <a:gd name="T3" fmla="*/ 0 h 10"/>
                <a:gd name="T4" fmla="*/ 2 w 4"/>
                <a:gd name="T5" fmla="*/ 0 h 10"/>
                <a:gd name="T6" fmla="*/ 0 w 4"/>
                <a:gd name="T7" fmla="*/ 10 h 10"/>
              </a:gdLst>
              <a:ahLst/>
              <a:cxnLst>
                <a:cxn ang="0">
                  <a:pos x="T0" y="T1"/>
                </a:cxn>
                <a:cxn ang="0">
                  <a:pos x="T2" y="T3"/>
                </a:cxn>
                <a:cxn ang="0">
                  <a:pos x="T4" y="T5"/>
                </a:cxn>
                <a:cxn ang="0">
                  <a:pos x="T6" y="T7"/>
                </a:cxn>
              </a:cxnLst>
              <a:rect l="0" t="0" r="r" b="b"/>
              <a:pathLst>
                <a:path w="4" h="10">
                  <a:moveTo>
                    <a:pt x="0" y="10"/>
                  </a:moveTo>
                  <a:lnTo>
                    <a:pt x="4" y="0"/>
                  </a:lnTo>
                  <a:lnTo>
                    <a:pt x="2" y="0"/>
                  </a:lnTo>
                  <a:lnTo>
                    <a:pt x="0"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39" name="Freeform 48">
              <a:extLst>
                <a:ext uri="{FF2B5EF4-FFF2-40B4-BE49-F238E27FC236}">
                  <a16:creationId xmlns:a16="http://schemas.microsoft.com/office/drawing/2014/main" id="{5181200B-3BC1-D47E-3040-255487EEA7C4}"/>
                </a:ext>
              </a:extLst>
            </p:cNvPr>
            <p:cNvSpPr>
              <a:spLocks/>
            </p:cNvSpPr>
            <p:nvPr/>
          </p:nvSpPr>
          <p:spPr bwMode="auto">
            <a:xfrm>
              <a:off x="1527176" y="1016000"/>
              <a:ext cx="100013" cy="122238"/>
            </a:xfrm>
            <a:custGeom>
              <a:avLst/>
              <a:gdLst>
                <a:gd name="T0" fmla="*/ 6 w 63"/>
                <a:gd name="T1" fmla="*/ 0 h 77"/>
                <a:gd name="T2" fmla="*/ 11 w 63"/>
                <a:gd name="T3" fmla="*/ 5 h 77"/>
                <a:gd name="T4" fmla="*/ 21 w 63"/>
                <a:gd name="T5" fmla="*/ 13 h 77"/>
                <a:gd name="T6" fmla="*/ 31 w 63"/>
                <a:gd name="T7" fmla="*/ 23 h 77"/>
                <a:gd name="T8" fmla="*/ 42 w 63"/>
                <a:gd name="T9" fmla="*/ 34 h 77"/>
                <a:gd name="T10" fmla="*/ 47 w 63"/>
                <a:gd name="T11" fmla="*/ 42 h 77"/>
                <a:gd name="T12" fmla="*/ 52 w 63"/>
                <a:gd name="T13" fmla="*/ 49 h 77"/>
                <a:gd name="T14" fmla="*/ 60 w 63"/>
                <a:gd name="T15" fmla="*/ 62 h 77"/>
                <a:gd name="T16" fmla="*/ 63 w 63"/>
                <a:gd name="T17" fmla="*/ 69 h 77"/>
                <a:gd name="T18" fmla="*/ 63 w 63"/>
                <a:gd name="T19" fmla="*/ 75 h 77"/>
                <a:gd name="T20" fmla="*/ 54 w 63"/>
                <a:gd name="T21" fmla="*/ 77 h 77"/>
                <a:gd name="T22" fmla="*/ 52 w 63"/>
                <a:gd name="T23" fmla="*/ 72 h 77"/>
                <a:gd name="T24" fmla="*/ 50 w 63"/>
                <a:gd name="T25" fmla="*/ 67 h 77"/>
                <a:gd name="T26" fmla="*/ 44 w 63"/>
                <a:gd name="T27" fmla="*/ 54 h 77"/>
                <a:gd name="T28" fmla="*/ 39 w 63"/>
                <a:gd name="T29" fmla="*/ 47 h 77"/>
                <a:gd name="T30" fmla="*/ 34 w 63"/>
                <a:gd name="T31" fmla="*/ 42 h 77"/>
                <a:gd name="T32" fmla="*/ 24 w 63"/>
                <a:gd name="T33" fmla="*/ 31 h 77"/>
                <a:gd name="T34" fmla="*/ 13 w 63"/>
                <a:gd name="T35" fmla="*/ 21 h 77"/>
                <a:gd name="T36" fmla="*/ 5 w 63"/>
                <a:gd name="T37" fmla="*/ 13 h 77"/>
                <a:gd name="T38" fmla="*/ 0 w 63"/>
                <a:gd name="T39" fmla="*/ 8 h 77"/>
                <a:gd name="T40" fmla="*/ 6 w 63"/>
                <a:gd name="T41"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3" h="77">
                  <a:moveTo>
                    <a:pt x="6" y="0"/>
                  </a:moveTo>
                  <a:lnTo>
                    <a:pt x="11" y="5"/>
                  </a:lnTo>
                  <a:lnTo>
                    <a:pt x="21" y="13"/>
                  </a:lnTo>
                  <a:lnTo>
                    <a:pt x="31" y="23"/>
                  </a:lnTo>
                  <a:lnTo>
                    <a:pt x="42" y="34"/>
                  </a:lnTo>
                  <a:lnTo>
                    <a:pt x="47" y="42"/>
                  </a:lnTo>
                  <a:lnTo>
                    <a:pt x="52" y="49"/>
                  </a:lnTo>
                  <a:lnTo>
                    <a:pt x="60" y="62"/>
                  </a:lnTo>
                  <a:lnTo>
                    <a:pt x="63" y="69"/>
                  </a:lnTo>
                  <a:lnTo>
                    <a:pt x="63" y="75"/>
                  </a:lnTo>
                  <a:lnTo>
                    <a:pt x="54" y="77"/>
                  </a:lnTo>
                  <a:lnTo>
                    <a:pt x="52" y="72"/>
                  </a:lnTo>
                  <a:lnTo>
                    <a:pt x="50" y="67"/>
                  </a:lnTo>
                  <a:lnTo>
                    <a:pt x="44" y="54"/>
                  </a:lnTo>
                  <a:lnTo>
                    <a:pt x="39" y="47"/>
                  </a:lnTo>
                  <a:lnTo>
                    <a:pt x="34" y="42"/>
                  </a:lnTo>
                  <a:lnTo>
                    <a:pt x="24" y="31"/>
                  </a:lnTo>
                  <a:lnTo>
                    <a:pt x="13" y="21"/>
                  </a:lnTo>
                  <a:lnTo>
                    <a:pt x="5" y="13"/>
                  </a:lnTo>
                  <a:lnTo>
                    <a:pt x="0" y="8"/>
                  </a:lnTo>
                  <a:lnTo>
                    <a:pt x="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40" name="Freeform 49">
              <a:extLst>
                <a:ext uri="{FF2B5EF4-FFF2-40B4-BE49-F238E27FC236}">
                  <a16:creationId xmlns:a16="http://schemas.microsoft.com/office/drawing/2014/main" id="{8C0D8AB5-886F-ADA5-B0A4-638DC639CB33}"/>
                </a:ext>
              </a:extLst>
            </p:cNvPr>
            <p:cNvSpPr>
              <a:spLocks/>
            </p:cNvSpPr>
            <p:nvPr/>
          </p:nvSpPr>
          <p:spPr bwMode="auto">
            <a:xfrm>
              <a:off x="1527176" y="1016000"/>
              <a:ext cx="9525" cy="12700"/>
            </a:xfrm>
            <a:custGeom>
              <a:avLst/>
              <a:gdLst>
                <a:gd name="T0" fmla="*/ 5 w 6"/>
                <a:gd name="T1" fmla="*/ 0 h 8"/>
                <a:gd name="T2" fmla="*/ 0 w 6"/>
                <a:gd name="T3" fmla="*/ 8 h 8"/>
                <a:gd name="T4" fmla="*/ 6 w 6"/>
                <a:gd name="T5" fmla="*/ 0 h 8"/>
                <a:gd name="T6" fmla="*/ 0 w 6"/>
                <a:gd name="T7" fmla="*/ 8 h 8"/>
                <a:gd name="T8" fmla="*/ 5 w 6"/>
                <a:gd name="T9" fmla="*/ 0 h 8"/>
              </a:gdLst>
              <a:ahLst/>
              <a:cxnLst>
                <a:cxn ang="0">
                  <a:pos x="T0" y="T1"/>
                </a:cxn>
                <a:cxn ang="0">
                  <a:pos x="T2" y="T3"/>
                </a:cxn>
                <a:cxn ang="0">
                  <a:pos x="T4" y="T5"/>
                </a:cxn>
                <a:cxn ang="0">
                  <a:pos x="T6" y="T7"/>
                </a:cxn>
                <a:cxn ang="0">
                  <a:pos x="T8" y="T9"/>
                </a:cxn>
              </a:cxnLst>
              <a:rect l="0" t="0" r="r" b="b"/>
              <a:pathLst>
                <a:path w="6" h="8">
                  <a:moveTo>
                    <a:pt x="5" y="0"/>
                  </a:moveTo>
                  <a:lnTo>
                    <a:pt x="0" y="8"/>
                  </a:lnTo>
                  <a:lnTo>
                    <a:pt x="6" y="0"/>
                  </a:lnTo>
                  <a:lnTo>
                    <a:pt x="0" y="8"/>
                  </a:lnTo>
                  <a:lnTo>
                    <a:pt x="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41" name="Freeform 50">
              <a:extLst>
                <a:ext uri="{FF2B5EF4-FFF2-40B4-BE49-F238E27FC236}">
                  <a16:creationId xmlns:a16="http://schemas.microsoft.com/office/drawing/2014/main" id="{305C910C-25ED-8C5A-E2DC-8D19F17791F6}"/>
                </a:ext>
              </a:extLst>
            </p:cNvPr>
            <p:cNvSpPr>
              <a:spLocks/>
            </p:cNvSpPr>
            <p:nvPr/>
          </p:nvSpPr>
          <p:spPr bwMode="auto">
            <a:xfrm>
              <a:off x="1612901" y="1135063"/>
              <a:ext cx="85725" cy="134938"/>
            </a:xfrm>
            <a:custGeom>
              <a:avLst/>
              <a:gdLst>
                <a:gd name="T0" fmla="*/ 9 w 54"/>
                <a:gd name="T1" fmla="*/ 0 h 85"/>
                <a:gd name="T2" fmla="*/ 11 w 54"/>
                <a:gd name="T3" fmla="*/ 7 h 85"/>
                <a:gd name="T4" fmla="*/ 14 w 54"/>
                <a:gd name="T5" fmla="*/ 16 h 85"/>
                <a:gd name="T6" fmla="*/ 19 w 54"/>
                <a:gd name="T7" fmla="*/ 29 h 85"/>
                <a:gd name="T8" fmla="*/ 26 w 54"/>
                <a:gd name="T9" fmla="*/ 41 h 85"/>
                <a:gd name="T10" fmla="*/ 32 w 54"/>
                <a:gd name="T11" fmla="*/ 52 h 85"/>
                <a:gd name="T12" fmla="*/ 36 w 54"/>
                <a:gd name="T13" fmla="*/ 59 h 85"/>
                <a:gd name="T14" fmla="*/ 39 w 54"/>
                <a:gd name="T15" fmla="*/ 64 h 85"/>
                <a:gd name="T16" fmla="*/ 47 w 54"/>
                <a:gd name="T17" fmla="*/ 72 h 85"/>
                <a:gd name="T18" fmla="*/ 50 w 54"/>
                <a:gd name="T19" fmla="*/ 74 h 85"/>
                <a:gd name="T20" fmla="*/ 54 w 54"/>
                <a:gd name="T21" fmla="*/ 77 h 85"/>
                <a:gd name="T22" fmla="*/ 49 w 54"/>
                <a:gd name="T23" fmla="*/ 85 h 85"/>
                <a:gd name="T24" fmla="*/ 44 w 54"/>
                <a:gd name="T25" fmla="*/ 83 h 85"/>
                <a:gd name="T26" fmla="*/ 39 w 54"/>
                <a:gd name="T27" fmla="*/ 80 h 85"/>
                <a:gd name="T28" fmla="*/ 31 w 54"/>
                <a:gd name="T29" fmla="*/ 70 h 85"/>
                <a:gd name="T30" fmla="*/ 27 w 54"/>
                <a:gd name="T31" fmla="*/ 65 h 85"/>
                <a:gd name="T32" fmla="*/ 23 w 54"/>
                <a:gd name="T33" fmla="*/ 59 h 85"/>
                <a:gd name="T34" fmla="*/ 16 w 54"/>
                <a:gd name="T35" fmla="*/ 46 h 85"/>
                <a:gd name="T36" fmla="*/ 9 w 54"/>
                <a:gd name="T37" fmla="*/ 33 h 85"/>
                <a:gd name="T38" fmla="*/ 5 w 54"/>
                <a:gd name="T39" fmla="*/ 21 h 85"/>
                <a:gd name="T40" fmla="*/ 1 w 54"/>
                <a:gd name="T41" fmla="*/ 10 h 85"/>
                <a:gd name="T42" fmla="*/ 0 w 54"/>
                <a:gd name="T43" fmla="*/ 2 h 85"/>
                <a:gd name="T44" fmla="*/ 9 w 54"/>
                <a:gd name="T45"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4" h="85">
                  <a:moveTo>
                    <a:pt x="9" y="0"/>
                  </a:moveTo>
                  <a:lnTo>
                    <a:pt x="11" y="7"/>
                  </a:lnTo>
                  <a:lnTo>
                    <a:pt x="14" y="16"/>
                  </a:lnTo>
                  <a:lnTo>
                    <a:pt x="19" y="29"/>
                  </a:lnTo>
                  <a:lnTo>
                    <a:pt x="26" y="41"/>
                  </a:lnTo>
                  <a:lnTo>
                    <a:pt x="32" y="52"/>
                  </a:lnTo>
                  <a:lnTo>
                    <a:pt x="36" y="59"/>
                  </a:lnTo>
                  <a:lnTo>
                    <a:pt x="39" y="64"/>
                  </a:lnTo>
                  <a:lnTo>
                    <a:pt x="47" y="72"/>
                  </a:lnTo>
                  <a:lnTo>
                    <a:pt x="50" y="74"/>
                  </a:lnTo>
                  <a:lnTo>
                    <a:pt x="54" y="77"/>
                  </a:lnTo>
                  <a:lnTo>
                    <a:pt x="49" y="85"/>
                  </a:lnTo>
                  <a:lnTo>
                    <a:pt x="44" y="83"/>
                  </a:lnTo>
                  <a:lnTo>
                    <a:pt x="39" y="80"/>
                  </a:lnTo>
                  <a:lnTo>
                    <a:pt x="31" y="70"/>
                  </a:lnTo>
                  <a:lnTo>
                    <a:pt x="27" y="65"/>
                  </a:lnTo>
                  <a:lnTo>
                    <a:pt x="23" y="59"/>
                  </a:lnTo>
                  <a:lnTo>
                    <a:pt x="16" y="46"/>
                  </a:lnTo>
                  <a:lnTo>
                    <a:pt x="9" y="33"/>
                  </a:lnTo>
                  <a:lnTo>
                    <a:pt x="5" y="21"/>
                  </a:lnTo>
                  <a:lnTo>
                    <a:pt x="1" y="10"/>
                  </a:lnTo>
                  <a:lnTo>
                    <a:pt x="0" y="2"/>
                  </a:lnTo>
                  <a:lnTo>
                    <a:pt x="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42" name="Freeform 51">
              <a:extLst>
                <a:ext uri="{FF2B5EF4-FFF2-40B4-BE49-F238E27FC236}">
                  <a16:creationId xmlns:a16="http://schemas.microsoft.com/office/drawing/2014/main" id="{CC5B77F7-1EF8-FBE7-5AE6-5220333F4050}"/>
                </a:ext>
              </a:extLst>
            </p:cNvPr>
            <p:cNvSpPr>
              <a:spLocks/>
            </p:cNvSpPr>
            <p:nvPr/>
          </p:nvSpPr>
          <p:spPr bwMode="auto">
            <a:xfrm>
              <a:off x="1612901" y="1135063"/>
              <a:ext cx="14288" cy="3175"/>
            </a:xfrm>
            <a:custGeom>
              <a:avLst/>
              <a:gdLst>
                <a:gd name="T0" fmla="*/ 9 w 9"/>
                <a:gd name="T1" fmla="*/ 0 h 2"/>
                <a:gd name="T2" fmla="*/ 0 w 9"/>
                <a:gd name="T3" fmla="*/ 2 h 2"/>
                <a:gd name="T4" fmla="*/ 9 w 9"/>
                <a:gd name="T5" fmla="*/ 0 h 2"/>
              </a:gdLst>
              <a:ahLst/>
              <a:cxnLst>
                <a:cxn ang="0">
                  <a:pos x="T0" y="T1"/>
                </a:cxn>
                <a:cxn ang="0">
                  <a:pos x="T2" y="T3"/>
                </a:cxn>
                <a:cxn ang="0">
                  <a:pos x="T4" y="T5"/>
                </a:cxn>
              </a:cxnLst>
              <a:rect l="0" t="0" r="r" b="b"/>
              <a:pathLst>
                <a:path w="9" h="2">
                  <a:moveTo>
                    <a:pt x="9" y="0"/>
                  </a:moveTo>
                  <a:lnTo>
                    <a:pt x="0" y="2"/>
                  </a:lnTo>
                  <a:lnTo>
                    <a:pt x="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43" name="Freeform 52">
              <a:extLst>
                <a:ext uri="{FF2B5EF4-FFF2-40B4-BE49-F238E27FC236}">
                  <a16:creationId xmlns:a16="http://schemas.microsoft.com/office/drawing/2014/main" id="{831299C5-0918-036D-3581-A505B0A5E350}"/>
                </a:ext>
              </a:extLst>
            </p:cNvPr>
            <p:cNvSpPr>
              <a:spLocks/>
            </p:cNvSpPr>
            <p:nvPr/>
          </p:nvSpPr>
          <p:spPr bwMode="auto">
            <a:xfrm>
              <a:off x="1690688" y="1254125"/>
              <a:ext cx="122238" cy="33338"/>
            </a:xfrm>
            <a:custGeom>
              <a:avLst/>
              <a:gdLst>
                <a:gd name="T0" fmla="*/ 5 w 77"/>
                <a:gd name="T1" fmla="*/ 0 h 21"/>
                <a:gd name="T2" fmla="*/ 11 w 77"/>
                <a:gd name="T3" fmla="*/ 3 h 21"/>
                <a:gd name="T4" fmla="*/ 19 w 77"/>
                <a:gd name="T5" fmla="*/ 7 h 21"/>
                <a:gd name="T6" fmla="*/ 28 w 77"/>
                <a:gd name="T7" fmla="*/ 10 h 21"/>
                <a:gd name="T8" fmla="*/ 37 w 77"/>
                <a:gd name="T9" fmla="*/ 10 h 21"/>
                <a:gd name="T10" fmla="*/ 45 w 77"/>
                <a:gd name="T11" fmla="*/ 12 h 21"/>
                <a:gd name="T12" fmla="*/ 55 w 77"/>
                <a:gd name="T13" fmla="*/ 12 h 21"/>
                <a:gd name="T14" fmla="*/ 63 w 77"/>
                <a:gd name="T15" fmla="*/ 10 h 21"/>
                <a:gd name="T16" fmla="*/ 67 w 77"/>
                <a:gd name="T17" fmla="*/ 8 h 21"/>
                <a:gd name="T18" fmla="*/ 72 w 77"/>
                <a:gd name="T19" fmla="*/ 5 h 21"/>
                <a:gd name="T20" fmla="*/ 77 w 77"/>
                <a:gd name="T21" fmla="*/ 15 h 21"/>
                <a:gd name="T22" fmla="*/ 72 w 77"/>
                <a:gd name="T23" fmla="*/ 18 h 21"/>
                <a:gd name="T24" fmla="*/ 67 w 77"/>
                <a:gd name="T25" fmla="*/ 20 h 21"/>
                <a:gd name="T26" fmla="*/ 57 w 77"/>
                <a:gd name="T27" fmla="*/ 21 h 21"/>
                <a:gd name="T28" fmla="*/ 45 w 77"/>
                <a:gd name="T29" fmla="*/ 21 h 21"/>
                <a:gd name="T30" fmla="*/ 36 w 77"/>
                <a:gd name="T31" fmla="*/ 21 h 21"/>
                <a:gd name="T32" fmla="*/ 24 w 77"/>
                <a:gd name="T33" fmla="*/ 20 h 21"/>
                <a:gd name="T34" fmla="*/ 16 w 77"/>
                <a:gd name="T35" fmla="*/ 16 h 21"/>
                <a:gd name="T36" fmla="*/ 8 w 77"/>
                <a:gd name="T37" fmla="*/ 13 h 21"/>
                <a:gd name="T38" fmla="*/ 0 w 77"/>
                <a:gd name="T39" fmla="*/ 10 h 21"/>
                <a:gd name="T40" fmla="*/ 5 w 77"/>
                <a:gd name="T41"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7" h="21">
                  <a:moveTo>
                    <a:pt x="5" y="0"/>
                  </a:moveTo>
                  <a:lnTo>
                    <a:pt x="11" y="3"/>
                  </a:lnTo>
                  <a:lnTo>
                    <a:pt x="19" y="7"/>
                  </a:lnTo>
                  <a:lnTo>
                    <a:pt x="28" y="10"/>
                  </a:lnTo>
                  <a:lnTo>
                    <a:pt x="37" y="10"/>
                  </a:lnTo>
                  <a:lnTo>
                    <a:pt x="45" y="12"/>
                  </a:lnTo>
                  <a:lnTo>
                    <a:pt x="55" y="12"/>
                  </a:lnTo>
                  <a:lnTo>
                    <a:pt x="63" y="10"/>
                  </a:lnTo>
                  <a:lnTo>
                    <a:pt x="67" y="8"/>
                  </a:lnTo>
                  <a:lnTo>
                    <a:pt x="72" y="5"/>
                  </a:lnTo>
                  <a:lnTo>
                    <a:pt x="77" y="15"/>
                  </a:lnTo>
                  <a:lnTo>
                    <a:pt x="72" y="18"/>
                  </a:lnTo>
                  <a:lnTo>
                    <a:pt x="67" y="20"/>
                  </a:lnTo>
                  <a:lnTo>
                    <a:pt x="57" y="21"/>
                  </a:lnTo>
                  <a:lnTo>
                    <a:pt x="45" y="21"/>
                  </a:lnTo>
                  <a:lnTo>
                    <a:pt x="36" y="21"/>
                  </a:lnTo>
                  <a:lnTo>
                    <a:pt x="24" y="20"/>
                  </a:lnTo>
                  <a:lnTo>
                    <a:pt x="16" y="16"/>
                  </a:lnTo>
                  <a:lnTo>
                    <a:pt x="8" y="13"/>
                  </a:lnTo>
                  <a:lnTo>
                    <a:pt x="0" y="10"/>
                  </a:lnTo>
                  <a:lnTo>
                    <a:pt x="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44" name="Freeform 53">
              <a:extLst>
                <a:ext uri="{FF2B5EF4-FFF2-40B4-BE49-F238E27FC236}">
                  <a16:creationId xmlns:a16="http://schemas.microsoft.com/office/drawing/2014/main" id="{70DC2D35-36DD-9B7C-1D95-53CE821AEDA0}"/>
                </a:ext>
              </a:extLst>
            </p:cNvPr>
            <p:cNvSpPr>
              <a:spLocks/>
            </p:cNvSpPr>
            <p:nvPr/>
          </p:nvSpPr>
          <p:spPr bwMode="auto">
            <a:xfrm>
              <a:off x="1690688" y="1254125"/>
              <a:ext cx="7938" cy="15875"/>
            </a:xfrm>
            <a:custGeom>
              <a:avLst/>
              <a:gdLst>
                <a:gd name="T0" fmla="*/ 0 w 5"/>
                <a:gd name="T1" fmla="*/ 10 h 10"/>
                <a:gd name="T2" fmla="*/ 5 w 5"/>
                <a:gd name="T3" fmla="*/ 0 h 10"/>
                <a:gd name="T4" fmla="*/ 5 w 5"/>
                <a:gd name="T5" fmla="*/ 2 h 10"/>
                <a:gd name="T6" fmla="*/ 0 w 5"/>
                <a:gd name="T7" fmla="*/ 10 h 10"/>
              </a:gdLst>
              <a:ahLst/>
              <a:cxnLst>
                <a:cxn ang="0">
                  <a:pos x="T0" y="T1"/>
                </a:cxn>
                <a:cxn ang="0">
                  <a:pos x="T2" y="T3"/>
                </a:cxn>
                <a:cxn ang="0">
                  <a:pos x="T4" y="T5"/>
                </a:cxn>
                <a:cxn ang="0">
                  <a:pos x="T6" y="T7"/>
                </a:cxn>
              </a:cxnLst>
              <a:rect l="0" t="0" r="r" b="b"/>
              <a:pathLst>
                <a:path w="5" h="10">
                  <a:moveTo>
                    <a:pt x="0" y="10"/>
                  </a:moveTo>
                  <a:lnTo>
                    <a:pt x="5" y="0"/>
                  </a:lnTo>
                  <a:lnTo>
                    <a:pt x="5" y="2"/>
                  </a:lnTo>
                  <a:lnTo>
                    <a:pt x="0"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45" name="Freeform 54">
              <a:extLst>
                <a:ext uri="{FF2B5EF4-FFF2-40B4-BE49-F238E27FC236}">
                  <a16:creationId xmlns:a16="http://schemas.microsoft.com/office/drawing/2014/main" id="{19F82EC3-782A-9678-79F9-24958CF6AEB4}"/>
                </a:ext>
              </a:extLst>
            </p:cNvPr>
            <p:cNvSpPr>
              <a:spLocks/>
            </p:cNvSpPr>
            <p:nvPr/>
          </p:nvSpPr>
          <p:spPr bwMode="auto">
            <a:xfrm>
              <a:off x="1801813" y="1262063"/>
              <a:ext cx="11113" cy="15875"/>
            </a:xfrm>
            <a:custGeom>
              <a:avLst/>
              <a:gdLst>
                <a:gd name="T0" fmla="*/ 7 w 7"/>
                <a:gd name="T1" fmla="*/ 10 h 10"/>
                <a:gd name="T2" fmla="*/ 5 w 7"/>
                <a:gd name="T3" fmla="*/ 10 h 10"/>
                <a:gd name="T4" fmla="*/ 7 w 7"/>
                <a:gd name="T5" fmla="*/ 10 h 10"/>
                <a:gd name="T6" fmla="*/ 0 w 7"/>
                <a:gd name="T7" fmla="*/ 2 h 10"/>
                <a:gd name="T8" fmla="*/ 2 w 7"/>
                <a:gd name="T9" fmla="*/ 0 h 10"/>
                <a:gd name="T10" fmla="*/ 7 w 7"/>
                <a:gd name="T11" fmla="*/ 10 h 10"/>
              </a:gdLst>
              <a:ahLst/>
              <a:cxnLst>
                <a:cxn ang="0">
                  <a:pos x="T0" y="T1"/>
                </a:cxn>
                <a:cxn ang="0">
                  <a:pos x="T2" y="T3"/>
                </a:cxn>
                <a:cxn ang="0">
                  <a:pos x="T4" y="T5"/>
                </a:cxn>
                <a:cxn ang="0">
                  <a:pos x="T6" y="T7"/>
                </a:cxn>
                <a:cxn ang="0">
                  <a:pos x="T8" y="T9"/>
                </a:cxn>
                <a:cxn ang="0">
                  <a:pos x="T10" y="T11"/>
                </a:cxn>
              </a:cxnLst>
              <a:rect l="0" t="0" r="r" b="b"/>
              <a:pathLst>
                <a:path w="7" h="10">
                  <a:moveTo>
                    <a:pt x="7" y="10"/>
                  </a:moveTo>
                  <a:lnTo>
                    <a:pt x="5" y="10"/>
                  </a:lnTo>
                  <a:lnTo>
                    <a:pt x="7" y="10"/>
                  </a:lnTo>
                  <a:lnTo>
                    <a:pt x="0" y="2"/>
                  </a:lnTo>
                  <a:lnTo>
                    <a:pt x="2" y="0"/>
                  </a:lnTo>
                  <a:lnTo>
                    <a:pt x="7"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46" name="Freeform 55">
              <a:extLst>
                <a:ext uri="{FF2B5EF4-FFF2-40B4-BE49-F238E27FC236}">
                  <a16:creationId xmlns:a16="http://schemas.microsoft.com/office/drawing/2014/main" id="{255AF6A7-79D0-F337-05DD-493C9F4B28A1}"/>
                </a:ext>
              </a:extLst>
            </p:cNvPr>
            <p:cNvSpPr>
              <a:spLocks/>
            </p:cNvSpPr>
            <p:nvPr/>
          </p:nvSpPr>
          <p:spPr bwMode="auto">
            <a:xfrm>
              <a:off x="1976438" y="1246188"/>
              <a:ext cx="131763" cy="117475"/>
            </a:xfrm>
            <a:custGeom>
              <a:avLst/>
              <a:gdLst>
                <a:gd name="T0" fmla="*/ 0 w 83"/>
                <a:gd name="T1" fmla="*/ 62 h 74"/>
                <a:gd name="T2" fmla="*/ 11 w 83"/>
                <a:gd name="T3" fmla="*/ 62 h 74"/>
                <a:gd name="T4" fmla="*/ 21 w 83"/>
                <a:gd name="T5" fmla="*/ 61 h 74"/>
                <a:gd name="T6" fmla="*/ 36 w 83"/>
                <a:gd name="T7" fmla="*/ 56 h 74"/>
                <a:gd name="T8" fmla="*/ 39 w 83"/>
                <a:gd name="T9" fmla="*/ 54 h 74"/>
                <a:gd name="T10" fmla="*/ 40 w 83"/>
                <a:gd name="T11" fmla="*/ 53 h 74"/>
                <a:gd name="T12" fmla="*/ 47 w 83"/>
                <a:gd name="T13" fmla="*/ 49 h 74"/>
                <a:gd name="T14" fmla="*/ 54 w 83"/>
                <a:gd name="T15" fmla="*/ 43 h 74"/>
                <a:gd name="T16" fmla="*/ 60 w 83"/>
                <a:gd name="T17" fmla="*/ 38 h 74"/>
                <a:gd name="T18" fmla="*/ 65 w 83"/>
                <a:gd name="T19" fmla="*/ 30 h 74"/>
                <a:gd name="T20" fmla="*/ 68 w 83"/>
                <a:gd name="T21" fmla="*/ 21 h 74"/>
                <a:gd name="T22" fmla="*/ 71 w 83"/>
                <a:gd name="T23" fmla="*/ 12 h 74"/>
                <a:gd name="T24" fmla="*/ 73 w 83"/>
                <a:gd name="T25" fmla="*/ 0 h 74"/>
                <a:gd name="T26" fmla="*/ 83 w 83"/>
                <a:gd name="T27" fmla="*/ 2 h 74"/>
                <a:gd name="T28" fmla="*/ 81 w 83"/>
                <a:gd name="T29" fmla="*/ 13 h 74"/>
                <a:gd name="T30" fmla="*/ 78 w 83"/>
                <a:gd name="T31" fmla="*/ 26 h 74"/>
                <a:gd name="T32" fmla="*/ 73 w 83"/>
                <a:gd name="T33" fmla="*/ 36 h 74"/>
                <a:gd name="T34" fmla="*/ 68 w 83"/>
                <a:gd name="T35" fmla="*/ 44 h 74"/>
                <a:gd name="T36" fmla="*/ 62 w 83"/>
                <a:gd name="T37" fmla="*/ 51 h 74"/>
                <a:gd name="T38" fmla="*/ 54 w 83"/>
                <a:gd name="T39" fmla="*/ 57 h 74"/>
                <a:gd name="T40" fmla="*/ 47 w 83"/>
                <a:gd name="T41" fmla="*/ 61 h 74"/>
                <a:gd name="T42" fmla="*/ 44 w 83"/>
                <a:gd name="T43" fmla="*/ 64 h 74"/>
                <a:gd name="T44" fmla="*/ 39 w 83"/>
                <a:gd name="T45" fmla="*/ 66 h 74"/>
                <a:gd name="T46" fmla="*/ 24 w 83"/>
                <a:gd name="T47" fmla="*/ 70 h 74"/>
                <a:gd name="T48" fmla="*/ 11 w 83"/>
                <a:gd name="T49" fmla="*/ 72 h 74"/>
                <a:gd name="T50" fmla="*/ 0 w 83"/>
                <a:gd name="T51" fmla="*/ 74 h 74"/>
                <a:gd name="T52" fmla="*/ 0 w 83"/>
                <a:gd name="T53" fmla="*/ 62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3" h="74">
                  <a:moveTo>
                    <a:pt x="0" y="62"/>
                  </a:moveTo>
                  <a:lnTo>
                    <a:pt x="11" y="62"/>
                  </a:lnTo>
                  <a:lnTo>
                    <a:pt x="21" y="61"/>
                  </a:lnTo>
                  <a:lnTo>
                    <a:pt x="36" y="56"/>
                  </a:lnTo>
                  <a:lnTo>
                    <a:pt x="39" y="54"/>
                  </a:lnTo>
                  <a:lnTo>
                    <a:pt x="40" y="53"/>
                  </a:lnTo>
                  <a:lnTo>
                    <a:pt x="47" y="49"/>
                  </a:lnTo>
                  <a:lnTo>
                    <a:pt x="54" y="43"/>
                  </a:lnTo>
                  <a:lnTo>
                    <a:pt x="60" y="38"/>
                  </a:lnTo>
                  <a:lnTo>
                    <a:pt x="65" y="30"/>
                  </a:lnTo>
                  <a:lnTo>
                    <a:pt x="68" y="21"/>
                  </a:lnTo>
                  <a:lnTo>
                    <a:pt x="71" y="12"/>
                  </a:lnTo>
                  <a:lnTo>
                    <a:pt x="73" y="0"/>
                  </a:lnTo>
                  <a:lnTo>
                    <a:pt x="83" y="2"/>
                  </a:lnTo>
                  <a:lnTo>
                    <a:pt x="81" y="13"/>
                  </a:lnTo>
                  <a:lnTo>
                    <a:pt x="78" y="26"/>
                  </a:lnTo>
                  <a:lnTo>
                    <a:pt x="73" y="36"/>
                  </a:lnTo>
                  <a:lnTo>
                    <a:pt x="68" y="44"/>
                  </a:lnTo>
                  <a:lnTo>
                    <a:pt x="62" y="51"/>
                  </a:lnTo>
                  <a:lnTo>
                    <a:pt x="54" y="57"/>
                  </a:lnTo>
                  <a:lnTo>
                    <a:pt x="47" y="61"/>
                  </a:lnTo>
                  <a:lnTo>
                    <a:pt x="44" y="64"/>
                  </a:lnTo>
                  <a:lnTo>
                    <a:pt x="39" y="66"/>
                  </a:lnTo>
                  <a:lnTo>
                    <a:pt x="24" y="70"/>
                  </a:lnTo>
                  <a:lnTo>
                    <a:pt x="11" y="72"/>
                  </a:lnTo>
                  <a:lnTo>
                    <a:pt x="0" y="74"/>
                  </a:lnTo>
                  <a:lnTo>
                    <a:pt x="0" y="6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47" name="Freeform 56">
              <a:extLst>
                <a:ext uri="{FF2B5EF4-FFF2-40B4-BE49-F238E27FC236}">
                  <a16:creationId xmlns:a16="http://schemas.microsoft.com/office/drawing/2014/main" id="{3DDC8286-F801-6A9A-8774-A8FE469703D5}"/>
                </a:ext>
              </a:extLst>
            </p:cNvPr>
            <p:cNvSpPr>
              <a:spLocks/>
            </p:cNvSpPr>
            <p:nvPr/>
          </p:nvSpPr>
          <p:spPr bwMode="auto">
            <a:xfrm>
              <a:off x="2035176" y="1069975"/>
              <a:ext cx="73025" cy="176213"/>
            </a:xfrm>
            <a:custGeom>
              <a:avLst/>
              <a:gdLst>
                <a:gd name="T0" fmla="*/ 36 w 46"/>
                <a:gd name="T1" fmla="*/ 111 h 111"/>
                <a:gd name="T2" fmla="*/ 36 w 46"/>
                <a:gd name="T3" fmla="*/ 101 h 111"/>
                <a:gd name="T4" fmla="*/ 34 w 46"/>
                <a:gd name="T5" fmla="*/ 92 h 111"/>
                <a:gd name="T6" fmla="*/ 34 w 46"/>
                <a:gd name="T7" fmla="*/ 83 h 111"/>
                <a:gd name="T8" fmla="*/ 31 w 46"/>
                <a:gd name="T9" fmla="*/ 74 h 111"/>
                <a:gd name="T10" fmla="*/ 30 w 46"/>
                <a:gd name="T11" fmla="*/ 67 h 111"/>
                <a:gd name="T12" fmla="*/ 26 w 46"/>
                <a:gd name="T13" fmla="*/ 59 h 111"/>
                <a:gd name="T14" fmla="*/ 20 w 46"/>
                <a:gd name="T15" fmla="*/ 46 h 111"/>
                <a:gd name="T16" fmla="*/ 5 w 46"/>
                <a:gd name="T17" fmla="*/ 21 h 111"/>
                <a:gd name="T18" fmla="*/ 2 w 46"/>
                <a:gd name="T19" fmla="*/ 12 h 111"/>
                <a:gd name="T20" fmla="*/ 0 w 46"/>
                <a:gd name="T21" fmla="*/ 5 h 111"/>
                <a:gd name="T22" fmla="*/ 0 w 46"/>
                <a:gd name="T23" fmla="*/ 0 h 111"/>
                <a:gd name="T24" fmla="*/ 10 w 46"/>
                <a:gd name="T25" fmla="*/ 0 h 111"/>
                <a:gd name="T26" fmla="*/ 10 w 46"/>
                <a:gd name="T27" fmla="*/ 5 h 111"/>
                <a:gd name="T28" fmla="*/ 12 w 46"/>
                <a:gd name="T29" fmla="*/ 8 h 111"/>
                <a:gd name="T30" fmla="*/ 15 w 46"/>
                <a:gd name="T31" fmla="*/ 17 h 111"/>
                <a:gd name="T32" fmla="*/ 28 w 46"/>
                <a:gd name="T33" fmla="*/ 39 h 111"/>
                <a:gd name="T34" fmla="*/ 34 w 46"/>
                <a:gd name="T35" fmla="*/ 54 h 111"/>
                <a:gd name="T36" fmla="*/ 39 w 46"/>
                <a:gd name="T37" fmla="*/ 62 h 111"/>
                <a:gd name="T38" fmla="*/ 41 w 46"/>
                <a:gd name="T39" fmla="*/ 70 h 111"/>
                <a:gd name="T40" fmla="*/ 44 w 46"/>
                <a:gd name="T41" fmla="*/ 80 h 111"/>
                <a:gd name="T42" fmla="*/ 46 w 46"/>
                <a:gd name="T43" fmla="*/ 90 h 111"/>
                <a:gd name="T44" fmla="*/ 46 w 46"/>
                <a:gd name="T45" fmla="*/ 101 h 111"/>
                <a:gd name="T46" fmla="*/ 46 w 46"/>
                <a:gd name="T47" fmla="*/ 111 h 111"/>
                <a:gd name="T48" fmla="*/ 36 w 46"/>
                <a:gd name="T49" fmla="*/ 111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6" h="111">
                  <a:moveTo>
                    <a:pt x="36" y="111"/>
                  </a:moveTo>
                  <a:lnTo>
                    <a:pt x="36" y="101"/>
                  </a:lnTo>
                  <a:lnTo>
                    <a:pt x="34" y="92"/>
                  </a:lnTo>
                  <a:lnTo>
                    <a:pt x="34" y="83"/>
                  </a:lnTo>
                  <a:lnTo>
                    <a:pt x="31" y="74"/>
                  </a:lnTo>
                  <a:lnTo>
                    <a:pt x="30" y="67"/>
                  </a:lnTo>
                  <a:lnTo>
                    <a:pt x="26" y="59"/>
                  </a:lnTo>
                  <a:lnTo>
                    <a:pt x="20" y="46"/>
                  </a:lnTo>
                  <a:lnTo>
                    <a:pt x="5" y="21"/>
                  </a:lnTo>
                  <a:lnTo>
                    <a:pt x="2" y="12"/>
                  </a:lnTo>
                  <a:lnTo>
                    <a:pt x="0" y="5"/>
                  </a:lnTo>
                  <a:lnTo>
                    <a:pt x="0" y="0"/>
                  </a:lnTo>
                  <a:lnTo>
                    <a:pt x="10" y="0"/>
                  </a:lnTo>
                  <a:lnTo>
                    <a:pt x="10" y="5"/>
                  </a:lnTo>
                  <a:lnTo>
                    <a:pt x="12" y="8"/>
                  </a:lnTo>
                  <a:lnTo>
                    <a:pt x="15" y="17"/>
                  </a:lnTo>
                  <a:lnTo>
                    <a:pt x="28" y="39"/>
                  </a:lnTo>
                  <a:lnTo>
                    <a:pt x="34" y="54"/>
                  </a:lnTo>
                  <a:lnTo>
                    <a:pt x="39" y="62"/>
                  </a:lnTo>
                  <a:lnTo>
                    <a:pt x="41" y="70"/>
                  </a:lnTo>
                  <a:lnTo>
                    <a:pt x="44" y="80"/>
                  </a:lnTo>
                  <a:lnTo>
                    <a:pt x="46" y="90"/>
                  </a:lnTo>
                  <a:lnTo>
                    <a:pt x="46" y="101"/>
                  </a:lnTo>
                  <a:lnTo>
                    <a:pt x="46" y="111"/>
                  </a:lnTo>
                  <a:lnTo>
                    <a:pt x="36" y="11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48" name="Freeform 57">
              <a:extLst>
                <a:ext uri="{FF2B5EF4-FFF2-40B4-BE49-F238E27FC236}">
                  <a16:creationId xmlns:a16="http://schemas.microsoft.com/office/drawing/2014/main" id="{2BB91B4D-0B95-2A45-C80E-C5D58109EC48}"/>
                </a:ext>
              </a:extLst>
            </p:cNvPr>
            <p:cNvSpPr>
              <a:spLocks/>
            </p:cNvSpPr>
            <p:nvPr/>
          </p:nvSpPr>
          <p:spPr bwMode="auto">
            <a:xfrm>
              <a:off x="2092326" y="1246188"/>
              <a:ext cx="15875" cy="3175"/>
            </a:xfrm>
            <a:custGeom>
              <a:avLst/>
              <a:gdLst>
                <a:gd name="T0" fmla="*/ 10 w 10"/>
                <a:gd name="T1" fmla="*/ 2 h 2"/>
                <a:gd name="T2" fmla="*/ 10 w 10"/>
                <a:gd name="T3" fmla="*/ 0 h 2"/>
                <a:gd name="T4" fmla="*/ 0 w 10"/>
                <a:gd name="T5" fmla="*/ 0 h 2"/>
                <a:gd name="T6" fmla="*/ 10 w 10"/>
                <a:gd name="T7" fmla="*/ 2 h 2"/>
              </a:gdLst>
              <a:ahLst/>
              <a:cxnLst>
                <a:cxn ang="0">
                  <a:pos x="T0" y="T1"/>
                </a:cxn>
                <a:cxn ang="0">
                  <a:pos x="T2" y="T3"/>
                </a:cxn>
                <a:cxn ang="0">
                  <a:pos x="T4" y="T5"/>
                </a:cxn>
                <a:cxn ang="0">
                  <a:pos x="T6" y="T7"/>
                </a:cxn>
              </a:cxnLst>
              <a:rect l="0" t="0" r="r" b="b"/>
              <a:pathLst>
                <a:path w="10" h="2">
                  <a:moveTo>
                    <a:pt x="10" y="2"/>
                  </a:moveTo>
                  <a:lnTo>
                    <a:pt x="10" y="0"/>
                  </a:lnTo>
                  <a:lnTo>
                    <a:pt x="0" y="0"/>
                  </a:lnTo>
                  <a:lnTo>
                    <a:pt x="10"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49" name="Freeform 58">
              <a:extLst>
                <a:ext uri="{FF2B5EF4-FFF2-40B4-BE49-F238E27FC236}">
                  <a16:creationId xmlns:a16="http://schemas.microsoft.com/office/drawing/2014/main" id="{E98BEF4D-E96B-3167-115A-741651EFE912}"/>
                </a:ext>
              </a:extLst>
            </p:cNvPr>
            <p:cNvSpPr>
              <a:spLocks/>
            </p:cNvSpPr>
            <p:nvPr/>
          </p:nvSpPr>
          <p:spPr bwMode="auto">
            <a:xfrm>
              <a:off x="1978026" y="1062038"/>
              <a:ext cx="73025" cy="90488"/>
            </a:xfrm>
            <a:custGeom>
              <a:avLst/>
              <a:gdLst>
                <a:gd name="T0" fmla="*/ 36 w 46"/>
                <a:gd name="T1" fmla="*/ 7 h 57"/>
                <a:gd name="T2" fmla="*/ 36 w 46"/>
                <a:gd name="T3" fmla="*/ 7 h 57"/>
                <a:gd name="T4" fmla="*/ 43 w 46"/>
                <a:gd name="T5" fmla="*/ 8 h 57"/>
                <a:gd name="T6" fmla="*/ 39 w 46"/>
                <a:gd name="T7" fmla="*/ 10 h 57"/>
                <a:gd name="T8" fmla="*/ 35 w 46"/>
                <a:gd name="T9" fmla="*/ 18 h 57"/>
                <a:gd name="T10" fmla="*/ 28 w 46"/>
                <a:gd name="T11" fmla="*/ 28 h 57"/>
                <a:gd name="T12" fmla="*/ 8 w 46"/>
                <a:gd name="T13" fmla="*/ 57 h 57"/>
                <a:gd name="T14" fmla="*/ 0 w 46"/>
                <a:gd name="T15" fmla="*/ 51 h 57"/>
                <a:gd name="T16" fmla="*/ 18 w 46"/>
                <a:gd name="T17" fmla="*/ 22 h 57"/>
                <a:gd name="T18" fmla="*/ 26 w 46"/>
                <a:gd name="T19" fmla="*/ 12 h 57"/>
                <a:gd name="T20" fmla="*/ 31 w 46"/>
                <a:gd name="T21" fmla="*/ 4 h 57"/>
                <a:gd name="T22" fmla="*/ 36 w 46"/>
                <a:gd name="T23" fmla="*/ 0 h 57"/>
                <a:gd name="T24" fmla="*/ 46 w 46"/>
                <a:gd name="T25" fmla="*/ 2 h 57"/>
                <a:gd name="T26" fmla="*/ 46 w 46"/>
                <a:gd name="T27" fmla="*/ 5 h 57"/>
                <a:gd name="T28" fmla="*/ 36 w 46"/>
                <a:gd name="T29" fmla="*/ 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6" h="57">
                  <a:moveTo>
                    <a:pt x="36" y="7"/>
                  </a:moveTo>
                  <a:lnTo>
                    <a:pt x="36" y="7"/>
                  </a:lnTo>
                  <a:lnTo>
                    <a:pt x="43" y="8"/>
                  </a:lnTo>
                  <a:lnTo>
                    <a:pt x="39" y="10"/>
                  </a:lnTo>
                  <a:lnTo>
                    <a:pt x="35" y="18"/>
                  </a:lnTo>
                  <a:lnTo>
                    <a:pt x="28" y="28"/>
                  </a:lnTo>
                  <a:lnTo>
                    <a:pt x="8" y="57"/>
                  </a:lnTo>
                  <a:lnTo>
                    <a:pt x="0" y="51"/>
                  </a:lnTo>
                  <a:lnTo>
                    <a:pt x="18" y="22"/>
                  </a:lnTo>
                  <a:lnTo>
                    <a:pt x="26" y="12"/>
                  </a:lnTo>
                  <a:lnTo>
                    <a:pt x="31" y="4"/>
                  </a:lnTo>
                  <a:lnTo>
                    <a:pt x="36" y="0"/>
                  </a:lnTo>
                  <a:lnTo>
                    <a:pt x="46" y="2"/>
                  </a:lnTo>
                  <a:lnTo>
                    <a:pt x="46" y="5"/>
                  </a:lnTo>
                  <a:lnTo>
                    <a:pt x="36" y="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50" name="Freeform 59">
              <a:extLst>
                <a:ext uri="{FF2B5EF4-FFF2-40B4-BE49-F238E27FC236}">
                  <a16:creationId xmlns:a16="http://schemas.microsoft.com/office/drawing/2014/main" id="{0B31453B-318B-989B-DE0F-16C166A9566F}"/>
                </a:ext>
              </a:extLst>
            </p:cNvPr>
            <p:cNvSpPr>
              <a:spLocks/>
            </p:cNvSpPr>
            <p:nvPr/>
          </p:nvSpPr>
          <p:spPr bwMode="auto">
            <a:xfrm>
              <a:off x="2035176" y="1069975"/>
              <a:ext cx="15875" cy="3175"/>
            </a:xfrm>
            <a:custGeom>
              <a:avLst/>
              <a:gdLst>
                <a:gd name="T0" fmla="*/ 10 w 10"/>
                <a:gd name="T1" fmla="*/ 0 h 2"/>
                <a:gd name="T2" fmla="*/ 0 w 10"/>
                <a:gd name="T3" fmla="*/ 2 h 2"/>
                <a:gd name="T4" fmla="*/ 0 w 10"/>
                <a:gd name="T5" fmla="*/ 0 h 2"/>
                <a:gd name="T6" fmla="*/ 10 w 10"/>
                <a:gd name="T7" fmla="*/ 0 h 2"/>
              </a:gdLst>
              <a:ahLst/>
              <a:cxnLst>
                <a:cxn ang="0">
                  <a:pos x="T0" y="T1"/>
                </a:cxn>
                <a:cxn ang="0">
                  <a:pos x="T2" y="T3"/>
                </a:cxn>
                <a:cxn ang="0">
                  <a:pos x="T4" y="T5"/>
                </a:cxn>
                <a:cxn ang="0">
                  <a:pos x="T6" y="T7"/>
                </a:cxn>
              </a:cxnLst>
              <a:rect l="0" t="0" r="r" b="b"/>
              <a:pathLst>
                <a:path w="10" h="2">
                  <a:moveTo>
                    <a:pt x="10" y="0"/>
                  </a:moveTo>
                  <a:lnTo>
                    <a:pt x="0" y="2"/>
                  </a:lnTo>
                  <a:lnTo>
                    <a:pt x="0" y="0"/>
                  </a:lnTo>
                  <a:lnTo>
                    <a:pt x="1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51" name="Freeform 60">
              <a:extLst>
                <a:ext uri="{FF2B5EF4-FFF2-40B4-BE49-F238E27FC236}">
                  <a16:creationId xmlns:a16="http://schemas.microsoft.com/office/drawing/2014/main" id="{099BA067-1EBF-852D-5D13-41D121E9213F}"/>
                </a:ext>
              </a:extLst>
            </p:cNvPr>
            <p:cNvSpPr>
              <a:spLocks/>
            </p:cNvSpPr>
            <p:nvPr/>
          </p:nvSpPr>
          <p:spPr bwMode="auto">
            <a:xfrm>
              <a:off x="1890713" y="1139825"/>
              <a:ext cx="98425" cy="77788"/>
            </a:xfrm>
            <a:custGeom>
              <a:avLst/>
              <a:gdLst>
                <a:gd name="T0" fmla="*/ 62 w 62"/>
                <a:gd name="T1" fmla="*/ 10 h 49"/>
                <a:gd name="T2" fmla="*/ 55 w 62"/>
                <a:gd name="T3" fmla="*/ 13 h 49"/>
                <a:gd name="T4" fmla="*/ 40 w 62"/>
                <a:gd name="T5" fmla="*/ 20 h 49"/>
                <a:gd name="T6" fmla="*/ 32 w 62"/>
                <a:gd name="T7" fmla="*/ 25 h 49"/>
                <a:gd name="T8" fmla="*/ 24 w 62"/>
                <a:gd name="T9" fmla="*/ 31 h 49"/>
                <a:gd name="T10" fmla="*/ 16 w 62"/>
                <a:gd name="T11" fmla="*/ 39 h 49"/>
                <a:gd name="T12" fmla="*/ 8 w 62"/>
                <a:gd name="T13" fmla="*/ 49 h 49"/>
                <a:gd name="T14" fmla="*/ 0 w 62"/>
                <a:gd name="T15" fmla="*/ 43 h 49"/>
                <a:gd name="T16" fmla="*/ 8 w 62"/>
                <a:gd name="T17" fmla="*/ 33 h 49"/>
                <a:gd name="T18" fmla="*/ 16 w 62"/>
                <a:gd name="T19" fmla="*/ 23 h 49"/>
                <a:gd name="T20" fmla="*/ 26 w 62"/>
                <a:gd name="T21" fmla="*/ 17 h 49"/>
                <a:gd name="T22" fmla="*/ 36 w 62"/>
                <a:gd name="T23" fmla="*/ 10 h 49"/>
                <a:gd name="T24" fmla="*/ 50 w 62"/>
                <a:gd name="T25" fmla="*/ 4 h 49"/>
                <a:gd name="T26" fmla="*/ 57 w 62"/>
                <a:gd name="T27" fmla="*/ 0 h 49"/>
                <a:gd name="T28" fmla="*/ 62 w 62"/>
                <a:gd name="T29" fmla="*/ 1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2" h="49">
                  <a:moveTo>
                    <a:pt x="62" y="10"/>
                  </a:moveTo>
                  <a:lnTo>
                    <a:pt x="55" y="13"/>
                  </a:lnTo>
                  <a:lnTo>
                    <a:pt x="40" y="20"/>
                  </a:lnTo>
                  <a:lnTo>
                    <a:pt x="32" y="25"/>
                  </a:lnTo>
                  <a:lnTo>
                    <a:pt x="24" y="31"/>
                  </a:lnTo>
                  <a:lnTo>
                    <a:pt x="16" y="39"/>
                  </a:lnTo>
                  <a:lnTo>
                    <a:pt x="8" y="49"/>
                  </a:lnTo>
                  <a:lnTo>
                    <a:pt x="0" y="43"/>
                  </a:lnTo>
                  <a:lnTo>
                    <a:pt x="8" y="33"/>
                  </a:lnTo>
                  <a:lnTo>
                    <a:pt x="16" y="23"/>
                  </a:lnTo>
                  <a:lnTo>
                    <a:pt x="26" y="17"/>
                  </a:lnTo>
                  <a:lnTo>
                    <a:pt x="36" y="10"/>
                  </a:lnTo>
                  <a:lnTo>
                    <a:pt x="50" y="4"/>
                  </a:lnTo>
                  <a:lnTo>
                    <a:pt x="57" y="0"/>
                  </a:lnTo>
                  <a:lnTo>
                    <a:pt x="62"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52" name="Freeform 61">
              <a:extLst>
                <a:ext uri="{FF2B5EF4-FFF2-40B4-BE49-F238E27FC236}">
                  <a16:creationId xmlns:a16="http://schemas.microsoft.com/office/drawing/2014/main" id="{86E49C52-8A00-AEDE-117B-670ECE0759F8}"/>
                </a:ext>
              </a:extLst>
            </p:cNvPr>
            <p:cNvSpPr>
              <a:spLocks/>
            </p:cNvSpPr>
            <p:nvPr/>
          </p:nvSpPr>
          <p:spPr bwMode="auto">
            <a:xfrm>
              <a:off x="1978026" y="1139825"/>
              <a:ext cx="12700" cy="15875"/>
            </a:xfrm>
            <a:custGeom>
              <a:avLst/>
              <a:gdLst>
                <a:gd name="T0" fmla="*/ 8 w 8"/>
                <a:gd name="T1" fmla="*/ 8 h 10"/>
                <a:gd name="T2" fmla="*/ 8 w 8"/>
                <a:gd name="T3" fmla="*/ 10 h 10"/>
                <a:gd name="T4" fmla="*/ 7 w 8"/>
                <a:gd name="T5" fmla="*/ 10 h 10"/>
                <a:gd name="T6" fmla="*/ 2 w 8"/>
                <a:gd name="T7" fmla="*/ 0 h 10"/>
                <a:gd name="T8" fmla="*/ 0 w 8"/>
                <a:gd name="T9" fmla="*/ 2 h 10"/>
                <a:gd name="T10" fmla="*/ 8 w 8"/>
                <a:gd name="T11" fmla="*/ 8 h 10"/>
              </a:gdLst>
              <a:ahLst/>
              <a:cxnLst>
                <a:cxn ang="0">
                  <a:pos x="T0" y="T1"/>
                </a:cxn>
                <a:cxn ang="0">
                  <a:pos x="T2" y="T3"/>
                </a:cxn>
                <a:cxn ang="0">
                  <a:pos x="T4" y="T5"/>
                </a:cxn>
                <a:cxn ang="0">
                  <a:pos x="T6" y="T7"/>
                </a:cxn>
                <a:cxn ang="0">
                  <a:pos x="T8" y="T9"/>
                </a:cxn>
                <a:cxn ang="0">
                  <a:pos x="T10" y="T11"/>
                </a:cxn>
              </a:cxnLst>
              <a:rect l="0" t="0" r="r" b="b"/>
              <a:pathLst>
                <a:path w="8" h="10">
                  <a:moveTo>
                    <a:pt x="8" y="8"/>
                  </a:moveTo>
                  <a:lnTo>
                    <a:pt x="8" y="10"/>
                  </a:lnTo>
                  <a:lnTo>
                    <a:pt x="7" y="10"/>
                  </a:lnTo>
                  <a:lnTo>
                    <a:pt x="2" y="0"/>
                  </a:lnTo>
                  <a:lnTo>
                    <a:pt x="0" y="2"/>
                  </a:lnTo>
                  <a:lnTo>
                    <a:pt x="8" y="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53" name="Freeform 62">
              <a:extLst>
                <a:ext uri="{FF2B5EF4-FFF2-40B4-BE49-F238E27FC236}">
                  <a16:creationId xmlns:a16="http://schemas.microsoft.com/office/drawing/2014/main" id="{F4D89148-0C9E-868C-7BE2-46CAE5E6F665}"/>
                </a:ext>
              </a:extLst>
            </p:cNvPr>
            <p:cNvSpPr>
              <a:spLocks/>
            </p:cNvSpPr>
            <p:nvPr/>
          </p:nvSpPr>
          <p:spPr bwMode="auto">
            <a:xfrm>
              <a:off x="1874838" y="1208088"/>
              <a:ext cx="103188" cy="155575"/>
            </a:xfrm>
            <a:custGeom>
              <a:avLst/>
              <a:gdLst>
                <a:gd name="T0" fmla="*/ 19 w 65"/>
                <a:gd name="T1" fmla="*/ 5 h 98"/>
                <a:gd name="T2" fmla="*/ 16 w 65"/>
                <a:gd name="T3" fmla="*/ 11 h 98"/>
                <a:gd name="T4" fmla="*/ 15 w 65"/>
                <a:gd name="T5" fmla="*/ 16 h 98"/>
                <a:gd name="T6" fmla="*/ 11 w 65"/>
                <a:gd name="T7" fmla="*/ 26 h 98"/>
                <a:gd name="T8" fmla="*/ 11 w 65"/>
                <a:gd name="T9" fmla="*/ 29 h 98"/>
                <a:gd name="T10" fmla="*/ 11 w 65"/>
                <a:gd name="T11" fmla="*/ 34 h 98"/>
                <a:gd name="T12" fmla="*/ 11 w 65"/>
                <a:gd name="T13" fmla="*/ 37 h 98"/>
                <a:gd name="T14" fmla="*/ 11 w 65"/>
                <a:gd name="T15" fmla="*/ 41 h 98"/>
                <a:gd name="T16" fmla="*/ 15 w 65"/>
                <a:gd name="T17" fmla="*/ 49 h 98"/>
                <a:gd name="T18" fmla="*/ 18 w 65"/>
                <a:gd name="T19" fmla="*/ 55 h 98"/>
                <a:gd name="T20" fmla="*/ 23 w 65"/>
                <a:gd name="T21" fmla="*/ 60 h 98"/>
                <a:gd name="T22" fmla="*/ 29 w 65"/>
                <a:gd name="T23" fmla="*/ 67 h 98"/>
                <a:gd name="T24" fmla="*/ 34 w 65"/>
                <a:gd name="T25" fmla="*/ 72 h 98"/>
                <a:gd name="T26" fmla="*/ 41 w 65"/>
                <a:gd name="T27" fmla="*/ 75 h 98"/>
                <a:gd name="T28" fmla="*/ 54 w 65"/>
                <a:gd name="T29" fmla="*/ 81 h 98"/>
                <a:gd name="T30" fmla="*/ 62 w 65"/>
                <a:gd name="T31" fmla="*/ 86 h 98"/>
                <a:gd name="T32" fmla="*/ 65 w 65"/>
                <a:gd name="T33" fmla="*/ 88 h 98"/>
                <a:gd name="T34" fmla="*/ 62 w 65"/>
                <a:gd name="T35" fmla="*/ 98 h 98"/>
                <a:gd name="T36" fmla="*/ 59 w 65"/>
                <a:gd name="T37" fmla="*/ 96 h 98"/>
                <a:gd name="T38" fmla="*/ 49 w 65"/>
                <a:gd name="T39" fmla="*/ 91 h 98"/>
                <a:gd name="T40" fmla="*/ 36 w 65"/>
                <a:gd name="T41" fmla="*/ 85 h 98"/>
                <a:gd name="T42" fmla="*/ 29 w 65"/>
                <a:gd name="T43" fmla="*/ 80 h 98"/>
                <a:gd name="T44" fmla="*/ 23 w 65"/>
                <a:gd name="T45" fmla="*/ 75 h 98"/>
                <a:gd name="T46" fmla="*/ 16 w 65"/>
                <a:gd name="T47" fmla="*/ 68 h 98"/>
                <a:gd name="T48" fmla="*/ 10 w 65"/>
                <a:gd name="T49" fmla="*/ 62 h 98"/>
                <a:gd name="T50" fmla="*/ 5 w 65"/>
                <a:gd name="T51" fmla="*/ 52 h 98"/>
                <a:gd name="T52" fmla="*/ 1 w 65"/>
                <a:gd name="T53" fmla="*/ 44 h 98"/>
                <a:gd name="T54" fmla="*/ 1 w 65"/>
                <a:gd name="T55" fmla="*/ 39 h 98"/>
                <a:gd name="T56" fmla="*/ 0 w 65"/>
                <a:gd name="T57" fmla="*/ 34 h 98"/>
                <a:gd name="T58" fmla="*/ 0 w 65"/>
                <a:gd name="T59" fmla="*/ 29 h 98"/>
                <a:gd name="T60" fmla="*/ 1 w 65"/>
                <a:gd name="T61" fmla="*/ 23 h 98"/>
                <a:gd name="T62" fmla="*/ 3 w 65"/>
                <a:gd name="T63" fmla="*/ 13 h 98"/>
                <a:gd name="T64" fmla="*/ 6 w 65"/>
                <a:gd name="T65" fmla="*/ 6 h 98"/>
                <a:gd name="T66" fmla="*/ 10 w 65"/>
                <a:gd name="T67" fmla="*/ 0 h 98"/>
                <a:gd name="T68" fmla="*/ 19 w 65"/>
                <a:gd name="T69" fmla="*/ 5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5" h="98">
                  <a:moveTo>
                    <a:pt x="19" y="5"/>
                  </a:moveTo>
                  <a:lnTo>
                    <a:pt x="16" y="11"/>
                  </a:lnTo>
                  <a:lnTo>
                    <a:pt x="15" y="16"/>
                  </a:lnTo>
                  <a:lnTo>
                    <a:pt x="11" y="26"/>
                  </a:lnTo>
                  <a:lnTo>
                    <a:pt x="11" y="29"/>
                  </a:lnTo>
                  <a:lnTo>
                    <a:pt x="11" y="34"/>
                  </a:lnTo>
                  <a:lnTo>
                    <a:pt x="11" y="37"/>
                  </a:lnTo>
                  <a:lnTo>
                    <a:pt x="11" y="41"/>
                  </a:lnTo>
                  <a:lnTo>
                    <a:pt x="15" y="49"/>
                  </a:lnTo>
                  <a:lnTo>
                    <a:pt x="18" y="55"/>
                  </a:lnTo>
                  <a:lnTo>
                    <a:pt x="23" y="60"/>
                  </a:lnTo>
                  <a:lnTo>
                    <a:pt x="29" y="67"/>
                  </a:lnTo>
                  <a:lnTo>
                    <a:pt x="34" y="72"/>
                  </a:lnTo>
                  <a:lnTo>
                    <a:pt x="41" y="75"/>
                  </a:lnTo>
                  <a:lnTo>
                    <a:pt x="54" y="81"/>
                  </a:lnTo>
                  <a:lnTo>
                    <a:pt x="62" y="86"/>
                  </a:lnTo>
                  <a:lnTo>
                    <a:pt x="65" y="88"/>
                  </a:lnTo>
                  <a:lnTo>
                    <a:pt x="62" y="98"/>
                  </a:lnTo>
                  <a:lnTo>
                    <a:pt x="59" y="96"/>
                  </a:lnTo>
                  <a:lnTo>
                    <a:pt x="49" y="91"/>
                  </a:lnTo>
                  <a:lnTo>
                    <a:pt x="36" y="85"/>
                  </a:lnTo>
                  <a:lnTo>
                    <a:pt x="29" y="80"/>
                  </a:lnTo>
                  <a:lnTo>
                    <a:pt x="23" y="75"/>
                  </a:lnTo>
                  <a:lnTo>
                    <a:pt x="16" y="68"/>
                  </a:lnTo>
                  <a:lnTo>
                    <a:pt x="10" y="62"/>
                  </a:lnTo>
                  <a:lnTo>
                    <a:pt x="5" y="52"/>
                  </a:lnTo>
                  <a:lnTo>
                    <a:pt x="1" y="44"/>
                  </a:lnTo>
                  <a:lnTo>
                    <a:pt x="1" y="39"/>
                  </a:lnTo>
                  <a:lnTo>
                    <a:pt x="0" y="34"/>
                  </a:lnTo>
                  <a:lnTo>
                    <a:pt x="0" y="29"/>
                  </a:lnTo>
                  <a:lnTo>
                    <a:pt x="1" y="23"/>
                  </a:lnTo>
                  <a:lnTo>
                    <a:pt x="3" y="13"/>
                  </a:lnTo>
                  <a:lnTo>
                    <a:pt x="6" y="6"/>
                  </a:lnTo>
                  <a:lnTo>
                    <a:pt x="10" y="0"/>
                  </a:lnTo>
                  <a:lnTo>
                    <a:pt x="19"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54" name="Freeform 63">
              <a:extLst>
                <a:ext uri="{FF2B5EF4-FFF2-40B4-BE49-F238E27FC236}">
                  <a16:creationId xmlns:a16="http://schemas.microsoft.com/office/drawing/2014/main" id="{CC75F24D-E99E-D937-E5CB-FF45B0A68645}"/>
                </a:ext>
              </a:extLst>
            </p:cNvPr>
            <p:cNvSpPr>
              <a:spLocks/>
            </p:cNvSpPr>
            <p:nvPr/>
          </p:nvSpPr>
          <p:spPr bwMode="auto">
            <a:xfrm>
              <a:off x="1890713" y="1208088"/>
              <a:ext cx="14288" cy="9525"/>
            </a:xfrm>
            <a:custGeom>
              <a:avLst/>
              <a:gdLst>
                <a:gd name="T0" fmla="*/ 0 w 9"/>
                <a:gd name="T1" fmla="*/ 0 h 6"/>
                <a:gd name="T2" fmla="*/ 9 w 9"/>
                <a:gd name="T3" fmla="*/ 5 h 6"/>
                <a:gd name="T4" fmla="*/ 8 w 9"/>
                <a:gd name="T5" fmla="*/ 6 h 6"/>
                <a:gd name="T6" fmla="*/ 0 w 9"/>
                <a:gd name="T7" fmla="*/ 0 h 6"/>
              </a:gdLst>
              <a:ahLst/>
              <a:cxnLst>
                <a:cxn ang="0">
                  <a:pos x="T0" y="T1"/>
                </a:cxn>
                <a:cxn ang="0">
                  <a:pos x="T2" y="T3"/>
                </a:cxn>
                <a:cxn ang="0">
                  <a:pos x="T4" y="T5"/>
                </a:cxn>
                <a:cxn ang="0">
                  <a:pos x="T6" y="T7"/>
                </a:cxn>
              </a:cxnLst>
              <a:rect l="0" t="0" r="r" b="b"/>
              <a:pathLst>
                <a:path w="9" h="6">
                  <a:moveTo>
                    <a:pt x="0" y="0"/>
                  </a:moveTo>
                  <a:lnTo>
                    <a:pt x="9" y="5"/>
                  </a:lnTo>
                  <a:lnTo>
                    <a:pt x="8" y="6"/>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55" name="Freeform 64">
              <a:extLst>
                <a:ext uri="{FF2B5EF4-FFF2-40B4-BE49-F238E27FC236}">
                  <a16:creationId xmlns:a16="http://schemas.microsoft.com/office/drawing/2014/main" id="{8E4D3569-4109-182A-0050-5778D819F8B7}"/>
                </a:ext>
              </a:extLst>
            </p:cNvPr>
            <p:cNvSpPr>
              <a:spLocks/>
            </p:cNvSpPr>
            <p:nvPr/>
          </p:nvSpPr>
          <p:spPr bwMode="auto">
            <a:xfrm>
              <a:off x="1973263" y="1344613"/>
              <a:ext cx="4763" cy="19050"/>
            </a:xfrm>
            <a:custGeom>
              <a:avLst/>
              <a:gdLst>
                <a:gd name="T0" fmla="*/ 0 w 3"/>
                <a:gd name="T1" fmla="*/ 12 h 12"/>
                <a:gd name="T2" fmla="*/ 2 w 3"/>
                <a:gd name="T3" fmla="*/ 12 h 12"/>
                <a:gd name="T4" fmla="*/ 2 w 3"/>
                <a:gd name="T5" fmla="*/ 0 h 12"/>
                <a:gd name="T6" fmla="*/ 3 w 3"/>
                <a:gd name="T7" fmla="*/ 2 h 12"/>
                <a:gd name="T8" fmla="*/ 0 w 3"/>
                <a:gd name="T9" fmla="*/ 12 h 12"/>
              </a:gdLst>
              <a:ahLst/>
              <a:cxnLst>
                <a:cxn ang="0">
                  <a:pos x="T0" y="T1"/>
                </a:cxn>
                <a:cxn ang="0">
                  <a:pos x="T2" y="T3"/>
                </a:cxn>
                <a:cxn ang="0">
                  <a:pos x="T4" y="T5"/>
                </a:cxn>
                <a:cxn ang="0">
                  <a:pos x="T6" y="T7"/>
                </a:cxn>
                <a:cxn ang="0">
                  <a:pos x="T8" y="T9"/>
                </a:cxn>
              </a:cxnLst>
              <a:rect l="0" t="0" r="r" b="b"/>
              <a:pathLst>
                <a:path w="3" h="12">
                  <a:moveTo>
                    <a:pt x="0" y="12"/>
                  </a:moveTo>
                  <a:lnTo>
                    <a:pt x="2" y="12"/>
                  </a:lnTo>
                  <a:lnTo>
                    <a:pt x="2" y="0"/>
                  </a:lnTo>
                  <a:lnTo>
                    <a:pt x="3" y="2"/>
                  </a:lnTo>
                  <a:lnTo>
                    <a:pt x="0"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56" name="Freeform 65">
              <a:extLst>
                <a:ext uri="{FF2B5EF4-FFF2-40B4-BE49-F238E27FC236}">
                  <a16:creationId xmlns:a16="http://schemas.microsoft.com/office/drawing/2014/main" id="{24231339-F5E3-61E6-23B6-31F8501F21F6}"/>
                </a:ext>
              </a:extLst>
            </p:cNvPr>
            <p:cNvSpPr>
              <a:spLocks/>
            </p:cNvSpPr>
            <p:nvPr/>
          </p:nvSpPr>
          <p:spPr bwMode="auto">
            <a:xfrm>
              <a:off x="1025526" y="1230313"/>
              <a:ext cx="76200" cy="109538"/>
            </a:xfrm>
            <a:custGeom>
              <a:avLst/>
              <a:gdLst>
                <a:gd name="T0" fmla="*/ 0 w 48"/>
                <a:gd name="T1" fmla="*/ 61 h 69"/>
                <a:gd name="T2" fmla="*/ 5 w 48"/>
                <a:gd name="T3" fmla="*/ 56 h 69"/>
                <a:gd name="T4" fmla="*/ 17 w 48"/>
                <a:gd name="T5" fmla="*/ 41 h 69"/>
                <a:gd name="T6" fmla="*/ 23 w 48"/>
                <a:gd name="T7" fmla="*/ 33 h 69"/>
                <a:gd name="T8" fmla="*/ 30 w 48"/>
                <a:gd name="T9" fmla="*/ 22 h 69"/>
                <a:gd name="T10" fmla="*/ 34 w 48"/>
                <a:gd name="T11" fmla="*/ 12 h 69"/>
                <a:gd name="T12" fmla="*/ 38 w 48"/>
                <a:gd name="T13" fmla="*/ 0 h 69"/>
                <a:gd name="T14" fmla="*/ 48 w 48"/>
                <a:gd name="T15" fmla="*/ 4 h 69"/>
                <a:gd name="T16" fmla="*/ 44 w 48"/>
                <a:gd name="T17" fmla="*/ 15 h 69"/>
                <a:gd name="T18" fmla="*/ 38 w 48"/>
                <a:gd name="T19" fmla="*/ 27 h 69"/>
                <a:gd name="T20" fmla="*/ 33 w 48"/>
                <a:gd name="T21" fmla="*/ 38 h 69"/>
                <a:gd name="T22" fmla="*/ 25 w 48"/>
                <a:gd name="T23" fmla="*/ 48 h 69"/>
                <a:gd name="T24" fmla="*/ 13 w 48"/>
                <a:gd name="T25" fmla="*/ 63 h 69"/>
                <a:gd name="T26" fmla="*/ 8 w 48"/>
                <a:gd name="T27" fmla="*/ 69 h 69"/>
                <a:gd name="T28" fmla="*/ 0 w 48"/>
                <a:gd name="T29" fmla="*/ 61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8" h="69">
                  <a:moveTo>
                    <a:pt x="0" y="61"/>
                  </a:moveTo>
                  <a:lnTo>
                    <a:pt x="5" y="56"/>
                  </a:lnTo>
                  <a:lnTo>
                    <a:pt x="17" y="41"/>
                  </a:lnTo>
                  <a:lnTo>
                    <a:pt x="23" y="33"/>
                  </a:lnTo>
                  <a:lnTo>
                    <a:pt x="30" y="22"/>
                  </a:lnTo>
                  <a:lnTo>
                    <a:pt x="34" y="12"/>
                  </a:lnTo>
                  <a:lnTo>
                    <a:pt x="38" y="0"/>
                  </a:lnTo>
                  <a:lnTo>
                    <a:pt x="48" y="4"/>
                  </a:lnTo>
                  <a:lnTo>
                    <a:pt x="44" y="15"/>
                  </a:lnTo>
                  <a:lnTo>
                    <a:pt x="38" y="27"/>
                  </a:lnTo>
                  <a:lnTo>
                    <a:pt x="33" y="38"/>
                  </a:lnTo>
                  <a:lnTo>
                    <a:pt x="25" y="48"/>
                  </a:lnTo>
                  <a:lnTo>
                    <a:pt x="13" y="63"/>
                  </a:lnTo>
                  <a:lnTo>
                    <a:pt x="8" y="69"/>
                  </a:lnTo>
                  <a:lnTo>
                    <a:pt x="0" y="6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57" name="Freeform 66">
              <a:extLst>
                <a:ext uri="{FF2B5EF4-FFF2-40B4-BE49-F238E27FC236}">
                  <a16:creationId xmlns:a16="http://schemas.microsoft.com/office/drawing/2014/main" id="{CC3C51E1-7F5E-033A-A4B3-DB49EB78740E}"/>
                </a:ext>
              </a:extLst>
            </p:cNvPr>
            <p:cNvSpPr>
              <a:spLocks/>
            </p:cNvSpPr>
            <p:nvPr/>
          </p:nvSpPr>
          <p:spPr bwMode="auto">
            <a:xfrm>
              <a:off x="1041401" y="1125538"/>
              <a:ext cx="61913" cy="111125"/>
            </a:xfrm>
            <a:custGeom>
              <a:avLst/>
              <a:gdLst>
                <a:gd name="T0" fmla="*/ 26 w 39"/>
                <a:gd name="T1" fmla="*/ 68 h 70"/>
                <a:gd name="T2" fmla="*/ 28 w 39"/>
                <a:gd name="T3" fmla="*/ 60 h 70"/>
                <a:gd name="T4" fmla="*/ 28 w 39"/>
                <a:gd name="T5" fmla="*/ 52 h 70"/>
                <a:gd name="T6" fmla="*/ 28 w 39"/>
                <a:gd name="T7" fmla="*/ 42 h 70"/>
                <a:gd name="T8" fmla="*/ 26 w 39"/>
                <a:gd name="T9" fmla="*/ 34 h 70"/>
                <a:gd name="T10" fmla="*/ 24 w 39"/>
                <a:gd name="T11" fmla="*/ 31 h 70"/>
                <a:gd name="T12" fmla="*/ 23 w 39"/>
                <a:gd name="T13" fmla="*/ 27 h 70"/>
                <a:gd name="T14" fmla="*/ 18 w 39"/>
                <a:gd name="T15" fmla="*/ 19 h 70"/>
                <a:gd name="T16" fmla="*/ 10 w 39"/>
                <a:gd name="T17" fmla="*/ 13 h 70"/>
                <a:gd name="T18" fmla="*/ 7 w 39"/>
                <a:gd name="T19" fmla="*/ 11 h 70"/>
                <a:gd name="T20" fmla="*/ 0 w 39"/>
                <a:gd name="T21" fmla="*/ 9 h 70"/>
                <a:gd name="T22" fmla="*/ 3 w 39"/>
                <a:gd name="T23" fmla="*/ 0 h 70"/>
                <a:gd name="T24" fmla="*/ 10 w 39"/>
                <a:gd name="T25" fmla="*/ 1 h 70"/>
                <a:gd name="T26" fmla="*/ 16 w 39"/>
                <a:gd name="T27" fmla="*/ 4 h 70"/>
                <a:gd name="T28" fmla="*/ 24 w 39"/>
                <a:gd name="T29" fmla="*/ 11 h 70"/>
                <a:gd name="T30" fmla="*/ 31 w 39"/>
                <a:gd name="T31" fmla="*/ 21 h 70"/>
                <a:gd name="T32" fmla="*/ 34 w 39"/>
                <a:gd name="T33" fmla="*/ 26 h 70"/>
                <a:gd name="T34" fmla="*/ 36 w 39"/>
                <a:gd name="T35" fmla="*/ 31 h 70"/>
                <a:gd name="T36" fmla="*/ 38 w 39"/>
                <a:gd name="T37" fmla="*/ 40 h 70"/>
                <a:gd name="T38" fmla="*/ 39 w 39"/>
                <a:gd name="T39" fmla="*/ 52 h 70"/>
                <a:gd name="T40" fmla="*/ 38 w 39"/>
                <a:gd name="T41" fmla="*/ 62 h 70"/>
                <a:gd name="T42" fmla="*/ 38 w 39"/>
                <a:gd name="T43" fmla="*/ 70 h 70"/>
                <a:gd name="T44" fmla="*/ 26 w 39"/>
                <a:gd name="T45" fmla="*/ 68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9" h="70">
                  <a:moveTo>
                    <a:pt x="26" y="68"/>
                  </a:moveTo>
                  <a:lnTo>
                    <a:pt x="28" y="60"/>
                  </a:lnTo>
                  <a:lnTo>
                    <a:pt x="28" y="52"/>
                  </a:lnTo>
                  <a:lnTo>
                    <a:pt x="28" y="42"/>
                  </a:lnTo>
                  <a:lnTo>
                    <a:pt x="26" y="34"/>
                  </a:lnTo>
                  <a:lnTo>
                    <a:pt x="24" y="31"/>
                  </a:lnTo>
                  <a:lnTo>
                    <a:pt x="23" y="27"/>
                  </a:lnTo>
                  <a:lnTo>
                    <a:pt x="18" y="19"/>
                  </a:lnTo>
                  <a:lnTo>
                    <a:pt x="10" y="13"/>
                  </a:lnTo>
                  <a:lnTo>
                    <a:pt x="7" y="11"/>
                  </a:lnTo>
                  <a:lnTo>
                    <a:pt x="0" y="9"/>
                  </a:lnTo>
                  <a:lnTo>
                    <a:pt x="3" y="0"/>
                  </a:lnTo>
                  <a:lnTo>
                    <a:pt x="10" y="1"/>
                  </a:lnTo>
                  <a:lnTo>
                    <a:pt x="16" y="4"/>
                  </a:lnTo>
                  <a:lnTo>
                    <a:pt x="24" y="11"/>
                  </a:lnTo>
                  <a:lnTo>
                    <a:pt x="31" y="21"/>
                  </a:lnTo>
                  <a:lnTo>
                    <a:pt x="34" y="26"/>
                  </a:lnTo>
                  <a:lnTo>
                    <a:pt x="36" y="31"/>
                  </a:lnTo>
                  <a:lnTo>
                    <a:pt x="38" y="40"/>
                  </a:lnTo>
                  <a:lnTo>
                    <a:pt x="39" y="52"/>
                  </a:lnTo>
                  <a:lnTo>
                    <a:pt x="38" y="62"/>
                  </a:lnTo>
                  <a:lnTo>
                    <a:pt x="38" y="70"/>
                  </a:lnTo>
                  <a:lnTo>
                    <a:pt x="26" y="6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58" name="Freeform 67">
              <a:extLst>
                <a:ext uri="{FF2B5EF4-FFF2-40B4-BE49-F238E27FC236}">
                  <a16:creationId xmlns:a16="http://schemas.microsoft.com/office/drawing/2014/main" id="{6FBE4E19-6F9F-9982-C740-0CC9B78F6BA9}"/>
                </a:ext>
              </a:extLst>
            </p:cNvPr>
            <p:cNvSpPr>
              <a:spLocks/>
            </p:cNvSpPr>
            <p:nvPr/>
          </p:nvSpPr>
          <p:spPr bwMode="auto">
            <a:xfrm>
              <a:off x="1082676" y="1230313"/>
              <a:ext cx="19050" cy="6350"/>
            </a:xfrm>
            <a:custGeom>
              <a:avLst/>
              <a:gdLst>
                <a:gd name="T0" fmla="*/ 12 w 12"/>
                <a:gd name="T1" fmla="*/ 4 h 4"/>
                <a:gd name="T2" fmla="*/ 0 w 12"/>
                <a:gd name="T3" fmla="*/ 2 h 4"/>
                <a:gd name="T4" fmla="*/ 2 w 12"/>
                <a:gd name="T5" fmla="*/ 0 h 4"/>
                <a:gd name="T6" fmla="*/ 12 w 12"/>
                <a:gd name="T7" fmla="*/ 4 h 4"/>
              </a:gdLst>
              <a:ahLst/>
              <a:cxnLst>
                <a:cxn ang="0">
                  <a:pos x="T0" y="T1"/>
                </a:cxn>
                <a:cxn ang="0">
                  <a:pos x="T2" y="T3"/>
                </a:cxn>
                <a:cxn ang="0">
                  <a:pos x="T4" y="T5"/>
                </a:cxn>
                <a:cxn ang="0">
                  <a:pos x="T6" y="T7"/>
                </a:cxn>
              </a:cxnLst>
              <a:rect l="0" t="0" r="r" b="b"/>
              <a:pathLst>
                <a:path w="12" h="4">
                  <a:moveTo>
                    <a:pt x="12" y="4"/>
                  </a:moveTo>
                  <a:lnTo>
                    <a:pt x="0" y="2"/>
                  </a:lnTo>
                  <a:lnTo>
                    <a:pt x="2" y="0"/>
                  </a:lnTo>
                  <a:lnTo>
                    <a:pt x="12" y="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59" name="Freeform 68">
              <a:extLst>
                <a:ext uri="{FF2B5EF4-FFF2-40B4-BE49-F238E27FC236}">
                  <a16:creationId xmlns:a16="http://schemas.microsoft.com/office/drawing/2014/main" id="{3A9FC107-692E-B179-4B3C-DCBE470AC00F}"/>
                </a:ext>
              </a:extLst>
            </p:cNvPr>
            <p:cNvSpPr>
              <a:spLocks/>
            </p:cNvSpPr>
            <p:nvPr/>
          </p:nvSpPr>
          <p:spPr bwMode="auto">
            <a:xfrm>
              <a:off x="914401" y="1047750"/>
              <a:ext cx="131763" cy="92075"/>
            </a:xfrm>
            <a:custGeom>
              <a:avLst/>
              <a:gdLst>
                <a:gd name="T0" fmla="*/ 80 w 83"/>
                <a:gd name="T1" fmla="*/ 58 h 58"/>
                <a:gd name="T2" fmla="*/ 55 w 83"/>
                <a:gd name="T3" fmla="*/ 49 h 58"/>
                <a:gd name="T4" fmla="*/ 42 w 83"/>
                <a:gd name="T5" fmla="*/ 44 h 58"/>
                <a:gd name="T6" fmla="*/ 33 w 83"/>
                <a:gd name="T7" fmla="*/ 37 h 58"/>
                <a:gd name="T8" fmla="*/ 23 w 83"/>
                <a:gd name="T9" fmla="*/ 31 h 58"/>
                <a:gd name="T10" fmla="*/ 13 w 83"/>
                <a:gd name="T11" fmla="*/ 22 h 58"/>
                <a:gd name="T12" fmla="*/ 5 w 83"/>
                <a:gd name="T13" fmla="*/ 14 h 58"/>
                <a:gd name="T14" fmla="*/ 0 w 83"/>
                <a:gd name="T15" fmla="*/ 4 h 58"/>
                <a:gd name="T16" fmla="*/ 10 w 83"/>
                <a:gd name="T17" fmla="*/ 0 h 58"/>
                <a:gd name="T18" fmla="*/ 15 w 83"/>
                <a:gd name="T19" fmla="*/ 8 h 58"/>
                <a:gd name="T20" fmla="*/ 21 w 83"/>
                <a:gd name="T21" fmla="*/ 14 h 58"/>
                <a:gd name="T22" fmla="*/ 29 w 83"/>
                <a:gd name="T23" fmla="*/ 22 h 58"/>
                <a:gd name="T24" fmla="*/ 37 w 83"/>
                <a:gd name="T25" fmla="*/ 27 h 58"/>
                <a:gd name="T26" fmla="*/ 49 w 83"/>
                <a:gd name="T27" fmla="*/ 34 h 58"/>
                <a:gd name="T28" fmla="*/ 60 w 83"/>
                <a:gd name="T29" fmla="*/ 39 h 58"/>
                <a:gd name="T30" fmla="*/ 83 w 83"/>
                <a:gd name="T31" fmla="*/ 49 h 58"/>
                <a:gd name="T32" fmla="*/ 80 w 83"/>
                <a:gd name="T33" fmla="*/ 5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3" h="58">
                  <a:moveTo>
                    <a:pt x="80" y="58"/>
                  </a:moveTo>
                  <a:lnTo>
                    <a:pt x="55" y="49"/>
                  </a:lnTo>
                  <a:lnTo>
                    <a:pt x="42" y="44"/>
                  </a:lnTo>
                  <a:lnTo>
                    <a:pt x="33" y="37"/>
                  </a:lnTo>
                  <a:lnTo>
                    <a:pt x="23" y="31"/>
                  </a:lnTo>
                  <a:lnTo>
                    <a:pt x="13" y="22"/>
                  </a:lnTo>
                  <a:lnTo>
                    <a:pt x="5" y="14"/>
                  </a:lnTo>
                  <a:lnTo>
                    <a:pt x="0" y="4"/>
                  </a:lnTo>
                  <a:lnTo>
                    <a:pt x="10" y="0"/>
                  </a:lnTo>
                  <a:lnTo>
                    <a:pt x="15" y="8"/>
                  </a:lnTo>
                  <a:lnTo>
                    <a:pt x="21" y="14"/>
                  </a:lnTo>
                  <a:lnTo>
                    <a:pt x="29" y="22"/>
                  </a:lnTo>
                  <a:lnTo>
                    <a:pt x="37" y="27"/>
                  </a:lnTo>
                  <a:lnTo>
                    <a:pt x="49" y="34"/>
                  </a:lnTo>
                  <a:lnTo>
                    <a:pt x="60" y="39"/>
                  </a:lnTo>
                  <a:lnTo>
                    <a:pt x="83" y="49"/>
                  </a:lnTo>
                  <a:lnTo>
                    <a:pt x="80" y="5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60" name="Freeform 69">
              <a:extLst>
                <a:ext uri="{FF2B5EF4-FFF2-40B4-BE49-F238E27FC236}">
                  <a16:creationId xmlns:a16="http://schemas.microsoft.com/office/drawing/2014/main" id="{A89EE779-4208-A4EA-B2D3-43D568A91E72}"/>
                </a:ext>
              </a:extLst>
            </p:cNvPr>
            <p:cNvSpPr>
              <a:spLocks/>
            </p:cNvSpPr>
            <p:nvPr/>
          </p:nvSpPr>
          <p:spPr bwMode="auto">
            <a:xfrm>
              <a:off x="1041401" y="1125538"/>
              <a:ext cx="4763" cy="14288"/>
            </a:xfrm>
            <a:custGeom>
              <a:avLst/>
              <a:gdLst>
                <a:gd name="T0" fmla="*/ 0 w 3"/>
                <a:gd name="T1" fmla="*/ 9 h 9"/>
                <a:gd name="T2" fmla="*/ 3 w 3"/>
                <a:gd name="T3" fmla="*/ 0 h 9"/>
                <a:gd name="T4" fmla="*/ 0 w 3"/>
                <a:gd name="T5" fmla="*/ 9 h 9"/>
              </a:gdLst>
              <a:ahLst/>
              <a:cxnLst>
                <a:cxn ang="0">
                  <a:pos x="T0" y="T1"/>
                </a:cxn>
                <a:cxn ang="0">
                  <a:pos x="T2" y="T3"/>
                </a:cxn>
                <a:cxn ang="0">
                  <a:pos x="T4" y="T5"/>
                </a:cxn>
              </a:cxnLst>
              <a:rect l="0" t="0" r="r" b="b"/>
              <a:pathLst>
                <a:path w="3" h="9">
                  <a:moveTo>
                    <a:pt x="0" y="9"/>
                  </a:moveTo>
                  <a:lnTo>
                    <a:pt x="3" y="0"/>
                  </a:lnTo>
                  <a:lnTo>
                    <a:pt x="0" y="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61" name="Freeform 70">
              <a:extLst>
                <a:ext uri="{FF2B5EF4-FFF2-40B4-BE49-F238E27FC236}">
                  <a16:creationId xmlns:a16="http://schemas.microsoft.com/office/drawing/2014/main" id="{DAE66440-3874-5901-51BE-F5F261DD69EE}"/>
                </a:ext>
              </a:extLst>
            </p:cNvPr>
            <p:cNvSpPr>
              <a:spLocks/>
            </p:cNvSpPr>
            <p:nvPr/>
          </p:nvSpPr>
          <p:spPr bwMode="auto">
            <a:xfrm>
              <a:off x="873126" y="1033463"/>
              <a:ext cx="57150" cy="106363"/>
            </a:xfrm>
            <a:custGeom>
              <a:avLst/>
              <a:gdLst>
                <a:gd name="T0" fmla="*/ 26 w 36"/>
                <a:gd name="T1" fmla="*/ 13 h 67"/>
                <a:gd name="T2" fmla="*/ 24 w 36"/>
                <a:gd name="T3" fmla="*/ 10 h 67"/>
                <a:gd name="T4" fmla="*/ 24 w 36"/>
                <a:gd name="T5" fmla="*/ 10 h 67"/>
                <a:gd name="T6" fmla="*/ 26 w 36"/>
                <a:gd name="T7" fmla="*/ 10 h 67"/>
                <a:gd name="T8" fmla="*/ 29 w 36"/>
                <a:gd name="T9" fmla="*/ 9 h 67"/>
                <a:gd name="T10" fmla="*/ 27 w 36"/>
                <a:gd name="T11" fmla="*/ 12 h 67"/>
                <a:gd name="T12" fmla="*/ 24 w 36"/>
                <a:gd name="T13" fmla="*/ 18 h 67"/>
                <a:gd name="T14" fmla="*/ 19 w 36"/>
                <a:gd name="T15" fmla="*/ 41 h 67"/>
                <a:gd name="T16" fmla="*/ 14 w 36"/>
                <a:gd name="T17" fmla="*/ 54 h 67"/>
                <a:gd name="T18" fmla="*/ 10 w 36"/>
                <a:gd name="T19" fmla="*/ 67 h 67"/>
                <a:gd name="T20" fmla="*/ 0 w 36"/>
                <a:gd name="T21" fmla="*/ 62 h 67"/>
                <a:gd name="T22" fmla="*/ 5 w 36"/>
                <a:gd name="T23" fmla="*/ 51 h 67"/>
                <a:gd name="T24" fmla="*/ 8 w 36"/>
                <a:gd name="T25" fmla="*/ 38 h 67"/>
                <a:gd name="T26" fmla="*/ 14 w 36"/>
                <a:gd name="T27" fmla="*/ 17 h 67"/>
                <a:gd name="T28" fmla="*/ 18 w 36"/>
                <a:gd name="T29" fmla="*/ 7 h 67"/>
                <a:gd name="T30" fmla="*/ 21 w 36"/>
                <a:gd name="T31" fmla="*/ 2 h 67"/>
                <a:gd name="T32" fmla="*/ 26 w 36"/>
                <a:gd name="T33" fmla="*/ 0 h 67"/>
                <a:gd name="T34" fmla="*/ 31 w 36"/>
                <a:gd name="T35" fmla="*/ 2 h 67"/>
                <a:gd name="T36" fmla="*/ 34 w 36"/>
                <a:gd name="T37" fmla="*/ 5 h 67"/>
                <a:gd name="T38" fmla="*/ 36 w 36"/>
                <a:gd name="T39" fmla="*/ 9 h 67"/>
                <a:gd name="T40" fmla="*/ 26 w 36"/>
                <a:gd name="T41" fmla="*/ 13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6" h="67">
                  <a:moveTo>
                    <a:pt x="26" y="13"/>
                  </a:moveTo>
                  <a:lnTo>
                    <a:pt x="24" y="10"/>
                  </a:lnTo>
                  <a:lnTo>
                    <a:pt x="24" y="10"/>
                  </a:lnTo>
                  <a:lnTo>
                    <a:pt x="26" y="10"/>
                  </a:lnTo>
                  <a:lnTo>
                    <a:pt x="29" y="9"/>
                  </a:lnTo>
                  <a:lnTo>
                    <a:pt x="27" y="12"/>
                  </a:lnTo>
                  <a:lnTo>
                    <a:pt x="24" y="18"/>
                  </a:lnTo>
                  <a:lnTo>
                    <a:pt x="19" y="41"/>
                  </a:lnTo>
                  <a:lnTo>
                    <a:pt x="14" y="54"/>
                  </a:lnTo>
                  <a:lnTo>
                    <a:pt x="10" y="67"/>
                  </a:lnTo>
                  <a:lnTo>
                    <a:pt x="0" y="62"/>
                  </a:lnTo>
                  <a:lnTo>
                    <a:pt x="5" y="51"/>
                  </a:lnTo>
                  <a:lnTo>
                    <a:pt x="8" y="38"/>
                  </a:lnTo>
                  <a:lnTo>
                    <a:pt x="14" y="17"/>
                  </a:lnTo>
                  <a:lnTo>
                    <a:pt x="18" y="7"/>
                  </a:lnTo>
                  <a:lnTo>
                    <a:pt x="21" y="2"/>
                  </a:lnTo>
                  <a:lnTo>
                    <a:pt x="26" y="0"/>
                  </a:lnTo>
                  <a:lnTo>
                    <a:pt x="31" y="2"/>
                  </a:lnTo>
                  <a:lnTo>
                    <a:pt x="34" y="5"/>
                  </a:lnTo>
                  <a:lnTo>
                    <a:pt x="36" y="9"/>
                  </a:lnTo>
                  <a:lnTo>
                    <a:pt x="26" y="1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62" name="Freeform 71">
              <a:extLst>
                <a:ext uri="{FF2B5EF4-FFF2-40B4-BE49-F238E27FC236}">
                  <a16:creationId xmlns:a16="http://schemas.microsoft.com/office/drawing/2014/main" id="{C2DD01FC-4716-EA8F-D242-ADB95426469D}"/>
                </a:ext>
              </a:extLst>
            </p:cNvPr>
            <p:cNvSpPr>
              <a:spLocks/>
            </p:cNvSpPr>
            <p:nvPr/>
          </p:nvSpPr>
          <p:spPr bwMode="auto">
            <a:xfrm>
              <a:off x="914401" y="1047750"/>
              <a:ext cx="15875" cy="6350"/>
            </a:xfrm>
            <a:custGeom>
              <a:avLst/>
              <a:gdLst>
                <a:gd name="T0" fmla="*/ 0 w 10"/>
                <a:gd name="T1" fmla="*/ 4 h 4"/>
                <a:gd name="T2" fmla="*/ 10 w 10"/>
                <a:gd name="T3" fmla="*/ 0 h 4"/>
                <a:gd name="T4" fmla="*/ 0 w 10"/>
                <a:gd name="T5" fmla="*/ 4 h 4"/>
              </a:gdLst>
              <a:ahLst/>
              <a:cxnLst>
                <a:cxn ang="0">
                  <a:pos x="T0" y="T1"/>
                </a:cxn>
                <a:cxn ang="0">
                  <a:pos x="T2" y="T3"/>
                </a:cxn>
                <a:cxn ang="0">
                  <a:pos x="T4" y="T5"/>
                </a:cxn>
              </a:cxnLst>
              <a:rect l="0" t="0" r="r" b="b"/>
              <a:pathLst>
                <a:path w="10" h="4">
                  <a:moveTo>
                    <a:pt x="0" y="4"/>
                  </a:moveTo>
                  <a:lnTo>
                    <a:pt x="10" y="0"/>
                  </a:lnTo>
                  <a:lnTo>
                    <a:pt x="0" y="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63" name="Freeform 72">
              <a:extLst>
                <a:ext uri="{FF2B5EF4-FFF2-40B4-BE49-F238E27FC236}">
                  <a16:creationId xmlns:a16="http://schemas.microsoft.com/office/drawing/2014/main" id="{3B5D503A-4535-6EA7-C62A-931D8A8697BF}"/>
                </a:ext>
              </a:extLst>
            </p:cNvPr>
            <p:cNvSpPr>
              <a:spLocks/>
            </p:cNvSpPr>
            <p:nvPr/>
          </p:nvSpPr>
          <p:spPr bwMode="auto">
            <a:xfrm>
              <a:off x="852488" y="1131888"/>
              <a:ext cx="69850" cy="220663"/>
            </a:xfrm>
            <a:custGeom>
              <a:avLst/>
              <a:gdLst>
                <a:gd name="T0" fmla="*/ 23 w 44"/>
                <a:gd name="T1" fmla="*/ 5 h 139"/>
                <a:gd name="T2" fmla="*/ 19 w 44"/>
                <a:gd name="T3" fmla="*/ 12 h 139"/>
                <a:gd name="T4" fmla="*/ 16 w 44"/>
                <a:gd name="T5" fmla="*/ 20 h 139"/>
                <a:gd name="T6" fmla="*/ 14 w 44"/>
                <a:gd name="T7" fmla="*/ 30 h 139"/>
                <a:gd name="T8" fmla="*/ 13 w 44"/>
                <a:gd name="T9" fmla="*/ 40 h 139"/>
                <a:gd name="T10" fmla="*/ 11 w 44"/>
                <a:gd name="T11" fmla="*/ 49 h 139"/>
                <a:gd name="T12" fmla="*/ 11 w 44"/>
                <a:gd name="T13" fmla="*/ 59 h 139"/>
                <a:gd name="T14" fmla="*/ 11 w 44"/>
                <a:gd name="T15" fmla="*/ 80 h 139"/>
                <a:gd name="T16" fmla="*/ 13 w 44"/>
                <a:gd name="T17" fmla="*/ 90 h 139"/>
                <a:gd name="T18" fmla="*/ 16 w 44"/>
                <a:gd name="T19" fmla="*/ 98 h 139"/>
                <a:gd name="T20" fmla="*/ 19 w 44"/>
                <a:gd name="T21" fmla="*/ 107 h 139"/>
                <a:gd name="T22" fmla="*/ 23 w 44"/>
                <a:gd name="T23" fmla="*/ 113 h 139"/>
                <a:gd name="T24" fmla="*/ 27 w 44"/>
                <a:gd name="T25" fmla="*/ 120 h 139"/>
                <a:gd name="T26" fmla="*/ 29 w 44"/>
                <a:gd name="T27" fmla="*/ 121 h 139"/>
                <a:gd name="T28" fmla="*/ 32 w 44"/>
                <a:gd name="T29" fmla="*/ 123 h 139"/>
                <a:gd name="T30" fmla="*/ 34 w 44"/>
                <a:gd name="T31" fmla="*/ 126 h 139"/>
                <a:gd name="T32" fmla="*/ 37 w 44"/>
                <a:gd name="T33" fmla="*/ 126 h 139"/>
                <a:gd name="T34" fmla="*/ 40 w 44"/>
                <a:gd name="T35" fmla="*/ 128 h 139"/>
                <a:gd name="T36" fmla="*/ 44 w 44"/>
                <a:gd name="T37" fmla="*/ 128 h 139"/>
                <a:gd name="T38" fmla="*/ 42 w 44"/>
                <a:gd name="T39" fmla="*/ 139 h 139"/>
                <a:gd name="T40" fmla="*/ 37 w 44"/>
                <a:gd name="T41" fmla="*/ 138 h 139"/>
                <a:gd name="T42" fmla="*/ 34 w 44"/>
                <a:gd name="T43" fmla="*/ 136 h 139"/>
                <a:gd name="T44" fmla="*/ 29 w 44"/>
                <a:gd name="T45" fmla="*/ 134 h 139"/>
                <a:gd name="T46" fmla="*/ 26 w 44"/>
                <a:gd name="T47" fmla="*/ 133 h 139"/>
                <a:gd name="T48" fmla="*/ 23 w 44"/>
                <a:gd name="T49" fmla="*/ 129 h 139"/>
                <a:gd name="T50" fmla="*/ 19 w 44"/>
                <a:gd name="T51" fmla="*/ 126 h 139"/>
                <a:gd name="T52" fmla="*/ 13 w 44"/>
                <a:gd name="T53" fmla="*/ 120 h 139"/>
                <a:gd name="T54" fmla="*/ 9 w 44"/>
                <a:gd name="T55" fmla="*/ 111 h 139"/>
                <a:gd name="T56" fmla="*/ 5 w 44"/>
                <a:gd name="T57" fmla="*/ 102 h 139"/>
                <a:gd name="T58" fmla="*/ 3 w 44"/>
                <a:gd name="T59" fmla="*/ 92 h 139"/>
                <a:gd name="T60" fmla="*/ 1 w 44"/>
                <a:gd name="T61" fmla="*/ 80 h 139"/>
                <a:gd name="T62" fmla="*/ 0 w 44"/>
                <a:gd name="T63" fmla="*/ 59 h 139"/>
                <a:gd name="T64" fmla="*/ 1 w 44"/>
                <a:gd name="T65" fmla="*/ 48 h 139"/>
                <a:gd name="T66" fmla="*/ 1 w 44"/>
                <a:gd name="T67" fmla="*/ 38 h 139"/>
                <a:gd name="T68" fmla="*/ 3 w 44"/>
                <a:gd name="T69" fmla="*/ 27 h 139"/>
                <a:gd name="T70" fmla="*/ 6 w 44"/>
                <a:gd name="T71" fmla="*/ 18 h 139"/>
                <a:gd name="T72" fmla="*/ 9 w 44"/>
                <a:gd name="T73" fmla="*/ 9 h 139"/>
                <a:gd name="T74" fmla="*/ 13 w 44"/>
                <a:gd name="T75" fmla="*/ 0 h 139"/>
                <a:gd name="T76" fmla="*/ 23 w 44"/>
                <a:gd name="T77" fmla="*/ 5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4" h="139">
                  <a:moveTo>
                    <a:pt x="23" y="5"/>
                  </a:moveTo>
                  <a:lnTo>
                    <a:pt x="19" y="12"/>
                  </a:lnTo>
                  <a:lnTo>
                    <a:pt x="16" y="20"/>
                  </a:lnTo>
                  <a:lnTo>
                    <a:pt x="14" y="30"/>
                  </a:lnTo>
                  <a:lnTo>
                    <a:pt x="13" y="40"/>
                  </a:lnTo>
                  <a:lnTo>
                    <a:pt x="11" y="49"/>
                  </a:lnTo>
                  <a:lnTo>
                    <a:pt x="11" y="59"/>
                  </a:lnTo>
                  <a:lnTo>
                    <a:pt x="11" y="80"/>
                  </a:lnTo>
                  <a:lnTo>
                    <a:pt x="13" y="90"/>
                  </a:lnTo>
                  <a:lnTo>
                    <a:pt x="16" y="98"/>
                  </a:lnTo>
                  <a:lnTo>
                    <a:pt x="19" y="107"/>
                  </a:lnTo>
                  <a:lnTo>
                    <a:pt x="23" y="113"/>
                  </a:lnTo>
                  <a:lnTo>
                    <a:pt x="27" y="120"/>
                  </a:lnTo>
                  <a:lnTo>
                    <a:pt x="29" y="121"/>
                  </a:lnTo>
                  <a:lnTo>
                    <a:pt x="32" y="123"/>
                  </a:lnTo>
                  <a:lnTo>
                    <a:pt x="34" y="126"/>
                  </a:lnTo>
                  <a:lnTo>
                    <a:pt x="37" y="126"/>
                  </a:lnTo>
                  <a:lnTo>
                    <a:pt x="40" y="128"/>
                  </a:lnTo>
                  <a:lnTo>
                    <a:pt x="44" y="128"/>
                  </a:lnTo>
                  <a:lnTo>
                    <a:pt x="42" y="139"/>
                  </a:lnTo>
                  <a:lnTo>
                    <a:pt x="37" y="138"/>
                  </a:lnTo>
                  <a:lnTo>
                    <a:pt x="34" y="136"/>
                  </a:lnTo>
                  <a:lnTo>
                    <a:pt x="29" y="134"/>
                  </a:lnTo>
                  <a:lnTo>
                    <a:pt x="26" y="133"/>
                  </a:lnTo>
                  <a:lnTo>
                    <a:pt x="23" y="129"/>
                  </a:lnTo>
                  <a:lnTo>
                    <a:pt x="19" y="126"/>
                  </a:lnTo>
                  <a:lnTo>
                    <a:pt x="13" y="120"/>
                  </a:lnTo>
                  <a:lnTo>
                    <a:pt x="9" y="111"/>
                  </a:lnTo>
                  <a:lnTo>
                    <a:pt x="5" y="102"/>
                  </a:lnTo>
                  <a:lnTo>
                    <a:pt x="3" y="92"/>
                  </a:lnTo>
                  <a:lnTo>
                    <a:pt x="1" y="80"/>
                  </a:lnTo>
                  <a:lnTo>
                    <a:pt x="0" y="59"/>
                  </a:lnTo>
                  <a:lnTo>
                    <a:pt x="1" y="48"/>
                  </a:lnTo>
                  <a:lnTo>
                    <a:pt x="1" y="38"/>
                  </a:lnTo>
                  <a:lnTo>
                    <a:pt x="3" y="27"/>
                  </a:lnTo>
                  <a:lnTo>
                    <a:pt x="6" y="18"/>
                  </a:lnTo>
                  <a:lnTo>
                    <a:pt x="9" y="9"/>
                  </a:lnTo>
                  <a:lnTo>
                    <a:pt x="13" y="0"/>
                  </a:lnTo>
                  <a:lnTo>
                    <a:pt x="23"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64" name="Freeform 73">
              <a:extLst>
                <a:ext uri="{FF2B5EF4-FFF2-40B4-BE49-F238E27FC236}">
                  <a16:creationId xmlns:a16="http://schemas.microsoft.com/office/drawing/2014/main" id="{42DBA142-8ECE-DDAF-27B1-030C1B0037E7}"/>
                </a:ext>
              </a:extLst>
            </p:cNvPr>
            <p:cNvSpPr>
              <a:spLocks/>
            </p:cNvSpPr>
            <p:nvPr/>
          </p:nvSpPr>
          <p:spPr bwMode="auto">
            <a:xfrm>
              <a:off x="873126" y="1131888"/>
              <a:ext cx="15875" cy="7938"/>
            </a:xfrm>
            <a:custGeom>
              <a:avLst/>
              <a:gdLst>
                <a:gd name="T0" fmla="*/ 10 w 10"/>
                <a:gd name="T1" fmla="*/ 5 h 5"/>
                <a:gd name="T2" fmla="*/ 0 w 10"/>
                <a:gd name="T3" fmla="*/ 0 h 5"/>
                <a:gd name="T4" fmla="*/ 10 w 10"/>
                <a:gd name="T5" fmla="*/ 5 h 5"/>
              </a:gdLst>
              <a:ahLst/>
              <a:cxnLst>
                <a:cxn ang="0">
                  <a:pos x="T0" y="T1"/>
                </a:cxn>
                <a:cxn ang="0">
                  <a:pos x="T2" y="T3"/>
                </a:cxn>
                <a:cxn ang="0">
                  <a:pos x="T4" y="T5"/>
                </a:cxn>
              </a:cxnLst>
              <a:rect l="0" t="0" r="r" b="b"/>
              <a:pathLst>
                <a:path w="10" h="5">
                  <a:moveTo>
                    <a:pt x="10" y="5"/>
                  </a:moveTo>
                  <a:lnTo>
                    <a:pt x="0" y="0"/>
                  </a:lnTo>
                  <a:lnTo>
                    <a:pt x="10"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65" name="Freeform 74">
              <a:extLst>
                <a:ext uri="{FF2B5EF4-FFF2-40B4-BE49-F238E27FC236}">
                  <a16:creationId xmlns:a16="http://schemas.microsoft.com/office/drawing/2014/main" id="{D3EC96FF-7914-CB0E-54D3-E053585B7AC4}"/>
                </a:ext>
              </a:extLst>
            </p:cNvPr>
            <p:cNvSpPr>
              <a:spLocks/>
            </p:cNvSpPr>
            <p:nvPr/>
          </p:nvSpPr>
          <p:spPr bwMode="auto">
            <a:xfrm>
              <a:off x="922338" y="1323975"/>
              <a:ext cx="111125" cy="28575"/>
            </a:xfrm>
            <a:custGeom>
              <a:avLst/>
              <a:gdLst>
                <a:gd name="T0" fmla="*/ 0 w 70"/>
                <a:gd name="T1" fmla="*/ 7 h 18"/>
                <a:gd name="T2" fmla="*/ 19 w 70"/>
                <a:gd name="T3" fmla="*/ 7 h 18"/>
                <a:gd name="T4" fmla="*/ 31 w 70"/>
                <a:gd name="T5" fmla="*/ 7 h 18"/>
                <a:gd name="T6" fmla="*/ 42 w 70"/>
                <a:gd name="T7" fmla="*/ 5 h 18"/>
                <a:gd name="T8" fmla="*/ 68 w 70"/>
                <a:gd name="T9" fmla="*/ 0 h 18"/>
                <a:gd name="T10" fmla="*/ 70 w 70"/>
                <a:gd name="T11" fmla="*/ 12 h 18"/>
                <a:gd name="T12" fmla="*/ 44 w 70"/>
                <a:gd name="T13" fmla="*/ 15 h 18"/>
                <a:gd name="T14" fmla="*/ 32 w 70"/>
                <a:gd name="T15" fmla="*/ 17 h 18"/>
                <a:gd name="T16" fmla="*/ 19 w 70"/>
                <a:gd name="T17" fmla="*/ 18 h 18"/>
                <a:gd name="T18" fmla="*/ 0 w 70"/>
                <a:gd name="T19" fmla="*/ 18 h 18"/>
                <a:gd name="T20" fmla="*/ 0 w 70"/>
                <a:gd name="T21" fmla="*/ 7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0" h="18">
                  <a:moveTo>
                    <a:pt x="0" y="7"/>
                  </a:moveTo>
                  <a:lnTo>
                    <a:pt x="19" y="7"/>
                  </a:lnTo>
                  <a:lnTo>
                    <a:pt x="31" y="7"/>
                  </a:lnTo>
                  <a:lnTo>
                    <a:pt x="42" y="5"/>
                  </a:lnTo>
                  <a:lnTo>
                    <a:pt x="68" y="0"/>
                  </a:lnTo>
                  <a:lnTo>
                    <a:pt x="70" y="12"/>
                  </a:lnTo>
                  <a:lnTo>
                    <a:pt x="44" y="15"/>
                  </a:lnTo>
                  <a:lnTo>
                    <a:pt x="32" y="17"/>
                  </a:lnTo>
                  <a:lnTo>
                    <a:pt x="19" y="18"/>
                  </a:lnTo>
                  <a:lnTo>
                    <a:pt x="0" y="18"/>
                  </a:lnTo>
                  <a:lnTo>
                    <a:pt x="0" y="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66" name="Freeform 75">
              <a:extLst>
                <a:ext uri="{FF2B5EF4-FFF2-40B4-BE49-F238E27FC236}">
                  <a16:creationId xmlns:a16="http://schemas.microsoft.com/office/drawing/2014/main" id="{A11206C9-5482-53BB-074A-9F2DFDC9749E}"/>
                </a:ext>
              </a:extLst>
            </p:cNvPr>
            <p:cNvSpPr>
              <a:spLocks/>
            </p:cNvSpPr>
            <p:nvPr/>
          </p:nvSpPr>
          <p:spPr bwMode="auto">
            <a:xfrm>
              <a:off x="919163" y="1335088"/>
              <a:ext cx="3175" cy="17463"/>
            </a:xfrm>
            <a:custGeom>
              <a:avLst/>
              <a:gdLst>
                <a:gd name="T0" fmla="*/ 0 w 2"/>
                <a:gd name="T1" fmla="*/ 11 h 11"/>
                <a:gd name="T2" fmla="*/ 2 w 2"/>
                <a:gd name="T3" fmla="*/ 11 h 11"/>
                <a:gd name="T4" fmla="*/ 2 w 2"/>
                <a:gd name="T5" fmla="*/ 0 h 11"/>
                <a:gd name="T6" fmla="*/ 0 w 2"/>
                <a:gd name="T7" fmla="*/ 11 h 11"/>
              </a:gdLst>
              <a:ahLst/>
              <a:cxnLst>
                <a:cxn ang="0">
                  <a:pos x="T0" y="T1"/>
                </a:cxn>
                <a:cxn ang="0">
                  <a:pos x="T2" y="T3"/>
                </a:cxn>
                <a:cxn ang="0">
                  <a:pos x="T4" y="T5"/>
                </a:cxn>
                <a:cxn ang="0">
                  <a:pos x="T6" y="T7"/>
                </a:cxn>
              </a:cxnLst>
              <a:rect l="0" t="0" r="r" b="b"/>
              <a:pathLst>
                <a:path w="2" h="11">
                  <a:moveTo>
                    <a:pt x="0" y="11"/>
                  </a:moveTo>
                  <a:lnTo>
                    <a:pt x="2" y="11"/>
                  </a:lnTo>
                  <a:lnTo>
                    <a:pt x="2" y="0"/>
                  </a:lnTo>
                  <a:lnTo>
                    <a:pt x="0" y="1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67" name="Freeform 76">
              <a:extLst>
                <a:ext uri="{FF2B5EF4-FFF2-40B4-BE49-F238E27FC236}">
                  <a16:creationId xmlns:a16="http://schemas.microsoft.com/office/drawing/2014/main" id="{5F2A4E4C-1D04-3201-F137-76E54F192B67}"/>
                </a:ext>
              </a:extLst>
            </p:cNvPr>
            <p:cNvSpPr>
              <a:spLocks/>
            </p:cNvSpPr>
            <p:nvPr/>
          </p:nvSpPr>
          <p:spPr bwMode="auto">
            <a:xfrm>
              <a:off x="1025526" y="1323975"/>
              <a:ext cx="12700" cy="19050"/>
            </a:xfrm>
            <a:custGeom>
              <a:avLst/>
              <a:gdLst>
                <a:gd name="T0" fmla="*/ 5 w 8"/>
                <a:gd name="T1" fmla="*/ 12 h 12"/>
                <a:gd name="T2" fmla="*/ 7 w 8"/>
                <a:gd name="T3" fmla="*/ 10 h 12"/>
                <a:gd name="T4" fmla="*/ 8 w 8"/>
                <a:gd name="T5" fmla="*/ 10 h 12"/>
                <a:gd name="T6" fmla="*/ 0 w 8"/>
                <a:gd name="T7" fmla="*/ 2 h 12"/>
                <a:gd name="T8" fmla="*/ 3 w 8"/>
                <a:gd name="T9" fmla="*/ 0 h 12"/>
                <a:gd name="T10" fmla="*/ 5 w 8"/>
                <a:gd name="T11" fmla="*/ 12 h 12"/>
              </a:gdLst>
              <a:ahLst/>
              <a:cxnLst>
                <a:cxn ang="0">
                  <a:pos x="T0" y="T1"/>
                </a:cxn>
                <a:cxn ang="0">
                  <a:pos x="T2" y="T3"/>
                </a:cxn>
                <a:cxn ang="0">
                  <a:pos x="T4" y="T5"/>
                </a:cxn>
                <a:cxn ang="0">
                  <a:pos x="T6" y="T7"/>
                </a:cxn>
                <a:cxn ang="0">
                  <a:pos x="T8" y="T9"/>
                </a:cxn>
                <a:cxn ang="0">
                  <a:pos x="T10" y="T11"/>
                </a:cxn>
              </a:cxnLst>
              <a:rect l="0" t="0" r="r" b="b"/>
              <a:pathLst>
                <a:path w="8" h="12">
                  <a:moveTo>
                    <a:pt x="5" y="12"/>
                  </a:moveTo>
                  <a:lnTo>
                    <a:pt x="7" y="10"/>
                  </a:lnTo>
                  <a:lnTo>
                    <a:pt x="8" y="10"/>
                  </a:lnTo>
                  <a:lnTo>
                    <a:pt x="0" y="2"/>
                  </a:lnTo>
                  <a:lnTo>
                    <a:pt x="3" y="0"/>
                  </a:lnTo>
                  <a:lnTo>
                    <a:pt x="5"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68" name="Freeform 77">
              <a:extLst>
                <a:ext uri="{FF2B5EF4-FFF2-40B4-BE49-F238E27FC236}">
                  <a16:creationId xmlns:a16="http://schemas.microsoft.com/office/drawing/2014/main" id="{05254966-0576-6DCC-FBF0-BA333014BD4F}"/>
                </a:ext>
              </a:extLst>
            </p:cNvPr>
            <p:cNvSpPr>
              <a:spLocks/>
            </p:cNvSpPr>
            <p:nvPr/>
          </p:nvSpPr>
          <p:spPr bwMode="auto">
            <a:xfrm>
              <a:off x="942976" y="1155700"/>
              <a:ext cx="82550" cy="138113"/>
            </a:xfrm>
            <a:custGeom>
              <a:avLst/>
              <a:gdLst>
                <a:gd name="T0" fmla="*/ 10 w 52"/>
                <a:gd name="T1" fmla="*/ 0 h 87"/>
                <a:gd name="T2" fmla="*/ 10 w 52"/>
                <a:gd name="T3" fmla="*/ 5 h 87"/>
                <a:gd name="T4" fmla="*/ 11 w 52"/>
                <a:gd name="T5" fmla="*/ 12 h 87"/>
                <a:gd name="T6" fmla="*/ 11 w 52"/>
                <a:gd name="T7" fmla="*/ 16 h 87"/>
                <a:gd name="T8" fmla="*/ 15 w 52"/>
                <a:gd name="T9" fmla="*/ 21 h 87"/>
                <a:gd name="T10" fmla="*/ 16 w 52"/>
                <a:gd name="T11" fmla="*/ 28 h 87"/>
                <a:gd name="T12" fmla="*/ 18 w 52"/>
                <a:gd name="T13" fmla="*/ 33 h 87"/>
                <a:gd name="T14" fmla="*/ 24 w 52"/>
                <a:gd name="T15" fmla="*/ 46 h 87"/>
                <a:gd name="T16" fmla="*/ 33 w 52"/>
                <a:gd name="T17" fmla="*/ 57 h 87"/>
                <a:gd name="T18" fmla="*/ 36 w 52"/>
                <a:gd name="T19" fmla="*/ 61 h 87"/>
                <a:gd name="T20" fmla="*/ 39 w 52"/>
                <a:gd name="T21" fmla="*/ 65 h 87"/>
                <a:gd name="T22" fmla="*/ 47 w 52"/>
                <a:gd name="T23" fmla="*/ 74 h 87"/>
                <a:gd name="T24" fmla="*/ 52 w 52"/>
                <a:gd name="T25" fmla="*/ 78 h 87"/>
                <a:gd name="T26" fmla="*/ 46 w 52"/>
                <a:gd name="T27" fmla="*/ 87 h 87"/>
                <a:gd name="T28" fmla="*/ 39 w 52"/>
                <a:gd name="T29" fmla="*/ 82 h 87"/>
                <a:gd name="T30" fmla="*/ 31 w 52"/>
                <a:gd name="T31" fmla="*/ 74 h 87"/>
                <a:gd name="T32" fmla="*/ 28 w 52"/>
                <a:gd name="T33" fmla="*/ 69 h 87"/>
                <a:gd name="T34" fmla="*/ 23 w 52"/>
                <a:gd name="T35" fmla="*/ 62 h 87"/>
                <a:gd name="T36" fmla="*/ 16 w 52"/>
                <a:gd name="T37" fmla="*/ 51 h 87"/>
                <a:gd name="T38" fmla="*/ 10 w 52"/>
                <a:gd name="T39" fmla="*/ 38 h 87"/>
                <a:gd name="T40" fmla="*/ 6 w 52"/>
                <a:gd name="T41" fmla="*/ 31 h 87"/>
                <a:gd name="T42" fmla="*/ 3 w 52"/>
                <a:gd name="T43" fmla="*/ 25 h 87"/>
                <a:gd name="T44" fmla="*/ 1 w 52"/>
                <a:gd name="T45" fmla="*/ 20 h 87"/>
                <a:gd name="T46" fmla="*/ 0 w 52"/>
                <a:gd name="T47" fmla="*/ 13 h 87"/>
                <a:gd name="T48" fmla="*/ 0 w 52"/>
                <a:gd name="T49" fmla="*/ 7 h 87"/>
                <a:gd name="T50" fmla="*/ 0 w 52"/>
                <a:gd name="T51" fmla="*/ 0 h 87"/>
                <a:gd name="T52" fmla="*/ 10 w 52"/>
                <a:gd name="T53"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2" h="87">
                  <a:moveTo>
                    <a:pt x="10" y="0"/>
                  </a:moveTo>
                  <a:lnTo>
                    <a:pt x="10" y="5"/>
                  </a:lnTo>
                  <a:lnTo>
                    <a:pt x="11" y="12"/>
                  </a:lnTo>
                  <a:lnTo>
                    <a:pt x="11" y="16"/>
                  </a:lnTo>
                  <a:lnTo>
                    <a:pt x="15" y="21"/>
                  </a:lnTo>
                  <a:lnTo>
                    <a:pt x="16" y="28"/>
                  </a:lnTo>
                  <a:lnTo>
                    <a:pt x="18" y="33"/>
                  </a:lnTo>
                  <a:lnTo>
                    <a:pt x="24" y="46"/>
                  </a:lnTo>
                  <a:lnTo>
                    <a:pt x="33" y="57"/>
                  </a:lnTo>
                  <a:lnTo>
                    <a:pt x="36" y="61"/>
                  </a:lnTo>
                  <a:lnTo>
                    <a:pt x="39" y="65"/>
                  </a:lnTo>
                  <a:lnTo>
                    <a:pt x="47" y="74"/>
                  </a:lnTo>
                  <a:lnTo>
                    <a:pt x="52" y="78"/>
                  </a:lnTo>
                  <a:lnTo>
                    <a:pt x="46" y="87"/>
                  </a:lnTo>
                  <a:lnTo>
                    <a:pt x="39" y="82"/>
                  </a:lnTo>
                  <a:lnTo>
                    <a:pt x="31" y="74"/>
                  </a:lnTo>
                  <a:lnTo>
                    <a:pt x="28" y="69"/>
                  </a:lnTo>
                  <a:lnTo>
                    <a:pt x="23" y="62"/>
                  </a:lnTo>
                  <a:lnTo>
                    <a:pt x="16" y="51"/>
                  </a:lnTo>
                  <a:lnTo>
                    <a:pt x="10" y="38"/>
                  </a:lnTo>
                  <a:lnTo>
                    <a:pt x="6" y="31"/>
                  </a:lnTo>
                  <a:lnTo>
                    <a:pt x="3" y="25"/>
                  </a:lnTo>
                  <a:lnTo>
                    <a:pt x="1" y="20"/>
                  </a:lnTo>
                  <a:lnTo>
                    <a:pt x="0" y="13"/>
                  </a:lnTo>
                  <a:lnTo>
                    <a:pt x="0" y="7"/>
                  </a:lnTo>
                  <a:lnTo>
                    <a:pt x="0" y="0"/>
                  </a:lnTo>
                  <a:lnTo>
                    <a:pt x="1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69" name="Freeform 78">
              <a:extLst>
                <a:ext uri="{FF2B5EF4-FFF2-40B4-BE49-F238E27FC236}">
                  <a16:creationId xmlns:a16="http://schemas.microsoft.com/office/drawing/2014/main" id="{254D362F-EF87-9134-01F6-603CE66C3799}"/>
                </a:ext>
              </a:extLst>
            </p:cNvPr>
            <p:cNvSpPr>
              <a:spLocks/>
            </p:cNvSpPr>
            <p:nvPr/>
          </p:nvSpPr>
          <p:spPr bwMode="auto">
            <a:xfrm>
              <a:off x="1651001" y="1096963"/>
              <a:ext cx="133350" cy="133350"/>
            </a:xfrm>
            <a:custGeom>
              <a:avLst/>
              <a:gdLst>
                <a:gd name="T0" fmla="*/ 5 w 84"/>
                <a:gd name="T1" fmla="*/ 0 h 84"/>
                <a:gd name="T2" fmla="*/ 26 w 84"/>
                <a:gd name="T3" fmla="*/ 13 h 84"/>
                <a:gd name="T4" fmla="*/ 38 w 84"/>
                <a:gd name="T5" fmla="*/ 22 h 84"/>
                <a:gd name="T6" fmla="*/ 51 w 84"/>
                <a:gd name="T7" fmla="*/ 32 h 84"/>
                <a:gd name="T8" fmla="*/ 64 w 84"/>
                <a:gd name="T9" fmla="*/ 44 h 84"/>
                <a:gd name="T10" fmla="*/ 69 w 84"/>
                <a:gd name="T11" fmla="*/ 50 h 84"/>
                <a:gd name="T12" fmla="*/ 74 w 84"/>
                <a:gd name="T13" fmla="*/ 57 h 84"/>
                <a:gd name="T14" fmla="*/ 77 w 84"/>
                <a:gd name="T15" fmla="*/ 63 h 84"/>
                <a:gd name="T16" fmla="*/ 80 w 84"/>
                <a:gd name="T17" fmla="*/ 70 h 84"/>
                <a:gd name="T18" fmla="*/ 84 w 84"/>
                <a:gd name="T19" fmla="*/ 78 h 84"/>
                <a:gd name="T20" fmla="*/ 84 w 84"/>
                <a:gd name="T21" fmla="*/ 84 h 84"/>
                <a:gd name="T22" fmla="*/ 74 w 84"/>
                <a:gd name="T23" fmla="*/ 84 h 84"/>
                <a:gd name="T24" fmla="*/ 72 w 84"/>
                <a:gd name="T25" fmla="*/ 78 h 84"/>
                <a:gd name="T26" fmla="*/ 70 w 84"/>
                <a:gd name="T27" fmla="*/ 73 h 84"/>
                <a:gd name="T28" fmla="*/ 69 w 84"/>
                <a:gd name="T29" fmla="*/ 68 h 84"/>
                <a:gd name="T30" fmla="*/ 66 w 84"/>
                <a:gd name="T31" fmla="*/ 62 h 84"/>
                <a:gd name="T32" fmla="*/ 61 w 84"/>
                <a:gd name="T33" fmla="*/ 57 h 84"/>
                <a:gd name="T34" fmla="*/ 56 w 84"/>
                <a:gd name="T35" fmla="*/ 52 h 84"/>
                <a:gd name="T36" fmla="*/ 44 w 84"/>
                <a:gd name="T37" fmla="*/ 40 h 84"/>
                <a:gd name="T38" fmla="*/ 33 w 84"/>
                <a:gd name="T39" fmla="*/ 31 h 84"/>
                <a:gd name="T40" fmla="*/ 20 w 84"/>
                <a:gd name="T41" fmla="*/ 22 h 84"/>
                <a:gd name="T42" fmla="*/ 0 w 84"/>
                <a:gd name="T43" fmla="*/ 9 h 84"/>
                <a:gd name="T44" fmla="*/ 5 w 84"/>
                <a:gd name="T45"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4" h="84">
                  <a:moveTo>
                    <a:pt x="5" y="0"/>
                  </a:moveTo>
                  <a:lnTo>
                    <a:pt x="26" y="13"/>
                  </a:lnTo>
                  <a:lnTo>
                    <a:pt x="38" y="22"/>
                  </a:lnTo>
                  <a:lnTo>
                    <a:pt x="51" y="32"/>
                  </a:lnTo>
                  <a:lnTo>
                    <a:pt x="64" y="44"/>
                  </a:lnTo>
                  <a:lnTo>
                    <a:pt x="69" y="50"/>
                  </a:lnTo>
                  <a:lnTo>
                    <a:pt x="74" y="57"/>
                  </a:lnTo>
                  <a:lnTo>
                    <a:pt x="77" y="63"/>
                  </a:lnTo>
                  <a:lnTo>
                    <a:pt x="80" y="70"/>
                  </a:lnTo>
                  <a:lnTo>
                    <a:pt x="84" y="78"/>
                  </a:lnTo>
                  <a:lnTo>
                    <a:pt x="84" y="84"/>
                  </a:lnTo>
                  <a:lnTo>
                    <a:pt x="74" y="84"/>
                  </a:lnTo>
                  <a:lnTo>
                    <a:pt x="72" y="78"/>
                  </a:lnTo>
                  <a:lnTo>
                    <a:pt x="70" y="73"/>
                  </a:lnTo>
                  <a:lnTo>
                    <a:pt x="69" y="68"/>
                  </a:lnTo>
                  <a:lnTo>
                    <a:pt x="66" y="62"/>
                  </a:lnTo>
                  <a:lnTo>
                    <a:pt x="61" y="57"/>
                  </a:lnTo>
                  <a:lnTo>
                    <a:pt x="56" y="52"/>
                  </a:lnTo>
                  <a:lnTo>
                    <a:pt x="44" y="40"/>
                  </a:lnTo>
                  <a:lnTo>
                    <a:pt x="33" y="31"/>
                  </a:lnTo>
                  <a:lnTo>
                    <a:pt x="20" y="22"/>
                  </a:lnTo>
                  <a:lnTo>
                    <a:pt x="0" y="9"/>
                  </a:lnTo>
                  <a:lnTo>
                    <a:pt x="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70" name="Freeform 79">
              <a:extLst>
                <a:ext uri="{FF2B5EF4-FFF2-40B4-BE49-F238E27FC236}">
                  <a16:creationId xmlns:a16="http://schemas.microsoft.com/office/drawing/2014/main" id="{2F84CC1D-3A54-ECC1-7612-8DD4B13EF411}"/>
                </a:ext>
              </a:extLst>
            </p:cNvPr>
            <p:cNvSpPr>
              <a:spLocks/>
            </p:cNvSpPr>
            <p:nvPr/>
          </p:nvSpPr>
          <p:spPr bwMode="auto">
            <a:xfrm>
              <a:off x="1957388" y="1189038"/>
              <a:ext cx="57150" cy="125413"/>
            </a:xfrm>
            <a:custGeom>
              <a:avLst/>
              <a:gdLst>
                <a:gd name="T0" fmla="*/ 36 w 36"/>
                <a:gd name="T1" fmla="*/ 4 h 79"/>
                <a:gd name="T2" fmla="*/ 23 w 36"/>
                <a:gd name="T3" fmla="*/ 44 h 79"/>
                <a:gd name="T4" fmla="*/ 16 w 36"/>
                <a:gd name="T5" fmla="*/ 66 h 79"/>
                <a:gd name="T6" fmla="*/ 12 w 36"/>
                <a:gd name="T7" fmla="*/ 74 h 79"/>
                <a:gd name="T8" fmla="*/ 8 w 36"/>
                <a:gd name="T9" fmla="*/ 77 h 79"/>
                <a:gd name="T10" fmla="*/ 7 w 36"/>
                <a:gd name="T11" fmla="*/ 79 h 79"/>
                <a:gd name="T12" fmla="*/ 0 w 36"/>
                <a:gd name="T13" fmla="*/ 69 h 79"/>
                <a:gd name="T14" fmla="*/ 2 w 36"/>
                <a:gd name="T15" fmla="*/ 69 h 79"/>
                <a:gd name="T16" fmla="*/ 3 w 36"/>
                <a:gd name="T17" fmla="*/ 67 h 79"/>
                <a:gd name="T18" fmla="*/ 7 w 36"/>
                <a:gd name="T19" fmla="*/ 61 h 79"/>
                <a:gd name="T20" fmla="*/ 13 w 36"/>
                <a:gd name="T21" fmla="*/ 41 h 79"/>
                <a:gd name="T22" fmla="*/ 25 w 36"/>
                <a:gd name="T23" fmla="*/ 0 h 79"/>
                <a:gd name="T24" fmla="*/ 36 w 36"/>
                <a:gd name="T25" fmla="*/ 4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 h="79">
                  <a:moveTo>
                    <a:pt x="36" y="4"/>
                  </a:moveTo>
                  <a:lnTo>
                    <a:pt x="23" y="44"/>
                  </a:lnTo>
                  <a:lnTo>
                    <a:pt x="16" y="66"/>
                  </a:lnTo>
                  <a:lnTo>
                    <a:pt x="12" y="74"/>
                  </a:lnTo>
                  <a:lnTo>
                    <a:pt x="8" y="77"/>
                  </a:lnTo>
                  <a:lnTo>
                    <a:pt x="7" y="79"/>
                  </a:lnTo>
                  <a:lnTo>
                    <a:pt x="0" y="69"/>
                  </a:lnTo>
                  <a:lnTo>
                    <a:pt x="2" y="69"/>
                  </a:lnTo>
                  <a:lnTo>
                    <a:pt x="3" y="67"/>
                  </a:lnTo>
                  <a:lnTo>
                    <a:pt x="7" y="61"/>
                  </a:lnTo>
                  <a:lnTo>
                    <a:pt x="13" y="41"/>
                  </a:lnTo>
                  <a:lnTo>
                    <a:pt x="25" y="0"/>
                  </a:lnTo>
                  <a:lnTo>
                    <a:pt x="36" y="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71" name="Freeform 80">
              <a:extLst>
                <a:ext uri="{FF2B5EF4-FFF2-40B4-BE49-F238E27FC236}">
                  <a16:creationId xmlns:a16="http://schemas.microsoft.com/office/drawing/2014/main" id="{FE593675-310A-47B3-A9A1-2DC9AAAFBE03}"/>
                </a:ext>
              </a:extLst>
            </p:cNvPr>
            <p:cNvSpPr>
              <a:spLocks/>
            </p:cNvSpPr>
            <p:nvPr/>
          </p:nvSpPr>
          <p:spPr bwMode="auto">
            <a:xfrm>
              <a:off x="1384301" y="1754188"/>
              <a:ext cx="12700" cy="12700"/>
            </a:xfrm>
            <a:custGeom>
              <a:avLst/>
              <a:gdLst>
                <a:gd name="T0" fmla="*/ 0 w 8"/>
                <a:gd name="T1" fmla="*/ 7 h 8"/>
                <a:gd name="T2" fmla="*/ 0 w 8"/>
                <a:gd name="T3" fmla="*/ 8 h 8"/>
                <a:gd name="T4" fmla="*/ 8 w 8"/>
                <a:gd name="T5" fmla="*/ 0 h 8"/>
                <a:gd name="T6" fmla="*/ 0 w 8"/>
                <a:gd name="T7" fmla="*/ 7 h 8"/>
              </a:gdLst>
              <a:ahLst/>
              <a:cxnLst>
                <a:cxn ang="0">
                  <a:pos x="T0" y="T1"/>
                </a:cxn>
                <a:cxn ang="0">
                  <a:pos x="T2" y="T3"/>
                </a:cxn>
                <a:cxn ang="0">
                  <a:pos x="T4" y="T5"/>
                </a:cxn>
                <a:cxn ang="0">
                  <a:pos x="T6" y="T7"/>
                </a:cxn>
              </a:cxnLst>
              <a:rect l="0" t="0" r="r" b="b"/>
              <a:pathLst>
                <a:path w="8" h="8">
                  <a:moveTo>
                    <a:pt x="0" y="7"/>
                  </a:moveTo>
                  <a:lnTo>
                    <a:pt x="0" y="8"/>
                  </a:lnTo>
                  <a:lnTo>
                    <a:pt x="8" y="0"/>
                  </a:lnTo>
                  <a:lnTo>
                    <a:pt x="0" y="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72" name="Freeform 81">
              <a:extLst>
                <a:ext uri="{FF2B5EF4-FFF2-40B4-BE49-F238E27FC236}">
                  <a16:creationId xmlns:a16="http://schemas.microsoft.com/office/drawing/2014/main" id="{646D6145-37A5-1D00-BD7D-5EFBCB24B47F}"/>
                </a:ext>
              </a:extLst>
            </p:cNvPr>
            <p:cNvSpPr>
              <a:spLocks/>
            </p:cNvSpPr>
            <p:nvPr/>
          </p:nvSpPr>
          <p:spPr bwMode="auto">
            <a:xfrm>
              <a:off x="1847851" y="1420813"/>
              <a:ext cx="71438" cy="103188"/>
            </a:xfrm>
            <a:custGeom>
              <a:avLst/>
              <a:gdLst>
                <a:gd name="T0" fmla="*/ 45 w 45"/>
                <a:gd name="T1" fmla="*/ 1 h 65"/>
                <a:gd name="T2" fmla="*/ 43 w 45"/>
                <a:gd name="T3" fmla="*/ 8 h 65"/>
                <a:gd name="T4" fmla="*/ 40 w 45"/>
                <a:gd name="T5" fmla="*/ 24 h 65"/>
                <a:gd name="T6" fmla="*/ 35 w 45"/>
                <a:gd name="T7" fmla="*/ 36 h 65"/>
                <a:gd name="T8" fmla="*/ 28 w 45"/>
                <a:gd name="T9" fmla="*/ 45 h 65"/>
                <a:gd name="T10" fmla="*/ 23 w 45"/>
                <a:gd name="T11" fmla="*/ 50 h 65"/>
                <a:gd name="T12" fmla="*/ 20 w 45"/>
                <a:gd name="T13" fmla="*/ 54 h 65"/>
                <a:gd name="T14" fmla="*/ 18 w 45"/>
                <a:gd name="T15" fmla="*/ 55 h 65"/>
                <a:gd name="T16" fmla="*/ 5 w 45"/>
                <a:gd name="T17" fmla="*/ 65 h 65"/>
                <a:gd name="T18" fmla="*/ 0 w 45"/>
                <a:gd name="T19" fmla="*/ 55 h 65"/>
                <a:gd name="T20" fmla="*/ 12 w 45"/>
                <a:gd name="T21" fmla="*/ 47 h 65"/>
                <a:gd name="T22" fmla="*/ 14 w 45"/>
                <a:gd name="T23" fmla="*/ 45 h 65"/>
                <a:gd name="T24" fmla="*/ 15 w 45"/>
                <a:gd name="T25" fmla="*/ 44 h 65"/>
                <a:gd name="T26" fmla="*/ 18 w 45"/>
                <a:gd name="T27" fmla="*/ 39 h 65"/>
                <a:gd name="T28" fmla="*/ 25 w 45"/>
                <a:gd name="T29" fmla="*/ 29 h 65"/>
                <a:gd name="T30" fmla="*/ 28 w 45"/>
                <a:gd name="T31" fmla="*/ 21 h 65"/>
                <a:gd name="T32" fmla="*/ 33 w 45"/>
                <a:gd name="T33" fmla="*/ 6 h 65"/>
                <a:gd name="T34" fmla="*/ 35 w 45"/>
                <a:gd name="T35" fmla="*/ 0 h 65"/>
                <a:gd name="T36" fmla="*/ 45 w 45"/>
                <a:gd name="T37" fmla="*/ 1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 h="65">
                  <a:moveTo>
                    <a:pt x="45" y="1"/>
                  </a:moveTo>
                  <a:lnTo>
                    <a:pt x="43" y="8"/>
                  </a:lnTo>
                  <a:lnTo>
                    <a:pt x="40" y="24"/>
                  </a:lnTo>
                  <a:lnTo>
                    <a:pt x="35" y="36"/>
                  </a:lnTo>
                  <a:lnTo>
                    <a:pt x="28" y="45"/>
                  </a:lnTo>
                  <a:lnTo>
                    <a:pt x="23" y="50"/>
                  </a:lnTo>
                  <a:lnTo>
                    <a:pt x="20" y="54"/>
                  </a:lnTo>
                  <a:lnTo>
                    <a:pt x="18" y="55"/>
                  </a:lnTo>
                  <a:lnTo>
                    <a:pt x="5" y="65"/>
                  </a:lnTo>
                  <a:lnTo>
                    <a:pt x="0" y="55"/>
                  </a:lnTo>
                  <a:lnTo>
                    <a:pt x="12" y="47"/>
                  </a:lnTo>
                  <a:lnTo>
                    <a:pt x="14" y="45"/>
                  </a:lnTo>
                  <a:lnTo>
                    <a:pt x="15" y="44"/>
                  </a:lnTo>
                  <a:lnTo>
                    <a:pt x="18" y="39"/>
                  </a:lnTo>
                  <a:lnTo>
                    <a:pt x="25" y="29"/>
                  </a:lnTo>
                  <a:lnTo>
                    <a:pt x="28" y="21"/>
                  </a:lnTo>
                  <a:lnTo>
                    <a:pt x="33" y="6"/>
                  </a:lnTo>
                  <a:lnTo>
                    <a:pt x="35" y="0"/>
                  </a:lnTo>
                  <a:lnTo>
                    <a:pt x="45"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73" name="Freeform 82">
              <a:extLst>
                <a:ext uri="{FF2B5EF4-FFF2-40B4-BE49-F238E27FC236}">
                  <a16:creationId xmlns:a16="http://schemas.microsoft.com/office/drawing/2014/main" id="{8093AFC6-173F-D64A-FD32-64E2FB1F920B}"/>
                </a:ext>
              </a:extLst>
            </p:cNvPr>
            <p:cNvSpPr>
              <a:spLocks/>
            </p:cNvSpPr>
            <p:nvPr/>
          </p:nvSpPr>
          <p:spPr bwMode="auto">
            <a:xfrm>
              <a:off x="1720851" y="1503363"/>
              <a:ext cx="134938" cy="38100"/>
            </a:xfrm>
            <a:custGeom>
              <a:avLst/>
              <a:gdLst>
                <a:gd name="T0" fmla="*/ 85 w 85"/>
                <a:gd name="T1" fmla="*/ 13 h 24"/>
                <a:gd name="T2" fmla="*/ 77 w 85"/>
                <a:gd name="T3" fmla="*/ 16 h 24"/>
                <a:gd name="T4" fmla="*/ 67 w 85"/>
                <a:gd name="T5" fmla="*/ 21 h 24"/>
                <a:gd name="T6" fmla="*/ 58 w 85"/>
                <a:gd name="T7" fmla="*/ 23 h 24"/>
                <a:gd name="T8" fmla="*/ 46 w 85"/>
                <a:gd name="T9" fmla="*/ 24 h 24"/>
                <a:gd name="T10" fmla="*/ 40 w 85"/>
                <a:gd name="T11" fmla="*/ 24 h 24"/>
                <a:gd name="T12" fmla="*/ 33 w 85"/>
                <a:gd name="T13" fmla="*/ 24 h 24"/>
                <a:gd name="T14" fmla="*/ 26 w 85"/>
                <a:gd name="T15" fmla="*/ 24 h 24"/>
                <a:gd name="T16" fmla="*/ 22 w 85"/>
                <a:gd name="T17" fmla="*/ 21 h 24"/>
                <a:gd name="T18" fmla="*/ 15 w 85"/>
                <a:gd name="T19" fmla="*/ 19 h 24"/>
                <a:gd name="T20" fmla="*/ 10 w 85"/>
                <a:gd name="T21" fmla="*/ 16 h 24"/>
                <a:gd name="T22" fmla="*/ 5 w 85"/>
                <a:gd name="T23" fmla="*/ 11 h 24"/>
                <a:gd name="T24" fmla="*/ 0 w 85"/>
                <a:gd name="T25" fmla="*/ 6 h 24"/>
                <a:gd name="T26" fmla="*/ 9 w 85"/>
                <a:gd name="T27" fmla="*/ 0 h 24"/>
                <a:gd name="T28" fmla="*/ 12 w 85"/>
                <a:gd name="T29" fmla="*/ 5 h 24"/>
                <a:gd name="T30" fmla="*/ 17 w 85"/>
                <a:gd name="T31" fmla="*/ 8 h 24"/>
                <a:gd name="T32" fmla="*/ 20 w 85"/>
                <a:gd name="T33" fmla="*/ 10 h 24"/>
                <a:gd name="T34" fmla="*/ 25 w 85"/>
                <a:gd name="T35" fmla="*/ 11 h 24"/>
                <a:gd name="T36" fmla="*/ 30 w 85"/>
                <a:gd name="T37" fmla="*/ 13 h 24"/>
                <a:gd name="T38" fmla="*/ 35 w 85"/>
                <a:gd name="T39" fmla="*/ 15 h 24"/>
                <a:gd name="T40" fmla="*/ 40 w 85"/>
                <a:gd name="T41" fmla="*/ 15 h 24"/>
                <a:gd name="T42" fmla="*/ 44 w 85"/>
                <a:gd name="T43" fmla="*/ 15 h 24"/>
                <a:gd name="T44" fmla="*/ 54 w 85"/>
                <a:gd name="T45" fmla="*/ 13 h 24"/>
                <a:gd name="T46" fmla="*/ 64 w 85"/>
                <a:gd name="T47" fmla="*/ 11 h 24"/>
                <a:gd name="T48" fmla="*/ 72 w 85"/>
                <a:gd name="T49" fmla="*/ 8 h 24"/>
                <a:gd name="T50" fmla="*/ 80 w 85"/>
                <a:gd name="T51" fmla="*/ 3 h 24"/>
                <a:gd name="T52" fmla="*/ 85 w 85"/>
                <a:gd name="T53" fmla="*/ 1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5" h="24">
                  <a:moveTo>
                    <a:pt x="85" y="13"/>
                  </a:moveTo>
                  <a:lnTo>
                    <a:pt x="77" y="16"/>
                  </a:lnTo>
                  <a:lnTo>
                    <a:pt x="67" y="21"/>
                  </a:lnTo>
                  <a:lnTo>
                    <a:pt x="58" y="23"/>
                  </a:lnTo>
                  <a:lnTo>
                    <a:pt x="46" y="24"/>
                  </a:lnTo>
                  <a:lnTo>
                    <a:pt x="40" y="24"/>
                  </a:lnTo>
                  <a:lnTo>
                    <a:pt x="33" y="24"/>
                  </a:lnTo>
                  <a:lnTo>
                    <a:pt x="26" y="24"/>
                  </a:lnTo>
                  <a:lnTo>
                    <a:pt x="22" y="21"/>
                  </a:lnTo>
                  <a:lnTo>
                    <a:pt x="15" y="19"/>
                  </a:lnTo>
                  <a:lnTo>
                    <a:pt x="10" y="16"/>
                  </a:lnTo>
                  <a:lnTo>
                    <a:pt x="5" y="11"/>
                  </a:lnTo>
                  <a:lnTo>
                    <a:pt x="0" y="6"/>
                  </a:lnTo>
                  <a:lnTo>
                    <a:pt x="9" y="0"/>
                  </a:lnTo>
                  <a:lnTo>
                    <a:pt x="12" y="5"/>
                  </a:lnTo>
                  <a:lnTo>
                    <a:pt x="17" y="8"/>
                  </a:lnTo>
                  <a:lnTo>
                    <a:pt x="20" y="10"/>
                  </a:lnTo>
                  <a:lnTo>
                    <a:pt x="25" y="11"/>
                  </a:lnTo>
                  <a:lnTo>
                    <a:pt x="30" y="13"/>
                  </a:lnTo>
                  <a:lnTo>
                    <a:pt x="35" y="15"/>
                  </a:lnTo>
                  <a:lnTo>
                    <a:pt x="40" y="15"/>
                  </a:lnTo>
                  <a:lnTo>
                    <a:pt x="44" y="15"/>
                  </a:lnTo>
                  <a:lnTo>
                    <a:pt x="54" y="13"/>
                  </a:lnTo>
                  <a:lnTo>
                    <a:pt x="64" y="11"/>
                  </a:lnTo>
                  <a:lnTo>
                    <a:pt x="72" y="8"/>
                  </a:lnTo>
                  <a:lnTo>
                    <a:pt x="80" y="3"/>
                  </a:lnTo>
                  <a:lnTo>
                    <a:pt x="85" y="1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74" name="Freeform 83">
              <a:extLst>
                <a:ext uri="{FF2B5EF4-FFF2-40B4-BE49-F238E27FC236}">
                  <a16:creationId xmlns:a16="http://schemas.microsoft.com/office/drawing/2014/main" id="{267881CB-FD34-507D-7A9F-6FF59BD8BE4F}"/>
                </a:ext>
              </a:extLst>
            </p:cNvPr>
            <p:cNvSpPr>
              <a:spLocks/>
            </p:cNvSpPr>
            <p:nvPr/>
          </p:nvSpPr>
          <p:spPr bwMode="auto">
            <a:xfrm>
              <a:off x="1847851" y="1508125"/>
              <a:ext cx="7938" cy="15875"/>
            </a:xfrm>
            <a:custGeom>
              <a:avLst/>
              <a:gdLst>
                <a:gd name="T0" fmla="*/ 5 w 5"/>
                <a:gd name="T1" fmla="*/ 10 h 10"/>
                <a:gd name="T2" fmla="*/ 0 w 5"/>
                <a:gd name="T3" fmla="*/ 0 h 10"/>
                <a:gd name="T4" fmla="*/ 5 w 5"/>
                <a:gd name="T5" fmla="*/ 10 h 10"/>
              </a:gdLst>
              <a:ahLst/>
              <a:cxnLst>
                <a:cxn ang="0">
                  <a:pos x="T0" y="T1"/>
                </a:cxn>
                <a:cxn ang="0">
                  <a:pos x="T2" y="T3"/>
                </a:cxn>
                <a:cxn ang="0">
                  <a:pos x="T4" y="T5"/>
                </a:cxn>
              </a:cxnLst>
              <a:rect l="0" t="0" r="r" b="b"/>
              <a:pathLst>
                <a:path w="5" h="10">
                  <a:moveTo>
                    <a:pt x="5" y="10"/>
                  </a:moveTo>
                  <a:lnTo>
                    <a:pt x="0" y="0"/>
                  </a:lnTo>
                  <a:lnTo>
                    <a:pt x="5"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75" name="Freeform 84">
              <a:extLst>
                <a:ext uri="{FF2B5EF4-FFF2-40B4-BE49-F238E27FC236}">
                  <a16:creationId xmlns:a16="http://schemas.microsoft.com/office/drawing/2014/main" id="{91B7308A-AA9C-C54A-283C-D24A764454CA}"/>
                </a:ext>
              </a:extLst>
            </p:cNvPr>
            <p:cNvSpPr>
              <a:spLocks/>
            </p:cNvSpPr>
            <p:nvPr/>
          </p:nvSpPr>
          <p:spPr bwMode="auto">
            <a:xfrm>
              <a:off x="1606551" y="1417638"/>
              <a:ext cx="128588" cy="95250"/>
            </a:xfrm>
            <a:custGeom>
              <a:avLst/>
              <a:gdLst>
                <a:gd name="T0" fmla="*/ 72 w 81"/>
                <a:gd name="T1" fmla="*/ 60 h 60"/>
                <a:gd name="T2" fmla="*/ 64 w 81"/>
                <a:gd name="T3" fmla="*/ 51 h 60"/>
                <a:gd name="T4" fmla="*/ 56 w 81"/>
                <a:gd name="T5" fmla="*/ 42 h 60"/>
                <a:gd name="T6" fmla="*/ 46 w 81"/>
                <a:gd name="T7" fmla="*/ 34 h 60"/>
                <a:gd name="T8" fmla="*/ 36 w 81"/>
                <a:gd name="T9" fmla="*/ 26 h 60"/>
                <a:gd name="T10" fmla="*/ 27 w 81"/>
                <a:gd name="T11" fmla="*/ 20 h 60"/>
                <a:gd name="T12" fmla="*/ 23 w 81"/>
                <a:gd name="T13" fmla="*/ 18 h 60"/>
                <a:gd name="T14" fmla="*/ 18 w 81"/>
                <a:gd name="T15" fmla="*/ 15 h 60"/>
                <a:gd name="T16" fmla="*/ 9 w 81"/>
                <a:gd name="T17" fmla="*/ 11 h 60"/>
                <a:gd name="T18" fmla="*/ 0 w 81"/>
                <a:gd name="T19" fmla="*/ 10 h 60"/>
                <a:gd name="T20" fmla="*/ 2 w 81"/>
                <a:gd name="T21" fmla="*/ 0 h 60"/>
                <a:gd name="T22" fmla="*/ 12 w 81"/>
                <a:gd name="T23" fmla="*/ 2 h 60"/>
                <a:gd name="T24" fmla="*/ 22 w 81"/>
                <a:gd name="T25" fmla="*/ 5 h 60"/>
                <a:gd name="T26" fmla="*/ 28 w 81"/>
                <a:gd name="T27" fmla="*/ 8 h 60"/>
                <a:gd name="T28" fmla="*/ 33 w 81"/>
                <a:gd name="T29" fmla="*/ 11 h 60"/>
                <a:gd name="T30" fmla="*/ 43 w 81"/>
                <a:gd name="T31" fmla="*/ 18 h 60"/>
                <a:gd name="T32" fmla="*/ 53 w 81"/>
                <a:gd name="T33" fmla="*/ 26 h 60"/>
                <a:gd name="T34" fmla="*/ 63 w 81"/>
                <a:gd name="T35" fmla="*/ 34 h 60"/>
                <a:gd name="T36" fmla="*/ 72 w 81"/>
                <a:gd name="T37" fmla="*/ 44 h 60"/>
                <a:gd name="T38" fmla="*/ 81 w 81"/>
                <a:gd name="T39" fmla="*/ 54 h 60"/>
                <a:gd name="T40" fmla="*/ 72 w 81"/>
                <a:gd name="T41"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1" h="60">
                  <a:moveTo>
                    <a:pt x="72" y="60"/>
                  </a:moveTo>
                  <a:lnTo>
                    <a:pt x="64" y="51"/>
                  </a:lnTo>
                  <a:lnTo>
                    <a:pt x="56" y="42"/>
                  </a:lnTo>
                  <a:lnTo>
                    <a:pt x="46" y="34"/>
                  </a:lnTo>
                  <a:lnTo>
                    <a:pt x="36" y="26"/>
                  </a:lnTo>
                  <a:lnTo>
                    <a:pt x="27" y="20"/>
                  </a:lnTo>
                  <a:lnTo>
                    <a:pt x="23" y="18"/>
                  </a:lnTo>
                  <a:lnTo>
                    <a:pt x="18" y="15"/>
                  </a:lnTo>
                  <a:lnTo>
                    <a:pt x="9" y="11"/>
                  </a:lnTo>
                  <a:lnTo>
                    <a:pt x="0" y="10"/>
                  </a:lnTo>
                  <a:lnTo>
                    <a:pt x="2" y="0"/>
                  </a:lnTo>
                  <a:lnTo>
                    <a:pt x="12" y="2"/>
                  </a:lnTo>
                  <a:lnTo>
                    <a:pt x="22" y="5"/>
                  </a:lnTo>
                  <a:lnTo>
                    <a:pt x="28" y="8"/>
                  </a:lnTo>
                  <a:lnTo>
                    <a:pt x="33" y="11"/>
                  </a:lnTo>
                  <a:lnTo>
                    <a:pt x="43" y="18"/>
                  </a:lnTo>
                  <a:lnTo>
                    <a:pt x="53" y="26"/>
                  </a:lnTo>
                  <a:lnTo>
                    <a:pt x="63" y="34"/>
                  </a:lnTo>
                  <a:lnTo>
                    <a:pt x="72" y="44"/>
                  </a:lnTo>
                  <a:lnTo>
                    <a:pt x="81" y="54"/>
                  </a:lnTo>
                  <a:lnTo>
                    <a:pt x="72" y="6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76" name="Freeform 85">
              <a:extLst>
                <a:ext uri="{FF2B5EF4-FFF2-40B4-BE49-F238E27FC236}">
                  <a16:creationId xmlns:a16="http://schemas.microsoft.com/office/drawing/2014/main" id="{F76768C1-9080-33D5-9666-71E20DEBFE1B}"/>
                </a:ext>
              </a:extLst>
            </p:cNvPr>
            <p:cNvSpPr>
              <a:spLocks/>
            </p:cNvSpPr>
            <p:nvPr/>
          </p:nvSpPr>
          <p:spPr bwMode="auto">
            <a:xfrm>
              <a:off x="1720851" y="1503363"/>
              <a:ext cx="14288" cy="9525"/>
            </a:xfrm>
            <a:custGeom>
              <a:avLst/>
              <a:gdLst>
                <a:gd name="T0" fmla="*/ 0 w 9"/>
                <a:gd name="T1" fmla="*/ 6 h 6"/>
                <a:gd name="T2" fmla="*/ 9 w 9"/>
                <a:gd name="T3" fmla="*/ 0 h 6"/>
                <a:gd name="T4" fmla="*/ 0 w 9"/>
                <a:gd name="T5" fmla="*/ 6 h 6"/>
              </a:gdLst>
              <a:ahLst/>
              <a:cxnLst>
                <a:cxn ang="0">
                  <a:pos x="T0" y="T1"/>
                </a:cxn>
                <a:cxn ang="0">
                  <a:pos x="T2" y="T3"/>
                </a:cxn>
                <a:cxn ang="0">
                  <a:pos x="T4" y="T5"/>
                </a:cxn>
              </a:cxnLst>
              <a:rect l="0" t="0" r="r" b="b"/>
              <a:pathLst>
                <a:path w="9" h="6">
                  <a:moveTo>
                    <a:pt x="0" y="6"/>
                  </a:moveTo>
                  <a:lnTo>
                    <a:pt x="9" y="0"/>
                  </a:lnTo>
                  <a:lnTo>
                    <a:pt x="0"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77" name="Freeform 86">
              <a:extLst>
                <a:ext uri="{FF2B5EF4-FFF2-40B4-BE49-F238E27FC236}">
                  <a16:creationId xmlns:a16="http://schemas.microsoft.com/office/drawing/2014/main" id="{6C277777-7C2A-79D3-6D70-432CA61AE952}"/>
                </a:ext>
              </a:extLst>
            </p:cNvPr>
            <p:cNvSpPr>
              <a:spLocks/>
            </p:cNvSpPr>
            <p:nvPr/>
          </p:nvSpPr>
          <p:spPr bwMode="auto">
            <a:xfrm>
              <a:off x="1585913" y="1350963"/>
              <a:ext cx="92075" cy="82550"/>
            </a:xfrm>
            <a:custGeom>
              <a:avLst/>
              <a:gdLst>
                <a:gd name="T0" fmla="*/ 13 w 58"/>
                <a:gd name="T1" fmla="*/ 52 h 52"/>
                <a:gd name="T2" fmla="*/ 8 w 58"/>
                <a:gd name="T3" fmla="*/ 52 h 52"/>
                <a:gd name="T4" fmla="*/ 4 w 58"/>
                <a:gd name="T5" fmla="*/ 50 h 52"/>
                <a:gd name="T6" fmla="*/ 0 w 58"/>
                <a:gd name="T7" fmla="*/ 47 h 52"/>
                <a:gd name="T8" fmla="*/ 2 w 58"/>
                <a:gd name="T9" fmla="*/ 40 h 52"/>
                <a:gd name="T10" fmla="*/ 5 w 58"/>
                <a:gd name="T11" fmla="*/ 35 h 52"/>
                <a:gd name="T12" fmla="*/ 12 w 58"/>
                <a:gd name="T13" fmla="*/ 31 h 52"/>
                <a:gd name="T14" fmla="*/ 30 w 58"/>
                <a:gd name="T15" fmla="*/ 16 h 52"/>
                <a:gd name="T16" fmla="*/ 40 w 58"/>
                <a:gd name="T17" fmla="*/ 8 h 52"/>
                <a:gd name="T18" fmla="*/ 49 w 58"/>
                <a:gd name="T19" fmla="*/ 0 h 52"/>
                <a:gd name="T20" fmla="*/ 58 w 58"/>
                <a:gd name="T21" fmla="*/ 6 h 52"/>
                <a:gd name="T22" fmla="*/ 48 w 58"/>
                <a:gd name="T23" fmla="*/ 16 h 52"/>
                <a:gd name="T24" fmla="*/ 36 w 58"/>
                <a:gd name="T25" fmla="*/ 24 h 52"/>
                <a:gd name="T26" fmla="*/ 18 w 58"/>
                <a:gd name="T27" fmla="*/ 39 h 52"/>
                <a:gd name="T28" fmla="*/ 12 w 58"/>
                <a:gd name="T29" fmla="*/ 44 h 52"/>
                <a:gd name="T30" fmla="*/ 10 w 58"/>
                <a:gd name="T31" fmla="*/ 47 h 52"/>
                <a:gd name="T32" fmla="*/ 10 w 58"/>
                <a:gd name="T33" fmla="*/ 44 h 52"/>
                <a:gd name="T34" fmla="*/ 10 w 58"/>
                <a:gd name="T35" fmla="*/ 42 h 52"/>
                <a:gd name="T36" fmla="*/ 10 w 58"/>
                <a:gd name="T37" fmla="*/ 42 h 52"/>
                <a:gd name="T38" fmla="*/ 13 w 58"/>
                <a:gd name="T39" fmla="*/ 42 h 52"/>
                <a:gd name="T40" fmla="*/ 13 w 58"/>
                <a:gd name="T41" fmla="*/ 5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8" h="52">
                  <a:moveTo>
                    <a:pt x="13" y="52"/>
                  </a:moveTo>
                  <a:lnTo>
                    <a:pt x="8" y="52"/>
                  </a:lnTo>
                  <a:lnTo>
                    <a:pt x="4" y="50"/>
                  </a:lnTo>
                  <a:lnTo>
                    <a:pt x="0" y="47"/>
                  </a:lnTo>
                  <a:lnTo>
                    <a:pt x="2" y="40"/>
                  </a:lnTo>
                  <a:lnTo>
                    <a:pt x="5" y="35"/>
                  </a:lnTo>
                  <a:lnTo>
                    <a:pt x="12" y="31"/>
                  </a:lnTo>
                  <a:lnTo>
                    <a:pt x="30" y="16"/>
                  </a:lnTo>
                  <a:lnTo>
                    <a:pt x="40" y="8"/>
                  </a:lnTo>
                  <a:lnTo>
                    <a:pt x="49" y="0"/>
                  </a:lnTo>
                  <a:lnTo>
                    <a:pt x="58" y="6"/>
                  </a:lnTo>
                  <a:lnTo>
                    <a:pt x="48" y="16"/>
                  </a:lnTo>
                  <a:lnTo>
                    <a:pt x="36" y="24"/>
                  </a:lnTo>
                  <a:lnTo>
                    <a:pt x="18" y="39"/>
                  </a:lnTo>
                  <a:lnTo>
                    <a:pt x="12" y="44"/>
                  </a:lnTo>
                  <a:lnTo>
                    <a:pt x="10" y="47"/>
                  </a:lnTo>
                  <a:lnTo>
                    <a:pt x="10" y="44"/>
                  </a:lnTo>
                  <a:lnTo>
                    <a:pt x="10" y="42"/>
                  </a:lnTo>
                  <a:lnTo>
                    <a:pt x="10" y="42"/>
                  </a:lnTo>
                  <a:lnTo>
                    <a:pt x="13" y="42"/>
                  </a:lnTo>
                  <a:lnTo>
                    <a:pt x="13" y="5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78" name="Freeform 87">
              <a:extLst>
                <a:ext uri="{FF2B5EF4-FFF2-40B4-BE49-F238E27FC236}">
                  <a16:creationId xmlns:a16="http://schemas.microsoft.com/office/drawing/2014/main" id="{2AC293F1-760D-C733-CCDC-CA57FAC47581}"/>
                </a:ext>
              </a:extLst>
            </p:cNvPr>
            <p:cNvSpPr>
              <a:spLocks/>
            </p:cNvSpPr>
            <p:nvPr/>
          </p:nvSpPr>
          <p:spPr bwMode="auto">
            <a:xfrm>
              <a:off x="1606551" y="1417638"/>
              <a:ext cx="3175" cy="15875"/>
            </a:xfrm>
            <a:custGeom>
              <a:avLst/>
              <a:gdLst>
                <a:gd name="T0" fmla="*/ 2 w 2"/>
                <a:gd name="T1" fmla="*/ 0 h 10"/>
                <a:gd name="T2" fmla="*/ 0 w 2"/>
                <a:gd name="T3" fmla="*/ 0 h 10"/>
                <a:gd name="T4" fmla="*/ 0 w 2"/>
                <a:gd name="T5" fmla="*/ 10 h 10"/>
                <a:gd name="T6" fmla="*/ 2 w 2"/>
                <a:gd name="T7" fmla="*/ 0 h 10"/>
              </a:gdLst>
              <a:ahLst/>
              <a:cxnLst>
                <a:cxn ang="0">
                  <a:pos x="T0" y="T1"/>
                </a:cxn>
                <a:cxn ang="0">
                  <a:pos x="T2" y="T3"/>
                </a:cxn>
                <a:cxn ang="0">
                  <a:pos x="T4" y="T5"/>
                </a:cxn>
                <a:cxn ang="0">
                  <a:pos x="T6" y="T7"/>
                </a:cxn>
              </a:cxnLst>
              <a:rect l="0" t="0" r="r" b="b"/>
              <a:pathLst>
                <a:path w="2" h="10">
                  <a:moveTo>
                    <a:pt x="2" y="0"/>
                  </a:moveTo>
                  <a:lnTo>
                    <a:pt x="0" y="0"/>
                  </a:lnTo>
                  <a:lnTo>
                    <a:pt x="0" y="10"/>
                  </a:lnTo>
                  <a:lnTo>
                    <a:pt x="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79" name="Freeform 88">
              <a:extLst>
                <a:ext uri="{FF2B5EF4-FFF2-40B4-BE49-F238E27FC236}">
                  <a16:creationId xmlns:a16="http://schemas.microsoft.com/office/drawing/2014/main" id="{BD31AAFF-6E3F-E40B-B653-05CFBFB7D546}"/>
                </a:ext>
              </a:extLst>
            </p:cNvPr>
            <p:cNvSpPr>
              <a:spLocks/>
            </p:cNvSpPr>
            <p:nvPr/>
          </p:nvSpPr>
          <p:spPr bwMode="auto">
            <a:xfrm>
              <a:off x="1663701" y="1277938"/>
              <a:ext cx="220663" cy="82550"/>
            </a:xfrm>
            <a:custGeom>
              <a:avLst/>
              <a:gdLst>
                <a:gd name="T0" fmla="*/ 0 w 139"/>
                <a:gd name="T1" fmla="*/ 46 h 52"/>
                <a:gd name="T2" fmla="*/ 7 w 139"/>
                <a:gd name="T3" fmla="*/ 39 h 52"/>
                <a:gd name="T4" fmla="*/ 13 w 139"/>
                <a:gd name="T5" fmla="*/ 33 h 52"/>
                <a:gd name="T6" fmla="*/ 22 w 139"/>
                <a:gd name="T7" fmla="*/ 26 h 52"/>
                <a:gd name="T8" fmla="*/ 31 w 139"/>
                <a:gd name="T9" fmla="*/ 21 h 52"/>
                <a:gd name="T10" fmla="*/ 51 w 139"/>
                <a:gd name="T11" fmla="*/ 11 h 52"/>
                <a:gd name="T12" fmla="*/ 61 w 139"/>
                <a:gd name="T13" fmla="*/ 8 h 52"/>
                <a:gd name="T14" fmla="*/ 71 w 139"/>
                <a:gd name="T15" fmla="*/ 5 h 52"/>
                <a:gd name="T16" fmla="*/ 92 w 139"/>
                <a:gd name="T17" fmla="*/ 0 h 52"/>
                <a:gd name="T18" fmla="*/ 102 w 139"/>
                <a:gd name="T19" fmla="*/ 0 h 52"/>
                <a:gd name="T20" fmla="*/ 112 w 139"/>
                <a:gd name="T21" fmla="*/ 1 h 52"/>
                <a:gd name="T22" fmla="*/ 120 w 139"/>
                <a:gd name="T23" fmla="*/ 3 h 52"/>
                <a:gd name="T24" fmla="*/ 125 w 139"/>
                <a:gd name="T25" fmla="*/ 6 h 52"/>
                <a:gd name="T26" fmla="*/ 128 w 139"/>
                <a:gd name="T27" fmla="*/ 8 h 52"/>
                <a:gd name="T28" fmla="*/ 134 w 139"/>
                <a:gd name="T29" fmla="*/ 13 h 52"/>
                <a:gd name="T30" fmla="*/ 139 w 139"/>
                <a:gd name="T31" fmla="*/ 21 h 52"/>
                <a:gd name="T32" fmla="*/ 131 w 139"/>
                <a:gd name="T33" fmla="*/ 28 h 52"/>
                <a:gd name="T34" fmla="*/ 126 w 139"/>
                <a:gd name="T35" fmla="*/ 21 h 52"/>
                <a:gd name="T36" fmla="*/ 121 w 139"/>
                <a:gd name="T37" fmla="*/ 16 h 52"/>
                <a:gd name="T38" fmla="*/ 120 w 139"/>
                <a:gd name="T39" fmla="*/ 15 h 52"/>
                <a:gd name="T40" fmla="*/ 116 w 139"/>
                <a:gd name="T41" fmla="*/ 15 h 52"/>
                <a:gd name="T42" fmla="*/ 110 w 139"/>
                <a:gd name="T43" fmla="*/ 11 h 52"/>
                <a:gd name="T44" fmla="*/ 102 w 139"/>
                <a:gd name="T45" fmla="*/ 11 h 52"/>
                <a:gd name="T46" fmla="*/ 92 w 139"/>
                <a:gd name="T47" fmla="*/ 11 h 52"/>
                <a:gd name="T48" fmla="*/ 74 w 139"/>
                <a:gd name="T49" fmla="*/ 15 h 52"/>
                <a:gd name="T50" fmla="*/ 64 w 139"/>
                <a:gd name="T51" fmla="*/ 18 h 52"/>
                <a:gd name="T52" fmla="*/ 54 w 139"/>
                <a:gd name="T53" fmla="*/ 21 h 52"/>
                <a:gd name="T54" fmla="*/ 36 w 139"/>
                <a:gd name="T55" fmla="*/ 31 h 52"/>
                <a:gd name="T56" fmla="*/ 28 w 139"/>
                <a:gd name="T57" fmla="*/ 36 h 52"/>
                <a:gd name="T58" fmla="*/ 20 w 139"/>
                <a:gd name="T59" fmla="*/ 41 h 52"/>
                <a:gd name="T60" fmla="*/ 13 w 139"/>
                <a:gd name="T61" fmla="*/ 47 h 52"/>
                <a:gd name="T62" fmla="*/ 9 w 139"/>
                <a:gd name="T63" fmla="*/ 52 h 52"/>
                <a:gd name="T64" fmla="*/ 0 w 139"/>
                <a:gd name="T65" fmla="*/ 46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9" h="52">
                  <a:moveTo>
                    <a:pt x="0" y="46"/>
                  </a:moveTo>
                  <a:lnTo>
                    <a:pt x="7" y="39"/>
                  </a:lnTo>
                  <a:lnTo>
                    <a:pt x="13" y="33"/>
                  </a:lnTo>
                  <a:lnTo>
                    <a:pt x="22" y="26"/>
                  </a:lnTo>
                  <a:lnTo>
                    <a:pt x="31" y="21"/>
                  </a:lnTo>
                  <a:lnTo>
                    <a:pt x="51" y="11"/>
                  </a:lnTo>
                  <a:lnTo>
                    <a:pt x="61" y="8"/>
                  </a:lnTo>
                  <a:lnTo>
                    <a:pt x="71" y="5"/>
                  </a:lnTo>
                  <a:lnTo>
                    <a:pt x="92" y="0"/>
                  </a:lnTo>
                  <a:lnTo>
                    <a:pt x="102" y="0"/>
                  </a:lnTo>
                  <a:lnTo>
                    <a:pt x="112" y="1"/>
                  </a:lnTo>
                  <a:lnTo>
                    <a:pt x="120" y="3"/>
                  </a:lnTo>
                  <a:lnTo>
                    <a:pt x="125" y="6"/>
                  </a:lnTo>
                  <a:lnTo>
                    <a:pt x="128" y="8"/>
                  </a:lnTo>
                  <a:lnTo>
                    <a:pt x="134" y="13"/>
                  </a:lnTo>
                  <a:lnTo>
                    <a:pt x="139" y="21"/>
                  </a:lnTo>
                  <a:lnTo>
                    <a:pt x="131" y="28"/>
                  </a:lnTo>
                  <a:lnTo>
                    <a:pt x="126" y="21"/>
                  </a:lnTo>
                  <a:lnTo>
                    <a:pt x="121" y="16"/>
                  </a:lnTo>
                  <a:lnTo>
                    <a:pt x="120" y="15"/>
                  </a:lnTo>
                  <a:lnTo>
                    <a:pt x="116" y="15"/>
                  </a:lnTo>
                  <a:lnTo>
                    <a:pt x="110" y="11"/>
                  </a:lnTo>
                  <a:lnTo>
                    <a:pt x="102" y="11"/>
                  </a:lnTo>
                  <a:lnTo>
                    <a:pt x="92" y="11"/>
                  </a:lnTo>
                  <a:lnTo>
                    <a:pt x="74" y="15"/>
                  </a:lnTo>
                  <a:lnTo>
                    <a:pt x="64" y="18"/>
                  </a:lnTo>
                  <a:lnTo>
                    <a:pt x="54" y="21"/>
                  </a:lnTo>
                  <a:lnTo>
                    <a:pt x="36" y="31"/>
                  </a:lnTo>
                  <a:lnTo>
                    <a:pt x="28" y="36"/>
                  </a:lnTo>
                  <a:lnTo>
                    <a:pt x="20" y="41"/>
                  </a:lnTo>
                  <a:lnTo>
                    <a:pt x="13" y="47"/>
                  </a:lnTo>
                  <a:lnTo>
                    <a:pt x="9" y="52"/>
                  </a:lnTo>
                  <a:lnTo>
                    <a:pt x="0" y="4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80" name="Freeform 89">
              <a:extLst>
                <a:ext uri="{FF2B5EF4-FFF2-40B4-BE49-F238E27FC236}">
                  <a16:creationId xmlns:a16="http://schemas.microsoft.com/office/drawing/2014/main" id="{7C1834FD-2F00-A987-DE0A-701A4269C8B7}"/>
                </a:ext>
              </a:extLst>
            </p:cNvPr>
            <p:cNvSpPr>
              <a:spLocks/>
            </p:cNvSpPr>
            <p:nvPr/>
          </p:nvSpPr>
          <p:spPr bwMode="auto">
            <a:xfrm>
              <a:off x="1663701" y="1350963"/>
              <a:ext cx="14288" cy="9525"/>
            </a:xfrm>
            <a:custGeom>
              <a:avLst/>
              <a:gdLst>
                <a:gd name="T0" fmla="*/ 9 w 9"/>
                <a:gd name="T1" fmla="*/ 6 h 6"/>
                <a:gd name="T2" fmla="*/ 0 w 9"/>
                <a:gd name="T3" fmla="*/ 0 h 6"/>
                <a:gd name="T4" fmla="*/ 9 w 9"/>
                <a:gd name="T5" fmla="*/ 6 h 6"/>
              </a:gdLst>
              <a:ahLst/>
              <a:cxnLst>
                <a:cxn ang="0">
                  <a:pos x="T0" y="T1"/>
                </a:cxn>
                <a:cxn ang="0">
                  <a:pos x="T2" y="T3"/>
                </a:cxn>
                <a:cxn ang="0">
                  <a:pos x="T4" y="T5"/>
                </a:cxn>
              </a:cxnLst>
              <a:rect l="0" t="0" r="r" b="b"/>
              <a:pathLst>
                <a:path w="9" h="6">
                  <a:moveTo>
                    <a:pt x="9" y="6"/>
                  </a:moveTo>
                  <a:lnTo>
                    <a:pt x="0" y="0"/>
                  </a:lnTo>
                  <a:lnTo>
                    <a:pt x="9"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81" name="Freeform 90">
              <a:extLst>
                <a:ext uri="{FF2B5EF4-FFF2-40B4-BE49-F238E27FC236}">
                  <a16:creationId xmlns:a16="http://schemas.microsoft.com/office/drawing/2014/main" id="{1251058D-C921-DA42-8201-DF8CBED7591A}"/>
                </a:ext>
              </a:extLst>
            </p:cNvPr>
            <p:cNvSpPr>
              <a:spLocks/>
            </p:cNvSpPr>
            <p:nvPr/>
          </p:nvSpPr>
          <p:spPr bwMode="auto">
            <a:xfrm>
              <a:off x="1871663" y="1311275"/>
              <a:ext cx="47625" cy="114300"/>
            </a:xfrm>
            <a:custGeom>
              <a:avLst/>
              <a:gdLst>
                <a:gd name="T0" fmla="*/ 10 w 30"/>
                <a:gd name="T1" fmla="*/ 0 h 72"/>
                <a:gd name="T2" fmla="*/ 13 w 30"/>
                <a:gd name="T3" fmla="*/ 10 h 72"/>
                <a:gd name="T4" fmla="*/ 17 w 30"/>
                <a:gd name="T5" fmla="*/ 20 h 72"/>
                <a:gd name="T6" fmla="*/ 23 w 30"/>
                <a:gd name="T7" fmla="*/ 43 h 72"/>
                <a:gd name="T8" fmla="*/ 30 w 30"/>
                <a:gd name="T9" fmla="*/ 69 h 72"/>
                <a:gd name="T10" fmla="*/ 20 w 30"/>
                <a:gd name="T11" fmla="*/ 72 h 72"/>
                <a:gd name="T12" fmla="*/ 13 w 30"/>
                <a:gd name="T13" fmla="*/ 46 h 72"/>
                <a:gd name="T14" fmla="*/ 7 w 30"/>
                <a:gd name="T15" fmla="*/ 23 h 72"/>
                <a:gd name="T16" fmla="*/ 3 w 30"/>
                <a:gd name="T17" fmla="*/ 13 h 72"/>
                <a:gd name="T18" fmla="*/ 0 w 30"/>
                <a:gd name="T19" fmla="*/ 5 h 72"/>
                <a:gd name="T20" fmla="*/ 10 w 30"/>
                <a:gd name="T21"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 h="72">
                  <a:moveTo>
                    <a:pt x="10" y="0"/>
                  </a:moveTo>
                  <a:lnTo>
                    <a:pt x="13" y="10"/>
                  </a:lnTo>
                  <a:lnTo>
                    <a:pt x="17" y="20"/>
                  </a:lnTo>
                  <a:lnTo>
                    <a:pt x="23" y="43"/>
                  </a:lnTo>
                  <a:lnTo>
                    <a:pt x="30" y="69"/>
                  </a:lnTo>
                  <a:lnTo>
                    <a:pt x="20" y="72"/>
                  </a:lnTo>
                  <a:lnTo>
                    <a:pt x="13" y="46"/>
                  </a:lnTo>
                  <a:lnTo>
                    <a:pt x="7" y="23"/>
                  </a:lnTo>
                  <a:lnTo>
                    <a:pt x="3" y="13"/>
                  </a:lnTo>
                  <a:lnTo>
                    <a:pt x="0" y="5"/>
                  </a:lnTo>
                  <a:lnTo>
                    <a:pt x="1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82" name="Freeform 91">
              <a:extLst>
                <a:ext uri="{FF2B5EF4-FFF2-40B4-BE49-F238E27FC236}">
                  <a16:creationId xmlns:a16="http://schemas.microsoft.com/office/drawing/2014/main" id="{3653FB8E-23C6-DC83-A5D7-D5428C9DFF1C}"/>
                </a:ext>
              </a:extLst>
            </p:cNvPr>
            <p:cNvSpPr>
              <a:spLocks/>
            </p:cNvSpPr>
            <p:nvPr/>
          </p:nvSpPr>
          <p:spPr bwMode="auto">
            <a:xfrm>
              <a:off x="1871663" y="1311275"/>
              <a:ext cx="15875" cy="11113"/>
            </a:xfrm>
            <a:custGeom>
              <a:avLst/>
              <a:gdLst>
                <a:gd name="T0" fmla="*/ 8 w 10"/>
                <a:gd name="T1" fmla="*/ 0 h 7"/>
                <a:gd name="T2" fmla="*/ 10 w 10"/>
                <a:gd name="T3" fmla="*/ 2 h 7"/>
                <a:gd name="T4" fmla="*/ 10 w 10"/>
                <a:gd name="T5" fmla="*/ 0 h 7"/>
                <a:gd name="T6" fmla="*/ 0 w 10"/>
                <a:gd name="T7" fmla="*/ 5 h 7"/>
                <a:gd name="T8" fmla="*/ 0 w 10"/>
                <a:gd name="T9" fmla="*/ 7 h 7"/>
                <a:gd name="T10" fmla="*/ 8 w 10"/>
                <a:gd name="T11" fmla="*/ 0 h 7"/>
              </a:gdLst>
              <a:ahLst/>
              <a:cxnLst>
                <a:cxn ang="0">
                  <a:pos x="T0" y="T1"/>
                </a:cxn>
                <a:cxn ang="0">
                  <a:pos x="T2" y="T3"/>
                </a:cxn>
                <a:cxn ang="0">
                  <a:pos x="T4" y="T5"/>
                </a:cxn>
                <a:cxn ang="0">
                  <a:pos x="T6" y="T7"/>
                </a:cxn>
                <a:cxn ang="0">
                  <a:pos x="T8" y="T9"/>
                </a:cxn>
                <a:cxn ang="0">
                  <a:pos x="T10" y="T11"/>
                </a:cxn>
              </a:cxnLst>
              <a:rect l="0" t="0" r="r" b="b"/>
              <a:pathLst>
                <a:path w="10" h="7">
                  <a:moveTo>
                    <a:pt x="8" y="0"/>
                  </a:moveTo>
                  <a:lnTo>
                    <a:pt x="10" y="2"/>
                  </a:lnTo>
                  <a:lnTo>
                    <a:pt x="10" y="0"/>
                  </a:lnTo>
                  <a:lnTo>
                    <a:pt x="0" y="5"/>
                  </a:lnTo>
                  <a:lnTo>
                    <a:pt x="0" y="7"/>
                  </a:lnTo>
                  <a:lnTo>
                    <a:pt x="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83" name="Freeform 92">
              <a:extLst>
                <a:ext uri="{FF2B5EF4-FFF2-40B4-BE49-F238E27FC236}">
                  <a16:creationId xmlns:a16="http://schemas.microsoft.com/office/drawing/2014/main" id="{B1E2D631-CD23-59C3-ADE9-B5E7D990BB59}"/>
                </a:ext>
              </a:extLst>
            </p:cNvPr>
            <p:cNvSpPr>
              <a:spLocks/>
            </p:cNvSpPr>
            <p:nvPr/>
          </p:nvSpPr>
          <p:spPr bwMode="auto">
            <a:xfrm>
              <a:off x="1903413" y="1420813"/>
              <a:ext cx="15875" cy="4763"/>
            </a:xfrm>
            <a:custGeom>
              <a:avLst/>
              <a:gdLst>
                <a:gd name="T0" fmla="*/ 10 w 10"/>
                <a:gd name="T1" fmla="*/ 0 h 3"/>
                <a:gd name="T2" fmla="*/ 10 w 10"/>
                <a:gd name="T3" fmla="*/ 1 h 3"/>
                <a:gd name="T4" fmla="*/ 0 w 10"/>
                <a:gd name="T5" fmla="*/ 0 h 3"/>
                <a:gd name="T6" fmla="*/ 0 w 10"/>
                <a:gd name="T7" fmla="*/ 3 h 3"/>
                <a:gd name="T8" fmla="*/ 10 w 10"/>
                <a:gd name="T9" fmla="*/ 0 h 3"/>
              </a:gdLst>
              <a:ahLst/>
              <a:cxnLst>
                <a:cxn ang="0">
                  <a:pos x="T0" y="T1"/>
                </a:cxn>
                <a:cxn ang="0">
                  <a:pos x="T2" y="T3"/>
                </a:cxn>
                <a:cxn ang="0">
                  <a:pos x="T4" y="T5"/>
                </a:cxn>
                <a:cxn ang="0">
                  <a:pos x="T6" y="T7"/>
                </a:cxn>
                <a:cxn ang="0">
                  <a:pos x="T8" y="T9"/>
                </a:cxn>
              </a:cxnLst>
              <a:rect l="0" t="0" r="r" b="b"/>
              <a:pathLst>
                <a:path w="10" h="3">
                  <a:moveTo>
                    <a:pt x="10" y="0"/>
                  </a:moveTo>
                  <a:lnTo>
                    <a:pt x="10" y="1"/>
                  </a:lnTo>
                  <a:lnTo>
                    <a:pt x="0" y="0"/>
                  </a:lnTo>
                  <a:lnTo>
                    <a:pt x="0" y="3"/>
                  </a:lnTo>
                  <a:lnTo>
                    <a:pt x="1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84" name="Freeform 93">
              <a:extLst>
                <a:ext uri="{FF2B5EF4-FFF2-40B4-BE49-F238E27FC236}">
                  <a16:creationId xmlns:a16="http://schemas.microsoft.com/office/drawing/2014/main" id="{763F89C5-14C6-985B-2147-5BBEDC058380}"/>
                </a:ext>
              </a:extLst>
            </p:cNvPr>
            <p:cNvSpPr>
              <a:spLocks/>
            </p:cNvSpPr>
            <p:nvPr/>
          </p:nvSpPr>
          <p:spPr bwMode="auto">
            <a:xfrm>
              <a:off x="1712913" y="1397000"/>
              <a:ext cx="153988" cy="41275"/>
            </a:xfrm>
            <a:custGeom>
              <a:avLst/>
              <a:gdLst>
                <a:gd name="T0" fmla="*/ 0 w 97"/>
                <a:gd name="T1" fmla="*/ 5 h 26"/>
                <a:gd name="T2" fmla="*/ 12 w 97"/>
                <a:gd name="T3" fmla="*/ 2 h 26"/>
                <a:gd name="T4" fmla="*/ 25 w 97"/>
                <a:gd name="T5" fmla="*/ 0 h 26"/>
                <a:gd name="T6" fmla="*/ 38 w 97"/>
                <a:gd name="T7" fmla="*/ 0 h 26"/>
                <a:gd name="T8" fmla="*/ 53 w 97"/>
                <a:gd name="T9" fmla="*/ 2 h 26"/>
                <a:gd name="T10" fmla="*/ 66 w 97"/>
                <a:gd name="T11" fmla="*/ 5 h 26"/>
                <a:gd name="T12" fmla="*/ 79 w 97"/>
                <a:gd name="T13" fmla="*/ 8 h 26"/>
                <a:gd name="T14" fmla="*/ 89 w 97"/>
                <a:gd name="T15" fmla="*/ 11 h 26"/>
                <a:gd name="T16" fmla="*/ 94 w 97"/>
                <a:gd name="T17" fmla="*/ 15 h 26"/>
                <a:gd name="T18" fmla="*/ 97 w 97"/>
                <a:gd name="T19" fmla="*/ 16 h 26"/>
                <a:gd name="T20" fmla="*/ 90 w 97"/>
                <a:gd name="T21" fmla="*/ 26 h 26"/>
                <a:gd name="T22" fmla="*/ 89 w 97"/>
                <a:gd name="T23" fmla="*/ 23 h 26"/>
                <a:gd name="T24" fmla="*/ 85 w 97"/>
                <a:gd name="T25" fmla="*/ 21 h 26"/>
                <a:gd name="T26" fmla="*/ 76 w 97"/>
                <a:gd name="T27" fmla="*/ 18 h 26"/>
                <a:gd name="T28" fmla="*/ 64 w 97"/>
                <a:gd name="T29" fmla="*/ 15 h 26"/>
                <a:gd name="T30" fmla="*/ 51 w 97"/>
                <a:gd name="T31" fmla="*/ 11 h 26"/>
                <a:gd name="T32" fmla="*/ 38 w 97"/>
                <a:gd name="T33" fmla="*/ 10 h 26"/>
                <a:gd name="T34" fmla="*/ 25 w 97"/>
                <a:gd name="T35" fmla="*/ 10 h 26"/>
                <a:gd name="T36" fmla="*/ 14 w 97"/>
                <a:gd name="T37" fmla="*/ 11 h 26"/>
                <a:gd name="T38" fmla="*/ 4 w 97"/>
                <a:gd name="T39" fmla="*/ 15 h 26"/>
                <a:gd name="T40" fmla="*/ 0 w 97"/>
                <a:gd name="T41" fmla="*/ 5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7" h="26">
                  <a:moveTo>
                    <a:pt x="0" y="5"/>
                  </a:moveTo>
                  <a:lnTo>
                    <a:pt x="12" y="2"/>
                  </a:lnTo>
                  <a:lnTo>
                    <a:pt x="25" y="0"/>
                  </a:lnTo>
                  <a:lnTo>
                    <a:pt x="38" y="0"/>
                  </a:lnTo>
                  <a:lnTo>
                    <a:pt x="53" y="2"/>
                  </a:lnTo>
                  <a:lnTo>
                    <a:pt x="66" y="5"/>
                  </a:lnTo>
                  <a:lnTo>
                    <a:pt x="79" y="8"/>
                  </a:lnTo>
                  <a:lnTo>
                    <a:pt x="89" y="11"/>
                  </a:lnTo>
                  <a:lnTo>
                    <a:pt x="94" y="15"/>
                  </a:lnTo>
                  <a:lnTo>
                    <a:pt x="97" y="16"/>
                  </a:lnTo>
                  <a:lnTo>
                    <a:pt x="90" y="26"/>
                  </a:lnTo>
                  <a:lnTo>
                    <a:pt x="89" y="23"/>
                  </a:lnTo>
                  <a:lnTo>
                    <a:pt x="85" y="21"/>
                  </a:lnTo>
                  <a:lnTo>
                    <a:pt x="76" y="18"/>
                  </a:lnTo>
                  <a:lnTo>
                    <a:pt x="64" y="15"/>
                  </a:lnTo>
                  <a:lnTo>
                    <a:pt x="51" y="11"/>
                  </a:lnTo>
                  <a:lnTo>
                    <a:pt x="38" y="10"/>
                  </a:lnTo>
                  <a:lnTo>
                    <a:pt x="25" y="10"/>
                  </a:lnTo>
                  <a:lnTo>
                    <a:pt x="14" y="11"/>
                  </a:lnTo>
                  <a:lnTo>
                    <a:pt x="4" y="15"/>
                  </a:lnTo>
                  <a:lnTo>
                    <a:pt x="0"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85" name="Freeform 94">
              <a:extLst>
                <a:ext uri="{FF2B5EF4-FFF2-40B4-BE49-F238E27FC236}">
                  <a16:creationId xmlns:a16="http://schemas.microsoft.com/office/drawing/2014/main" id="{B72EF855-DE13-2A55-ACC7-D21802279E0B}"/>
                </a:ext>
              </a:extLst>
            </p:cNvPr>
            <p:cNvSpPr>
              <a:spLocks/>
            </p:cNvSpPr>
            <p:nvPr/>
          </p:nvSpPr>
          <p:spPr bwMode="auto">
            <a:xfrm>
              <a:off x="1179513" y="1363663"/>
              <a:ext cx="165100" cy="147638"/>
            </a:xfrm>
            <a:custGeom>
              <a:avLst/>
              <a:gdLst>
                <a:gd name="T0" fmla="*/ 3 w 104"/>
                <a:gd name="T1" fmla="*/ 78 h 93"/>
                <a:gd name="T2" fmla="*/ 8 w 104"/>
                <a:gd name="T3" fmla="*/ 80 h 93"/>
                <a:gd name="T4" fmla="*/ 13 w 104"/>
                <a:gd name="T5" fmla="*/ 81 h 93"/>
                <a:gd name="T6" fmla="*/ 18 w 104"/>
                <a:gd name="T7" fmla="*/ 81 h 93"/>
                <a:gd name="T8" fmla="*/ 26 w 104"/>
                <a:gd name="T9" fmla="*/ 81 h 93"/>
                <a:gd name="T10" fmla="*/ 32 w 104"/>
                <a:gd name="T11" fmla="*/ 80 h 93"/>
                <a:gd name="T12" fmla="*/ 41 w 104"/>
                <a:gd name="T13" fmla="*/ 80 h 93"/>
                <a:gd name="T14" fmla="*/ 47 w 104"/>
                <a:gd name="T15" fmla="*/ 76 h 93"/>
                <a:gd name="T16" fmla="*/ 55 w 104"/>
                <a:gd name="T17" fmla="*/ 73 h 93"/>
                <a:gd name="T18" fmla="*/ 62 w 104"/>
                <a:gd name="T19" fmla="*/ 68 h 93"/>
                <a:gd name="T20" fmla="*/ 70 w 104"/>
                <a:gd name="T21" fmla="*/ 62 h 93"/>
                <a:gd name="T22" fmla="*/ 76 w 104"/>
                <a:gd name="T23" fmla="*/ 55 h 93"/>
                <a:gd name="T24" fmla="*/ 81 w 104"/>
                <a:gd name="T25" fmla="*/ 47 h 93"/>
                <a:gd name="T26" fmla="*/ 86 w 104"/>
                <a:gd name="T27" fmla="*/ 37 h 93"/>
                <a:gd name="T28" fmla="*/ 90 w 104"/>
                <a:gd name="T29" fmla="*/ 27 h 93"/>
                <a:gd name="T30" fmla="*/ 93 w 104"/>
                <a:gd name="T31" fmla="*/ 14 h 93"/>
                <a:gd name="T32" fmla="*/ 93 w 104"/>
                <a:gd name="T33" fmla="*/ 8 h 93"/>
                <a:gd name="T34" fmla="*/ 94 w 104"/>
                <a:gd name="T35" fmla="*/ 0 h 93"/>
                <a:gd name="T36" fmla="*/ 104 w 104"/>
                <a:gd name="T37" fmla="*/ 1 h 93"/>
                <a:gd name="T38" fmla="*/ 104 w 104"/>
                <a:gd name="T39" fmla="*/ 10 h 93"/>
                <a:gd name="T40" fmla="*/ 103 w 104"/>
                <a:gd name="T41" fmla="*/ 16 h 93"/>
                <a:gd name="T42" fmla="*/ 99 w 104"/>
                <a:gd name="T43" fmla="*/ 31 h 93"/>
                <a:gd name="T44" fmla="*/ 96 w 104"/>
                <a:gd name="T45" fmla="*/ 42 h 93"/>
                <a:gd name="T46" fmla="*/ 91 w 104"/>
                <a:gd name="T47" fmla="*/ 54 h 93"/>
                <a:gd name="T48" fmla="*/ 85 w 104"/>
                <a:gd name="T49" fmla="*/ 62 h 93"/>
                <a:gd name="T50" fmla="*/ 76 w 104"/>
                <a:gd name="T51" fmla="*/ 70 h 93"/>
                <a:gd name="T52" fmla="*/ 68 w 104"/>
                <a:gd name="T53" fmla="*/ 76 h 93"/>
                <a:gd name="T54" fmla="*/ 60 w 104"/>
                <a:gd name="T55" fmla="*/ 81 h 93"/>
                <a:gd name="T56" fmla="*/ 52 w 104"/>
                <a:gd name="T57" fmla="*/ 86 h 93"/>
                <a:gd name="T58" fmla="*/ 42 w 104"/>
                <a:gd name="T59" fmla="*/ 90 h 93"/>
                <a:gd name="T60" fmla="*/ 34 w 104"/>
                <a:gd name="T61" fmla="*/ 91 h 93"/>
                <a:gd name="T62" fmla="*/ 26 w 104"/>
                <a:gd name="T63" fmla="*/ 93 h 93"/>
                <a:gd name="T64" fmla="*/ 18 w 104"/>
                <a:gd name="T65" fmla="*/ 93 h 93"/>
                <a:gd name="T66" fmla="*/ 11 w 104"/>
                <a:gd name="T67" fmla="*/ 91 h 93"/>
                <a:gd name="T68" fmla="*/ 5 w 104"/>
                <a:gd name="T69" fmla="*/ 90 h 93"/>
                <a:gd name="T70" fmla="*/ 0 w 104"/>
                <a:gd name="T71" fmla="*/ 88 h 93"/>
                <a:gd name="T72" fmla="*/ 3 w 104"/>
                <a:gd name="T73" fmla="*/ 78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4" h="93">
                  <a:moveTo>
                    <a:pt x="3" y="78"/>
                  </a:moveTo>
                  <a:lnTo>
                    <a:pt x="8" y="80"/>
                  </a:lnTo>
                  <a:lnTo>
                    <a:pt x="13" y="81"/>
                  </a:lnTo>
                  <a:lnTo>
                    <a:pt x="18" y="81"/>
                  </a:lnTo>
                  <a:lnTo>
                    <a:pt x="26" y="81"/>
                  </a:lnTo>
                  <a:lnTo>
                    <a:pt x="32" y="80"/>
                  </a:lnTo>
                  <a:lnTo>
                    <a:pt x="41" y="80"/>
                  </a:lnTo>
                  <a:lnTo>
                    <a:pt x="47" y="76"/>
                  </a:lnTo>
                  <a:lnTo>
                    <a:pt x="55" y="73"/>
                  </a:lnTo>
                  <a:lnTo>
                    <a:pt x="62" y="68"/>
                  </a:lnTo>
                  <a:lnTo>
                    <a:pt x="70" y="62"/>
                  </a:lnTo>
                  <a:lnTo>
                    <a:pt x="76" y="55"/>
                  </a:lnTo>
                  <a:lnTo>
                    <a:pt x="81" y="47"/>
                  </a:lnTo>
                  <a:lnTo>
                    <a:pt x="86" y="37"/>
                  </a:lnTo>
                  <a:lnTo>
                    <a:pt x="90" y="27"/>
                  </a:lnTo>
                  <a:lnTo>
                    <a:pt x="93" y="14"/>
                  </a:lnTo>
                  <a:lnTo>
                    <a:pt x="93" y="8"/>
                  </a:lnTo>
                  <a:lnTo>
                    <a:pt x="94" y="0"/>
                  </a:lnTo>
                  <a:lnTo>
                    <a:pt x="104" y="1"/>
                  </a:lnTo>
                  <a:lnTo>
                    <a:pt x="104" y="10"/>
                  </a:lnTo>
                  <a:lnTo>
                    <a:pt x="103" y="16"/>
                  </a:lnTo>
                  <a:lnTo>
                    <a:pt x="99" y="31"/>
                  </a:lnTo>
                  <a:lnTo>
                    <a:pt x="96" y="42"/>
                  </a:lnTo>
                  <a:lnTo>
                    <a:pt x="91" y="54"/>
                  </a:lnTo>
                  <a:lnTo>
                    <a:pt x="85" y="62"/>
                  </a:lnTo>
                  <a:lnTo>
                    <a:pt x="76" y="70"/>
                  </a:lnTo>
                  <a:lnTo>
                    <a:pt x="68" y="76"/>
                  </a:lnTo>
                  <a:lnTo>
                    <a:pt x="60" y="81"/>
                  </a:lnTo>
                  <a:lnTo>
                    <a:pt x="52" y="86"/>
                  </a:lnTo>
                  <a:lnTo>
                    <a:pt x="42" y="90"/>
                  </a:lnTo>
                  <a:lnTo>
                    <a:pt x="34" y="91"/>
                  </a:lnTo>
                  <a:lnTo>
                    <a:pt x="26" y="93"/>
                  </a:lnTo>
                  <a:lnTo>
                    <a:pt x="18" y="93"/>
                  </a:lnTo>
                  <a:lnTo>
                    <a:pt x="11" y="91"/>
                  </a:lnTo>
                  <a:lnTo>
                    <a:pt x="5" y="90"/>
                  </a:lnTo>
                  <a:lnTo>
                    <a:pt x="0" y="88"/>
                  </a:lnTo>
                  <a:lnTo>
                    <a:pt x="3" y="7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86" name="Freeform 95">
              <a:extLst>
                <a:ext uri="{FF2B5EF4-FFF2-40B4-BE49-F238E27FC236}">
                  <a16:creationId xmlns:a16="http://schemas.microsoft.com/office/drawing/2014/main" id="{B99983F2-F78B-D001-4D17-508DD467E953}"/>
                </a:ext>
              </a:extLst>
            </p:cNvPr>
            <p:cNvSpPr>
              <a:spLocks/>
            </p:cNvSpPr>
            <p:nvPr/>
          </p:nvSpPr>
          <p:spPr bwMode="auto">
            <a:xfrm>
              <a:off x="1285876" y="1233488"/>
              <a:ext cx="58738" cy="131763"/>
            </a:xfrm>
            <a:custGeom>
              <a:avLst/>
              <a:gdLst>
                <a:gd name="T0" fmla="*/ 27 w 37"/>
                <a:gd name="T1" fmla="*/ 83 h 83"/>
                <a:gd name="T2" fmla="*/ 26 w 37"/>
                <a:gd name="T3" fmla="*/ 77 h 83"/>
                <a:gd name="T4" fmla="*/ 24 w 37"/>
                <a:gd name="T5" fmla="*/ 69 h 83"/>
                <a:gd name="T6" fmla="*/ 16 w 37"/>
                <a:gd name="T7" fmla="*/ 46 h 83"/>
                <a:gd name="T8" fmla="*/ 6 w 37"/>
                <a:gd name="T9" fmla="*/ 23 h 83"/>
                <a:gd name="T10" fmla="*/ 0 w 37"/>
                <a:gd name="T11" fmla="*/ 3 h 83"/>
                <a:gd name="T12" fmla="*/ 9 w 37"/>
                <a:gd name="T13" fmla="*/ 0 h 83"/>
                <a:gd name="T14" fmla="*/ 16 w 37"/>
                <a:gd name="T15" fmla="*/ 20 h 83"/>
                <a:gd name="T16" fmla="*/ 26 w 37"/>
                <a:gd name="T17" fmla="*/ 43 h 83"/>
                <a:gd name="T18" fmla="*/ 34 w 37"/>
                <a:gd name="T19" fmla="*/ 64 h 83"/>
                <a:gd name="T20" fmla="*/ 36 w 37"/>
                <a:gd name="T21" fmla="*/ 75 h 83"/>
                <a:gd name="T22" fmla="*/ 37 w 37"/>
                <a:gd name="T23" fmla="*/ 82 h 83"/>
                <a:gd name="T24" fmla="*/ 27 w 37"/>
                <a:gd name="T25" fmla="*/ 8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83">
                  <a:moveTo>
                    <a:pt x="27" y="83"/>
                  </a:moveTo>
                  <a:lnTo>
                    <a:pt x="26" y="77"/>
                  </a:lnTo>
                  <a:lnTo>
                    <a:pt x="24" y="69"/>
                  </a:lnTo>
                  <a:lnTo>
                    <a:pt x="16" y="46"/>
                  </a:lnTo>
                  <a:lnTo>
                    <a:pt x="6" y="23"/>
                  </a:lnTo>
                  <a:lnTo>
                    <a:pt x="0" y="3"/>
                  </a:lnTo>
                  <a:lnTo>
                    <a:pt x="9" y="0"/>
                  </a:lnTo>
                  <a:lnTo>
                    <a:pt x="16" y="20"/>
                  </a:lnTo>
                  <a:lnTo>
                    <a:pt x="26" y="43"/>
                  </a:lnTo>
                  <a:lnTo>
                    <a:pt x="34" y="64"/>
                  </a:lnTo>
                  <a:lnTo>
                    <a:pt x="36" y="75"/>
                  </a:lnTo>
                  <a:lnTo>
                    <a:pt x="37" y="82"/>
                  </a:lnTo>
                  <a:lnTo>
                    <a:pt x="27" y="8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87" name="Freeform 96">
              <a:extLst>
                <a:ext uri="{FF2B5EF4-FFF2-40B4-BE49-F238E27FC236}">
                  <a16:creationId xmlns:a16="http://schemas.microsoft.com/office/drawing/2014/main" id="{B28396A4-E3AD-0576-4F90-21D2C8CF0F5F}"/>
                </a:ext>
              </a:extLst>
            </p:cNvPr>
            <p:cNvSpPr>
              <a:spLocks/>
            </p:cNvSpPr>
            <p:nvPr/>
          </p:nvSpPr>
          <p:spPr bwMode="auto">
            <a:xfrm>
              <a:off x="1328738" y="1363663"/>
              <a:ext cx="15875" cy="1588"/>
            </a:xfrm>
            <a:custGeom>
              <a:avLst/>
              <a:gdLst>
                <a:gd name="T0" fmla="*/ 10 w 10"/>
                <a:gd name="T1" fmla="*/ 1 h 1"/>
                <a:gd name="T2" fmla="*/ 10 w 10"/>
                <a:gd name="T3" fmla="*/ 0 h 1"/>
                <a:gd name="T4" fmla="*/ 0 w 10"/>
                <a:gd name="T5" fmla="*/ 1 h 1"/>
                <a:gd name="T6" fmla="*/ 0 w 10"/>
                <a:gd name="T7" fmla="*/ 0 h 1"/>
                <a:gd name="T8" fmla="*/ 10 w 10"/>
                <a:gd name="T9" fmla="*/ 1 h 1"/>
              </a:gdLst>
              <a:ahLst/>
              <a:cxnLst>
                <a:cxn ang="0">
                  <a:pos x="T0" y="T1"/>
                </a:cxn>
                <a:cxn ang="0">
                  <a:pos x="T2" y="T3"/>
                </a:cxn>
                <a:cxn ang="0">
                  <a:pos x="T4" y="T5"/>
                </a:cxn>
                <a:cxn ang="0">
                  <a:pos x="T6" y="T7"/>
                </a:cxn>
                <a:cxn ang="0">
                  <a:pos x="T8" y="T9"/>
                </a:cxn>
              </a:cxnLst>
              <a:rect l="0" t="0" r="r" b="b"/>
              <a:pathLst>
                <a:path w="10" h="1">
                  <a:moveTo>
                    <a:pt x="10" y="1"/>
                  </a:moveTo>
                  <a:lnTo>
                    <a:pt x="10" y="0"/>
                  </a:lnTo>
                  <a:lnTo>
                    <a:pt x="0" y="1"/>
                  </a:lnTo>
                  <a:lnTo>
                    <a:pt x="0" y="0"/>
                  </a:lnTo>
                  <a:lnTo>
                    <a:pt x="10"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88" name="Freeform 97">
              <a:extLst>
                <a:ext uri="{FF2B5EF4-FFF2-40B4-BE49-F238E27FC236}">
                  <a16:creationId xmlns:a16="http://schemas.microsoft.com/office/drawing/2014/main" id="{89ADA64F-0F31-E3B3-4626-2A39BEC09F57}"/>
                </a:ext>
              </a:extLst>
            </p:cNvPr>
            <p:cNvSpPr>
              <a:spLocks/>
            </p:cNvSpPr>
            <p:nvPr/>
          </p:nvSpPr>
          <p:spPr bwMode="auto">
            <a:xfrm>
              <a:off x="1262063" y="1135063"/>
              <a:ext cx="38100" cy="103188"/>
            </a:xfrm>
            <a:custGeom>
              <a:avLst/>
              <a:gdLst>
                <a:gd name="T0" fmla="*/ 15 w 24"/>
                <a:gd name="T1" fmla="*/ 65 h 65"/>
                <a:gd name="T2" fmla="*/ 10 w 24"/>
                <a:gd name="T3" fmla="*/ 52 h 65"/>
                <a:gd name="T4" fmla="*/ 5 w 24"/>
                <a:gd name="T5" fmla="*/ 33 h 65"/>
                <a:gd name="T6" fmla="*/ 2 w 24"/>
                <a:gd name="T7" fmla="*/ 13 h 65"/>
                <a:gd name="T8" fmla="*/ 0 w 24"/>
                <a:gd name="T9" fmla="*/ 5 h 65"/>
                <a:gd name="T10" fmla="*/ 0 w 24"/>
                <a:gd name="T11" fmla="*/ 0 h 65"/>
                <a:gd name="T12" fmla="*/ 11 w 24"/>
                <a:gd name="T13" fmla="*/ 0 h 65"/>
                <a:gd name="T14" fmla="*/ 10 w 24"/>
                <a:gd name="T15" fmla="*/ 5 h 65"/>
                <a:gd name="T16" fmla="*/ 11 w 24"/>
                <a:gd name="T17" fmla="*/ 11 h 65"/>
                <a:gd name="T18" fmla="*/ 15 w 24"/>
                <a:gd name="T19" fmla="*/ 29 h 65"/>
                <a:gd name="T20" fmla="*/ 20 w 24"/>
                <a:gd name="T21" fmla="*/ 49 h 65"/>
                <a:gd name="T22" fmla="*/ 24 w 24"/>
                <a:gd name="T23" fmla="*/ 62 h 65"/>
                <a:gd name="T24" fmla="*/ 15 w 24"/>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 h="65">
                  <a:moveTo>
                    <a:pt x="15" y="65"/>
                  </a:moveTo>
                  <a:lnTo>
                    <a:pt x="10" y="52"/>
                  </a:lnTo>
                  <a:lnTo>
                    <a:pt x="5" y="33"/>
                  </a:lnTo>
                  <a:lnTo>
                    <a:pt x="2" y="13"/>
                  </a:lnTo>
                  <a:lnTo>
                    <a:pt x="0" y="5"/>
                  </a:lnTo>
                  <a:lnTo>
                    <a:pt x="0" y="0"/>
                  </a:lnTo>
                  <a:lnTo>
                    <a:pt x="11" y="0"/>
                  </a:lnTo>
                  <a:lnTo>
                    <a:pt x="10" y="5"/>
                  </a:lnTo>
                  <a:lnTo>
                    <a:pt x="11" y="11"/>
                  </a:lnTo>
                  <a:lnTo>
                    <a:pt x="15" y="29"/>
                  </a:lnTo>
                  <a:lnTo>
                    <a:pt x="20" y="49"/>
                  </a:lnTo>
                  <a:lnTo>
                    <a:pt x="24" y="62"/>
                  </a:lnTo>
                  <a:lnTo>
                    <a:pt x="15"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89" name="Freeform 98">
              <a:extLst>
                <a:ext uri="{FF2B5EF4-FFF2-40B4-BE49-F238E27FC236}">
                  <a16:creationId xmlns:a16="http://schemas.microsoft.com/office/drawing/2014/main" id="{A0FBF0B5-D90B-2048-FF74-99A58AD1E665}"/>
                </a:ext>
              </a:extLst>
            </p:cNvPr>
            <p:cNvSpPr>
              <a:spLocks/>
            </p:cNvSpPr>
            <p:nvPr/>
          </p:nvSpPr>
          <p:spPr bwMode="auto">
            <a:xfrm>
              <a:off x="1285876" y="1233488"/>
              <a:ext cx="14288" cy="4763"/>
            </a:xfrm>
            <a:custGeom>
              <a:avLst/>
              <a:gdLst>
                <a:gd name="T0" fmla="*/ 0 w 9"/>
                <a:gd name="T1" fmla="*/ 3 h 3"/>
                <a:gd name="T2" fmla="*/ 9 w 9"/>
                <a:gd name="T3" fmla="*/ 0 h 3"/>
                <a:gd name="T4" fmla="*/ 0 w 9"/>
                <a:gd name="T5" fmla="*/ 3 h 3"/>
              </a:gdLst>
              <a:ahLst/>
              <a:cxnLst>
                <a:cxn ang="0">
                  <a:pos x="T0" y="T1"/>
                </a:cxn>
                <a:cxn ang="0">
                  <a:pos x="T2" y="T3"/>
                </a:cxn>
                <a:cxn ang="0">
                  <a:pos x="T4" y="T5"/>
                </a:cxn>
              </a:cxnLst>
              <a:rect l="0" t="0" r="r" b="b"/>
              <a:pathLst>
                <a:path w="9" h="3">
                  <a:moveTo>
                    <a:pt x="0" y="3"/>
                  </a:moveTo>
                  <a:lnTo>
                    <a:pt x="9" y="0"/>
                  </a:lnTo>
                  <a:lnTo>
                    <a:pt x="0"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90" name="Freeform 99">
              <a:extLst>
                <a:ext uri="{FF2B5EF4-FFF2-40B4-BE49-F238E27FC236}">
                  <a16:creationId xmlns:a16="http://schemas.microsoft.com/office/drawing/2014/main" id="{1FF28EAD-86E2-9C47-D595-3798C5881E11}"/>
                </a:ext>
              </a:extLst>
            </p:cNvPr>
            <p:cNvSpPr>
              <a:spLocks/>
            </p:cNvSpPr>
            <p:nvPr/>
          </p:nvSpPr>
          <p:spPr bwMode="auto">
            <a:xfrm>
              <a:off x="1208088" y="1135063"/>
              <a:ext cx="71438" cy="139700"/>
            </a:xfrm>
            <a:custGeom>
              <a:avLst/>
              <a:gdLst>
                <a:gd name="T0" fmla="*/ 45 w 45"/>
                <a:gd name="T1" fmla="*/ 2 h 88"/>
                <a:gd name="T2" fmla="*/ 44 w 45"/>
                <a:gd name="T3" fmla="*/ 10 h 88"/>
                <a:gd name="T4" fmla="*/ 36 w 45"/>
                <a:gd name="T5" fmla="*/ 34 h 88"/>
                <a:gd name="T6" fmla="*/ 31 w 45"/>
                <a:gd name="T7" fmla="*/ 51 h 88"/>
                <a:gd name="T8" fmla="*/ 24 w 45"/>
                <a:gd name="T9" fmla="*/ 65 h 88"/>
                <a:gd name="T10" fmla="*/ 21 w 45"/>
                <a:gd name="T11" fmla="*/ 72 h 88"/>
                <a:gd name="T12" fmla="*/ 16 w 45"/>
                <a:gd name="T13" fmla="*/ 78 h 88"/>
                <a:gd name="T14" fmla="*/ 11 w 45"/>
                <a:gd name="T15" fmla="*/ 83 h 88"/>
                <a:gd name="T16" fmla="*/ 6 w 45"/>
                <a:gd name="T17" fmla="*/ 88 h 88"/>
                <a:gd name="T18" fmla="*/ 0 w 45"/>
                <a:gd name="T19" fmla="*/ 80 h 88"/>
                <a:gd name="T20" fmla="*/ 5 w 45"/>
                <a:gd name="T21" fmla="*/ 77 h 88"/>
                <a:gd name="T22" fmla="*/ 8 w 45"/>
                <a:gd name="T23" fmla="*/ 72 h 88"/>
                <a:gd name="T24" fmla="*/ 11 w 45"/>
                <a:gd name="T25" fmla="*/ 67 h 88"/>
                <a:gd name="T26" fmla="*/ 14 w 45"/>
                <a:gd name="T27" fmla="*/ 60 h 88"/>
                <a:gd name="T28" fmla="*/ 21 w 45"/>
                <a:gd name="T29" fmla="*/ 46 h 88"/>
                <a:gd name="T30" fmla="*/ 26 w 45"/>
                <a:gd name="T31" fmla="*/ 31 h 88"/>
                <a:gd name="T32" fmla="*/ 32 w 45"/>
                <a:gd name="T33" fmla="*/ 7 h 88"/>
                <a:gd name="T34" fmla="*/ 34 w 45"/>
                <a:gd name="T35" fmla="*/ 0 h 88"/>
                <a:gd name="T36" fmla="*/ 45 w 45"/>
                <a:gd name="T37" fmla="*/ 2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 h="88">
                  <a:moveTo>
                    <a:pt x="45" y="2"/>
                  </a:moveTo>
                  <a:lnTo>
                    <a:pt x="44" y="10"/>
                  </a:lnTo>
                  <a:lnTo>
                    <a:pt x="36" y="34"/>
                  </a:lnTo>
                  <a:lnTo>
                    <a:pt x="31" y="51"/>
                  </a:lnTo>
                  <a:lnTo>
                    <a:pt x="24" y="65"/>
                  </a:lnTo>
                  <a:lnTo>
                    <a:pt x="21" y="72"/>
                  </a:lnTo>
                  <a:lnTo>
                    <a:pt x="16" y="78"/>
                  </a:lnTo>
                  <a:lnTo>
                    <a:pt x="11" y="83"/>
                  </a:lnTo>
                  <a:lnTo>
                    <a:pt x="6" y="88"/>
                  </a:lnTo>
                  <a:lnTo>
                    <a:pt x="0" y="80"/>
                  </a:lnTo>
                  <a:lnTo>
                    <a:pt x="5" y="77"/>
                  </a:lnTo>
                  <a:lnTo>
                    <a:pt x="8" y="72"/>
                  </a:lnTo>
                  <a:lnTo>
                    <a:pt x="11" y="67"/>
                  </a:lnTo>
                  <a:lnTo>
                    <a:pt x="14" y="60"/>
                  </a:lnTo>
                  <a:lnTo>
                    <a:pt x="21" y="46"/>
                  </a:lnTo>
                  <a:lnTo>
                    <a:pt x="26" y="31"/>
                  </a:lnTo>
                  <a:lnTo>
                    <a:pt x="32" y="7"/>
                  </a:lnTo>
                  <a:lnTo>
                    <a:pt x="34" y="0"/>
                  </a:lnTo>
                  <a:lnTo>
                    <a:pt x="45"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91" name="Freeform 100">
              <a:extLst>
                <a:ext uri="{FF2B5EF4-FFF2-40B4-BE49-F238E27FC236}">
                  <a16:creationId xmlns:a16="http://schemas.microsoft.com/office/drawing/2014/main" id="{ADA50F36-D783-31ED-6CBE-3EB810B79E11}"/>
                </a:ext>
              </a:extLst>
            </p:cNvPr>
            <p:cNvSpPr>
              <a:spLocks/>
            </p:cNvSpPr>
            <p:nvPr/>
          </p:nvSpPr>
          <p:spPr bwMode="auto">
            <a:xfrm>
              <a:off x="1262063" y="1135063"/>
              <a:ext cx="17463" cy="3175"/>
            </a:xfrm>
            <a:custGeom>
              <a:avLst/>
              <a:gdLst>
                <a:gd name="T0" fmla="*/ 11 w 11"/>
                <a:gd name="T1" fmla="*/ 0 h 2"/>
                <a:gd name="T2" fmla="*/ 0 w 11"/>
                <a:gd name="T3" fmla="*/ 0 h 2"/>
                <a:gd name="T4" fmla="*/ 11 w 11"/>
                <a:gd name="T5" fmla="*/ 2 h 2"/>
                <a:gd name="T6" fmla="*/ 0 w 11"/>
                <a:gd name="T7" fmla="*/ 0 h 2"/>
                <a:gd name="T8" fmla="*/ 11 w 11"/>
                <a:gd name="T9" fmla="*/ 0 h 2"/>
              </a:gdLst>
              <a:ahLst/>
              <a:cxnLst>
                <a:cxn ang="0">
                  <a:pos x="T0" y="T1"/>
                </a:cxn>
                <a:cxn ang="0">
                  <a:pos x="T2" y="T3"/>
                </a:cxn>
                <a:cxn ang="0">
                  <a:pos x="T4" y="T5"/>
                </a:cxn>
                <a:cxn ang="0">
                  <a:pos x="T6" y="T7"/>
                </a:cxn>
                <a:cxn ang="0">
                  <a:pos x="T8" y="T9"/>
                </a:cxn>
              </a:cxnLst>
              <a:rect l="0" t="0" r="r" b="b"/>
              <a:pathLst>
                <a:path w="11" h="2">
                  <a:moveTo>
                    <a:pt x="11" y="0"/>
                  </a:moveTo>
                  <a:lnTo>
                    <a:pt x="0" y="0"/>
                  </a:lnTo>
                  <a:lnTo>
                    <a:pt x="11" y="2"/>
                  </a:lnTo>
                  <a:lnTo>
                    <a:pt x="0" y="0"/>
                  </a:lnTo>
                  <a:lnTo>
                    <a:pt x="1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92" name="Freeform 101">
              <a:extLst>
                <a:ext uri="{FF2B5EF4-FFF2-40B4-BE49-F238E27FC236}">
                  <a16:creationId xmlns:a16="http://schemas.microsoft.com/office/drawing/2014/main" id="{3CF9CEDC-A91A-ED7A-FE47-299E7A5745A7}"/>
                </a:ext>
              </a:extLst>
            </p:cNvPr>
            <p:cNvSpPr>
              <a:spLocks/>
            </p:cNvSpPr>
            <p:nvPr/>
          </p:nvSpPr>
          <p:spPr bwMode="auto">
            <a:xfrm>
              <a:off x="1127126" y="1262063"/>
              <a:ext cx="90488" cy="130175"/>
            </a:xfrm>
            <a:custGeom>
              <a:avLst/>
              <a:gdLst>
                <a:gd name="T0" fmla="*/ 57 w 57"/>
                <a:gd name="T1" fmla="*/ 8 h 82"/>
                <a:gd name="T2" fmla="*/ 51 w 57"/>
                <a:gd name="T3" fmla="*/ 13 h 82"/>
                <a:gd name="T4" fmla="*/ 44 w 57"/>
                <a:gd name="T5" fmla="*/ 20 h 82"/>
                <a:gd name="T6" fmla="*/ 39 w 57"/>
                <a:gd name="T7" fmla="*/ 25 h 82"/>
                <a:gd name="T8" fmla="*/ 36 w 57"/>
                <a:gd name="T9" fmla="*/ 29 h 82"/>
                <a:gd name="T10" fmla="*/ 28 w 57"/>
                <a:gd name="T11" fmla="*/ 41 h 82"/>
                <a:gd name="T12" fmla="*/ 24 w 57"/>
                <a:gd name="T13" fmla="*/ 46 h 82"/>
                <a:gd name="T14" fmla="*/ 20 w 57"/>
                <a:gd name="T15" fmla="*/ 52 h 82"/>
                <a:gd name="T16" fmla="*/ 15 w 57"/>
                <a:gd name="T17" fmla="*/ 64 h 82"/>
                <a:gd name="T18" fmla="*/ 11 w 57"/>
                <a:gd name="T19" fmla="*/ 74 h 82"/>
                <a:gd name="T20" fmla="*/ 10 w 57"/>
                <a:gd name="T21" fmla="*/ 82 h 82"/>
                <a:gd name="T22" fmla="*/ 0 w 57"/>
                <a:gd name="T23" fmla="*/ 82 h 82"/>
                <a:gd name="T24" fmla="*/ 0 w 57"/>
                <a:gd name="T25" fmla="*/ 72 h 82"/>
                <a:gd name="T26" fmla="*/ 5 w 57"/>
                <a:gd name="T27" fmla="*/ 59 h 82"/>
                <a:gd name="T28" fmla="*/ 11 w 57"/>
                <a:gd name="T29" fmla="*/ 47 h 82"/>
                <a:gd name="T30" fmla="*/ 15 w 57"/>
                <a:gd name="T31" fmla="*/ 41 h 82"/>
                <a:gd name="T32" fmla="*/ 20 w 57"/>
                <a:gd name="T33" fmla="*/ 34 h 82"/>
                <a:gd name="T34" fmla="*/ 28 w 57"/>
                <a:gd name="T35" fmla="*/ 23 h 82"/>
                <a:gd name="T36" fmla="*/ 31 w 57"/>
                <a:gd name="T37" fmla="*/ 18 h 82"/>
                <a:gd name="T38" fmla="*/ 36 w 57"/>
                <a:gd name="T39" fmla="*/ 13 h 82"/>
                <a:gd name="T40" fmla="*/ 44 w 57"/>
                <a:gd name="T41" fmla="*/ 5 h 82"/>
                <a:gd name="T42" fmla="*/ 51 w 57"/>
                <a:gd name="T43" fmla="*/ 0 h 82"/>
                <a:gd name="T44" fmla="*/ 57 w 57"/>
                <a:gd name="T45" fmla="*/ 8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7" h="82">
                  <a:moveTo>
                    <a:pt x="57" y="8"/>
                  </a:moveTo>
                  <a:lnTo>
                    <a:pt x="51" y="13"/>
                  </a:lnTo>
                  <a:lnTo>
                    <a:pt x="44" y="20"/>
                  </a:lnTo>
                  <a:lnTo>
                    <a:pt x="39" y="25"/>
                  </a:lnTo>
                  <a:lnTo>
                    <a:pt x="36" y="29"/>
                  </a:lnTo>
                  <a:lnTo>
                    <a:pt x="28" y="41"/>
                  </a:lnTo>
                  <a:lnTo>
                    <a:pt x="24" y="46"/>
                  </a:lnTo>
                  <a:lnTo>
                    <a:pt x="20" y="52"/>
                  </a:lnTo>
                  <a:lnTo>
                    <a:pt x="15" y="64"/>
                  </a:lnTo>
                  <a:lnTo>
                    <a:pt x="11" y="74"/>
                  </a:lnTo>
                  <a:lnTo>
                    <a:pt x="10" y="82"/>
                  </a:lnTo>
                  <a:lnTo>
                    <a:pt x="0" y="82"/>
                  </a:lnTo>
                  <a:lnTo>
                    <a:pt x="0" y="72"/>
                  </a:lnTo>
                  <a:lnTo>
                    <a:pt x="5" y="59"/>
                  </a:lnTo>
                  <a:lnTo>
                    <a:pt x="11" y="47"/>
                  </a:lnTo>
                  <a:lnTo>
                    <a:pt x="15" y="41"/>
                  </a:lnTo>
                  <a:lnTo>
                    <a:pt x="20" y="34"/>
                  </a:lnTo>
                  <a:lnTo>
                    <a:pt x="28" y="23"/>
                  </a:lnTo>
                  <a:lnTo>
                    <a:pt x="31" y="18"/>
                  </a:lnTo>
                  <a:lnTo>
                    <a:pt x="36" y="13"/>
                  </a:lnTo>
                  <a:lnTo>
                    <a:pt x="44" y="5"/>
                  </a:lnTo>
                  <a:lnTo>
                    <a:pt x="51" y="0"/>
                  </a:lnTo>
                  <a:lnTo>
                    <a:pt x="57" y="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93" name="Freeform 102">
              <a:extLst>
                <a:ext uri="{FF2B5EF4-FFF2-40B4-BE49-F238E27FC236}">
                  <a16:creationId xmlns:a16="http://schemas.microsoft.com/office/drawing/2014/main" id="{5610ACA6-8CD6-396C-83BE-FD5A3101869B}"/>
                </a:ext>
              </a:extLst>
            </p:cNvPr>
            <p:cNvSpPr>
              <a:spLocks/>
            </p:cNvSpPr>
            <p:nvPr/>
          </p:nvSpPr>
          <p:spPr bwMode="auto">
            <a:xfrm>
              <a:off x="1208088" y="1262063"/>
              <a:ext cx="9525" cy="12700"/>
            </a:xfrm>
            <a:custGeom>
              <a:avLst/>
              <a:gdLst>
                <a:gd name="T0" fmla="*/ 6 w 6"/>
                <a:gd name="T1" fmla="*/ 8 h 8"/>
                <a:gd name="T2" fmla="*/ 0 w 6"/>
                <a:gd name="T3" fmla="*/ 0 h 8"/>
                <a:gd name="T4" fmla="*/ 6 w 6"/>
                <a:gd name="T5" fmla="*/ 8 h 8"/>
              </a:gdLst>
              <a:ahLst/>
              <a:cxnLst>
                <a:cxn ang="0">
                  <a:pos x="T0" y="T1"/>
                </a:cxn>
                <a:cxn ang="0">
                  <a:pos x="T2" y="T3"/>
                </a:cxn>
                <a:cxn ang="0">
                  <a:pos x="T4" y="T5"/>
                </a:cxn>
              </a:cxnLst>
              <a:rect l="0" t="0" r="r" b="b"/>
              <a:pathLst>
                <a:path w="6" h="8">
                  <a:moveTo>
                    <a:pt x="6" y="8"/>
                  </a:moveTo>
                  <a:lnTo>
                    <a:pt x="0" y="0"/>
                  </a:lnTo>
                  <a:lnTo>
                    <a:pt x="6" y="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94" name="Freeform 103">
              <a:extLst>
                <a:ext uri="{FF2B5EF4-FFF2-40B4-BE49-F238E27FC236}">
                  <a16:creationId xmlns:a16="http://schemas.microsoft.com/office/drawing/2014/main" id="{EF1741B5-8DE2-21D9-60F5-38AFC5B9388E}"/>
                </a:ext>
              </a:extLst>
            </p:cNvPr>
            <p:cNvSpPr>
              <a:spLocks/>
            </p:cNvSpPr>
            <p:nvPr/>
          </p:nvSpPr>
          <p:spPr bwMode="auto">
            <a:xfrm>
              <a:off x="1127126" y="1392238"/>
              <a:ext cx="60325" cy="111125"/>
            </a:xfrm>
            <a:custGeom>
              <a:avLst/>
              <a:gdLst>
                <a:gd name="T0" fmla="*/ 10 w 38"/>
                <a:gd name="T1" fmla="*/ 0 h 70"/>
                <a:gd name="T2" fmla="*/ 11 w 38"/>
                <a:gd name="T3" fmla="*/ 8 h 70"/>
                <a:gd name="T4" fmla="*/ 11 w 38"/>
                <a:gd name="T5" fmla="*/ 14 h 70"/>
                <a:gd name="T6" fmla="*/ 16 w 38"/>
                <a:gd name="T7" fmla="*/ 34 h 70"/>
                <a:gd name="T8" fmla="*/ 20 w 38"/>
                <a:gd name="T9" fmla="*/ 42 h 70"/>
                <a:gd name="T10" fmla="*/ 24 w 38"/>
                <a:gd name="T11" fmla="*/ 50 h 70"/>
                <a:gd name="T12" fmla="*/ 31 w 38"/>
                <a:gd name="T13" fmla="*/ 55 h 70"/>
                <a:gd name="T14" fmla="*/ 38 w 38"/>
                <a:gd name="T15" fmla="*/ 62 h 70"/>
                <a:gd name="T16" fmla="*/ 31 w 38"/>
                <a:gd name="T17" fmla="*/ 70 h 70"/>
                <a:gd name="T18" fmla="*/ 23 w 38"/>
                <a:gd name="T19" fmla="*/ 63 h 70"/>
                <a:gd name="T20" fmla="*/ 16 w 38"/>
                <a:gd name="T21" fmla="*/ 55 h 70"/>
                <a:gd name="T22" fmla="*/ 11 w 38"/>
                <a:gd name="T23" fmla="*/ 47 h 70"/>
                <a:gd name="T24" fmla="*/ 6 w 38"/>
                <a:gd name="T25" fmla="*/ 37 h 70"/>
                <a:gd name="T26" fmla="*/ 2 w 38"/>
                <a:gd name="T27" fmla="*/ 18 h 70"/>
                <a:gd name="T28" fmla="*/ 0 w 38"/>
                <a:gd name="T29" fmla="*/ 8 h 70"/>
                <a:gd name="T30" fmla="*/ 0 w 38"/>
                <a:gd name="T31" fmla="*/ 0 h 70"/>
                <a:gd name="T32" fmla="*/ 10 w 38"/>
                <a:gd name="T33"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8" h="70">
                  <a:moveTo>
                    <a:pt x="10" y="0"/>
                  </a:moveTo>
                  <a:lnTo>
                    <a:pt x="11" y="8"/>
                  </a:lnTo>
                  <a:lnTo>
                    <a:pt x="11" y="14"/>
                  </a:lnTo>
                  <a:lnTo>
                    <a:pt x="16" y="34"/>
                  </a:lnTo>
                  <a:lnTo>
                    <a:pt x="20" y="42"/>
                  </a:lnTo>
                  <a:lnTo>
                    <a:pt x="24" y="50"/>
                  </a:lnTo>
                  <a:lnTo>
                    <a:pt x="31" y="55"/>
                  </a:lnTo>
                  <a:lnTo>
                    <a:pt x="38" y="62"/>
                  </a:lnTo>
                  <a:lnTo>
                    <a:pt x="31" y="70"/>
                  </a:lnTo>
                  <a:lnTo>
                    <a:pt x="23" y="63"/>
                  </a:lnTo>
                  <a:lnTo>
                    <a:pt x="16" y="55"/>
                  </a:lnTo>
                  <a:lnTo>
                    <a:pt x="11" y="47"/>
                  </a:lnTo>
                  <a:lnTo>
                    <a:pt x="6" y="37"/>
                  </a:lnTo>
                  <a:lnTo>
                    <a:pt x="2" y="18"/>
                  </a:lnTo>
                  <a:lnTo>
                    <a:pt x="0" y="8"/>
                  </a:lnTo>
                  <a:lnTo>
                    <a:pt x="0" y="0"/>
                  </a:lnTo>
                  <a:lnTo>
                    <a:pt x="1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95" name="Freeform 104">
              <a:extLst>
                <a:ext uri="{FF2B5EF4-FFF2-40B4-BE49-F238E27FC236}">
                  <a16:creationId xmlns:a16="http://schemas.microsoft.com/office/drawing/2014/main" id="{5F16A927-2E2C-ADD1-1708-A4C5852D796B}"/>
                </a:ext>
              </a:extLst>
            </p:cNvPr>
            <p:cNvSpPr>
              <a:spLocks/>
            </p:cNvSpPr>
            <p:nvPr/>
          </p:nvSpPr>
          <p:spPr bwMode="auto">
            <a:xfrm>
              <a:off x="1127126" y="1392238"/>
              <a:ext cx="15875" cy="0"/>
            </a:xfrm>
            <a:custGeom>
              <a:avLst/>
              <a:gdLst>
                <a:gd name="T0" fmla="*/ 0 w 10"/>
                <a:gd name="T1" fmla="*/ 10 w 10"/>
                <a:gd name="T2" fmla="*/ 0 w 10"/>
              </a:gdLst>
              <a:ahLst/>
              <a:cxnLst>
                <a:cxn ang="0">
                  <a:pos x="T0" y="0"/>
                </a:cxn>
                <a:cxn ang="0">
                  <a:pos x="T1" y="0"/>
                </a:cxn>
                <a:cxn ang="0">
                  <a:pos x="T2" y="0"/>
                </a:cxn>
              </a:cxnLst>
              <a:rect l="0" t="0" r="r" b="b"/>
              <a:pathLst>
                <a:path w="10">
                  <a:moveTo>
                    <a:pt x="0" y="0"/>
                  </a:moveTo>
                  <a:lnTo>
                    <a:pt x="10"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96" name="Freeform 105">
              <a:extLst>
                <a:ext uri="{FF2B5EF4-FFF2-40B4-BE49-F238E27FC236}">
                  <a16:creationId xmlns:a16="http://schemas.microsoft.com/office/drawing/2014/main" id="{492D8F4A-F000-82AF-FE10-92F635768E68}"/>
                </a:ext>
              </a:extLst>
            </p:cNvPr>
            <p:cNvSpPr>
              <a:spLocks/>
            </p:cNvSpPr>
            <p:nvPr/>
          </p:nvSpPr>
          <p:spPr bwMode="auto">
            <a:xfrm>
              <a:off x="1176338" y="1487488"/>
              <a:ext cx="11113" cy="15875"/>
            </a:xfrm>
            <a:custGeom>
              <a:avLst/>
              <a:gdLst>
                <a:gd name="T0" fmla="*/ 0 w 7"/>
                <a:gd name="T1" fmla="*/ 10 h 10"/>
                <a:gd name="T2" fmla="*/ 2 w 7"/>
                <a:gd name="T3" fmla="*/ 10 h 10"/>
                <a:gd name="T4" fmla="*/ 5 w 7"/>
                <a:gd name="T5" fmla="*/ 0 h 10"/>
                <a:gd name="T6" fmla="*/ 7 w 7"/>
                <a:gd name="T7" fmla="*/ 2 h 10"/>
                <a:gd name="T8" fmla="*/ 0 w 7"/>
                <a:gd name="T9" fmla="*/ 10 h 10"/>
              </a:gdLst>
              <a:ahLst/>
              <a:cxnLst>
                <a:cxn ang="0">
                  <a:pos x="T0" y="T1"/>
                </a:cxn>
                <a:cxn ang="0">
                  <a:pos x="T2" y="T3"/>
                </a:cxn>
                <a:cxn ang="0">
                  <a:pos x="T4" y="T5"/>
                </a:cxn>
                <a:cxn ang="0">
                  <a:pos x="T6" y="T7"/>
                </a:cxn>
                <a:cxn ang="0">
                  <a:pos x="T8" y="T9"/>
                </a:cxn>
              </a:cxnLst>
              <a:rect l="0" t="0" r="r" b="b"/>
              <a:pathLst>
                <a:path w="7" h="10">
                  <a:moveTo>
                    <a:pt x="0" y="10"/>
                  </a:moveTo>
                  <a:lnTo>
                    <a:pt x="2" y="10"/>
                  </a:lnTo>
                  <a:lnTo>
                    <a:pt x="5" y="0"/>
                  </a:lnTo>
                  <a:lnTo>
                    <a:pt x="7" y="2"/>
                  </a:lnTo>
                  <a:lnTo>
                    <a:pt x="0"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97" name="Freeform 106">
              <a:extLst>
                <a:ext uri="{FF2B5EF4-FFF2-40B4-BE49-F238E27FC236}">
                  <a16:creationId xmlns:a16="http://schemas.microsoft.com/office/drawing/2014/main" id="{7CB75829-494D-8E0D-DAFB-B37EDC7FE4CC}"/>
                </a:ext>
              </a:extLst>
            </p:cNvPr>
            <p:cNvSpPr>
              <a:spLocks/>
            </p:cNvSpPr>
            <p:nvPr/>
          </p:nvSpPr>
          <p:spPr bwMode="auto">
            <a:xfrm>
              <a:off x="1193801" y="1279525"/>
              <a:ext cx="71438" cy="174625"/>
            </a:xfrm>
            <a:custGeom>
              <a:avLst/>
              <a:gdLst>
                <a:gd name="T0" fmla="*/ 45 w 45"/>
                <a:gd name="T1" fmla="*/ 2 h 110"/>
                <a:gd name="T2" fmla="*/ 43 w 45"/>
                <a:gd name="T3" fmla="*/ 27 h 110"/>
                <a:gd name="T4" fmla="*/ 41 w 45"/>
                <a:gd name="T5" fmla="*/ 41 h 110"/>
                <a:gd name="T6" fmla="*/ 38 w 45"/>
                <a:gd name="T7" fmla="*/ 58 h 110"/>
                <a:gd name="T8" fmla="*/ 33 w 45"/>
                <a:gd name="T9" fmla="*/ 74 h 110"/>
                <a:gd name="T10" fmla="*/ 32 w 45"/>
                <a:gd name="T11" fmla="*/ 82 h 110"/>
                <a:gd name="T12" fmla="*/ 27 w 45"/>
                <a:gd name="T13" fmla="*/ 89 h 110"/>
                <a:gd name="T14" fmla="*/ 23 w 45"/>
                <a:gd name="T15" fmla="*/ 95 h 110"/>
                <a:gd name="T16" fmla="*/ 18 w 45"/>
                <a:gd name="T17" fmla="*/ 102 h 110"/>
                <a:gd name="T18" fmla="*/ 14 w 45"/>
                <a:gd name="T19" fmla="*/ 107 h 110"/>
                <a:gd name="T20" fmla="*/ 7 w 45"/>
                <a:gd name="T21" fmla="*/ 110 h 110"/>
                <a:gd name="T22" fmla="*/ 0 w 45"/>
                <a:gd name="T23" fmla="*/ 102 h 110"/>
                <a:gd name="T24" fmla="*/ 5 w 45"/>
                <a:gd name="T25" fmla="*/ 98 h 110"/>
                <a:gd name="T26" fmla="*/ 10 w 45"/>
                <a:gd name="T27" fmla="*/ 94 h 110"/>
                <a:gd name="T28" fmla="*/ 14 w 45"/>
                <a:gd name="T29" fmla="*/ 90 h 110"/>
                <a:gd name="T30" fmla="*/ 18 w 45"/>
                <a:gd name="T31" fmla="*/ 84 h 110"/>
                <a:gd name="T32" fmla="*/ 22 w 45"/>
                <a:gd name="T33" fmla="*/ 77 h 110"/>
                <a:gd name="T34" fmla="*/ 23 w 45"/>
                <a:gd name="T35" fmla="*/ 71 h 110"/>
                <a:gd name="T36" fmla="*/ 28 w 45"/>
                <a:gd name="T37" fmla="*/ 56 h 110"/>
                <a:gd name="T38" fmla="*/ 30 w 45"/>
                <a:gd name="T39" fmla="*/ 40 h 110"/>
                <a:gd name="T40" fmla="*/ 32 w 45"/>
                <a:gd name="T41" fmla="*/ 25 h 110"/>
                <a:gd name="T42" fmla="*/ 33 w 45"/>
                <a:gd name="T43" fmla="*/ 0 h 110"/>
                <a:gd name="T44" fmla="*/ 45 w 45"/>
                <a:gd name="T45" fmla="*/ 2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5" h="110">
                  <a:moveTo>
                    <a:pt x="45" y="2"/>
                  </a:moveTo>
                  <a:lnTo>
                    <a:pt x="43" y="27"/>
                  </a:lnTo>
                  <a:lnTo>
                    <a:pt x="41" y="41"/>
                  </a:lnTo>
                  <a:lnTo>
                    <a:pt x="38" y="58"/>
                  </a:lnTo>
                  <a:lnTo>
                    <a:pt x="33" y="74"/>
                  </a:lnTo>
                  <a:lnTo>
                    <a:pt x="32" y="82"/>
                  </a:lnTo>
                  <a:lnTo>
                    <a:pt x="27" y="89"/>
                  </a:lnTo>
                  <a:lnTo>
                    <a:pt x="23" y="95"/>
                  </a:lnTo>
                  <a:lnTo>
                    <a:pt x="18" y="102"/>
                  </a:lnTo>
                  <a:lnTo>
                    <a:pt x="14" y="107"/>
                  </a:lnTo>
                  <a:lnTo>
                    <a:pt x="7" y="110"/>
                  </a:lnTo>
                  <a:lnTo>
                    <a:pt x="0" y="102"/>
                  </a:lnTo>
                  <a:lnTo>
                    <a:pt x="5" y="98"/>
                  </a:lnTo>
                  <a:lnTo>
                    <a:pt x="10" y="94"/>
                  </a:lnTo>
                  <a:lnTo>
                    <a:pt x="14" y="90"/>
                  </a:lnTo>
                  <a:lnTo>
                    <a:pt x="18" y="84"/>
                  </a:lnTo>
                  <a:lnTo>
                    <a:pt x="22" y="77"/>
                  </a:lnTo>
                  <a:lnTo>
                    <a:pt x="23" y="71"/>
                  </a:lnTo>
                  <a:lnTo>
                    <a:pt x="28" y="56"/>
                  </a:lnTo>
                  <a:lnTo>
                    <a:pt x="30" y="40"/>
                  </a:lnTo>
                  <a:lnTo>
                    <a:pt x="32" y="25"/>
                  </a:lnTo>
                  <a:lnTo>
                    <a:pt x="33" y="0"/>
                  </a:lnTo>
                  <a:lnTo>
                    <a:pt x="45"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98" name="Freeform 107">
              <a:extLst>
                <a:ext uri="{FF2B5EF4-FFF2-40B4-BE49-F238E27FC236}">
                  <a16:creationId xmlns:a16="http://schemas.microsoft.com/office/drawing/2014/main" id="{41115C96-D9B0-B238-0CB8-5F5E40C1E675}"/>
                </a:ext>
              </a:extLst>
            </p:cNvPr>
            <p:cNvSpPr>
              <a:spLocks/>
            </p:cNvSpPr>
            <p:nvPr/>
          </p:nvSpPr>
          <p:spPr bwMode="auto">
            <a:xfrm>
              <a:off x="919163" y="1463675"/>
              <a:ext cx="166688" cy="142875"/>
            </a:xfrm>
            <a:custGeom>
              <a:avLst/>
              <a:gdLst>
                <a:gd name="T0" fmla="*/ 103 w 105"/>
                <a:gd name="T1" fmla="*/ 0 h 90"/>
                <a:gd name="T2" fmla="*/ 105 w 105"/>
                <a:gd name="T3" fmla="*/ 5 h 90"/>
                <a:gd name="T4" fmla="*/ 105 w 105"/>
                <a:gd name="T5" fmla="*/ 12 h 90"/>
                <a:gd name="T6" fmla="*/ 105 w 105"/>
                <a:gd name="T7" fmla="*/ 20 h 90"/>
                <a:gd name="T8" fmla="*/ 103 w 105"/>
                <a:gd name="T9" fmla="*/ 28 h 90"/>
                <a:gd name="T10" fmla="*/ 100 w 105"/>
                <a:gd name="T11" fmla="*/ 35 h 90"/>
                <a:gd name="T12" fmla="*/ 97 w 105"/>
                <a:gd name="T13" fmla="*/ 43 h 90"/>
                <a:gd name="T14" fmla="*/ 92 w 105"/>
                <a:gd name="T15" fmla="*/ 51 h 90"/>
                <a:gd name="T16" fmla="*/ 87 w 105"/>
                <a:gd name="T17" fmla="*/ 59 h 90"/>
                <a:gd name="T18" fmla="*/ 80 w 105"/>
                <a:gd name="T19" fmla="*/ 67 h 90"/>
                <a:gd name="T20" fmla="*/ 72 w 105"/>
                <a:gd name="T21" fmla="*/ 74 h 90"/>
                <a:gd name="T22" fmla="*/ 64 w 105"/>
                <a:gd name="T23" fmla="*/ 79 h 90"/>
                <a:gd name="T24" fmla="*/ 52 w 105"/>
                <a:gd name="T25" fmla="*/ 84 h 90"/>
                <a:gd name="T26" fmla="*/ 41 w 105"/>
                <a:gd name="T27" fmla="*/ 87 h 90"/>
                <a:gd name="T28" fmla="*/ 28 w 105"/>
                <a:gd name="T29" fmla="*/ 90 h 90"/>
                <a:gd name="T30" fmla="*/ 15 w 105"/>
                <a:gd name="T31" fmla="*/ 90 h 90"/>
                <a:gd name="T32" fmla="*/ 0 w 105"/>
                <a:gd name="T33" fmla="*/ 89 h 90"/>
                <a:gd name="T34" fmla="*/ 0 w 105"/>
                <a:gd name="T35" fmla="*/ 79 h 90"/>
                <a:gd name="T36" fmla="*/ 15 w 105"/>
                <a:gd name="T37" fmla="*/ 80 h 90"/>
                <a:gd name="T38" fmla="*/ 28 w 105"/>
                <a:gd name="T39" fmla="*/ 79 h 90"/>
                <a:gd name="T40" fmla="*/ 38 w 105"/>
                <a:gd name="T41" fmla="*/ 77 h 90"/>
                <a:gd name="T42" fmla="*/ 49 w 105"/>
                <a:gd name="T43" fmla="*/ 74 h 90"/>
                <a:gd name="T44" fmla="*/ 57 w 105"/>
                <a:gd name="T45" fmla="*/ 71 h 90"/>
                <a:gd name="T46" fmla="*/ 66 w 105"/>
                <a:gd name="T47" fmla="*/ 66 h 90"/>
                <a:gd name="T48" fmla="*/ 72 w 105"/>
                <a:gd name="T49" fmla="*/ 59 h 90"/>
                <a:gd name="T50" fmla="*/ 79 w 105"/>
                <a:gd name="T51" fmla="*/ 53 h 90"/>
                <a:gd name="T52" fmla="*/ 84 w 105"/>
                <a:gd name="T53" fmla="*/ 46 h 90"/>
                <a:gd name="T54" fmla="*/ 87 w 105"/>
                <a:gd name="T55" fmla="*/ 38 h 90"/>
                <a:gd name="T56" fmla="*/ 90 w 105"/>
                <a:gd name="T57" fmla="*/ 31 h 90"/>
                <a:gd name="T58" fmla="*/ 92 w 105"/>
                <a:gd name="T59" fmla="*/ 25 h 90"/>
                <a:gd name="T60" fmla="*/ 93 w 105"/>
                <a:gd name="T61" fmla="*/ 18 h 90"/>
                <a:gd name="T62" fmla="*/ 95 w 105"/>
                <a:gd name="T63" fmla="*/ 12 h 90"/>
                <a:gd name="T64" fmla="*/ 93 w 105"/>
                <a:gd name="T65" fmla="*/ 7 h 90"/>
                <a:gd name="T66" fmla="*/ 93 w 105"/>
                <a:gd name="T67" fmla="*/ 2 h 90"/>
                <a:gd name="T68" fmla="*/ 103 w 105"/>
                <a:gd name="T69"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5" h="90">
                  <a:moveTo>
                    <a:pt x="103" y="0"/>
                  </a:moveTo>
                  <a:lnTo>
                    <a:pt x="105" y="5"/>
                  </a:lnTo>
                  <a:lnTo>
                    <a:pt x="105" y="12"/>
                  </a:lnTo>
                  <a:lnTo>
                    <a:pt x="105" y="20"/>
                  </a:lnTo>
                  <a:lnTo>
                    <a:pt x="103" y="28"/>
                  </a:lnTo>
                  <a:lnTo>
                    <a:pt x="100" y="35"/>
                  </a:lnTo>
                  <a:lnTo>
                    <a:pt x="97" y="43"/>
                  </a:lnTo>
                  <a:lnTo>
                    <a:pt x="92" y="51"/>
                  </a:lnTo>
                  <a:lnTo>
                    <a:pt x="87" y="59"/>
                  </a:lnTo>
                  <a:lnTo>
                    <a:pt x="80" y="67"/>
                  </a:lnTo>
                  <a:lnTo>
                    <a:pt x="72" y="74"/>
                  </a:lnTo>
                  <a:lnTo>
                    <a:pt x="64" y="79"/>
                  </a:lnTo>
                  <a:lnTo>
                    <a:pt x="52" y="84"/>
                  </a:lnTo>
                  <a:lnTo>
                    <a:pt x="41" y="87"/>
                  </a:lnTo>
                  <a:lnTo>
                    <a:pt x="28" y="90"/>
                  </a:lnTo>
                  <a:lnTo>
                    <a:pt x="15" y="90"/>
                  </a:lnTo>
                  <a:lnTo>
                    <a:pt x="0" y="89"/>
                  </a:lnTo>
                  <a:lnTo>
                    <a:pt x="0" y="79"/>
                  </a:lnTo>
                  <a:lnTo>
                    <a:pt x="15" y="80"/>
                  </a:lnTo>
                  <a:lnTo>
                    <a:pt x="28" y="79"/>
                  </a:lnTo>
                  <a:lnTo>
                    <a:pt x="38" y="77"/>
                  </a:lnTo>
                  <a:lnTo>
                    <a:pt x="49" y="74"/>
                  </a:lnTo>
                  <a:lnTo>
                    <a:pt x="57" y="71"/>
                  </a:lnTo>
                  <a:lnTo>
                    <a:pt x="66" y="66"/>
                  </a:lnTo>
                  <a:lnTo>
                    <a:pt x="72" y="59"/>
                  </a:lnTo>
                  <a:lnTo>
                    <a:pt x="79" y="53"/>
                  </a:lnTo>
                  <a:lnTo>
                    <a:pt x="84" y="46"/>
                  </a:lnTo>
                  <a:lnTo>
                    <a:pt x="87" y="38"/>
                  </a:lnTo>
                  <a:lnTo>
                    <a:pt x="90" y="31"/>
                  </a:lnTo>
                  <a:lnTo>
                    <a:pt x="92" y="25"/>
                  </a:lnTo>
                  <a:lnTo>
                    <a:pt x="93" y="18"/>
                  </a:lnTo>
                  <a:lnTo>
                    <a:pt x="95" y="12"/>
                  </a:lnTo>
                  <a:lnTo>
                    <a:pt x="93" y="7"/>
                  </a:lnTo>
                  <a:lnTo>
                    <a:pt x="93" y="2"/>
                  </a:lnTo>
                  <a:lnTo>
                    <a:pt x="10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99" name="Freeform 108">
              <a:extLst>
                <a:ext uri="{FF2B5EF4-FFF2-40B4-BE49-F238E27FC236}">
                  <a16:creationId xmlns:a16="http://schemas.microsoft.com/office/drawing/2014/main" id="{C12142C8-2B70-5EE2-2075-C483D95502C5}"/>
                </a:ext>
              </a:extLst>
            </p:cNvPr>
            <p:cNvSpPr>
              <a:spLocks/>
            </p:cNvSpPr>
            <p:nvPr/>
          </p:nvSpPr>
          <p:spPr bwMode="auto">
            <a:xfrm>
              <a:off x="795338" y="1524000"/>
              <a:ext cx="127000" cy="80963"/>
            </a:xfrm>
            <a:custGeom>
              <a:avLst/>
              <a:gdLst>
                <a:gd name="T0" fmla="*/ 76 w 80"/>
                <a:gd name="T1" fmla="*/ 51 h 51"/>
                <a:gd name="T2" fmla="*/ 68 w 80"/>
                <a:gd name="T3" fmla="*/ 47 h 51"/>
                <a:gd name="T4" fmla="*/ 59 w 80"/>
                <a:gd name="T5" fmla="*/ 44 h 51"/>
                <a:gd name="T6" fmla="*/ 39 w 80"/>
                <a:gd name="T7" fmla="*/ 33 h 51"/>
                <a:gd name="T8" fmla="*/ 0 w 80"/>
                <a:gd name="T9" fmla="*/ 8 h 51"/>
                <a:gd name="T10" fmla="*/ 6 w 80"/>
                <a:gd name="T11" fmla="*/ 0 h 51"/>
                <a:gd name="T12" fmla="*/ 45 w 80"/>
                <a:gd name="T13" fmla="*/ 23 h 51"/>
                <a:gd name="T14" fmla="*/ 65 w 80"/>
                <a:gd name="T15" fmla="*/ 34 h 51"/>
                <a:gd name="T16" fmla="*/ 73 w 80"/>
                <a:gd name="T17" fmla="*/ 38 h 51"/>
                <a:gd name="T18" fmla="*/ 80 w 80"/>
                <a:gd name="T19" fmla="*/ 41 h 51"/>
                <a:gd name="T20" fmla="*/ 76 w 80"/>
                <a:gd name="T21"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0" h="51">
                  <a:moveTo>
                    <a:pt x="76" y="51"/>
                  </a:moveTo>
                  <a:lnTo>
                    <a:pt x="68" y="47"/>
                  </a:lnTo>
                  <a:lnTo>
                    <a:pt x="59" y="44"/>
                  </a:lnTo>
                  <a:lnTo>
                    <a:pt x="39" y="33"/>
                  </a:lnTo>
                  <a:lnTo>
                    <a:pt x="0" y="8"/>
                  </a:lnTo>
                  <a:lnTo>
                    <a:pt x="6" y="0"/>
                  </a:lnTo>
                  <a:lnTo>
                    <a:pt x="45" y="23"/>
                  </a:lnTo>
                  <a:lnTo>
                    <a:pt x="65" y="34"/>
                  </a:lnTo>
                  <a:lnTo>
                    <a:pt x="73" y="38"/>
                  </a:lnTo>
                  <a:lnTo>
                    <a:pt x="80" y="41"/>
                  </a:lnTo>
                  <a:lnTo>
                    <a:pt x="76" y="5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100" name="Freeform 109">
              <a:extLst>
                <a:ext uri="{FF2B5EF4-FFF2-40B4-BE49-F238E27FC236}">
                  <a16:creationId xmlns:a16="http://schemas.microsoft.com/office/drawing/2014/main" id="{90C6109F-2F1E-4B56-D98A-417F9C3F21BF}"/>
                </a:ext>
              </a:extLst>
            </p:cNvPr>
            <p:cNvSpPr>
              <a:spLocks/>
            </p:cNvSpPr>
            <p:nvPr/>
          </p:nvSpPr>
          <p:spPr bwMode="auto">
            <a:xfrm>
              <a:off x="915988" y="1589088"/>
              <a:ext cx="6350" cy="15875"/>
            </a:xfrm>
            <a:custGeom>
              <a:avLst/>
              <a:gdLst>
                <a:gd name="T0" fmla="*/ 2 w 4"/>
                <a:gd name="T1" fmla="*/ 10 h 10"/>
                <a:gd name="T2" fmla="*/ 0 w 4"/>
                <a:gd name="T3" fmla="*/ 10 h 10"/>
                <a:gd name="T4" fmla="*/ 4 w 4"/>
                <a:gd name="T5" fmla="*/ 0 h 10"/>
                <a:gd name="T6" fmla="*/ 2 w 4"/>
                <a:gd name="T7" fmla="*/ 0 h 10"/>
                <a:gd name="T8" fmla="*/ 2 w 4"/>
                <a:gd name="T9" fmla="*/ 10 h 10"/>
              </a:gdLst>
              <a:ahLst/>
              <a:cxnLst>
                <a:cxn ang="0">
                  <a:pos x="T0" y="T1"/>
                </a:cxn>
                <a:cxn ang="0">
                  <a:pos x="T2" y="T3"/>
                </a:cxn>
                <a:cxn ang="0">
                  <a:pos x="T4" y="T5"/>
                </a:cxn>
                <a:cxn ang="0">
                  <a:pos x="T6" y="T7"/>
                </a:cxn>
                <a:cxn ang="0">
                  <a:pos x="T8" y="T9"/>
                </a:cxn>
              </a:cxnLst>
              <a:rect l="0" t="0" r="r" b="b"/>
              <a:pathLst>
                <a:path w="4" h="10">
                  <a:moveTo>
                    <a:pt x="2" y="10"/>
                  </a:moveTo>
                  <a:lnTo>
                    <a:pt x="0" y="10"/>
                  </a:lnTo>
                  <a:lnTo>
                    <a:pt x="4" y="0"/>
                  </a:lnTo>
                  <a:lnTo>
                    <a:pt x="2" y="0"/>
                  </a:lnTo>
                  <a:lnTo>
                    <a:pt x="2"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101" name="Freeform 110">
              <a:extLst>
                <a:ext uri="{FF2B5EF4-FFF2-40B4-BE49-F238E27FC236}">
                  <a16:creationId xmlns:a16="http://schemas.microsoft.com/office/drawing/2014/main" id="{D3B2E43B-9E19-5D8A-D881-FC8E72C255E8}"/>
                </a:ext>
              </a:extLst>
            </p:cNvPr>
            <p:cNvSpPr>
              <a:spLocks/>
            </p:cNvSpPr>
            <p:nvPr/>
          </p:nvSpPr>
          <p:spPr bwMode="auto">
            <a:xfrm>
              <a:off x="703263" y="1482725"/>
              <a:ext cx="101600" cy="53975"/>
            </a:xfrm>
            <a:custGeom>
              <a:avLst/>
              <a:gdLst>
                <a:gd name="T0" fmla="*/ 59 w 64"/>
                <a:gd name="T1" fmla="*/ 34 h 34"/>
                <a:gd name="T2" fmla="*/ 46 w 64"/>
                <a:gd name="T3" fmla="*/ 29 h 34"/>
                <a:gd name="T4" fmla="*/ 28 w 64"/>
                <a:gd name="T5" fmla="*/ 21 h 34"/>
                <a:gd name="T6" fmla="*/ 10 w 64"/>
                <a:gd name="T7" fmla="*/ 13 h 34"/>
                <a:gd name="T8" fmla="*/ 4 w 64"/>
                <a:gd name="T9" fmla="*/ 11 h 34"/>
                <a:gd name="T10" fmla="*/ 0 w 64"/>
                <a:gd name="T11" fmla="*/ 11 h 34"/>
                <a:gd name="T12" fmla="*/ 2 w 64"/>
                <a:gd name="T13" fmla="*/ 0 h 34"/>
                <a:gd name="T14" fmla="*/ 7 w 64"/>
                <a:gd name="T15" fmla="*/ 1 h 34"/>
                <a:gd name="T16" fmla="*/ 15 w 64"/>
                <a:gd name="T17" fmla="*/ 3 h 34"/>
                <a:gd name="T18" fmla="*/ 31 w 64"/>
                <a:gd name="T19" fmla="*/ 11 h 34"/>
                <a:gd name="T20" fmla="*/ 51 w 64"/>
                <a:gd name="T21" fmla="*/ 19 h 34"/>
                <a:gd name="T22" fmla="*/ 64 w 64"/>
                <a:gd name="T23" fmla="*/ 26 h 34"/>
                <a:gd name="T24" fmla="*/ 59 w 64"/>
                <a:gd name="T25" fmla="*/ 3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4" h="34">
                  <a:moveTo>
                    <a:pt x="59" y="34"/>
                  </a:moveTo>
                  <a:lnTo>
                    <a:pt x="46" y="29"/>
                  </a:lnTo>
                  <a:lnTo>
                    <a:pt x="28" y="21"/>
                  </a:lnTo>
                  <a:lnTo>
                    <a:pt x="10" y="13"/>
                  </a:lnTo>
                  <a:lnTo>
                    <a:pt x="4" y="11"/>
                  </a:lnTo>
                  <a:lnTo>
                    <a:pt x="0" y="11"/>
                  </a:lnTo>
                  <a:lnTo>
                    <a:pt x="2" y="0"/>
                  </a:lnTo>
                  <a:lnTo>
                    <a:pt x="7" y="1"/>
                  </a:lnTo>
                  <a:lnTo>
                    <a:pt x="15" y="3"/>
                  </a:lnTo>
                  <a:lnTo>
                    <a:pt x="31" y="11"/>
                  </a:lnTo>
                  <a:lnTo>
                    <a:pt x="51" y="19"/>
                  </a:lnTo>
                  <a:lnTo>
                    <a:pt x="64" y="26"/>
                  </a:lnTo>
                  <a:lnTo>
                    <a:pt x="59"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102" name="Freeform 111">
              <a:extLst>
                <a:ext uri="{FF2B5EF4-FFF2-40B4-BE49-F238E27FC236}">
                  <a16:creationId xmlns:a16="http://schemas.microsoft.com/office/drawing/2014/main" id="{DE199C16-56FF-EBEB-EECF-B653439FEE30}"/>
                </a:ext>
              </a:extLst>
            </p:cNvPr>
            <p:cNvSpPr>
              <a:spLocks/>
            </p:cNvSpPr>
            <p:nvPr/>
          </p:nvSpPr>
          <p:spPr bwMode="auto">
            <a:xfrm>
              <a:off x="795338" y="1524000"/>
              <a:ext cx="9525" cy="12700"/>
            </a:xfrm>
            <a:custGeom>
              <a:avLst/>
              <a:gdLst>
                <a:gd name="T0" fmla="*/ 6 w 6"/>
                <a:gd name="T1" fmla="*/ 0 h 8"/>
                <a:gd name="T2" fmla="*/ 1 w 6"/>
                <a:gd name="T3" fmla="*/ 8 h 8"/>
                <a:gd name="T4" fmla="*/ 0 w 6"/>
                <a:gd name="T5" fmla="*/ 8 h 8"/>
                <a:gd name="T6" fmla="*/ 6 w 6"/>
                <a:gd name="T7" fmla="*/ 0 h 8"/>
              </a:gdLst>
              <a:ahLst/>
              <a:cxnLst>
                <a:cxn ang="0">
                  <a:pos x="T0" y="T1"/>
                </a:cxn>
                <a:cxn ang="0">
                  <a:pos x="T2" y="T3"/>
                </a:cxn>
                <a:cxn ang="0">
                  <a:pos x="T4" y="T5"/>
                </a:cxn>
                <a:cxn ang="0">
                  <a:pos x="T6" y="T7"/>
                </a:cxn>
              </a:cxnLst>
              <a:rect l="0" t="0" r="r" b="b"/>
              <a:pathLst>
                <a:path w="6" h="8">
                  <a:moveTo>
                    <a:pt x="6" y="0"/>
                  </a:moveTo>
                  <a:lnTo>
                    <a:pt x="1" y="8"/>
                  </a:lnTo>
                  <a:lnTo>
                    <a:pt x="0" y="8"/>
                  </a:lnTo>
                  <a:lnTo>
                    <a:pt x="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103" name="Freeform 112">
              <a:extLst>
                <a:ext uri="{FF2B5EF4-FFF2-40B4-BE49-F238E27FC236}">
                  <a16:creationId xmlns:a16="http://schemas.microsoft.com/office/drawing/2014/main" id="{2AFDF40B-07D7-F8AC-413E-D9A638A9D7A0}"/>
                </a:ext>
              </a:extLst>
            </p:cNvPr>
            <p:cNvSpPr>
              <a:spLocks/>
            </p:cNvSpPr>
            <p:nvPr/>
          </p:nvSpPr>
          <p:spPr bwMode="auto">
            <a:xfrm>
              <a:off x="703263" y="1450975"/>
              <a:ext cx="146050" cy="49213"/>
            </a:xfrm>
            <a:custGeom>
              <a:avLst/>
              <a:gdLst>
                <a:gd name="T0" fmla="*/ 0 w 92"/>
                <a:gd name="T1" fmla="*/ 20 h 31"/>
                <a:gd name="T2" fmla="*/ 9 w 92"/>
                <a:gd name="T3" fmla="*/ 20 h 31"/>
                <a:gd name="T4" fmla="*/ 35 w 92"/>
                <a:gd name="T5" fmla="*/ 18 h 31"/>
                <a:gd name="T6" fmla="*/ 49 w 92"/>
                <a:gd name="T7" fmla="*/ 15 h 31"/>
                <a:gd name="T8" fmla="*/ 64 w 92"/>
                <a:gd name="T9" fmla="*/ 12 h 31"/>
                <a:gd name="T10" fmla="*/ 77 w 92"/>
                <a:gd name="T11" fmla="*/ 7 h 31"/>
                <a:gd name="T12" fmla="*/ 81 w 92"/>
                <a:gd name="T13" fmla="*/ 4 h 31"/>
                <a:gd name="T14" fmla="*/ 85 w 92"/>
                <a:gd name="T15" fmla="*/ 0 h 31"/>
                <a:gd name="T16" fmla="*/ 92 w 92"/>
                <a:gd name="T17" fmla="*/ 8 h 31"/>
                <a:gd name="T18" fmla="*/ 89 w 92"/>
                <a:gd name="T19" fmla="*/ 12 h 31"/>
                <a:gd name="T20" fmla="*/ 82 w 92"/>
                <a:gd name="T21" fmla="*/ 17 h 31"/>
                <a:gd name="T22" fmla="*/ 67 w 92"/>
                <a:gd name="T23" fmla="*/ 21 h 31"/>
                <a:gd name="T24" fmla="*/ 51 w 92"/>
                <a:gd name="T25" fmla="*/ 26 h 31"/>
                <a:gd name="T26" fmla="*/ 35 w 92"/>
                <a:gd name="T27" fmla="*/ 28 h 31"/>
                <a:gd name="T28" fmla="*/ 9 w 92"/>
                <a:gd name="T29" fmla="*/ 31 h 31"/>
                <a:gd name="T30" fmla="*/ 0 w 92"/>
                <a:gd name="T31" fmla="*/ 31 h 31"/>
                <a:gd name="T32" fmla="*/ 0 w 92"/>
                <a:gd name="T33" fmla="*/ 2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2" h="31">
                  <a:moveTo>
                    <a:pt x="0" y="20"/>
                  </a:moveTo>
                  <a:lnTo>
                    <a:pt x="9" y="20"/>
                  </a:lnTo>
                  <a:lnTo>
                    <a:pt x="35" y="18"/>
                  </a:lnTo>
                  <a:lnTo>
                    <a:pt x="49" y="15"/>
                  </a:lnTo>
                  <a:lnTo>
                    <a:pt x="64" y="12"/>
                  </a:lnTo>
                  <a:lnTo>
                    <a:pt x="77" y="7"/>
                  </a:lnTo>
                  <a:lnTo>
                    <a:pt x="81" y="4"/>
                  </a:lnTo>
                  <a:lnTo>
                    <a:pt x="85" y="0"/>
                  </a:lnTo>
                  <a:lnTo>
                    <a:pt x="92" y="8"/>
                  </a:lnTo>
                  <a:lnTo>
                    <a:pt x="89" y="12"/>
                  </a:lnTo>
                  <a:lnTo>
                    <a:pt x="82" y="17"/>
                  </a:lnTo>
                  <a:lnTo>
                    <a:pt x="67" y="21"/>
                  </a:lnTo>
                  <a:lnTo>
                    <a:pt x="51" y="26"/>
                  </a:lnTo>
                  <a:lnTo>
                    <a:pt x="35" y="28"/>
                  </a:lnTo>
                  <a:lnTo>
                    <a:pt x="9" y="31"/>
                  </a:lnTo>
                  <a:lnTo>
                    <a:pt x="0" y="31"/>
                  </a:lnTo>
                  <a:lnTo>
                    <a:pt x="0"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104" name="Freeform 113">
              <a:extLst>
                <a:ext uri="{FF2B5EF4-FFF2-40B4-BE49-F238E27FC236}">
                  <a16:creationId xmlns:a16="http://schemas.microsoft.com/office/drawing/2014/main" id="{DEFCAE48-67CE-CA67-CF19-E708A8495DFB}"/>
                </a:ext>
              </a:extLst>
            </p:cNvPr>
            <p:cNvSpPr>
              <a:spLocks/>
            </p:cNvSpPr>
            <p:nvPr/>
          </p:nvSpPr>
          <p:spPr bwMode="auto">
            <a:xfrm>
              <a:off x="703263" y="1482725"/>
              <a:ext cx="3175" cy="17463"/>
            </a:xfrm>
            <a:custGeom>
              <a:avLst/>
              <a:gdLst>
                <a:gd name="T0" fmla="*/ 0 w 2"/>
                <a:gd name="T1" fmla="*/ 11 h 11"/>
                <a:gd name="T2" fmla="*/ 0 w 2"/>
                <a:gd name="T3" fmla="*/ 0 h 11"/>
                <a:gd name="T4" fmla="*/ 0 w 2"/>
                <a:gd name="T5" fmla="*/ 11 h 11"/>
                <a:gd name="T6" fmla="*/ 2 w 2"/>
                <a:gd name="T7" fmla="*/ 0 h 11"/>
                <a:gd name="T8" fmla="*/ 0 w 2"/>
                <a:gd name="T9" fmla="*/ 11 h 11"/>
              </a:gdLst>
              <a:ahLst/>
              <a:cxnLst>
                <a:cxn ang="0">
                  <a:pos x="T0" y="T1"/>
                </a:cxn>
                <a:cxn ang="0">
                  <a:pos x="T2" y="T3"/>
                </a:cxn>
                <a:cxn ang="0">
                  <a:pos x="T4" y="T5"/>
                </a:cxn>
                <a:cxn ang="0">
                  <a:pos x="T6" y="T7"/>
                </a:cxn>
                <a:cxn ang="0">
                  <a:pos x="T8" y="T9"/>
                </a:cxn>
              </a:cxnLst>
              <a:rect l="0" t="0" r="r" b="b"/>
              <a:pathLst>
                <a:path w="2" h="11">
                  <a:moveTo>
                    <a:pt x="0" y="11"/>
                  </a:moveTo>
                  <a:lnTo>
                    <a:pt x="0" y="0"/>
                  </a:lnTo>
                  <a:lnTo>
                    <a:pt x="0" y="11"/>
                  </a:lnTo>
                  <a:lnTo>
                    <a:pt x="2" y="0"/>
                  </a:lnTo>
                  <a:lnTo>
                    <a:pt x="0" y="1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105" name="Freeform 114">
              <a:extLst>
                <a:ext uri="{FF2B5EF4-FFF2-40B4-BE49-F238E27FC236}">
                  <a16:creationId xmlns:a16="http://schemas.microsoft.com/office/drawing/2014/main" id="{AAE1E62F-19CE-AF78-F878-07BBF60D1DC9}"/>
                </a:ext>
              </a:extLst>
            </p:cNvPr>
            <p:cNvSpPr>
              <a:spLocks/>
            </p:cNvSpPr>
            <p:nvPr/>
          </p:nvSpPr>
          <p:spPr bwMode="auto">
            <a:xfrm>
              <a:off x="838201" y="1392238"/>
              <a:ext cx="142875" cy="71438"/>
            </a:xfrm>
            <a:custGeom>
              <a:avLst/>
              <a:gdLst>
                <a:gd name="T0" fmla="*/ 0 w 90"/>
                <a:gd name="T1" fmla="*/ 37 h 45"/>
                <a:gd name="T2" fmla="*/ 7 w 90"/>
                <a:gd name="T3" fmla="*/ 31 h 45"/>
                <a:gd name="T4" fmla="*/ 17 w 90"/>
                <a:gd name="T5" fmla="*/ 24 h 45"/>
                <a:gd name="T6" fmla="*/ 28 w 90"/>
                <a:gd name="T7" fmla="*/ 18 h 45"/>
                <a:gd name="T8" fmla="*/ 41 w 90"/>
                <a:gd name="T9" fmla="*/ 11 h 45"/>
                <a:gd name="T10" fmla="*/ 54 w 90"/>
                <a:gd name="T11" fmla="*/ 6 h 45"/>
                <a:gd name="T12" fmla="*/ 67 w 90"/>
                <a:gd name="T13" fmla="*/ 3 h 45"/>
                <a:gd name="T14" fmla="*/ 81 w 90"/>
                <a:gd name="T15" fmla="*/ 0 h 45"/>
                <a:gd name="T16" fmla="*/ 85 w 90"/>
                <a:gd name="T17" fmla="*/ 0 h 45"/>
                <a:gd name="T18" fmla="*/ 90 w 90"/>
                <a:gd name="T19" fmla="*/ 1 h 45"/>
                <a:gd name="T20" fmla="*/ 89 w 90"/>
                <a:gd name="T21" fmla="*/ 11 h 45"/>
                <a:gd name="T22" fmla="*/ 85 w 90"/>
                <a:gd name="T23" fmla="*/ 11 h 45"/>
                <a:gd name="T24" fmla="*/ 81 w 90"/>
                <a:gd name="T25" fmla="*/ 11 h 45"/>
                <a:gd name="T26" fmla="*/ 71 w 90"/>
                <a:gd name="T27" fmla="*/ 13 h 45"/>
                <a:gd name="T28" fmla="*/ 58 w 90"/>
                <a:gd name="T29" fmla="*/ 16 h 45"/>
                <a:gd name="T30" fmla="*/ 45 w 90"/>
                <a:gd name="T31" fmla="*/ 21 h 45"/>
                <a:gd name="T32" fmla="*/ 33 w 90"/>
                <a:gd name="T33" fmla="*/ 27 h 45"/>
                <a:gd name="T34" fmla="*/ 23 w 90"/>
                <a:gd name="T35" fmla="*/ 34 h 45"/>
                <a:gd name="T36" fmla="*/ 14 w 90"/>
                <a:gd name="T37" fmla="*/ 41 h 45"/>
                <a:gd name="T38" fmla="*/ 7 w 90"/>
                <a:gd name="T39" fmla="*/ 45 h 45"/>
                <a:gd name="T40" fmla="*/ 0 w 90"/>
                <a:gd name="T41" fmla="*/ 37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0" h="45">
                  <a:moveTo>
                    <a:pt x="0" y="37"/>
                  </a:moveTo>
                  <a:lnTo>
                    <a:pt x="7" y="31"/>
                  </a:lnTo>
                  <a:lnTo>
                    <a:pt x="17" y="24"/>
                  </a:lnTo>
                  <a:lnTo>
                    <a:pt x="28" y="18"/>
                  </a:lnTo>
                  <a:lnTo>
                    <a:pt x="41" y="11"/>
                  </a:lnTo>
                  <a:lnTo>
                    <a:pt x="54" y="6"/>
                  </a:lnTo>
                  <a:lnTo>
                    <a:pt x="67" y="3"/>
                  </a:lnTo>
                  <a:lnTo>
                    <a:pt x="81" y="0"/>
                  </a:lnTo>
                  <a:lnTo>
                    <a:pt x="85" y="0"/>
                  </a:lnTo>
                  <a:lnTo>
                    <a:pt x="90" y="1"/>
                  </a:lnTo>
                  <a:lnTo>
                    <a:pt x="89" y="11"/>
                  </a:lnTo>
                  <a:lnTo>
                    <a:pt x="85" y="11"/>
                  </a:lnTo>
                  <a:lnTo>
                    <a:pt x="81" y="11"/>
                  </a:lnTo>
                  <a:lnTo>
                    <a:pt x="71" y="13"/>
                  </a:lnTo>
                  <a:lnTo>
                    <a:pt x="58" y="16"/>
                  </a:lnTo>
                  <a:lnTo>
                    <a:pt x="45" y="21"/>
                  </a:lnTo>
                  <a:lnTo>
                    <a:pt x="33" y="27"/>
                  </a:lnTo>
                  <a:lnTo>
                    <a:pt x="23" y="34"/>
                  </a:lnTo>
                  <a:lnTo>
                    <a:pt x="14" y="41"/>
                  </a:lnTo>
                  <a:lnTo>
                    <a:pt x="7" y="45"/>
                  </a:lnTo>
                  <a:lnTo>
                    <a:pt x="0" y="3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106" name="Freeform 115">
              <a:extLst>
                <a:ext uri="{FF2B5EF4-FFF2-40B4-BE49-F238E27FC236}">
                  <a16:creationId xmlns:a16="http://schemas.microsoft.com/office/drawing/2014/main" id="{AABA5416-6A15-F9EE-CDBD-DF887D4ADF4C}"/>
                </a:ext>
              </a:extLst>
            </p:cNvPr>
            <p:cNvSpPr>
              <a:spLocks/>
            </p:cNvSpPr>
            <p:nvPr/>
          </p:nvSpPr>
          <p:spPr bwMode="auto">
            <a:xfrm>
              <a:off x="838201" y="1450975"/>
              <a:ext cx="11113" cy="12700"/>
            </a:xfrm>
            <a:custGeom>
              <a:avLst/>
              <a:gdLst>
                <a:gd name="T0" fmla="*/ 7 w 7"/>
                <a:gd name="T1" fmla="*/ 8 h 8"/>
                <a:gd name="T2" fmla="*/ 0 w 7"/>
                <a:gd name="T3" fmla="*/ 0 h 8"/>
                <a:gd name="T4" fmla="*/ 7 w 7"/>
                <a:gd name="T5" fmla="*/ 8 h 8"/>
              </a:gdLst>
              <a:ahLst/>
              <a:cxnLst>
                <a:cxn ang="0">
                  <a:pos x="T0" y="T1"/>
                </a:cxn>
                <a:cxn ang="0">
                  <a:pos x="T2" y="T3"/>
                </a:cxn>
                <a:cxn ang="0">
                  <a:pos x="T4" y="T5"/>
                </a:cxn>
              </a:cxnLst>
              <a:rect l="0" t="0" r="r" b="b"/>
              <a:pathLst>
                <a:path w="7" h="8">
                  <a:moveTo>
                    <a:pt x="7" y="8"/>
                  </a:moveTo>
                  <a:lnTo>
                    <a:pt x="0" y="0"/>
                  </a:lnTo>
                  <a:lnTo>
                    <a:pt x="7" y="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107" name="Freeform 116">
              <a:extLst>
                <a:ext uri="{FF2B5EF4-FFF2-40B4-BE49-F238E27FC236}">
                  <a16:creationId xmlns:a16="http://schemas.microsoft.com/office/drawing/2014/main" id="{69660108-C217-9351-32E2-D4D9ED93AEBA}"/>
                </a:ext>
              </a:extLst>
            </p:cNvPr>
            <p:cNvSpPr>
              <a:spLocks/>
            </p:cNvSpPr>
            <p:nvPr/>
          </p:nvSpPr>
          <p:spPr bwMode="auto">
            <a:xfrm>
              <a:off x="979488" y="1393825"/>
              <a:ext cx="103188" cy="76200"/>
            </a:xfrm>
            <a:custGeom>
              <a:avLst/>
              <a:gdLst>
                <a:gd name="T0" fmla="*/ 3 w 65"/>
                <a:gd name="T1" fmla="*/ 0 h 48"/>
                <a:gd name="T2" fmla="*/ 18 w 65"/>
                <a:gd name="T3" fmla="*/ 5 h 48"/>
                <a:gd name="T4" fmla="*/ 28 w 65"/>
                <a:gd name="T5" fmla="*/ 8 h 48"/>
                <a:gd name="T6" fmla="*/ 37 w 65"/>
                <a:gd name="T7" fmla="*/ 13 h 48"/>
                <a:gd name="T8" fmla="*/ 46 w 65"/>
                <a:gd name="T9" fmla="*/ 20 h 48"/>
                <a:gd name="T10" fmla="*/ 50 w 65"/>
                <a:gd name="T11" fmla="*/ 23 h 48"/>
                <a:gd name="T12" fmla="*/ 54 w 65"/>
                <a:gd name="T13" fmla="*/ 26 h 48"/>
                <a:gd name="T14" fmla="*/ 60 w 65"/>
                <a:gd name="T15" fmla="*/ 35 h 48"/>
                <a:gd name="T16" fmla="*/ 65 w 65"/>
                <a:gd name="T17" fmla="*/ 43 h 48"/>
                <a:gd name="T18" fmla="*/ 55 w 65"/>
                <a:gd name="T19" fmla="*/ 48 h 48"/>
                <a:gd name="T20" fmla="*/ 52 w 65"/>
                <a:gd name="T21" fmla="*/ 40 h 48"/>
                <a:gd name="T22" fmla="*/ 46 w 65"/>
                <a:gd name="T23" fmla="*/ 33 h 48"/>
                <a:gd name="T24" fmla="*/ 42 w 65"/>
                <a:gd name="T25" fmla="*/ 31 h 48"/>
                <a:gd name="T26" fmla="*/ 39 w 65"/>
                <a:gd name="T27" fmla="*/ 28 h 48"/>
                <a:gd name="T28" fmla="*/ 32 w 65"/>
                <a:gd name="T29" fmla="*/ 23 h 48"/>
                <a:gd name="T30" fmla="*/ 23 w 65"/>
                <a:gd name="T31" fmla="*/ 18 h 48"/>
                <a:gd name="T32" fmla="*/ 14 w 65"/>
                <a:gd name="T33" fmla="*/ 15 h 48"/>
                <a:gd name="T34" fmla="*/ 0 w 65"/>
                <a:gd name="T35" fmla="*/ 10 h 48"/>
                <a:gd name="T36" fmla="*/ 3 w 65"/>
                <a:gd name="T3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5" h="48">
                  <a:moveTo>
                    <a:pt x="3" y="0"/>
                  </a:moveTo>
                  <a:lnTo>
                    <a:pt x="18" y="5"/>
                  </a:lnTo>
                  <a:lnTo>
                    <a:pt x="28" y="8"/>
                  </a:lnTo>
                  <a:lnTo>
                    <a:pt x="37" y="13"/>
                  </a:lnTo>
                  <a:lnTo>
                    <a:pt x="46" y="20"/>
                  </a:lnTo>
                  <a:lnTo>
                    <a:pt x="50" y="23"/>
                  </a:lnTo>
                  <a:lnTo>
                    <a:pt x="54" y="26"/>
                  </a:lnTo>
                  <a:lnTo>
                    <a:pt x="60" y="35"/>
                  </a:lnTo>
                  <a:lnTo>
                    <a:pt x="65" y="43"/>
                  </a:lnTo>
                  <a:lnTo>
                    <a:pt x="55" y="48"/>
                  </a:lnTo>
                  <a:lnTo>
                    <a:pt x="52" y="40"/>
                  </a:lnTo>
                  <a:lnTo>
                    <a:pt x="46" y="33"/>
                  </a:lnTo>
                  <a:lnTo>
                    <a:pt x="42" y="31"/>
                  </a:lnTo>
                  <a:lnTo>
                    <a:pt x="39" y="28"/>
                  </a:lnTo>
                  <a:lnTo>
                    <a:pt x="32" y="23"/>
                  </a:lnTo>
                  <a:lnTo>
                    <a:pt x="23" y="18"/>
                  </a:lnTo>
                  <a:lnTo>
                    <a:pt x="14" y="15"/>
                  </a:lnTo>
                  <a:lnTo>
                    <a:pt x="0" y="10"/>
                  </a:lnTo>
                  <a:lnTo>
                    <a:pt x="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108" name="Freeform 117">
              <a:extLst>
                <a:ext uri="{FF2B5EF4-FFF2-40B4-BE49-F238E27FC236}">
                  <a16:creationId xmlns:a16="http://schemas.microsoft.com/office/drawing/2014/main" id="{16DFFE7D-346B-6B1A-EF8C-FDCF9FF79350}"/>
                </a:ext>
              </a:extLst>
            </p:cNvPr>
            <p:cNvSpPr>
              <a:spLocks/>
            </p:cNvSpPr>
            <p:nvPr/>
          </p:nvSpPr>
          <p:spPr bwMode="auto">
            <a:xfrm>
              <a:off x="979488" y="1393825"/>
              <a:ext cx="4763" cy="15875"/>
            </a:xfrm>
            <a:custGeom>
              <a:avLst/>
              <a:gdLst>
                <a:gd name="T0" fmla="*/ 1 w 3"/>
                <a:gd name="T1" fmla="*/ 0 h 10"/>
                <a:gd name="T2" fmla="*/ 3 w 3"/>
                <a:gd name="T3" fmla="*/ 0 h 10"/>
                <a:gd name="T4" fmla="*/ 0 w 3"/>
                <a:gd name="T5" fmla="*/ 10 h 10"/>
                <a:gd name="T6" fmla="*/ 1 w 3"/>
                <a:gd name="T7" fmla="*/ 0 h 10"/>
              </a:gdLst>
              <a:ahLst/>
              <a:cxnLst>
                <a:cxn ang="0">
                  <a:pos x="T0" y="T1"/>
                </a:cxn>
                <a:cxn ang="0">
                  <a:pos x="T2" y="T3"/>
                </a:cxn>
                <a:cxn ang="0">
                  <a:pos x="T4" y="T5"/>
                </a:cxn>
                <a:cxn ang="0">
                  <a:pos x="T6" y="T7"/>
                </a:cxn>
              </a:cxnLst>
              <a:rect l="0" t="0" r="r" b="b"/>
              <a:pathLst>
                <a:path w="3" h="10">
                  <a:moveTo>
                    <a:pt x="1" y="0"/>
                  </a:moveTo>
                  <a:lnTo>
                    <a:pt x="3" y="0"/>
                  </a:lnTo>
                  <a:lnTo>
                    <a:pt x="0" y="10"/>
                  </a:ln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109" name="Freeform 118">
              <a:extLst>
                <a:ext uri="{FF2B5EF4-FFF2-40B4-BE49-F238E27FC236}">
                  <a16:creationId xmlns:a16="http://schemas.microsoft.com/office/drawing/2014/main" id="{AFC67193-966B-7F17-B3A4-80F5E979BD91}"/>
                </a:ext>
              </a:extLst>
            </p:cNvPr>
            <p:cNvSpPr>
              <a:spLocks/>
            </p:cNvSpPr>
            <p:nvPr/>
          </p:nvSpPr>
          <p:spPr bwMode="auto">
            <a:xfrm>
              <a:off x="1066801" y="1462088"/>
              <a:ext cx="15875" cy="7938"/>
            </a:xfrm>
            <a:custGeom>
              <a:avLst/>
              <a:gdLst>
                <a:gd name="T0" fmla="*/ 10 w 10"/>
                <a:gd name="T1" fmla="*/ 0 h 5"/>
                <a:gd name="T2" fmla="*/ 10 w 10"/>
                <a:gd name="T3" fmla="*/ 1 h 5"/>
                <a:gd name="T4" fmla="*/ 0 w 10"/>
                <a:gd name="T5" fmla="*/ 3 h 5"/>
                <a:gd name="T6" fmla="*/ 0 w 10"/>
                <a:gd name="T7" fmla="*/ 5 h 5"/>
                <a:gd name="T8" fmla="*/ 10 w 10"/>
                <a:gd name="T9" fmla="*/ 0 h 5"/>
              </a:gdLst>
              <a:ahLst/>
              <a:cxnLst>
                <a:cxn ang="0">
                  <a:pos x="T0" y="T1"/>
                </a:cxn>
                <a:cxn ang="0">
                  <a:pos x="T2" y="T3"/>
                </a:cxn>
                <a:cxn ang="0">
                  <a:pos x="T4" y="T5"/>
                </a:cxn>
                <a:cxn ang="0">
                  <a:pos x="T6" y="T7"/>
                </a:cxn>
                <a:cxn ang="0">
                  <a:pos x="T8" y="T9"/>
                </a:cxn>
              </a:cxnLst>
              <a:rect l="0" t="0" r="r" b="b"/>
              <a:pathLst>
                <a:path w="10" h="5">
                  <a:moveTo>
                    <a:pt x="10" y="0"/>
                  </a:moveTo>
                  <a:lnTo>
                    <a:pt x="10" y="1"/>
                  </a:lnTo>
                  <a:lnTo>
                    <a:pt x="0" y="3"/>
                  </a:lnTo>
                  <a:lnTo>
                    <a:pt x="0" y="5"/>
                  </a:lnTo>
                  <a:lnTo>
                    <a:pt x="1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110" name="Freeform 119">
              <a:extLst>
                <a:ext uri="{FF2B5EF4-FFF2-40B4-BE49-F238E27FC236}">
                  <a16:creationId xmlns:a16="http://schemas.microsoft.com/office/drawing/2014/main" id="{33BE9856-D3BA-AB24-9ED2-7C9322247287}"/>
                </a:ext>
              </a:extLst>
            </p:cNvPr>
            <p:cNvSpPr>
              <a:spLocks/>
            </p:cNvSpPr>
            <p:nvPr/>
          </p:nvSpPr>
          <p:spPr bwMode="auto">
            <a:xfrm>
              <a:off x="849313" y="1470025"/>
              <a:ext cx="180975" cy="46038"/>
            </a:xfrm>
            <a:custGeom>
              <a:avLst/>
              <a:gdLst>
                <a:gd name="T0" fmla="*/ 2 w 114"/>
                <a:gd name="T1" fmla="*/ 14 h 29"/>
                <a:gd name="T2" fmla="*/ 26 w 114"/>
                <a:gd name="T3" fmla="*/ 18 h 29"/>
                <a:gd name="T4" fmla="*/ 41 w 114"/>
                <a:gd name="T5" fmla="*/ 18 h 29"/>
                <a:gd name="T6" fmla="*/ 57 w 114"/>
                <a:gd name="T7" fmla="*/ 18 h 29"/>
                <a:gd name="T8" fmla="*/ 72 w 114"/>
                <a:gd name="T9" fmla="*/ 16 h 29"/>
                <a:gd name="T10" fmla="*/ 78 w 114"/>
                <a:gd name="T11" fmla="*/ 16 h 29"/>
                <a:gd name="T12" fmla="*/ 87 w 114"/>
                <a:gd name="T13" fmla="*/ 14 h 29"/>
                <a:gd name="T14" fmla="*/ 93 w 114"/>
                <a:gd name="T15" fmla="*/ 11 h 29"/>
                <a:gd name="T16" fmla="*/ 98 w 114"/>
                <a:gd name="T17" fmla="*/ 8 h 29"/>
                <a:gd name="T18" fmla="*/ 103 w 114"/>
                <a:gd name="T19" fmla="*/ 5 h 29"/>
                <a:gd name="T20" fmla="*/ 106 w 114"/>
                <a:gd name="T21" fmla="*/ 0 h 29"/>
                <a:gd name="T22" fmla="*/ 114 w 114"/>
                <a:gd name="T23" fmla="*/ 8 h 29"/>
                <a:gd name="T24" fmla="*/ 110 w 114"/>
                <a:gd name="T25" fmla="*/ 13 h 29"/>
                <a:gd name="T26" fmla="*/ 103 w 114"/>
                <a:gd name="T27" fmla="*/ 18 h 29"/>
                <a:gd name="T28" fmla="*/ 96 w 114"/>
                <a:gd name="T29" fmla="*/ 21 h 29"/>
                <a:gd name="T30" fmla="*/ 90 w 114"/>
                <a:gd name="T31" fmla="*/ 24 h 29"/>
                <a:gd name="T32" fmla="*/ 82 w 114"/>
                <a:gd name="T33" fmla="*/ 26 h 29"/>
                <a:gd name="T34" fmla="*/ 74 w 114"/>
                <a:gd name="T35" fmla="*/ 27 h 29"/>
                <a:gd name="T36" fmla="*/ 57 w 114"/>
                <a:gd name="T37" fmla="*/ 29 h 29"/>
                <a:gd name="T38" fmla="*/ 41 w 114"/>
                <a:gd name="T39" fmla="*/ 29 h 29"/>
                <a:gd name="T40" fmla="*/ 25 w 114"/>
                <a:gd name="T41" fmla="*/ 27 h 29"/>
                <a:gd name="T42" fmla="*/ 0 w 114"/>
                <a:gd name="T43" fmla="*/ 26 h 29"/>
                <a:gd name="T44" fmla="*/ 2 w 114"/>
                <a:gd name="T45" fmla="*/ 14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4" h="29">
                  <a:moveTo>
                    <a:pt x="2" y="14"/>
                  </a:moveTo>
                  <a:lnTo>
                    <a:pt x="26" y="18"/>
                  </a:lnTo>
                  <a:lnTo>
                    <a:pt x="41" y="18"/>
                  </a:lnTo>
                  <a:lnTo>
                    <a:pt x="57" y="18"/>
                  </a:lnTo>
                  <a:lnTo>
                    <a:pt x="72" y="16"/>
                  </a:lnTo>
                  <a:lnTo>
                    <a:pt x="78" y="16"/>
                  </a:lnTo>
                  <a:lnTo>
                    <a:pt x="87" y="14"/>
                  </a:lnTo>
                  <a:lnTo>
                    <a:pt x="93" y="11"/>
                  </a:lnTo>
                  <a:lnTo>
                    <a:pt x="98" y="8"/>
                  </a:lnTo>
                  <a:lnTo>
                    <a:pt x="103" y="5"/>
                  </a:lnTo>
                  <a:lnTo>
                    <a:pt x="106" y="0"/>
                  </a:lnTo>
                  <a:lnTo>
                    <a:pt x="114" y="8"/>
                  </a:lnTo>
                  <a:lnTo>
                    <a:pt x="110" y="13"/>
                  </a:lnTo>
                  <a:lnTo>
                    <a:pt x="103" y="18"/>
                  </a:lnTo>
                  <a:lnTo>
                    <a:pt x="96" y="21"/>
                  </a:lnTo>
                  <a:lnTo>
                    <a:pt x="90" y="24"/>
                  </a:lnTo>
                  <a:lnTo>
                    <a:pt x="82" y="26"/>
                  </a:lnTo>
                  <a:lnTo>
                    <a:pt x="74" y="27"/>
                  </a:lnTo>
                  <a:lnTo>
                    <a:pt x="57" y="29"/>
                  </a:lnTo>
                  <a:lnTo>
                    <a:pt x="41" y="29"/>
                  </a:lnTo>
                  <a:lnTo>
                    <a:pt x="25" y="27"/>
                  </a:lnTo>
                  <a:lnTo>
                    <a:pt x="0" y="26"/>
                  </a:lnTo>
                  <a:lnTo>
                    <a:pt x="2" y="1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111" name="Freeform 120">
              <a:extLst>
                <a:ext uri="{FF2B5EF4-FFF2-40B4-BE49-F238E27FC236}">
                  <a16:creationId xmlns:a16="http://schemas.microsoft.com/office/drawing/2014/main" id="{6D137E5A-C065-5B6F-4C62-9B41BDCF157B}"/>
                </a:ext>
              </a:extLst>
            </p:cNvPr>
            <p:cNvSpPr>
              <a:spLocks/>
            </p:cNvSpPr>
            <p:nvPr/>
          </p:nvSpPr>
          <p:spPr bwMode="auto">
            <a:xfrm>
              <a:off x="1108076" y="1704975"/>
              <a:ext cx="71438" cy="41275"/>
            </a:xfrm>
            <a:custGeom>
              <a:avLst/>
              <a:gdLst>
                <a:gd name="T0" fmla="*/ 0 w 45"/>
                <a:gd name="T1" fmla="*/ 17 h 26"/>
                <a:gd name="T2" fmla="*/ 4 w 45"/>
                <a:gd name="T3" fmla="*/ 17 h 26"/>
                <a:gd name="T4" fmla="*/ 7 w 45"/>
                <a:gd name="T5" fmla="*/ 15 h 26"/>
                <a:gd name="T6" fmla="*/ 18 w 45"/>
                <a:gd name="T7" fmla="*/ 10 h 26"/>
                <a:gd name="T8" fmla="*/ 30 w 45"/>
                <a:gd name="T9" fmla="*/ 5 h 26"/>
                <a:gd name="T10" fmla="*/ 40 w 45"/>
                <a:gd name="T11" fmla="*/ 0 h 26"/>
                <a:gd name="T12" fmla="*/ 45 w 45"/>
                <a:gd name="T13" fmla="*/ 8 h 26"/>
                <a:gd name="T14" fmla="*/ 35 w 45"/>
                <a:gd name="T15" fmla="*/ 15 h 26"/>
                <a:gd name="T16" fmla="*/ 22 w 45"/>
                <a:gd name="T17" fmla="*/ 20 h 26"/>
                <a:gd name="T18" fmla="*/ 12 w 45"/>
                <a:gd name="T19" fmla="*/ 25 h 26"/>
                <a:gd name="T20" fmla="*/ 7 w 45"/>
                <a:gd name="T21" fmla="*/ 26 h 26"/>
                <a:gd name="T22" fmla="*/ 2 w 45"/>
                <a:gd name="T23" fmla="*/ 26 h 26"/>
                <a:gd name="T24" fmla="*/ 0 w 45"/>
                <a:gd name="T25" fmla="*/ 17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 h="26">
                  <a:moveTo>
                    <a:pt x="0" y="17"/>
                  </a:moveTo>
                  <a:lnTo>
                    <a:pt x="4" y="17"/>
                  </a:lnTo>
                  <a:lnTo>
                    <a:pt x="7" y="15"/>
                  </a:lnTo>
                  <a:lnTo>
                    <a:pt x="18" y="10"/>
                  </a:lnTo>
                  <a:lnTo>
                    <a:pt x="30" y="5"/>
                  </a:lnTo>
                  <a:lnTo>
                    <a:pt x="40" y="0"/>
                  </a:lnTo>
                  <a:lnTo>
                    <a:pt x="45" y="8"/>
                  </a:lnTo>
                  <a:lnTo>
                    <a:pt x="35" y="15"/>
                  </a:lnTo>
                  <a:lnTo>
                    <a:pt x="22" y="20"/>
                  </a:lnTo>
                  <a:lnTo>
                    <a:pt x="12" y="25"/>
                  </a:lnTo>
                  <a:lnTo>
                    <a:pt x="7" y="26"/>
                  </a:lnTo>
                  <a:lnTo>
                    <a:pt x="2" y="26"/>
                  </a:lnTo>
                  <a:lnTo>
                    <a:pt x="0" y="1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112" name="Freeform 121">
              <a:extLst>
                <a:ext uri="{FF2B5EF4-FFF2-40B4-BE49-F238E27FC236}">
                  <a16:creationId xmlns:a16="http://schemas.microsoft.com/office/drawing/2014/main" id="{33AC0688-0FF5-F4BB-0FBE-B06082F28365}"/>
                </a:ext>
              </a:extLst>
            </p:cNvPr>
            <p:cNvSpPr>
              <a:spLocks/>
            </p:cNvSpPr>
            <p:nvPr/>
          </p:nvSpPr>
          <p:spPr bwMode="auto">
            <a:xfrm>
              <a:off x="1171576" y="1682750"/>
              <a:ext cx="103188" cy="34925"/>
            </a:xfrm>
            <a:custGeom>
              <a:avLst/>
              <a:gdLst>
                <a:gd name="T0" fmla="*/ 0 w 65"/>
                <a:gd name="T1" fmla="*/ 13 h 22"/>
                <a:gd name="T2" fmla="*/ 11 w 65"/>
                <a:gd name="T3" fmla="*/ 9 h 22"/>
                <a:gd name="T4" fmla="*/ 23 w 65"/>
                <a:gd name="T5" fmla="*/ 8 h 22"/>
                <a:gd name="T6" fmla="*/ 39 w 65"/>
                <a:gd name="T7" fmla="*/ 8 h 22"/>
                <a:gd name="T8" fmla="*/ 46 w 65"/>
                <a:gd name="T9" fmla="*/ 8 h 22"/>
                <a:gd name="T10" fmla="*/ 50 w 65"/>
                <a:gd name="T11" fmla="*/ 6 h 22"/>
                <a:gd name="T12" fmla="*/ 52 w 65"/>
                <a:gd name="T13" fmla="*/ 6 h 22"/>
                <a:gd name="T14" fmla="*/ 54 w 65"/>
                <a:gd name="T15" fmla="*/ 4 h 22"/>
                <a:gd name="T16" fmla="*/ 54 w 65"/>
                <a:gd name="T17" fmla="*/ 3 h 22"/>
                <a:gd name="T18" fmla="*/ 55 w 65"/>
                <a:gd name="T19" fmla="*/ 0 h 22"/>
                <a:gd name="T20" fmla="*/ 65 w 65"/>
                <a:gd name="T21" fmla="*/ 3 h 22"/>
                <a:gd name="T22" fmla="*/ 63 w 65"/>
                <a:gd name="T23" fmla="*/ 8 h 22"/>
                <a:gd name="T24" fmla="*/ 62 w 65"/>
                <a:gd name="T25" fmla="*/ 11 h 22"/>
                <a:gd name="T26" fmla="*/ 59 w 65"/>
                <a:gd name="T27" fmla="*/ 14 h 22"/>
                <a:gd name="T28" fmla="*/ 55 w 65"/>
                <a:gd name="T29" fmla="*/ 16 h 22"/>
                <a:gd name="T30" fmla="*/ 47 w 65"/>
                <a:gd name="T31" fmla="*/ 18 h 22"/>
                <a:gd name="T32" fmla="*/ 39 w 65"/>
                <a:gd name="T33" fmla="*/ 18 h 22"/>
                <a:gd name="T34" fmla="*/ 23 w 65"/>
                <a:gd name="T35" fmla="*/ 18 h 22"/>
                <a:gd name="T36" fmla="*/ 13 w 65"/>
                <a:gd name="T37" fmla="*/ 19 h 22"/>
                <a:gd name="T38" fmla="*/ 5 w 65"/>
                <a:gd name="T39" fmla="*/ 22 h 22"/>
                <a:gd name="T40" fmla="*/ 0 w 65"/>
                <a:gd name="T41" fmla="*/ 13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5" h="22">
                  <a:moveTo>
                    <a:pt x="0" y="13"/>
                  </a:moveTo>
                  <a:lnTo>
                    <a:pt x="11" y="9"/>
                  </a:lnTo>
                  <a:lnTo>
                    <a:pt x="23" y="8"/>
                  </a:lnTo>
                  <a:lnTo>
                    <a:pt x="39" y="8"/>
                  </a:lnTo>
                  <a:lnTo>
                    <a:pt x="46" y="8"/>
                  </a:lnTo>
                  <a:lnTo>
                    <a:pt x="50" y="6"/>
                  </a:lnTo>
                  <a:lnTo>
                    <a:pt x="52" y="6"/>
                  </a:lnTo>
                  <a:lnTo>
                    <a:pt x="54" y="4"/>
                  </a:lnTo>
                  <a:lnTo>
                    <a:pt x="54" y="3"/>
                  </a:lnTo>
                  <a:lnTo>
                    <a:pt x="55" y="0"/>
                  </a:lnTo>
                  <a:lnTo>
                    <a:pt x="65" y="3"/>
                  </a:lnTo>
                  <a:lnTo>
                    <a:pt x="63" y="8"/>
                  </a:lnTo>
                  <a:lnTo>
                    <a:pt x="62" y="11"/>
                  </a:lnTo>
                  <a:lnTo>
                    <a:pt x="59" y="14"/>
                  </a:lnTo>
                  <a:lnTo>
                    <a:pt x="55" y="16"/>
                  </a:lnTo>
                  <a:lnTo>
                    <a:pt x="47" y="18"/>
                  </a:lnTo>
                  <a:lnTo>
                    <a:pt x="39" y="18"/>
                  </a:lnTo>
                  <a:lnTo>
                    <a:pt x="23" y="18"/>
                  </a:lnTo>
                  <a:lnTo>
                    <a:pt x="13" y="19"/>
                  </a:lnTo>
                  <a:lnTo>
                    <a:pt x="5" y="22"/>
                  </a:lnTo>
                  <a:lnTo>
                    <a:pt x="0" y="1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113" name="Freeform 122">
              <a:extLst>
                <a:ext uri="{FF2B5EF4-FFF2-40B4-BE49-F238E27FC236}">
                  <a16:creationId xmlns:a16="http://schemas.microsoft.com/office/drawing/2014/main" id="{8AF98860-7EE2-DB81-0CFE-BD36E3576526}"/>
                </a:ext>
              </a:extLst>
            </p:cNvPr>
            <p:cNvSpPr>
              <a:spLocks/>
            </p:cNvSpPr>
            <p:nvPr/>
          </p:nvSpPr>
          <p:spPr bwMode="auto">
            <a:xfrm>
              <a:off x="1171576" y="1703388"/>
              <a:ext cx="7938" cy="14288"/>
            </a:xfrm>
            <a:custGeom>
              <a:avLst/>
              <a:gdLst>
                <a:gd name="T0" fmla="*/ 0 w 5"/>
                <a:gd name="T1" fmla="*/ 1 h 9"/>
                <a:gd name="T2" fmla="*/ 0 w 5"/>
                <a:gd name="T3" fmla="*/ 0 h 9"/>
                <a:gd name="T4" fmla="*/ 5 w 5"/>
                <a:gd name="T5" fmla="*/ 9 h 9"/>
                <a:gd name="T6" fmla="*/ 0 w 5"/>
                <a:gd name="T7" fmla="*/ 1 h 9"/>
              </a:gdLst>
              <a:ahLst/>
              <a:cxnLst>
                <a:cxn ang="0">
                  <a:pos x="T0" y="T1"/>
                </a:cxn>
                <a:cxn ang="0">
                  <a:pos x="T2" y="T3"/>
                </a:cxn>
                <a:cxn ang="0">
                  <a:pos x="T4" y="T5"/>
                </a:cxn>
                <a:cxn ang="0">
                  <a:pos x="T6" y="T7"/>
                </a:cxn>
              </a:cxnLst>
              <a:rect l="0" t="0" r="r" b="b"/>
              <a:pathLst>
                <a:path w="5" h="9">
                  <a:moveTo>
                    <a:pt x="0" y="1"/>
                  </a:moveTo>
                  <a:lnTo>
                    <a:pt x="0" y="0"/>
                  </a:lnTo>
                  <a:lnTo>
                    <a:pt x="5" y="9"/>
                  </a:lnTo>
                  <a:lnTo>
                    <a:pt x="0"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114" name="Freeform 123">
              <a:extLst>
                <a:ext uri="{FF2B5EF4-FFF2-40B4-BE49-F238E27FC236}">
                  <a16:creationId xmlns:a16="http://schemas.microsoft.com/office/drawing/2014/main" id="{B811FF6A-E715-BF43-B37C-BFD18312670C}"/>
                </a:ext>
              </a:extLst>
            </p:cNvPr>
            <p:cNvSpPr>
              <a:spLocks/>
            </p:cNvSpPr>
            <p:nvPr/>
          </p:nvSpPr>
          <p:spPr bwMode="auto">
            <a:xfrm>
              <a:off x="1189038" y="1573213"/>
              <a:ext cx="88900" cy="111125"/>
            </a:xfrm>
            <a:custGeom>
              <a:avLst/>
              <a:gdLst>
                <a:gd name="T0" fmla="*/ 44 w 56"/>
                <a:gd name="T1" fmla="*/ 69 h 70"/>
                <a:gd name="T2" fmla="*/ 44 w 56"/>
                <a:gd name="T3" fmla="*/ 64 h 70"/>
                <a:gd name="T4" fmla="*/ 44 w 56"/>
                <a:gd name="T5" fmla="*/ 59 h 70"/>
                <a:gd name="T6" fmla="*/ 44 w 56"/>
                <a:gd name="T7" fmla="*/ 56 h 70"/>
                <a:gd name="T8" fmla="*/ 43 w 56"/>
                <a:gd name="T9" fmla="*/ 49 h 70"/>
                <a:gd name="T10" fmla="*/ 41 w 56"/>
                <a:gd name="T11" fmla="*/ 44 h 70"/>
                <a:gd name="T12" fmla="*/ 39 w 56"/>
                <a:gd name="T13" fmla="*/ 39 h 70"/>
                <a:gd name="T14" fmla="*/ 33 w 56"/>
                <a:gd name="T15" fmla="*/ 29 h 70"/>
                <a:gd name="T16" fmla="*/ 26 w 56"/>
                <a:gd name="T17" fmla="*/ 21 h 70"/>
                <a:gd name="T18" fmla="*/ 21 w 56"/>
                <a:gd name="T19" fmla="*/ 18 h 70"/>
                <a:gd name="T20" fmla="*/ 18 w 56"/>
                <a:gd name="T21" fmla="*/ 15 h 70"/>
                <a:gd name="T22" fmla="*/ 13 w 56"/>
                <a:gd name="T23" fmla="*/ 13 h 70"/>
                <a:gd name="T24" fmla="*/ 8 w 56"/>
                <a:gd name="T25" fmla="*/ 11 h 70"/>
                <a:gd name="T26" fmla="*/ 5 w 56"/>
                <a:gd name="T27" fmla="*/ 10 h 70"/>
                <a:gd name="T28" fmla="*/ 0 w 56"/>
                <a:gd name="T29" fmla="*/ 10 h 70"/>
                <a:gd name="T30" fmla="*/ 2 w 56"/>
                <a:gd name="T31" fmla="*/ 0 h 70"/>
                <a:gd name="T32" fmla="*/ 7 w 56"/>
                <a:gd name="T33" fmla="*/ 0 h 70"/>
                <a:gd name="T34" fmla="*/ 13 w 56"/>
                <a:gd name="T35" fmla="*/ 2 h 70"/>
                <a:gd name="T36" fmla="*/ 18 w 56"/>
                <a:gd name="T37" fmla="*/ 3 h 70"/>
                <a:gd name="T38" fmla="*/ 23 w 56"/>
                <a:gd name="T39" fmla="*/ 7 h 70"/>
                <a:gd name="T40" fmla="*/ 28 w 56"/>
                <a:gd name="T41" fmla="*/ 10 h 70"/>
                <a:gd name="T42" fmla="*/ 33 w 56"/>
                <a:gd name="T43" fmla="*/ 15 h 70"/>
                <a:gd name="T44" fmla="*/ 41 w 56"/>
                <a:gd name="T45" fmla="*/ 23 h 70"/>
                <a:gd name="T46" fmla="*/ 48 w 56"/>
                <a:gd name="T47" fmla="*/ 34 h 70"/>
                <a:gd name="T48" fmla="*/ 51 w 56"/>
                <a:gd name="T49" fmla="*/ 41 h 70"/>
                <a:gd name="T50" fmla="*/ 52 w 56"/>
                <a:gd name="T51" fmla="*/ 46 h 70"/>
                <a:gd name="T52" fmla="*/ 54 w 56"/>
                <a:gd name="T53" fmla="*/ 52 h 70"/>
                <a:gd name="T54" fmla="*/ 56 w 56"/>
                <a:gd name="T55" fmla="*/ 59 h 70"/>
                <a:gd name="T56" fmla="*/ 56 w 56"/>
                <a:gd name="T57" fmla="*/ 65 h 70"/>
                <a:gd name="T58" fmla="*/ 54 w 56"/>
                <a:gd name="T59" fmla="*/ 70 h 70"/>
                <a:gd name="T60" fmla="*/ 44 w 56"/>
                <a:gd name="T61" fmla="*/ 69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6" h="70">
                  <a:moveTo>
                    <a:pt x="44" y="69"/>
                  </a:moveTo>
                  <a:lnTo>
                    <a:pt x="44" y="64"/>
                  </a:lnTo>
                  <a:lnTo>
                    <a:pt x="44" y="59"/>
                  </a:lnTo>
                  <a:lnTo>
                    <a:pt x="44" y="56"/>
                  </a:lnTo>
                  <a:lnTo>
                    <a:pt x="43" y="49"/>
                  </a:lnTo>
                  <a:lnTo>
                    <a:pt x="41" y="44"/>
                  </a:lnTo>
                  <a:lnTo>
                    <a:pt x="39" y="39"/>
                  </a:lnTo>
                  <a:lnTo>
                    <a:pt x="33" y="29"/>
                  </a:lnTo>
                  <a:lnTo>
                    <a:pt x="26" y="21"/>
                  </a:lnTo>
                  <a:lnTo>
                    <a:pt x="21" y="18"/>
                  </a:lnTo>
                  <a:lnTo>
                    <a:pt x="18" y="15"/>
                  </a:lnTo>
                  <a:lnTo>
                    <a:pt x="13" y="13"/>
                  </a:lnTo>
                  <a:lnTo>
                    <a:pt x="8" y="11"/>
                  </a:lnTo>
                  <a:lnTo>
                    <a:pt x="5" y="10"/>
                  </a:lnTo>
                  <a:lnTo>
                    <a:pt x="0" y="10"/>
                  </a:lnTo>
                  <a:lnTo>
                    <a:pt x="2" y="0"/>
                  </a:lnTo>
                  <a:lnTo>
                    <a:pt x="7" y="0"/>
                  </a:lnTo>
                  <a:lnTo>
                    <a:pt x="13" y="2"/>
                  </a:lnTo>
                  <a:lnTo>
                    <a:pt x="18" y="3"/>
                  </a:lnTo>
                  <a:lnTo>
                    <a:pt x="23" y="7"/>
                  </a:lnTo>
                  <a:lnTo>
                    <a:pt x="28" y="10"/>
                  </a:lnTo>
                  <a:lnTo>
                    <a:pt x="33" y="15"/>
                  </a:lnTo>
                  <a:lnTo>
                    <a:pt x="41" y="23"/>
                  </a:lnTo>
                  <a:lnTo>
                    <a:pt x="48" y="34"/>
                  </a:lnTo>
                  <a:lnTo>
                    <a:pt x="51" y="41"/>
                  </a:lnTo>
                  <a:lnTo>
                    <a:pt x="52" y="46"/>
                  </a:lnTo>
                  <a:lnTo>
                    <a:pt x="54" y="52"/>
                  </a:lnTo>
                  <a:lnTo>
                    <a:pt x="56" y="59"/>
                  </a:lnTo>
                  <a:lnTo>
                    <a:pt x="56" y="65"/>
                  </a:lnTo>
                  <a:lnTo>
                    <a:pt x="54" y="70"/>
                  </a:lnTo>
                  <a:lnTo>
                    <a:pt x="44" y="6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115" name="Freeform 124">
              <a:extLst>
                <a:ext uri="{FF2B5EF4-FFF2-40B4-BE49-F238E27FC236}">
                  <a16:creationId xmlns:a16="http://schemas.microsoft.com/office/drawing/2014/main" id="{B41FAC79-41EE-9E15-8053-3EC7CBF6B68C}"/>
                </a:ext>
              </a:extLst>
            </p:cNvPr>
            <p:cNvSpPr>
              <a:spLocks/>
            </p:cNvSpPr>
            <p:nvPr/>
          </p:nvSpPr>
          <p:spPr bwMode="auto">
            <a:xfrm>
              <a:off x="1258888" y="1682750"/>
              <a:ext cx="15875" cy="4763"/>
            </a:xfrm>
            <a:custGeom>
              <a:avLst/>
              <a:gdLst>
                <a:gd name="T0" fmla="*/ 10 w 10"/>
                <a:gd name="T1" fmla="*/ 3 h 3"/>
                <a:gd name="T2" fmla="*/ 10 w 10"/>
                <a:gd name="T3" fmla="*/ 1 h 3"/>
                <a:gd name="T4" fmla="*/ 0 w 10"/>
                <a:gd name="T5" fmla="*/ 0 h 3"/>
                <a:gd name="T6" fmla="*/ 10 w 10"/>
                <a:gd name="T7" fmla="*/ 3 h 3"/>
              </a:gdLst>
              <a:ahLst/>
              <a:cxnLst>
                <a:cxn ang="0">
                  <a:pos x="T0" y="T1"/>
                </a:cxn>
                <a:cxn ang="0">
                  <a:pos x="T2" y="T3"/>
                </a:cxn>
                <a:cxn ang="0">
                  <a:pos x="T4" y="T5"/>
                </a:cxn>
                <a:cxn ang="0">
                  <a:pos x="T6" y="T7"/>
                </a:cxn>
              </a:cxnLst>
              <a:rect l="0" t="0" r="r" b="b"/>
              <a:pathLst>
                <a:path w="10" h="3">
                  <a:moveTo>
                    <a:pt x="10" y="3"/>
                  </a:moveTo>
                  <a:lnTo>
                    <a:pt x="10" y="1"/>
                  </a:lnTo>
                  <a:lnTo>
                    <a:pt x="0" y="0"/>
                  </a:lnTo>
                  <a:lnTo>
                    <a:pt x="10"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116" name="Freeform 125">
              <a:extLst>
                <a:ext uri="{FF2B5EF4-FFF2-40B4-BE49-F238E27FC236}">
                  <a16:creationId xmlns:a16="http://schemas.microsoft.com/office/drawing/2014/main" id="{ABB5507F-60C2-E956-C697-170256EDCD32}"/>
                </a:ext>
              </a:extLst>
            </p:cNvPr>
            <p:cNvSpPr>
              <a:spLocks/>
            </p:cNvSpPr>
            <p:nvPr/>
          </p:nvSpPr>
          <p:spPr bwMode="auto">
            <a:xfrm>
              <a:off x="1044576" y="1573213"/>
              <a:ext cx="147638" cy="138113"/>
            </a:xfrm>
            <a:custGeom>
              <a:avLst/>
              <a:gdLst>
                <a:gd name="T0" fmla="*/ 93 w 93"/>
                <a:gd name="T1" fmla="*/ 10 h 87"/>
                <a:gd name="T2" fmla="*/ 83 w 93"/>
                <a:gd name="T3" fmla="*/ 10 h 87"/>
                <a:gd name="T4" fmla="*/ 73 w 93"/>
                <a:gd name="T5" fmla="*/ 13 h 87"/>
                <a:gd name="T6" fmla="*/ 65 w 93"/>
                <a:gd name="T7" fmla="*/ 15 h 87"/>
                <a:gd name="T8" fmla="*/ 57 w 93"/>
                <a:gd name="T9" fmla="*/ 18 h 87"/>
                <a:gd name="T10" fmla="*/ 50 w 93"/>
                <a:gd name="T11" fmla="*/ 23 h 87"/>
                <a:gd name="T12" fmla="*/ 44 w 93"/>
                <a:gd name="T13" fmla="*/ 28 h 87"/>
                <a:gd name="T14" fmla="*/ 37 w 93"/>
                <a:gd name="T15" fmla="*/ 34 h 87"/>
                <a:gd name="T16" fmla="*/ 32 w 93"/>
                <a:gd name="T17" fmla="*/ 39 h 87"/>
                <a:gd name="T18" fmla="*/ 24 w 93"/>
                <a:gd name="T19" fmla="*/ 52 h 87"/>
                <a:gd name="T20" fmla="*/ 18 w 93"/>
                <a:gd name="T21" fmla="*/ 65 h 87"/>
                <a:gd name="T22" fmla="*/ 14 w 93"/>
                <a:gd name="T23" fmla="*/ 72 h 87"/>
                <a:gd name="T24" fmla="*/ 13 w 93"/>
                <a:gd name="T25" fmla="*/ 77 h 87"/>
                <a:gd name="T26" fmla="*/ 11 w 93"/>
                <a:gd name="T27" fmla="*/ 87 h 87"/>
                <a:gd name="T28" fmla="*/ 0 w 93"/>
                <a:gd name="T29" fmla="*/ 83 h 87"/>
                <a:gd name="T30" fmla="*/ 3 w 93"/>
                <a:gd name="T31" fmla="*/ 73 h 87"/>
                <a:gd name="T32" fmla="*/ 5 w 93"/>
                <a:gd name="T33" fmla="*/ 67 h 87"/>
                <a:gd name="T34" fmla="*/ 8 w 93"/>
                <a:gd name="T35" fmla="*/ 60 h 87"/>
                <a:gd name="T36" fmla="*/ 14 w 93"/>
                <a:gd name="T37" fmla="*/ 47 h 87"/>
                <a:gd name="T38" fmla="*/ 24 w 93"/>
                <a:gd name="T39" fmla="*/ 34 h 87"/>
                <a:gd name="T40" fmla="*/ 31 w 93"/>
                <a:gd name="T41" fmla="*/ 26 h 87"/>
                <a:gd name="T42" fmla="*/ 37 w 93"/>
                <a:gd name="T43" fmla="*/ 21 h 87"/>
                <a:gd name="T44" fmla="*/ 44 w 93"/>
                <a:gd name="T45" fmla="*/ 15 h 87"/>
                <a:gd name="T46" fmla="*/ 52 w 93"/>
                <a:gd name="T47" fmla="*/ 10 h 87"/>
                <a:gd name="T48" fmla="*/ 62 w 93"/>
                <a:gd name="T49" fmla="*/ 5 h 87"/>
                <a:gd name="T50" fmla="*/ 70 w 93"/>
                <a:gd name="T51" fmla="*/ 2 h 87"/>
                <a:gd name="T52" fmla="*/ 81 w 93"/>
                <a:gd name="T53" fmla="*/ 0 h 87"/>
                <a:gd name="T54" fmla="*/ 91 w 93"/>
                <a:gd name="T55" fmla="*/ 0 h 87"/>
                <a:gd name="T56" fmla="*/ 93 w 93"/>
                <a:gd name="T57" fmla="*/ 1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3" h="87">
                  <a:moveTo>
                    <a:pt x="93" y="10"/>
                  </a:moveTo>
                  <a:lnTo>
                    <a:pt x="83" y="10"/>
                  </a:lnTo>
                  <a:lnTo>
                    <a:pt x="73" y="13"/>
                  </a:lnTo>
                  <a:lnTo>
                    <a:pt x="65" y="15"/>
                  </a:lnTo>
                  <a:lnTo>
                    <a:pt x="57" y="18"/>
                  </a:lnTo>
                  <a:lnTo>
                    <a:pt x="50" y="23"/>
                  </a:lnTo>
                  <a:lnTo>
                    <a:pt x="44" y="28"/>
                  </a:lnTo>
                  <a:lnTo>
                    <a:pt x="37" y="34"/>
                  </a:lnTo>
                  <a:lnTo>
                    <a:pt x="32" y="39"/>
                  </a:lnTo>
                  <a:lnTo>
                    <a:pt x="24" y="52"/>
                  </a:lnTo>
                  <a:lnTo>
                    <a:pt x="18" y="65"/>
                  </a:lnTo>
                  <a:lnTo>
                    <a:pt x="14" y="72"/>
                  </a:lnTo>
                  <a:lnTo>
                    <a:pt x="13" y="77"/>
                  </a:lnTo>
                  <a:lnTo>
                    <a:pt x="11" y="87"/>
                  </a:lnTo>
                  <a:lnTo>
                    <a:pt x="0" y="83"/>
                  </a:lnTo>
                  <a:lnTo>
                    <a:pt x="3" y="73"/>
                  </a:lnTo>
                  <a:lnTo>
                    <a:pt x="5" y="67"/>
                  </a:lnTo>
                  <a:lnTo>
                    <a:pt x="8" y="60"/>
                  </a:lnTo>
                  <a:lnTo>
                    <a:pt x="14" y="47"/>
                  </a:lnTo>
                  <a:lnTo>
                    <a:pt x="24" y="34"/>
                  </a:lnTo>
                  <a:lnTo>
                    <a:pt x="31" y="26"/>
                  </a:lnTo>
                  <a:lnTo>
                    <a:pt x="37" y="21"/>
                  </a:lnTo>
                  <a:lnTo>
                    <a:pt x="44" y="15"/>
                  </a:lnTo>
                  <a:lnTo>
                    <a:pt x="52" y="10"/>
                  </a:lnTo>
                  <a:lnTo>
                    <a:pt x="62" y="5"/>
                  </a:lnTo>
                  <a:lnTo>
                    <a:pt x="70" y="2"/>
                  </a:lnTo>
                  <a:lnTo>
                    <a:pt x="81" y="0"/>
                  </a:lnTo>
                  <a:lnTo>
                    <a:pt x="91" y="0"/>
                  </a:lnTo>
                  <a:lnTo>
                    <a:pt x="93"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117" name="Freeform 126">
              <a:extLst>
                <a:ext uri="{FF2B5EF4-FFF2-40B4-BE49-F238E27FC236}">
                  <a16:creationId xmlns:a16="http://schemas.microsoft.com/office/drawing/2014/main" id="{8BFCF3DD-3130-3FB9-E575-4220656DE1C4}"/>
                </a:ext>
              </a:extLst>
            </p:cNvPr>
            <p:cNvSpPr>
              <a:spLocks/>
            </p:cNvSpPr>
            <p:nvPr/>
          </p:nvSpPr>
          <p:spPr bwMode="auto">
            <a:xfrm>
              <a:off x="1189038" y="1573213"/>
              <a:ext cx="3175" cy="15875"/>
            </a:xfrm>
            <a:custGeom>
              <a:avLst/>
              <a:gdLst>
                <a:gd name="T0" fmla="*/ 2 w 2"/>
                <a:gd name="T1" fmla="*/ 0 h 10"/>
                <a:gd name="T2" fmla="*/ 0 w 2"/>
                <a:gd name="T3" fmla="*/ 0 h 10"/>
                <a:gd name="T4" fmla="*/ 2 w 2"/>
                <a:gd name="T5" fmla="*/ 10 h 10"/>
                <a:gd name="T6" fmla="*/ 0 w 2"/>
                <a:gd name="T7" fmla="*/ 10 h 10"/>
                <a:gd name="T8" fmla="*/ 2 w 2"/>
                <a:gd name="T9" fmla="*/ 0 h 10"/>
              </a:gdLst>
              <a:ahLst/>
              <a:cxnLst>
                <a:cxn ang="0">
                  <a:pos x="T0" y="T1"/>
                </a:cxn>
                <a:cxn ang="0">
                  <a:pos x="T2" y="T3"/>
                </a:cxn>
                <a:cxn ang="0">
                  <a:pos x="T4" y="T5"/>
                </a:cxn>
                <a:cxn ang="0">
                  <a:pos x="T6" y="T7"/>
                </a:cxn>
                <a:cxn ang="0">
                  <a:pos x="T8" y="T9"/>
                </a:cxn>
              </a:cxnLst>
              <a:rect l="0" t="0" r="r" b="b"/>
              <a:pathLst>
                <a:path w="2" h="10">
                  <a:moveTo>
                    <a:pt x="2" y="0"/>
                  </a:moveTo>
                  <a:lnTo>
                    <a:pt x="0" y="0"/>
                  </a:lnTo>
                  <a:lnTo>
                    <a:pt x="2" y="10"/>
                  </a:lnTo>
                  <a:lnTo>
                    <a:pt x="0" y="10"/>
                  </a:lnTo>
                  <a:lnTo>
                    <a:pt x="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118" name="Freeform 127">
              <a:extLst>
                <a:ext uri="{FF2B5EF4-FFF2-40B4-BE49-F238E27FC236}">
                  <a16:creationId xmlns:a16="http://schemas.microsoft.com/office/drawing/2014/main" id="{77FD5BEC-9A57-8A58-7E9B-796633BCB134}"/>
                </a:ext>
              </a:extLst>
            </p:cNvPr>
            <p:cNvSpPr>
              <a:spLocks/>
            </p:cNvSpPr>
            <p:nvPr/>
          </p:nvSpPr>
          <p:spPr bwMode="auto">
            <a:xfrm>
              <a:off x="963613" y="1704975"/>
              <a:ext cx="98425" cy="77788"/>
            </a:xfrm>
            <a:custGeom>
              <a:avLst/>
              <a:gdLst>
                <a:gd name="T0" fmla="*/ 62 w 62"/>
                <a:gd name="T1" fmla="*/ 4 h 49"/>
                <a:gd name="T2" fmla="*/ 60 w 62"/>
                <a:gd name="T3" fmla="*/ 10 h 49"/>
                <a:gd name="T4" fmla="*/ 57 w 62"/>
                <a:gd name="T5" fmla="*/ 15 h 49"/>
                <a:gd name="T6" fmla="*/ 54 w 62"/>
                <a:gd name="T7" fmla="*/ 20 h 49"/>
                <a:gd name="T8" fmla="*/ 49 w 62"/>
                <a:gd name="T9" fmla="*/ 25 h 49"/>
                <a:gd name="T10" fmla="*/ 46 w 62"/>
                <a:gd name="T11" fmla="*/ 30 h 49"/>
                <a:gd name="T12" fmla="*/ 39 w 62"/>
                <a:gd name="T13" fmla="*/ 33 h 49"/>
                <a:gd name="T14" fmla="*/ 29 w 62"/>
                <a:gd name="T15" fmla="*/ 39 h 49"/>
                <a:gd name="T16" fmla="*/ 20 w 62"/>
                <a:gd name="T17" fmla="*/ 44 h 49"/>
                <a:gd name="T18" fmla="*/ 11 w 62"/>
                <a:gd name="T19" fmla="*/ 48 h 49"/>
                <a:gd name="T20" fmla="*/ 3 w 62"/>
                <a:gd name="T21" fmla="*/ 49 h 49"/>
                <a:gd name="T22" fmla="*/ 0 w 62"/>
                <a:gd name="T23" fmla="*/ 39 h 49"/>
                <a:gd name="T24" fmla="*/ 8 w 62"/>
                <a:gd name="T25" fmla="*/ 38 h 49"/>
                <a:gd name="T26" fmla="*/ 15 w 62"/>
                <a:gd name="T27" fmla="*/ 35 h 49"/>
                <a:gd name="T28" fmla="*/ 24 w 62"/>
                <a:gd name="T29" fmla="*/ 30 h 49"/>
                <a:gd name="T30" fmla="*/ 34 w 62"/>
                <a:gd name="T31" fmla="*/ 25 h 49"/>
                <a:gd name="T32" fmla="*/ 38 w 62"/>
                <a:gd name="T33" fmla="*/ 21 h 49"/>
                <a:gd name="T34" fmla="*/ 41 w 62"/>
                <a:gd name="T35" fmla="*/ 18 h 49"/>
                <a:gd name="T36" fmla="*/ 44 w 62"/>
                <a:gd name="T37" fmla="*/ 13 h 49"/>
                <a:gd name="T38" fmla="*/ 47 w 62"/>
                <a:gd name="T39" fmla="*/ 10 h 49"/>
                <a:gd name="T40" fmla="*/ 51 w 62"/>
                <a:gd name="T41" fmla="*/ 5 h 49"/>
                <a:gd name="T42" fmla="*/ 51 w 62"/>
                <a:gd name="T43" fmla="*/ 0 h 49"/>
                <a:gd name="T44" fmla="*/ 62 w 62"/>
                <a:gd name="T45" fmla="*/ 4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2" h="49">
                  <a:moveTo>
                    <a:pt x="62" y="4"/>
                  </a:moveTo>
                  <a:lnTo>
                    <a:pt x="60" y="10"/>
                  </a:lnTo>
                  <a:lnTo>
                    <a:pt x="57" y="15"/>
                  </a:lnTo>
                  <a:lnTo>
                    <a:pt x="54" y="20"/>
                  </a:lnTo>
                  <a:lnTo>
                    <a:pt x="49" y="25"/>
                  </a:lnTo>
                  <a:lnTo>
                    <a:pt x="46" y="30"/>
                  </a:lnTo>
                  <a:lnTo>
                    <a:pt x="39" y="33"/>
                  </a:lnTo>
                  <a:lnTo>
                    <a:pt x="29" y="39"/>
                  </a:lnTo>
                  <a:lnTo>
                    <a:pt x="20" y="44"/>
                  </a:lnTo>
                  <a:lnTo>
                    <a:pt x="11" y="48"/>
                  </a:lnTo>
                  <a:lnTo>
                    <a:pt x="3" y="49"/>
                  </a:lnTo>
                  <a:lnTo>
                    <a:pt x="0" y="39"/>
                  </a:lnTo>
                  <a:lnTo>
                    <a:pt x="8" y="38"/>
                  </a:lnTo>
                  <a:lnTo>
                    <a:pt x="15" y="35"/>
                  </a:lnTo>
                  <a:lnTo>
                    <a:pt x="24" y="30"/>
                  </a:lnTo>
                  <a:lnTo>
                    <a:pt x="34" y="25"/>
                  </a:lnTo>
                  <a:lnTo>
                    <a:pt x="38" y="21"/>
                  </a:lnTo>
                  <a:lnTo>
                    <a:pt x="41" y="18"/>
                  </a:lnTo>
                  <a:lnTo>
                    <a:pt x="44" y="13"/>
                  </a:lnTo>
                  <a:lnTo>
                    <a:pt x="47" y="10"/>
                  </a:lnTo>
                  <a:lnTo>
                    <a:pt x="51" y="5"/>
                  </a:lnTo>
                  <a:lnTo>
                    <a:pt x="51" y="0"/>
                  </a:lnTo>
                  <a:lnTo>
                    <a:pt x="62" y="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119" name="Freeform 128">
              <a:extLst>
                <a:ext uri="{FF2B5EF4-FFF2-40B4-BE49-F238E27FC236}">
                  <a16:creationId xmlns:a16="http://schemas.microsoft.com/office/drawing/2014/main" id="{68A238EC-0017-E585-8D36-80B38F71891C}"/>
                </a:ext>
              </a:extLst>
            </p:cNvPr>
            <p:cNvSpPr>
              <a:spLocks/>
            </p:cNvSpPr>
            <p:nvPr/>
          </p:nvSpPr>
          <p:spPr bwMode="auto">
            <a:xfrm>
              <a:off x="1044576" y="1704975"/>
              <a:ext cx="17463" cy="6350"/>
            </a:xfrm>
            <a:custGeom>
              <a:avLst/>
              <a:gdLst>
                <a:gd name="T0" fmla="*/ 11 w 11"/>
                <a:gd name="T1" fmla="*/ 4 h 4"/>
                <a:gd name="T2" fmla="*/ 0 w 11"/>
                <a:gd name="T3" fmla="*/ 0 h 4"/>
                <a:gd name="T4" fmla="*/ 11 w 11"/>
                <a:gd name="T5" fmla="*/ 4 h 4"/>
              </a:gdLst>
              <a:ahLst/>
              <a:cxnLst>
                <a:cxn ang="0">
                  <a:pos x="T0" y="T1"/>
                </a:cxn>
                <a:cxn ang="0">
                  <a:pos x="T2" y="T3"/>
                </a:cxn>
                <a:cxn ang="0">
                  <a:pos x="T4" y="T5"/>
                </a:cxn>
              </a:cxnLst>
              <a:rect l="0" t="0" r="r" b="b"/>
              <a:pathLst>
                <a:path w="11" h="4">
                  <a:moveTo>
                    <a:pt x="11" y="4"/>
                  </a:moveTo>
                  <a:lnTo>
                    <a:pt x="0" y="0"/>
                  </a:lnTo>
                  <a:lnTo>
                    <a:pt x="11" y="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120" name="Freeform 129">
              <a:extLst>
                <a:ext uri="{FF2B5EF4-FFF2-40B4-BE49-F238E27FC236}">
                  <a16:creationId xmlns:a16="http://schemas.microsoft.com/office/drawing/2014/main" id="{32790435-35C1-2A79-7B70-CC538F2F92B3}"/>
                </a:ext>
              </a:extLst>
            </p:cNvPr>
            <p:cNvSpPr>
              <a:spLocks/>
            </p:cNvSpPr>
            <p:nvPr/>
          </p:nvSpPr>
          <p:spPr bwMode="auto">
            <a:xfrm>
              <a:off x="963613" y="1766888"/>
              <a:ext cx="114300" cy="47625"/>
            </a:xfrm>
            <a:custGeom>
              <a:avLst/>
              <a:gdLst>
                <a:gd name="T0" fmla="*/ 3 w 72"/>
                <a:gd name="T1" fmla="*/ 0 h 30"/>
                <a:gd name="T2" fmla="*/ 11 w 72"/>
                <a:gd name="T3" fmla="*/ 4 h 30"/>
                <a:gd name="T4" fmla="*/ 29 w 72"/>
                <a:gd name="T5" fmla="*/ 10 h 30"/>
                <a:gd name="T6" fmla="*/ 52 w 72"/>
                <a:gd name="T7" fmla="*/ 17 h 30"/>
                <a:gd name="T8" fmla="*/ 62 w 72"/>
                <a:gd name="T9" fmla="*/ 18 h 30"/>
                <a:gd name="T10" fmla="*/ 67 w 72"/>
                <a:gd name="T11" fmla="*/ 18 h 30"/>
                <a:gd name="T12" fmla="*/ 72 w 72"/>
                <a:gd name="T13" fmla="*/ 18 h 30"/>
                <a:gd name="T14" fmla="*/ 72 w 72"/>
                <a:gd name="T15" fmla="*/ 30 h 30"/>
                <a:gd name="T16" fmla="*/ 67 w 72"/>
                <a:gd name="T17" fmla="*/ 28 h 30"/>
                <a:gd name="T18" fmla="*/ 60 w 72"/>
                <a:gd name="T19" fmla="*/ 28 h 30"/>
                <a:gd name="T20" fmla="*/ 49 w 72"/>
                <a:gd name="T21" fmla="*/ 27 h 30"/>
                <a:gd name="T22" fmla="*/ 26 w 72"/>
                <a:gd name="T23" fmla="*/ 20 h 30"/>
                <a:gd name="T24" fmla="*/ 6 w 72"/>
                <a:gd name="T25" fmla="*/ 14 h 30"/>
                <a:gd name="T26" fmla="*/ 0 w 72"/>
                <a:gd name="T27" fmla="*/ 10 h 30"/>
                <a:gd name="T28" fmla="*/ 3 w 72"/>
                <a:gd name="T29"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2" h="30">
                  <a:moveTo>
                    <a:pt x="3" y="0"/>
                  </a:moveTo>
                  <a:lnTo>
                    <a:pt x="11" y="4"/>
                  </a:lnTo>
                  <a:lnTo>
                    <a:pt x="29" y="10"/>
                  </a:lnTo>
                  <a:lnTo>
                    <a:pt x="52" y="17"/>
                  </a:lnTo>
                  <a:lnTo>
                    <a:pt x="62" y="18"/>
                  </a:lnTo>
                  <a:lnTo>
                    <a:pt x="67" y="18"/>
                  </a:lnTo>
                  <a:lnTo>
                    <a:pt x="72" y="18"/>
                  </a:lnTo>
                  <a:lnTo>
                    <a:pt x="72" y="30"/>
                  </a:lnTo>
                  <a:lnTo>
                    <a:pt x="67" y="28"/>
                  </a:lnTo>
                  <a:lnTo>
                    <a:pt x="60" y="28"/>
                  </a:lnTo>
                  <a:lnTo>
                    <a:pt x="49" y="27"/>
                  </a:lnTo>
                  <a:lnTo>
                    <a:pt x="26" y="20"/>
                  </a:lnTo>
                  <a:lnTo>
                    <a:pt x="6" y="14"/>
                  </a:lnTo>
                  <a:lnTo>
                    <a:pt x="0" y="10"/>
                  </a:lnTo>
                  <a:lnTo>
                    <a:pt x="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121" name="Freeform 130">
              <a:extLst>
                <a:ext uri="{FF2B5EF4-FFF2-40B4-BE49-F238E27FC236}">
                  <a16:creationId xmlns:a16="http://schemas.microsoft.com/office/drawing/2014/main" id="{9C10C22E-565A-7E1F-CC30-EABCC7F0BB75}"/>
                </a:ext>
              </a:extLst>
            </p:cNvPr>
            <p:cNvSpPr>
              <a:spLocks/>
            </p:cNvSpPr>
            <p:nvPr/>
          </p:nvSpPr>
          <p:spPr bwMode="auto">
            <a:xfrm>
              <a:off x="942976" y="1766888"/>
              <a:ext cx="25400" cy="15875"/>
            </a:xfrm>
            <a:custGeom>
              <a:avLst/>
              <a:gdLst>
                <a:gd name="T0" fmla="*/ 13 w 16"/>
                <a:gd name="T1" fmla="*/ 0 h 10"/>
                <a:gd name="T2" fmla="*/ 0 w 16"/>
                <a:gd name="T3" fmla="*/ 5 h 10"/>
                <a:gd name="T4" fmla="*/ 13 w 16"/>
                <a:gd name="T5" fmla="*/ 10 h 10"/>
                <a:gd name="T6" fmla="*/ 16 w 16"/>
                <a:gd name="T7" fmla="*/ 0 h 10"/>
                <a:gd name="T8" fmla="*/ 16 w 16"/>
                <a:gd name="T9" fmla="*/ 10 h 10"/>
                <a:gd name="T10" fmla="*/ 13 w 16"/>
                <a:gd name="T11" fmla="*/ 0 h 10"/>
              </a:gdLst>
              <a:ahLst/>
              <a:cxnLst>
                <a:cxn ang="0">
                  <a:pos x="T0" y="T1"/>
                </a:cxn>
                <a:cxn ang="0">
                  <a:pos x="T2" y="T3"/>
                </a:cxn>
                <a:cxn ang="0">
                  <a:pos x="T4" y="T5"/>
                </a:cxn>
                <a:cxn ang="0">
                  <a:pos x="T6" y="T7"/>
                </a:cxn>
                <a:cxn ang="0">
                  <a:pos x="T8" y="T9"/>
                </a:cxn>
                <a:cxn ang="0">
                  <a:pos x="T10" y="T11"/>
                </a:cxn>
              </a:cxnLst>
              <a:rect l="0" t="0" r="r" b="b"/>
              <a:pathLst>
                <a:path w="16" h="10">
                  <a:moveTo>
                    <a:pt x="13" y="0"/>
                  </a:moveTo>
                  <a:lnTo>
                    <a:pt x="0" y="5"/>
                  </a:lnTo>
                  <a:lnTo>
                    <a:pt x="13" y="10"/>
                  </a:lnTo>
                  <a:lnTo>
                    <a:pt x="16" y="0"/>
                  </a:lnTo>
                  <a:lnTo>
                    <a:pt x="16" y="10"/>
                  </a:lnTo>
                  <a:lnTo>
                    <a:pt x="1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122" name="Freeform 131">
              <a:extLst>
                <a:ext uri="{FF2B5EF4-FFF2-40B4-BE49-F238E27FC236}">
                  <a16:creationId xmlns:a16="http://schemas.microsoft.com/office/drawing/2014/main" id="{5149A5E0-5173-D507-A6D9-A548D597F676}"/>
                </a:ext>
              </a:extLst>
            </p:cNvPr>
            <p:cNvSpPr>
              <a:spLocks/>
            </p:cNvSpPr>
            <p:nvPr/>
          </p:nvSpPr>
          <p:spPr bwMode="auto">
            <a:xfrm>
              <a:off x="1077913" y="1703388"/>
              <a:ext cx="204788" cy="111125"/>
            </a:xfrm>
            <a:custGeom>
              <a:avLst/>
              <a:gdLst>
                <a:gd name="T0" fmla="*/ 0 w 129"/>
                <a:gd name="T1" fmla="*/ 58 h 70"/>
                <a:gd name="T2" fmla="*/ 16 w 129"/>
                <a:gd name="T3" fmla="*/ 58 h 70"/>
                <a:gd name="T4" fmla="*/ 34 w 129"/>
                <a:gd name="T5" fmla="*/ 60 h 70"/>
                <a:gd name="T6" fmla="*/ 52 w 129"/>
                <a:gd name="T7" fmla="*/ 60 h 70"/>
                <a:gd name="T8" fmla="*/ 62 w 129"/>
                <a:gd name="T9" fmla="*/ 58 h 70"/>
                <a:gd name="T10" fmla="*/ 70 w 129"/>
                <a:gd name="T11" fmla="*/ 58 h 70"/>
                <a:gd name="T12" fmla="*/ 78 w 129"/>
                <a:gd name="T13" fmla="*/ 55 h 70"/>
                <a:gd name="T14" fmla="*/ 87 w 129"/>
                <a:gd name="T15" fmla="*/ 52 h 70"/>
                <a:gd name="T16" fmla="*/ 90 w 129"/>
                <a:gd name="T17" fmla="*/ 50 h 70"/>
                <a:gd name="T18" fmla="*/ 93 w 129"/>
                <a:gd name="T19" fmla="*/ 49 h 70"/>
                <a:gd name="T20" fmla="*/ 101 w 129"/>
                <a:gd name="T21" fmla="*/ 42 h 70"/>
                <a:gd name="T22" fmla="*/ 106 w 129"/>
                <a:gd name="T23" fmla="*/ 36 h 70"/>
                <a:gd name="T24" fmla="*/ 113 w 129"/>
                <a:gd name="T25" fmla="*/ 26 h 70"/>
                <a:gd name="T26" fmla="*/ 116 w 129"/>
                <a:gd name="T27" fmla="*/ 14 h 70"/>
                <a:gd name="T28" fmla="*/ 119 w 129"/>
                <a:gd name="T29" fmla="*/ 0 h 70"/>
                <a:gd name="T30" fmla="*/ 129 w 129"/>
                <a:gd name="T31" fmla="*/ 3 h 70"/>
                <a:gd name="T32" fmla="*/ 126 w 129"/>
                <a:gd name="T33" fmla="*/ 18 h 70"/>
                <a:gd name="T34" fmla="*/ 121 w 129"/>
                <a:gd name="T35" fmla="*/ 31 h 70"/>
                <a:gd name="T36" fmla="*/ 116 w 129"/>
                <a:gd name="T37" fmla="*/ 40 h 70"/>
                <a:gd name="T38" fmla="*/ 108 w 129"/>
                <a:gd name="T39" fmla="*/ 50 h 70"/>
                <a:gd name="T40" fmla="*/ 101 w 129"/>
                <a:gd name="T41" fmla="*/ 57 h 70"/>
                <a:gd name="T42" fmla="*/ 96 w 129"/>
                <a:gd name="T43" fmla="*/ 58 h 70"/>
                <a:gd name="T44" fmla="*/ 91 w 129"/>
                <a:gd name="T45" fmla="*/ 62 h 70"/>
                <a:gd name="T46" fmla="*/ 82 w 129"/>
                <a:gd name="T47" fmla="*/ 65 h 70"/>
                <a:gd name="T48" fmla="*/ 73 w 129"/>
                <a:gd name="T49" fmla="*/ 68 h 70"/>
                <a:gd name="T50" fmla="*/ 62 w 129"/>
                <a:gd name="T51" fmla="*/ 70 h 70"/>
                <a:gd name="T52" fmla="*/ 52 w 129"/>
                <a:gd name="T53" fmla="*/ 70 h 70"/>
                <a:gd name="T54" fmla="*/ 33 w 129"/>
                <a:gd name="T55" fmla="*/ 70 h 70"/>
                <a:gd name="T56" fmla="*/ 16 w 129"/>
                <a:gd name="T57" fmla="*/ 70 h 70"/>
                <a:gd name="T58" fmla="*/ 0 w 129"/>
                <a:gd name="T59" fmla="*/ 70 h 70"/>
                <a:gd name="T60" fmla="*/ 0 w 129"/>
                <a:gd name="T61" fmla="*/ 58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29" h="70">
                  <a:moveTo>
                    <a:pt x="0" y="58"/>
                  </a:moveTo>
                  <a:lnTo>
                    <a:pt x="16" y="58"/>
                  </a:lnTo>
                  <a:lnTo>
                    <a:pt x="34" y="60"/>
                  </a:lnTo>
                  <a:lnTo>
                    <a:pt x="52" y="60"/>
                  </a:lnTo>
                  <a:lnTo>
                    <a:pt x="62" y="58"/>
                  </a:lnTo>
                  <a:lnTo>
                    <a:pt x="70" y="58"/>
                  </a:lnTo>
                  <a:lnTo>
                    <a:pt x="78" y="55"/>
                  </a:lnTo>
                  <a:lnTo>
                    <a:pt x="87" y="52"/>
                  </a:lnTo>
                  <a:lnTo>
                    <a:pt x="90" y="50"/>
                  </a:lnTo>
                  <a:lnTo>
                    <a:pt x="93" y="49"/>
                  </a:lnTo>
                  <a:lnTo>
                    <a:pt x="101" y="42"/>
                  </a:lnTo>
                  <a:lnTo>
                    <a:pt x="106" y="36"/>
                  </a:lnTo>
                  <a:lnTo>
                    <a:pt x="113" y="26"/>
                  </a:lnTo>
                  <a:lnTo>
                    <a:pt x="116" y="14"/>
                  </a:lnTo>
                  <a:lnTo>
                    <a:pt x="119" y="0"/>
                  </a:lnTo>
                  <a:lnTo>
                    <a:pt x="129" y="3"/>
                  </a:lnTo>
                  <a:lnTo>
                    <a:pt x="126" y="18"/>
                  </a:lnTo>
                  <a:lnTo>
                    <a:pt x="121" y="31"/>
                  </a:lnTo>
                  <a:lnTo>
                    <a:pt x="116" y="40"/>
                  </a:lnTo>
                  <a:lnTo>
                    <a:pt x="108" y="50"/>
                  </a:lnTo>
                  <a:lnTo>
                    <a:pt x="101" y="57"/>
                  </a:lnTo>
                  <a:lnTo>
                    <a:pt x="96" y="58"/>
                  </a:lnTo>
                  <a:lnTo>
                    <a:pt x="91" y="62"/>
                  </a:lnTo>
                  <a:lnTo>
                    <a:pt x="82" y="65"/>
                  </a:lnTo>
                  <a:lnTo>
                    <a:pt x="73" y="68"/>
                  </a:lnTo>
                  <a:lnTo>
                    <a:pt x="62" y="70"/>
                  </a:lnTo>
                  <a:lnTo>
                    <a:pt x="52" y="70"/>
                  </a:lnTo>
                  <a:lnTo>
                    <a:pt x="33" y="70"/>
                  </a:lnTo>
                  <a:lnTo>
                    <a:pt x="16" y="70"/>
                  </a:lnTo>
                  <a:lnTo>
                    <a:pt x="0" y="70"/>
                  </a:lnTo>
                  <a:lnTo>
                    <a:pt x="0" y="5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123" name="Freeform 132">
              <a:extLst>
                <a:ext uri="{FF2B5EF4-FFF2-40B4-BE49-F238E27FC236}">
                  <a16:creationId xmlns:a16="http://schemas.microsoft.com/office/drawing/2014/main" id="{986E2B82-7603-DD9C-47F0-C18A60590199}"/>
                </a:ext>
              </a:extLst>
            </p:cNvPr>
            <p:cNvSpPr>
              <a:spLocks/>
            </p:cNvSpPr>
            <p:nvPr/>
          </p:nvSpPr>
          <p:spPr bwMode="auto">
            <a:xfrm>
              <a:off x="1077913" y="1795463"/>
              <a:ext cx="0" cy="19050"/>
            </a:xfrm>
            <a:custGeom>
              <a:avLst/>
              <a:gdLst>
                <a:gd name="T0" fmla="*/ 0 h 12"/>
                <a:gd name="T1" fmla="*/ 12 h 12"/>
                <a:gd name="T2" fmla="*/ 0 h 12"/>
              </a:gdLst>
              <a:ahLst/>
              <a:cxnLst>
                <a:cxn ang="0">
                  <a:pos x="0" y="T0"/>
                </a:cxn>
                <a:cxn ang="0">
                  <a:pos x="0" y="T1"/>
                </a:cxn>
                <a:cxn ang="0">
                  <a:pos x="0" y="T2"/>
                </a:cxn>
              </a:cxnLst>
              <a:rect l="0" t="0" r="r" b="b"/>
              <a:pathLst>
                <a:path h="12">
                  <a:moveTo>
                    <a:pt x="0" y="0"/>
                  </a:moveTo>
                  <a:lnTo>
                    <a:pt x="0" y="12"/>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124" name="Freeform 133">
              <a:extLst>
                <a:ext uri="{FF2B5EF4-FFF2-40B4-BE49-F238E27FC236}">
                  <a16:creationId xmlns:a16="http://schemas.microsoft.com/office/drawing/2014/main" id="{2682D42F-0CCC-8200-6941-3A6A2F2868CE}"/>
                </a:ext>
              </a:extLst>
            </p:cNvPr>
            <p:cNvSpPr>
              <a:spLocks/>
            </p:cNvSpPr>
            <p:nvPr/>
          </p:nvSpPr>
          <p:spPr bwMode="auto">
            <a:xfrm>
              <a:off x="2082801" y="1420813"/>
              <a:ext cx="212725" cy="90488"/>
            </a:xfrm>
            <a:custGeom>
              <a:avLst/>
              <a:gdLst>
                <a:gd name="T0" fmla="*/ 8 w 134"/>
                <a:gd name="T1" fmla="*/ 26 h 57"/>
                <a:gd name="T2" fmla="*/ 11 w 134"/>
                <a:gd name="T3" fmla="*/ 29 h 57"/>
                <a:gd name="T4" fmla="*/ 14 w 134"/>
                <a:gd name="T5" fmla="*/ 34 h 57"/>
                <a:gd name="T6" fmla="*/ 21 w 134"/>
                <a:gd name="T7" fmla="*/ 36 h 57"/>
                <a:gd name="T8" fmla="*/ 26 w 134"/>
                <a:gd name="T9" fmla="*/ 39 h 57"/>
                <a:gd name="T10" fmla="*/ 34 w 134"/>
                <a:gd name="T11" fmla="*/ 42 h 57"/>
                <a:gd name="T12" fmla="*/ 40 w 134"/>
                <a:gd name="T13" fmla="*/ 44 h 57"/>
                <a:gd name="T14" fmla="*/ 49 w 134"/>
                <a:gd name="T15" fmla="*/ 45 h 57"/>
                <a:gd name="T16" fmla="*/ 57 w 134"/>
                <a:gd name="T17" fmla="*/ 45 h 57"/>
                <a:gd name="T18" fmla="*/ 65 w 134"/>
                <a:gd name="T19" fmla="*/ 45 h 57"/>
                <a:gd name="T20" fmla="*/ 75 w 134"/>
                <a:gd name="T21" fmla="*/ 44 h 57"/>
                <a:gd name="T22" fmla="*/ 83 w 134"/>
                <a:gd name="T23" fmla="*/ 40 h 57"/>
                <a:gd name="T24" fmla="*/ 93 w 134"/>
                <a:gd name="T25" fmla="*/ 36 h 57"/>
                <a:gd name="T26" fmla="*/ 101 w 134"/>
                <a:gd name="T27" fmla="*/ 29 h 57"/>
                <a:gd name="T28" fmla="*/ 109 w 134"/>
                <a:gd name="T29" fmla="*/ 21 h 57"/>
                <a:gd name="T30" fmla="*/ 117 w 134"/>
                <a:gd name="T31" fmla="*/ 13 h 57"/>
                <a:gd name="T32" fmla="*/ 125 w 134"/>
                <a:gd name="T33" fmla="*/ 0 h 57"/>
                <a:gd name="T34" fmla="*/ 134 w 134"/>
                <a:gd name="T35" fmla="*/ 6 h 57"/>
                <a:gd name="T36" fmla="*/ 125 w 134"/>
                <a:gd name="T37" fmla="*/ 18 h 57"/>
                <a:gd name="T38" fmla="*/ 117 w 134"/>
                <a:gd name="T39" fmla="*/ 29 h 57"/>
                <a:gd name="T40" fmla="*/ 108 w 134"/>
                <a:gd name="T41" fmla="*/ 37 h 57"/>
                <a:gd name="T42" fmla="*/ 98 w 134"/>
                <a:gd name="T43" fmla="*/ 44 h 57"/>
                <a:gd name="T44" fmla="*/ 88 w 134"/>
                <a:gd name="T45" fmla="*/ 50 h 57"/>
                <a:gd name="T46" fmla="*/ 76 w 134"/>
                <a:gd name="T47" fmla="*/ 54 h 57"/>
                <a:gd name="T48" fmla="*/ 67 w 134"/>
                <a:gd name="T49" fmla="*/ 55 h 57"/>
                <a:gd name="T50" fmla="*/ 57 w 134"/>
                <a:gd name="T51" fmla="*/ 57 h 57"/>
                <a:gd name="T52" fmla="*/ 47 w 134"/>
                <a:gd name="T53" fmla="*/ 55 h 57"/>
                <a:gd name="T54" fmla="*/ 39 w 134"/>
                <a:gd name="T55" fmla="*/ 54 h 57"/>
                <a:gd name="T56" fmla="*/ 31 w 134"/>
                <a:gd name="T57" fmla="*/ 52 h 57"/>
                <a:gd name="T58" fmla="*/ 22 w 134"/>
                <a:gd name="T59" fmla="*/ 49 h 57"/>
                <a:gd name="T60" fmla="*/ 16 w 134"/>
                <a:gd name="T61" fmla="*/ 45 h 57"/>
                <a:gd name="T62" fmla="*/ 9 w 134"/>
                <a:gd name="T63" fmla="*/ 42 h 57"/>
                <a:gd name="T64" fmla="*/ 4 w 134"/>
                <a:gd name="T65" fmla="*/ 37 h 57"/>
                <a:gd name="T66" fmla="*/ 0 w 134"/>
                <a:gd name="T67" fmla="*/ 34 h 57"/>
                <a:gd name="T68" fmla="*/ 8 w 134"/>
                <a:gd name="T69" fmla="*/ 26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34" h="57">
                  <a:moveTo>
                    <a:pt x="8" y="26"/>
                  </a:moveTo>
                  <a:lnTo>
                    <a:pt x="11" y="29"/>
                  </a:lnTo>
                  <a:lnTo>
                    <a:pt x="14" y="34"/>
                  </a:lnTo>
                  <a:lnTo>
                    <a:pt x="21" y="36"/>
                  </a:lnTo>
                  <a:lnTo>
                    <a:pt x="26" y="39"/>
                  </a:lnTo>
                  <a:lnTo>
                    <a:pt x="34" y="42"/>
                  </a:lnTo>
                  <a:lnTo>
                    <a:pt x="40" y="44"/>
                  </a:lnTo>
                  <a:lnTo>
                    <a:pt x="49" y="45"/>
                  </a:lnTo>
                  <a:lnTo>
                    <a:pt x="57" y="45"/>
                  </a:lnTo>
                  <a:lnTo>
                    <a:pt x="65" y="45"/>
                  </a:lnTo>
                  <a:lnTo>
                    <a:pt x="75" y="44"/>
                  </a:lnTo>
                  <a:lnTo>
                    <a:pt x="83" y="40"/>
                  </a:lnTo>
                  <a:lnTo>
                    <a:pt x="93" y="36"/>
                  </a:lnTo>
                  <a:lnTo>
                    <a:pt x="101" y="29"/>
                  </a:lnTo>
                  <a:lnTo>
                    <a:pt x="109" y="21"/>
                  </a:lnTo>
                  <a:lnTo>
                    <a:pt x="117" y="13"/>
                  </a:lnTo>
                  <a:lnTo>
                    <a:pt x="125" y="0"/>
                  </a:lnTo>
                  <a:lnTo>
                    <a:pt x="134" y="6"/>
                  </a:lnTo>
                  <a:lnTo>
                    <a:pt x="125" y="18"/>
                  </a:lnTo>
                  <a:lnTo>
                    <a:pt x="117" y="29"/>
                  </a:lnTo>
                  <a:lnTo>
                    <a:pt x="108" y="37"/>
                  </a:lnTo>
                  <a:lnTo>
                    <a:pt x="98" y="44"/>
                  </a:lnTo>
                  <a:lnTo>
                    <a:pt x="88" y="50"/>
                  </a:lnTo>
                  <a:lnTo>
                    <a:pt x="76" y="54"/>
                  </a:lnTo>
                  <a:lnTo>
                    <a:pt x="67" y="55"/>
                  </a:lnTo>
                  <a:lnTo>
                    <a:pt x="57" y="57"/>
                  </a:lnTo>
                  <a:lnTo>
                    <a:pt x="47" y="55"/>
                  </a:lnTo>
                  <a:lnTo>
                    <a:pt x="39" y="54"/>
                  </a:lnTo>
                  <a:lnTo>
                    <a:pt x="31" y="52"/>
                  </a:lnTo>
                  <a:lnTo>
                    <a:pt x="22" y="49"/>
                  </a:lnTo>
                  <a:lnTo>
                    <a:pt x="16" y="45"/>
                  </a:lnTo>
                  <a:lnTo>
                    <a:pt x="9" y="42"/>
                  </a:lnTo>
                  <a:lnTo>
                    <a:pt x="4" y="37"/>
                  </a:lnTo>
                  <a:lnTo>
                    <a:pt x="0" y="34"/>
                  </a:lnTo>
                  <a:lnTo>
                    <a:pt x="8" y="2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125" name="Freeform 134">
              <a:extLst>
                <a:ext uri="{FF2B5EF4-FFF2-40B4-BE49-F238E27FC236}">
                  <a16:creationId xmlns:a16="http://schemas.microsoft.com/office/drawing/2014/main" id="{6A976119-35A2-AD89-FD42-1AAE4EC36CDB}"/>
                </a:ext>
              </a:extLst>
            </p:cNvPr>
            <p:cNvSpPr>
              <a:spLocks/>
            </p:cNvSpPr>
            <p:nvPr/>
          </p:nvSpPr>
          <p:spPr bwMode="auto">
            <a:xfrm>
              <a:off x="2279651" y="1290638"/>
              <a:ext cx="38100" cy="138113"/>
            </a:xfrm>
            <a:custGeom>
              <a:avLst/>
              <a:gdLst>
                <a:gd name="T0" fmla="*/ 0 w 24"/>
                <a:gd name="T1" fmla="*/ 83 h 87"/>
                <a:gd name="T2" fmla="*/ 3 w 24"/>
                <a:gd name="T3" fmla="*/ 77 h 87"/>
                <a:gd name="T4" fmla="*/ 5 w 24"/>
                <a:gd name="T5" fmla="*/ 67 h 87"/>
                <a:gd name="T6" fmla="*/ 8 w 24"/>
                <a:gd name="T7" fmla="*/ 44 h 87"/>
                <a:gd name="T8" fmla="*/ 11 w 24"/>
                <a:gd name="T9" fmla="*/ 20 h 87"/>
                <a:gd name="T10" fmla="*/ 13 w 24"/>
                <a:gd name="T11" fmla="*/ 0 h 87"/>
                <a:gd name="T12" fmla="*/ 24 w 24"/>
                <a:gd name="T13" fmla="*/ 2 h 87"/>
                <a:gd name="T14" fmla="*/ 21 w 24"/>
                <a:gd name="T15" fmla="*/ 21 h 87"/>
                <a:gd name="T16" fmla="*/ 19 w 24"/>
                <a:gd name="T17" fmla="*/ 46 h 87"/>
                <a:gd name="T18" fmla="*/ 16 w 24"/>
                <a:gd name="T19" fmla="*/ 70 h 87"/>
                <a:gd name="T20" fmla="*/ 13 w 24"/>
                <a:gd name="T21" fmla="*/ 80 h 87"/>
                <a:gd name="T22" fmla="*/ 10 w 24"/>
                <a:gd name="T23" fmla="*/ 87 h 87"/>
                <a:gd name="T24" fmla="*/ 0 w 24"/>
                <a:gd name="T25" fmla="*/ 83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 h="87">
                  <a:moveTo>
                    <a:pt x="0" y="83"/>
                  </a:moveTo>
                  <a:lnTo>
                    <a:pt x="3" y="77"/>
                  </a:lnTo>
                  <a:lnTo>
                    <a:pt x="5" y="67"/>
                  </a:lnTo>
                  <a:lnTo>
                    <a:pt x="8" y="44"/>
                  </a:lnTo>
                  <a:lnTo>
                    <a:pt x="11" y="20"/>
                  </a:lnTo>
                  <a:lnTo>
                    <a:pt x="13" y="0"/>
                  </a:lnTo>
                  <a:lnTo>
                    <a:pt x="24" y="2"/>
                  </a:lnTo>
                  <a:lnTo>
                    <a:pt x="21" y="21"/>
                  </a:lnTo>
                  <a:lnTo>
                    <a:pt x="19" y="46"/>
                  </a:lnTo>
                  <a:lnTo>
                    <a:pt x="16" y="70"/>
                  </a:lnTo>
                  <a:lnTo>
                    <a:pt x="13" y="80"/>
                  </a:lnTo>
                  <a:lnTo>
                    <a:pt x="10" y="87"/>
                  </a:lnTo>
                  <a:lnTo>
                    <a:pt x="0" y="8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126" name="Freeform 135">
              <a:extLst>
                <a:ext uri="{FF2B5EF4-FFF2-40B4-BE49-F238E27FC236}">
                  <a16:creationId xmlns:a16="http://schemas.microsoft.com/office/drawing/2014/main" id="{2F3717E0-9429-2DC0-4F7A-65ED647750FE}"/>
                </a:ext>
              </a:extLst>
            </p:cNvPr>
            <p:cNvSpPr>
              <a:spLocks/>
            </p:cNvSpPr>
            <p:nvPr/>
          </p:nvSpPr>
          <p:spPr bwMode="auto">
            <a:xfrm>
              <a:off x="2279651" y="1420813"/>
              <a:ext cx="15875" cy="9525"/>
            </a:xfrm>
            <a:custGeom>
              <a:avLst/>
              <a:gdLst>
                <a:gd name="T0" fmla="*/ 10 w 10"/>
                <a:gd name="T1" fmla="*/ 6 h 6"/>
                <a:gd name="T2" fmla="*/ 10 w 10"/>
                <a:gd name="T3" fmla="*/ 5 h 6"/>
                <a:gd name="T4" fmla="*/ 0 w 10"/>
                <a:gd name="T5" fmla="*/ 1 h 6"/>
                <a:gd name="T6" fmla="*/ 1 w 10"/>
                <a:gd name="T7" fmla="*/ 0 h 6"/>
                <a:gd name="T8" fmla="*/ 10 w 10"/>
                <a:gd name="T9" fmla="*/ 6 h 6"/>
              </a:gdLst>
              <a:ahLst/>
              <a:cxnLst>
                <a:cxn ang="0">
                  <a:pos x="T0" y="T1"/>
                </a:cxn>
                <a:cxn ang="0">
                  <a:pos x="T2" y="T3"/>
                </a:cxn>
                <a:cxn ang="0">
                  <a:pos x="T4" y="T5"/>
                </a:cxn>
                <a:cxn ang="0">
                  <a:pos x="T6" y="T7"/>
                </a:cxn>
                <a:cxn ang="0">
                  <a:pos x="T8" y="T9"/>
                </a:cxn>
              </a:cxnLst>
              <a:rect l="0" t="0" r="r" b="b"/>
              <a:pathLst>
                <a:path w="10" h="6">
                  <a:moveTo>
                    <a:pt x="10" y="6"/>
                  </a:moveTo>
                  <a:lnTo>
                    <a:pt x="10" y="5"/>
                  </a:lnTo>
                  <a:lnTo>
                    <a:pt x="0" y="1"/>
                  </a:lnTo>
                  <a:lnTo>
                    <a:pt x="1" y="0"/>
                  </a:lnTo>
                  <a:lnTo>
                    <a:pt x="10"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127" name="Freeform 136">
              <a:extLst>
                <a:ext uri="{FF2B5EF4-FFF2-40B4-BE49-F238E27FC236}">
                  <a16:creationId xmlns:a16="http://schemas.microsoft.com/office/drawing/2014/main" id="{C36532D0-6120-D776-F31D-3D80370C6068}"/>
                </a:ext>
              </a:extLst>
            </p:cNvPr>
            <p:cNvSpPr>
              <a:spLocks/>
            </p:cNvSpPr>
            <p:nvPr/>
          </p:nvSpPr>
          <p:spPr bwMode="auto">
            <a:xfrm>
              <a:off x="2300288" y="1187450"/>
              <a:ext cx="44450" cy="106363"/>
            </a:xfrm>
            <a:custGeom>
              <a:avLst/>
              <a:gdLst>
                <a:gd name="T0" fmla="*/ 0 w 28"/>
                <a:gd name="T1" fmla="*/ 63 h 67"/>
                <a:gd name="T2" fmla="*/ 3 w 28"/>
                <a:gd name="T3" fmla="*/ 50 h 67"/>
                <a:gd name="T4" fmla="*/ 8 w 28"/>
                <a:gd name="T5" fmla="*/ 31 h 67"/>
                <a:gd name="T6" fmla="*/ 15 w 28"/>
                <a:gd name="T7" fmla="*/ 11 h 67"/>
                <a:gd name="T8" fmla="*/ 16 w 28"/>
                <a:gd name="T9" fmla="*/ 5 h 67"/>
                <a:gd name="T10" fmla="*/ 20 w 28"/>
                <a:gd name="T11" fmla="*/ 0 h 67"/>
                <a:gd name="T12" fmla="*/ 28 w 28"/>
                <a:gd name="T13" fmla="*/ 6 h 67"/>
                <a:gd name="T14" fmla="*/ 26 w 28"/>
                <a:gd name="T15" fmla="*/ 9 h 67"/>
                <a:gd name="T16" fmla="*/ 24 w 28"/>
                <a:gd name="T17" fmla="*/ 16 h 67"/>
                <a:gd name="T18" fmla="*/ 18 w 28"/>
                <a:gd name="T19" fmla="*/ 34 h 67"/>
                <a:gd name="T20" fmla="*/ 13 w 28"/>
                <a:gd name="T21" fmla="*/ 54 h 67"/>
                <a:gd name="T22" fmla="*/ 11 w 28"/>
                <a:gd name="T23" fmla="*/ 67 h 67"/>
                <a:gd name="T24" fmla="*/ 0 w 28"/>
                <a:gd name="T25" fmla="*/ 63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 h="67">
                  <a:moveTo>
                    <a:pt x="0" y="63"/>
                  </a:moveTo>
                  <a:lnTo>
                    <a:pt x="3" y="50"/>
                  </a:lnTo>
                  <a:lnTo>
                    <a:pt x="8" y="31"/>
                  </a:lnTo>
                  <a:lnTo>
                    <a:pt x="15" y="11"/>
                  </a:lnTo>
                  <a:lnTo>
                    <a:pt x="16" y="5"/>
                  </a:lnTo>
                  <a:lnTo>
                    <a:pt x="20" y="0"/>
                  </a:lnTo>
                  <a:lnTo>
                    <a:pt x="28" y="6"/>
                  </a:lnTo>
                  <a:lnTo>
                    <a:pt x="26" y="9"/>
                  </a:lnTo>
                  <a:lnTo>
                    <a:pt x="24" y="16"/>
                  </a:lnTo>
                  <a:lnTo>
                    <a:pt x="18" y="34"/>
                  </a:lnTo>
                  <a:lnTo>
                    <a:pt x="13" y="54"/>
                  </a:lnTo>
                  <a:lnTo>
                    <a:pt x="11" y="67"/>
                  </a:lnTo>
                  <a:lnTo>
                    <a:pt x="0" y="6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128" name="Freeform 137">
              <a:extLst>
                <a:ext uri="{FF2B5EF4-FFF2-40B4-BE49-F238E27FC236}">
                  <a16:creationId xmlns:a16="http://schemas.microsoft.com/office/drawing/2014/main" id="{0F788A3F-6EA6-FC10-F68C-4E0B6C7A3DCD}"/>
                </a:ext>
              </a:extLst>
            </p:cNvPr>
            <p:cNvSpPr>
              <a:spLocks/>
            </p:cNvSpPr>
            <p:nvPr/>
          </p:nvSpPr>
          <p:spPr bwMode="auto">
            <a:xfrm>
              <a:off x="2300288" y="1287463"/>
              <a:ext cx="17463" cy="6350"/>
            </a:xfrm>
            <a:custGeom>
              <a:avLst/>
              <a:gdLst>
                <a:gd name="T0" fmla="*/ 0 w 11"/>
                <a:gd name="T1" fmla="*/ 2 h 4"/>
                <a:gd name="T2" fmla="*/ 0 w 11"/>
                <a:gd name="T3" fmla="*/ 0 h 4"/>
                <a:gd name="T4" fmla="*/ 11 w 11"/>
                <a:gd name="T5" fmla="*/ 4 h 4"/>
                <a:gd name="T6" fmla="*/ 0 w 11"/>
                <a:gd name="T7" fmla="*/ 2 h 4"/>
              </a:gdLst>
              <a:ahLst/>
              <a:cxnLst>
                <a:cxn ang="0">
                  <a:pos x="T0" y="T1"/>
                </a:cxn>
                <a:cxn ang="0">
                  <a:pos x="T2" y="T3"/>
                </a:cxn>
                <a:cxn ang="0">
                  <a:pos x="T4" y="T5"/>
                </a:cxn>
                <a:cxn ang="0">
                  <a:pos x="T6" y="T7"/>
                </a:cxn>
              </a:cxnLst>
              <a:rect l="0" t="0" r="r" b="b"/>
              <a:pathLst>
                <a:path w="11" h="4">
                  <a:moveTo>
                    <a:pt x="0" y="2"/>
                  </a:moveTo>
                  <a:lnTo>
                    <a:pt x="0" y="0"/>
                  </a:lnTo>
                  <a:lnTo>
                    <a:pt x="11" y="4"/>
                  </a:lnTo>
                  <a:lnTo>
                    <a:pt x="0"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129" name="Freeform 138">
              <a:extLst>
                <a:ext uri="{FF2B5EF4-FFF2-40B4-BE49-F238E27FC236}">
                  <a16:creationId xmlns:a16="http://schemas.microsoft.com/office/drawing/2014/main" id="{546D49ED-4AF9-D45C-8BE2-E675B0D3CB40}"/>
                </a:ext>
              </a:extLst>
            </p:cNvPr>
            <p:cNvSpPr>
              <a:spLocks/>
            </p:cNvSpPr>
            <p:nvPr/>
          </p:nvSpPr>
          <p:spPr bwMode="auto">
            <a:xfrm>
              <a:off x="2222501" y="1187450"/>
              <a:ext cx="122238" cy="103188"/>
            </a:xfrm>
            <a:custGeom>
              <a:avLst/>
              <a:gdLst>
                <a:gd name="T0" fmla="*/ 77 w 77"/>
                <a:gd name="T1" fmla="*/ 6 h 65"/>
                <a:gd name="T2" fmla="*/ 72 w 77"/>
                <a:gd name="T3" fmla="*/ 13 h 65"/>
                <a:gd name="T4" fmla="*/ 64 w 77"/>
                <a:gd name="T5" fmla="*/ 21 h 65"/>
                <a:gd name="T6" fmla="*/ 54 w 77"/>
                <a:gd name="T7" fmla="*/ 32 h 65"/>
                <a:gd name="T8" fmla="*/ 42 w 77"/>
                <a:gd name="T9" fmla="*/ 42 h 65"/>
                <a:gd name="T10" fmla="*/ 36 w 77"/>
                <a:gd name="T11" fmla="*/ 47 h 65"/>
                <a:gd name="T12" fmla="*/ 29 w 77"/>
                <a:gd name="T13" fmla="*/ 54 h 65"/>
                <a:gd name="T14" fmla="*/ 16 w 77"/>
                <a:gd name="T15" fmla="*/ 60 h 65"/>
                <a:gd name="T16" fmla="*/ 8 w 77"/>
                <a:gd name="T17" fmla="*/ 63 h 65"/>
                <a:gd name="T18" fmla="*/ 3 w 77"/>
                <a:gd name="T19" fmla="*/ 65 h 65"/>
                <a:gd name="T20" fmla="*/ 0 w 77"/>
                <a:gd name="T21" fmla="*/ 54 h 65"/>
                <a:gd name="T22" fmla="*/ 5 w 77"/>
                <a:gd name="T23" fmla="*/ 54 h 65"/>
                <a:gd name="T24" fmla="*/ 11 w 77"/>
                <a:gd name="T25" fmla="*/ 52 h 65"/>
                <a:gd name="T26" fmla="*/ 23 w 77"/>
                <a:gd name="T27" fmla="*/ 44 h 65"/>
                <a:gd name="T28" fmla="*/ 28 w 77"/>
                <a:gd name="T29" fmla="*/ 39 h 65"/>
                <a:gd name="T30" fmla="*/ 34 w 77"/>
                <a:gd name="T31" fmla="*/ 36 h 65"/>
                <a:gd name="T32" fmla="*/ 46 w 77"/>
                <a:gd name="T33" fmla="*/ 24 h 65"/>
                <a:gd name="T34" fmla="*/ 55 w 77"/>
                <a:gd name="T35" fmla="*/ 13 h 65"/>
                <a:gd name="T36" fmla="*/ 64 w 77"/>
                <a:gd name="T37" fmla="*/ 5 h 65"/>
                <a:gd name="T38" fmla="*/ 69 w 77"/>
                <a:gd name="T39" fmla="*/ 0 h 65"/>
                <a:gd name="T40" fmla="*/ 77 w 77"/>
                <a:gd name="T41" fmla="*/ 6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7" h="65">
                  <a:moveTo>
                    <a:pt x="77" y="6"/>
                  </a:moveTo>
                  <a:lnTo>
                    <a:pt x="72" y="13"/>
                  </a:lnTo>
                  <a:lnTo>
                    <a:pt x="64" y="21"/>
                  </a:lnTo>
                  <a:lnTo>
                    <a:pt x="54" y="32"/>
                  </a:lnTo>
                  <a:lnTo>
                    <a:pt x="42" y="42"/>
                  </a:lnTo>
                  <a:lnTo>
                    <a:pt x="36" y="47"/>
                  </a:lnTo>
                  <a:lnTo>
                    <a:pt x="29" y="54"/>
                  </a:lnTo>
                  <a:lnTo>
                    <a:pt x="16" y="60"/>
                  </a:lnTo>
                  <a:lnTo>
                    <a:pt x="8" y="63"/>
                  </a:lnTo>
                  <a:lnTo>
                    <a:pt x="3" y="65"/>
                  </a:lnTo>
                  <a:lnTo>
                    <a:pt x="0" y="54"/>
                  </a:lnTo>
                  <a:lnTo>
                    <a:pt x="5" y="54"/>
                  </a:lnTo>
                  <a:lnTo>
                    <a:pt x="11" y="52"/>
                  </a:lnTo>
                  <a:lnTo>
                    <a:pt x="23" y="44"/>
                  </a:lnTo>
                  <a:lnTo>
                    <a:pt x="28" y="39"/>
                  </a:lnTo>
                  <a:lnTo>
                    <a:pt x="34" y="36"/>
                  </a:lnTo>
                  <a:lnTo>
                    <a:pt x="46" y="24"/>
                  </a:lnTo>
                  <a:lnTo>
                    <a:pt x="55" y="13"/>
                  </a:lnTo>
                  <a:lnTo>
                    <a:pt x="64" y="5"/>
                  </a:lnTo>
                  <a:lnTo>
                    <a:pt x="69" y="0"/>
                  </a:lnTo>
                  <a:lnTo>
                    <a:pt x="77"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130" name="Freeform 139">
              <a:extLst>
                <a:ext uri="{FF2B5EF4-FFF2-40B4-BE49-F238E27FC236}">
                  <a16:creationId xmlns:a16="http://schemas.microsoft.com/office/drawing/2014/main" id="{5227EDA8-617C-CD69-7B96-32880EF76F8D}"/>
                </a:ext>
              </a:extLst>
            </p:cNvPr>
            <p:cNvSpPr>
              <a:spLocks/>
            </p:cNvSpPr>
            <p:nvPr/>
          </p:nvSpPr>
          <p:spPr bwMode="auto">
            <a:xfrm>
              <a:off x="2332038" y="1187450"/>
              <a:ext cx="12700" cy="9525"/>
            </a:xfrm>
            <a:custGeom>
              <a:avLst/>
              <a:gdLst>
                <a:gd name="T0" fmla="*/ 8 w 8"/>
                <a:gd name="T1" fmla="*/ 6 h 6"/>
                <a:gd name="T2" fmla="*/ 0 w 8"/>
                <a:gd name="T3" fmla="*/ 0 h 6"/>
                <a:gd name="T4" fmla="*/ 8 w 8"/>
                <a:gd name="T5" fmla="*/ 6 h 6"/>
                <a:gd name="T6" fmla="*/ 0 w 8"/>
                <a:gd name="T7" fmla="*/ 0 h 6"/>
                <a:gd name="T8" fmla="*/ 8 w 8"/>
                <a:gd name="T9" fmla="*/ 6 h 6"/>
              </a:gdLst>
              <a:ahLst/>
              <a:cxnLst>
                <a:cxn ang="0">
                  <a:pos x="T0" y="T1"/>
                </a:cxn>
                <a:cxn ang="0">
                  <a:pos x="T2" y="T3"/>
                </a:cxn>
                <a:cxn ang="0">
                  <a:pos x="T4" y="T5"/>
                </a:cxn>
                <a:cxn ang="0">
                  <a:pos x="T6" y="T7"/>
                </a:cxn>
                <a:cxn ang="0">
                  <a:pos x="T8" y="T9"/>
                </a:cxn>
              </a:cxnLst>
              <a:rect l="0" t="0" r="r" b="b"/>
              <a:pathLst>
                <a:path w="8" h="6">
                  <a:moveTo>
                    <a:pt x="8" y="6"/>
                  </a:moveTo>
                  <a:lnTo>
                    <a:pt x="0" y="0"/>
                  </a:lnTo>
                  <a:lnTo>
                    <a:pt x="8" y="6"/>
                  </a:lnTo>
                  <a:lnTo>
                    <a:pt x="0" y="0"/>
                  </a:lnTo>
                  <a:lnTo>
                    <a:pt x="8"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131" name="Freeform 140">
              <a:extLst>
                <a:ext uri="{FF2B5EF4-FFF2-40B4-BE49-F238E27FC236}">
                  <a16:creationId xmlns:a16="http://schemas.microsoft.com/office/drawing/2014/main" id="{DE31CB6B-CBFF-B0ED-F3F7-418A7C3C752B}"/>
                </a:ext>
              </a:extLst>
            </p:cNvPr>
            <p:cNvSpPr>
              <a:spLocks/>
            </p:cNvSpPr>
            <p:nvPr/>
          </p:nvSpPr>
          <p:spPr bwMode="auto">
            <a:xfrm>
              <a:off x="2089151" y="1273175"/>
              <a:ext cx="138113" cy="84138"/>
            </a:xfrm>
            <a:custGeom>
              <a:avLst/>
              <a:gdLst>
                <a:gd name="T0" fmla="*/ 87 w 87"/>
                <a:gd name="T1" fmla="*/ 11 h 53"/>
                <a:gd name="T2" fmla="*/ 79 w 87"/>
                <a:gd name="T3" fmla="*/ 13 h 53"/>
                <a:gd name="T4" fmla="*/ 69 w 87"/>
                <a:gd name="T5" fmla="*/ 14 h 53"/>
                <a:gd name="T6" fmla="*/ 56 w 87"/>
                <a:gd name="T7" fmla="*/ 19 h 53"/>
                <a:gd name="T8" fmla="*/ 45 w 87"/>
                <a:gd name="T9" fmla="*/ 26 h 53"/>
                <a:gd name="T10" fmla="*/ 33 w 87"/>
                <a:gd name="T11" fmla="*/ 32 h 53"/>
                <a:gd name="T12" fmla="*/ 22 w 87"/>
                <a:gd name="T13" fmla="*/ 39 h 53"/>
                <a:gd name="T14" fmla="*/ 14 w 87"/>
                <a:gd name="T15" fmla="*/ 47 h 53"/>
                <a:gd name="T16" fmla="*/ 12 w 87"/>
                <a:gd name="T17" fmla="*/ 50 h 53"/>
                <a:gd name="T18" fmla="*/ 9 w 87"/>
                <a:gd name="T19" fmla="*/ 53 h 53"/>
                <a:gd name="T20" fmla="*/ 0 w 87"/>
                <a:gd name="T21" fmla="*/ 49 h 53"/>
                <a:gd name="T22" fmla="*/ 2 w 87"/>
                <a:gd name="T23" fmla="*/ 44 h 53"/>
                <a:gd name="T24" fmla="*/ 7 w 87"/>
                <a:gd name="T25" fmla="*/ 39 h 53"/>
                <a:gd name="T26" fmla="*/ 15 w 87"/>
                <a:gd name="T27" fmla="*/ 31 h 53"/>
                <a:gd name="T28" fmla="*/ 27 w 87"/>
                <a:gd name="T29" fmla="*/ 24 h 53"/>
                <a:gd name="T30" fmla="*/ 40 w 87"/>
                <a:gd name="T31" fmla="*/ 16 h 53"/>
                <a:gd name="T32" fmla="*/ 53 w 87"/>
                <a:gd name="T33" fmla="*/ 11 h 53"/>
                <a:gd name="T34" fmla="*/ 64 w 87"/>
                <a:gd name="T35" fmla="*/ 4 h 53"/>
                <a:gd name="T36" fmla="*/ 76 w 87"/>
                <a:gd name="T37" fmla="*/ 1 h 53"/>
                <a:gd name="T38" fmla="*/ 84 w 87"/>
                <a:gd name="T39" fmla="*/ 0 h 53"/>
                <a:gd name="T40" fmla="*/ 87 w 87"/>
                <a:gd name="T41" fmla="*/ 1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7" h="53">
                  <a:moveTo>
                    <a:pt x="87" y="11"/>
                  </a:moveTo>
                  <a:lnTo>
                    <a:pt x="79" y="13"/>
                  </a:lnTo>
                  <a:lnTo>
                    <a:pt x="69" y="14"/>
                  </a:lnTo>
                  <a:lnTo>
                    <a:pt x="56" y="19"/>
                  </a:lnTo>
                  <a:lnTo>
                    <a:pt x="45" y="26"/>
                  </a:lnTo>
                  <a:lnTo>
                    <a:pt x="33" y="32"/>
                  </a:lnTo>
                  <a:lnTo>
                    <a:pt x="22" y="39"/>
                  </a:lnTo>
                  <a:lnTo>
                    <a:pt x="14" y="47"/>
                  </a:lnTo>
                  <a:lnTo>
                    <a:pt x="12" y="50"/>
                  </a:lnTo>
                  <a:lnTo>
                    <a:pt x="9" y="53"/>
                  </a:lnTo>
                  <a:lnTo>
                    <a:pt x="0" y="49"/>
                  </a:lnTo>
                  <a:lnTo>
                    <a:pt x="2" y="44"/>
                  </a:lnTo>
                  <a:lnTo>
                    <a:pt x="7" y="39"/>
                  </a:lnTo>
                  <a:lnTo>
                    <a:pt x="15" y="31"/>
                  </a:lnTo>
                  <a:lnTo>
                    <a:pt x="27" y="24"/>
                  </a:lnTo>
                  <a:lnTo>
                    <a:pt x="40" y="16"/>
                  </a:lnTo>
                  <a:lnTo>
                    <a:pt x="53" y="11"/>
                  </a:lnTo>
                  <a:lnTo>
                    <a:pt x="64" y="4"/>
                  </a:lnTo>
                  <a:lnTo>
                    <a:pt x="76" y="1"/>
                  </a:lnTo>
                  <a:lnTo>
                    <a:pt x="84" y="0"/>
                  </a:lnTo>
                  <a:lnTo>
                    <a:pt x="87" y="1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132" name="Freeform 141">
              <a:extLst>
                <a:ext uri="{FF2B5EF4-FFF2-40B4-BE49-F238E27FC236}">
                  <a16:creationId xmlns:a16="http://schemas.microsoft.com/office/drawing/2014/main" id="{AFEC9CE9-B889-89B8-CAC3-C28EA03A453D}"/>
                </a:ext>
              </a:extLst>
            </p:cNvPr>
            <p:cNvSpPr>
              <a:spLocks/>
            </p:cNvSpPr>
            <p:nvPr/>
          </p:nvSpPr>
          <p:spPr bwMode="auto">
            <a:xfrm>
              <a:off x="2222501" y="1273175"/>
              <a:ext cx="4763" cy="17463"/>
            </a:xfrm>
            <a:custGeom>
              <a:avLst/>
              <a:gdLst>
                <a:gd name="T0" fmla="*/ 3 w 3"/>
                <a:gd name="T1" fmla="*/ 11 h 11"/>
                <a:gd name="T2" fmla="*/ 0 w 3"/>
                <a:gd name="T3" fmla="*/ 0 h 11"/>
                <a:gd name="T4" fmla="*/ 3 w 3"/>
                <a:gd name="T5" fmla="*/ 11 h 11"/>
              </a:gdLst>
              <a:ahLst/>
              <a:cxnLst>
                <a:cxn ang="0">
                  <a:pos x="T0" y="T1"/>
                </a:cxn>
                <a:cxn ang="0">
                  <a:pos x="T2" y="T3"/>
                </a:cxn>
                <a:cxn ang="0">
                  <a:pos x="T4" y="T5"/>
                </a:cxn>
              </a:cxnLst>
              <a:rect l="0" t="0" r="r" b="b"/>
              <a:pathLst>
                <a:path w="3" h="11">
                  <a:moveTo>
                    <a:pt x="3" y="11"/>
                  </a:moveTo>
                  <a:lnTo>
                    <a:pt x="0" y="0"/>
                  </a:lnTo>
                  <a:lnTo>
                    <a:pt x="3" y="1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133" name="Freeform 142">
              <a:extLst>
                <a:ext uri="{FF2B5EF4-FFF2-40B4-BE49-F238E27FC236}">
                  <a16:creationId xmlns:a16="http://schemas.microsoft.com/office/drawing/2014/main" id="{3DB4EE51-E11C-0940-AA25-D030E157AD92}"/>
                </a:ext>
              </a:extLst>
            </p:cNvPr>
            <p:cNvSpPr>
              <a:spLocks/>
            </p:cNvSpPr>
            <p:nvPr/>
          </p:nvSpPr>
          <p:spPr bwMode="auto">
            <a:xfrm>
              <a:off x="2071688" y="1350963"/>
              <a:ext cx="33338" cy="120650"/>
            </a:xfrm>
            <a:custGeom>
              <a:avLst/>
              <a:gdLst>
                <a:gd name="T0" fmla="*/ 21 w 21"/>
                <a:gd name="T1" fmla="*/ 4 h 76"/>
                <a:gd name="T2" fmla="*/ 18 w 21"/>
                <a:gd name="T3" fmla="*/ 11 h 76"/>
                <a:gd name="T4" fmla="*/ 15 w 21"/>
                <a:gd name="T5" fmla="*/ 19 h 76"/>
                <a:gd name="T6" fmla="*/ 13 w 21"/>
                <a:gd name="T7" fmla="*/ 27 h 76"/>
                <a:gd name="T8" fmla="*/ 11 w 21"/>
                <a:gd name="T9" fmla="*/ 37 h 76"/>
                <a:gd name="T10" fmla="*/ 10 w 21"/>
                <a:gd name="T11" fmla="*/ 47 h 76"/>
                <a:gd name="T12" fmla="*/ 10 w 21"/>
                <a:gd name="T13" fmla="*/ 55 h 76"/>
                <a:gd name="T14" fmla="*/ 11 w 21"/>
                <a:gd name="T15" fmla="*/ 63 h 76"/>
                <a:gd name="T16" fmla="*/ 13 w 21"/>
                <a:gd name="T17" fmla="*/ 67 h 76"/>
                <a:gd name="T18" fmla="*/ 16 w 21"/>
                <a:gd name="T19" fmla="*/ 71 h 76"/>
                <a:gd name="T20" fmla="*/ 7 w 21"/>
                <a:gd name="T21" fmla="*/ 76 h 76"/>
                <a:gd name="T22" fmla="*/ 5 w 21"/>
                <a:gd name="T23" fmla="*/ 71 h 76"/>
                <a:gd name="T24" fmla="*/ 2 w 21"/>
                <a:gd name="T25" fmla="*/ 67 h 76"/>
                <a:gd name="T26" fmla="*/ 0 w 21"/>
                <a:gd name="T27" fmla="*/ 57 h 76"/>
                <a:gd name="T28" fmla="*/ 0 w 21"/>
                <a:gd name="T29" fmla="*/ 47 h 76"/>
                <a:gd name="T30" fmla="*/ 0 w 21"/>
                <a:gd name="T31" fmla="*/ 35 h 76"/>
                <a:gd name="T32" fmla="*/ 2 w 21"/>
                <a:gd name="T33" fmla="*/ 26 h 76"/>
                <a:gd name="T34" fmla="*/ 5 w 21"/>
                <a:gd name="T35" fmla="*/ 16 h 76"/>
                <a:gd name="T36" fmla="*/ 8 w 21"/>
                <a:gd name="T37" fmla="*/ 8 h 76"/>
                <a:gd name="T38" fmla="*/ 11 w 21"/>
                <a:gd name="T39" fmla="*/ 0 h 76"/>
                <a:gd name="T40" fmla="*/ 21 w 21"/>
                <a:gd name="T41" fmla="*/ 4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 h="76">
                  <a:moveTo>
                    <a:pt x="21" y="4"/>
                  </a:moveTo>
                  <a:lnTo>
                    <a:pt x="18" y="11"/>
                  </a:lnTo>
                  <a:lnTo>
                    <a:pt x="15" y="19"/>
                  </a:lnTo>
                  <a:lnTo>
                    <a:pt x="13" y="27"/>
                  </a:lnTo>
                  <a:lnTo>
                    <a:pt x="11" y="37"/>
                  </a:lnTo>
                  <a:lnTo>
                    <a:pt x="10" y="47"/>
                  </a:lnTo>
                  <a:lnTo>
                    <a:pt x="10" y="55"/>
                  </a:lnTo>
                  <a:lnTo>
                    <a:pt x="11" y="63"/>
                  </a:lnTo>
                  <a:lnTo>
                    <a:pt x="13" y="67"/>
                  </a:lnTo>
                  <a:lnTo>
                    <a:pt x="16" y="71"/>
                  </a:lnTo>
                  <a:lnTo>
                    <a:pt x="7" y="76"/>
                  </a:lnTo>
                  <a:lnTo>
                    <a:pt x="5" y="71"/>
                  </a:lnTo>
                  <a:lnTo>
                    <a:pt x="2" y="67"/>
                  </a:lnTo>
                  <a:lnTo>
                    <a:pt x="0" y="57"/>
                  </a:lnTo>
                  <a:lnTo>
                    <a:pt x="0" y="47"/>
                  </a:lnTo>
                  <a:lnTo>
                    <a:pt x="0" y="35"/>
                  </a:lnTo>
                  <a:lnTo>
                    <a:pt x="2" y="26"/>
                  </a:lnTo>
                  <a:lnTo>
                    <a:pt x="5" y="16"/>
                  </a:lnTo>
                  <a:lnTo>
                    <a:pt x="8" y="8"/>
                  </a:lnTo>
                  <a:lnTo>
                    <a:pt x="11" y="0"/>
                  </a:lnTo>
                  <a:lnTo>
                    <a:pt x="21" y="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134" name="Freeform 143">
              <a:extLst>
                <a:ext uri="{FF2B5EF4-FFF2-40B4-BE49-F238E27FC236}">
                  <a16:creationId xmlns:a16="http://schemas.microsoft.com/office/drawing/2014/main" id="{78EA6CED-7EB5-AF37-CBF2-598202255A8B}"/>
                </a:ext>
              </a:extLst>
            </p:cNvPr>
            <p:cNvSpPr>
              <a:spLocks/>
            </p:cNvSpPr>
            <p:nvPr/>
          </p:nvSpPr>
          <p:spPr bwMode="auto">
            <a:xfrm>
              <a:off x="2089151" y="1350963"/>
              <a:ext cx="15875" cy="6350"/>
            </a:xfrm>
            <a:custGeom>
              <a:avLst/>
              <a:gdLst>
                <a:gd name="T0" fmla="*/ 0 w 10"/>
                <a:gd name="T1" fmla="*/ 0 h 4"/>
                <a:gd name="T2" fmla="*/ 10 w 10"/>
                <a:gd name="T3" fmla="*/ 4 h 4"/>
                <a:gd name="T4" fmla="*/ 9 w 10"/>
                <a:gd name="T5" fmla="*/ 4 h 4"/>
                <a:gd name="T6" fmla="*/ 0 w 10"/>
                <a:gd name="T7" fmla="*/ 0 h 4"/>
              </a:gdLst>
              <a:ahLst/>
              <a:cxnLst>
                <a:cxn ang="0">
                  <a:pos x="T0" y="T1"/>
                </a:cxn>
                <a:cxn ang="0">
                  <a:pos x="T2" y="T3"/>
                </a:cxn>
                <a:cxn ang="0">
                  <a:pos x="T4" y="T5"/>
                </a:cxn>
                <a:cxn ang="0">
                  <a:pos x="T6" y="T7"/>
                </a:cxn>
              </a:cxnLst>
              <a:rect l="0" t="0" r="r" b="b"/>
              <a:pathLst>
                <a:path w="10" h="4">
                  <a:moveTo>
                    <a:pt x="0" y="0"/>
                  </a:moveTo>
                  <a:lnTo>
                    <a:pt x="10" y="4"/>
                  </a:lnTo>
                  <a:lnTo>
                    <a:pt x="9" y="4"/>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135" name="Freeform 144">
              <a:extLst>
                <a:ext uri="{FF2B5EF4-FFF2-40B4-BE49-F238E27FC236}">
                  <a16:creationId xmlns:a16="http://schemas.microsoft.com/office/drawing/2014/main" id="{BE5A7D2A-57BD-3282-E79C-E95601197E9F}"/>
                </a:ext>
              </a:extLst>
            </p:cNvPr>
            <p:cNvSpPr>
              <a:spLocks/>
            </p:cNvSpPr>
            <p:nvPr/>
          </p:nvSpPr>
          <p:spPr bwMode="auto">
            <a:xfrm>
              <a:off x="2082801" y="1462088"/>
              <a:ext cx="14288" cy="12700"/>
            </a:xfrm>
            <a:custGeom>
              <a:avLst/>
              <a:gdLst>
                <a:gd name="T0" fmla="*/ 0 w 9"/>
                <a:gd name="T1" fmla="*/ 6 h 8"/>
                <a:gd name="T2" fmla="*/ 0 w 9"/>
                <a:gd name="T3" fmla="*/ 8 h 8"/>
                <a:gd name="T4" fmla="*/ 8 w 9"/>
                <a:gd name="T5" fmla="*/ 0 h 8"/>
                <a:gd name="T6" fmla="*/ 9 w 9"/>
                <a:gd name="T7" fmla="*/ 1 h 8"/>
                <a:gd name="T8" fmla="*/ 0 w 9"/>
                <a:gd name="T9" fmla="*/ 6 h 8"/>
              </a:gdLst>
              <a:ahLst/>
              <a:cxnLst>
                <a:cxn ang="0">
                  <a:pos x="T0" y="T1"/>
                </a:cxn>
                <a:cxn ang="0">
                  <a:pos x="T2" y="T3"/>
                </a:cxn>
                <a:cxn ang="0">
                  <a:pos x="T4" y="T5"/>
                </a:cxn>
                <a:cxn ang="0">
                  <a:pos x="T6" y="T7"/>
                </a:cxn>
                <a:cxn ang="0">
                  <a:pos x="T8" y="T9"/>
                </a:cxn>
              </a:cxnLst>
              <a:rect l="0" t="0" r="r" b="b"/>
              <a:pathLst>
                <a:path w="9" h="8">
                  <a:moveTo>
                    <a:pt x="0" y="6"/>
                  </a:moveTo>
                  <a:lnTo>
                    <a:pt x="0" y="8"/>
                  </a:lnTo>
                  <a:lnTo>
                    <a:pt x="8" y="0"/>
                  </a:lnTo>
                  <a:lnTo>
                    <a:pt x="9" y="1"/>
                  </a:lnTo>
                  <a:lnTo>
                    <a:pt x="0"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136" name="Freeform 145">
              <a:extLst>
                <a:ext uri="{FF2B5EF4-FFF2-40B4-BE49-F238E27FC236}">
                  <a16:creationId xmlns:a16="http://schemas.microsoft.com/office/drawing/2014/main" id="{45913148-A426-45FC-4B1C-CC80BF5A8CCD}"/>
                </a:ext>
              </a:extLst>
            </p:cNvPr>
            <p:cNvSpPr>
              <a:spLocks/>
            </p:cNvSpPr>
            <p:nvPr/>
          </p:nvSpPr>
          <p:spPr bwMode="auto">
            <a:xfrm>
              <a:off x="2128838" y="1311275"/>
              <a:ext cx="134938" cy="131763"/>
            </a:xfrm>
            <a:custGeom>
              <a:avLst/>
              <a:gdLst>
                <a:gd name="T0" fmla="*/ 85 w 85"/>
                <a:gd name="T1" fmla="*/ 5 h 83"/>
                <a:gd name="T2" fmla="*/ 72 w 85"/>
                <a:gd name="T3" fmla="*/ 26 h 83"/>
                <a:gd name="T4" fmla="*/ 62 w 85"/>
                <a:gd name="T5" fmla="*/ 39 h 83"/>
                <a:gd name="T6" fmla="*/ 52 w 85"/>
                <a:gd name="T7" fmla="*/ 52 h 83"/>
                <a:gd name="T8" fmla="*/ 41 w 85"/>
                <a:gd name="T9" fmla="*/ 64 h 83"/>
                <a:gd name="T10" fmla="*/ 34 w 85"/>
                <a:gd name="T11" fmla="*/ 69 h 83"/>
                <a:gd name="T12" fmla="*/ 29 w 85"/>
                <a:gd name="T13" fmla="*/ 74 h 83"/>
                <a:gd name="T14" fmla="*/ 21 w 85"/>
                <a:gd name="T15" fmla="*/ 78 h 83"/>
                <a:gd name="T16" fmla="*/ 15 w 85"/>
                <a:gd name="T17" fmla="*/ 82 h 83"/>
                <a:gd name="T18" fmla="*/ 8 w 85"/>
                <a:gd name="T19" fmla="*/ 83 h 83"/>
                <a:gd name="T20" fmla="*/ 0 w 85"/>
                <a:gd name="T21" fmla="*/ 83 h 83"/>
                <a:gd name="T22" fmla="*/ 0 w 85"/>
                <a:gd name="T23" fmla="*/ 74 h 83"/>
                <a:gd name="T24" fmla="*/ 5 w 85"/>
                <a:gd name="T25" fmla="*/ 74 h 83"/>
                <a:gd name="T26" fmla="*/ 11 w 85"/>
                <a:gd name="T27" fmla="*/ 72 h 83"/>
                <a:gd name="T28" fmla="*/ 16 w 85"/>
                <a:gd name="T29" fmla="*/ 69 h 83"/>
                <a:gd name="T30" fmla="*/ 23 w 85"/>
                <a:gd name="T31" fmla="*/ 65 h 83"/>
                <a:gd name="T32" fmla="*/ 28 w 85"/>
                <a:gd name="T33" fmla="*/ 60 h 83"/>
                <a:gd name="T34" fmla="*/ 34 w 85"/>
                <a:gd name="T35" fmla="*/ 56 h 83"/>
                <a:gd name="T36" fmla="*/ 44 w 85"/>
                <a:gd name="T37" fmla="*/ 46 h 83"/>
                <a:gd name="T38" fmla="*/ 54 w 85"/>
                <a:gd name="T39" fmla="*/ 33 h 83"/>
                <a:gd name="T40" fmla="*/ 64 w 85"/>
                <a:gd name="T41" fmla="*/ 20 h 83"/>
                <a:gd name="T42" fmla="*/ 75 w 85"/>
                <a:gd name="T43" fmla="*/ 0 h 83"/>
                <a:gd name="T44" fmla="*/ 85 w 85"/>
                <a:gd name="T45" fmla="*/ 5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5" h="83">
                  <a:moveTo>
                    <a:pt x="85" y="5"/>
                  </a:moveTo>
                  <a:lnTo>
                    <a:pt x="72" y="26"/>
                  </a:lnTo>
                  <a:lnTo>
                    <a:pt x="62" y="39"/>
                  </a:lnTo>
                  <a:lnTo>
                    <a:pt x="52" y="52"/>
                  </a:lnTo>
                  <a:lnTo>
                    <a:pt x="41" y="64"/>
                  </a:lnTo>
                  <a:lnTo>
                    <a:pt x="34" y="69"/>
                  </a:lnTo>
                  <a:lnTo>
                    <a:pt x="29" y="74"/>
                  </a:lnTo>
                  <a:lnTo>
                    <a:pt x="21" y="78"/>
                  </a:lnTo>
                  <a:lnTo>
                    <a:pt x="15" y="82"/>
                  </a:lnTo>
                  <a:lnTo>
                    <a:pt x="8" y="83"/>
                  </a:lnTo>
                  <a:lnTo>
                    <a:pt x="0" y="83"/>
                  </a:lnTo>
                  <a:lnTo>
                    <a:pt x="0" y="74"/>
                  </a:lnTo>
                  <a:lnTo>
                    <a:pt x="5" y="74"/>
                  </a:lnTo>
                  <a:lnTo>
                    <a:pt x="11" y="72"/>
                  </a:lnTo>
                  <a:lnTo>
                    <a:pt x="16" y="69"/>
                  </a:lnTo>
                  <a:lnTo>
                    <a:pt x="23" y="65"/>
                  </a:lnTo>
                  <a:lnTo>
                    <a:pt x="28" y="60"/>
                  </a:lnTo>
                  <a:lnTo>
                    <a:pt x="34" y="56"/>
                  </a:lnTo>
                  <a:lnTo>
                    <a:pt x="44" y="46"/>
                  </a:lnTo>
                  <a:lnTo>
                    <a:pt x="54" y="33"/>
                  </a:lnTo>
                  <a:lnTo>
                    <a:pt x="64" y="20"/>
                  </a:lnTo>
                  <a:lnTo>
                    <a:pt x="75" y="0"/>
                  </a:lnTo>
                  <a:lnTo>
                    <a:pt x="85"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137" name="Freeform 146">
              <a:extLst>
                <a:ext uri="{FF2B5EF4-FFF2-40B4-BE49-F238E27FC236}">
                  <a16:creationId xmlns:a16="http://schemas.microsoft.com/office/drawing/2014/main" id="{A56D0C50-E5D3-42FF-6F68-63FFA2E1C409}"/>
                </a:ext>
              </a:extLst>
            </p:cNvPr>
            <p:cNvSpPr>
              <a:spLocks/>
            </p:cNvSpPr>
            <p:nvPr/>
          </p:nvSpPr>
          <p:spPr bwMode="auto">
            <a:xfrm>
              <a:off x="1400176" y="1638300"/>
              <a:ext cx="114300" cy="57150"/>
            </a:xfrm>
            <a:custGeom>
              <a:avLst/>
              <a:gdLst>
                <a:gd name="T0" fmla="*/ 0 w 72"/>
                <a:gd name="T1" fmla="*/ 24 h 36"/>
                <a:gd name="T2" fmla="*/ 8 w 72"/>
                <a:gd name="T3" fmla="*/ 24 h 36"/>
                <a:gd name="T4" fmla="*/ 26 w 72"/>
                <a:gd name="T5" fmla="*/ 19 h 36"/>
                <a:gd name="T6" fmla="*/ 36 w 72"/>
                <a:gd name="T7" fmla="*/ 16 h 36"/>
                <a:gd name="T8" fmla="*/ 47 w 72"/>
                <a:gd name="T9" fmla="*/ 11 h 36"/>
                <a:gd name="T10" fmla="*/ 57 w 72"/>
                <a:gd name="T11" fmla="*/ 6 h 36"/>
                <a:gd name="T12" fmla="*/ 65 w 72"/>
                <a:gd name="T13" fmla="*/ 0 h 36"/>
                <a:gd name="T14" fmla="*/ 72 w 72"/>
                <a:gd name="T15" fmla="*/ 10 h 36"/>
                <a:gd name="T16" fmla="*/ 63 w 72"/>
                <a:gd name="T17" fmla="*/ 16 h 36"/>
                <a:gd name="T18" fmla="*/ 50 w 72"/>
                <a:gd name="T19" fmla="*/ 21 h 36"/>
                <a:gd name="T20" fmla="*/ 39 w 72"/>
                <a:gd name="T21" fmla="*/ 26 h 36"/>
                <a:gd name="T22" fmla="*/ 27 w 72"/>
                <a:gd name="T23" fmla="*/ 29 h 36"/>
                <a:gd name="T24" fmla="*/ 9 w 72"/>
                <a:gd name="T25" fmla="*/ 34 h 36"/>
                <a:gd name="T26" fmla="*/ 1 w 72"/>
                <a:gd name="T27" fmla="*/ 36 h 36"/>
                <a:gd name="T28" fmla="*/ 0 w 72"/>
                <a:gd name="T29" fmla="*/ 24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2" h="36">
                  <a:moveTo>
                    <a:pt x="0" y="24"/>
                  </a:moveTo>
                  <a:lnTo>
                    <a:pt x="8" y="24"/>
                  </a:lnTo>
                  <a:lnTo>
                    <a:pt x="26" y="19"/>
                  </a:lnTo>
                  <a:lnTo>
                    <a:pt x="36" y="16"/>
                  </a:lnTo>
                  <a:lnTo>
                    <a:pt x="47" y="11"/>
                  </a:lnTo>
                  <a:lnTo>
                    <a:pt x="57" y="6"/>
                  </a:lnTo>
                  <a:lnTo>
                    <a:pt x="65" y="0"/>
                  </a:lnTo>
                  <a:lnTo>
                    <a:pt x="72" y="10"/>
                  </a:lnTo>
                  <a:lnTo>
                    <a:pt x="63" y="16"/>
                  </a:lnTo>
                  <a:lnTo>
                    <a:pt x="50" y="21"/>
                  </a:lnTo>
                  <a:lnTo>
                    <a:pt x="39" y="26"/>
                  </a:lnTo>
                  <a:lnTo>
                    <a:pt x="27" y="29"/>
                  </a:lnTo>
                  <a:lnTo>
                    <a:pt x="9" y="34"/>
                  </a:lnTo>
                  <a:lnTo>
                    <a:pt x="1" y="36"/>
                  </a:lnTo>
                  <a:lnTo>
                    <a:pt x="0" y="2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138" name="Freeform 147">
              <a:extLst>
                <a:ext uri="{FF2B5EF4-FFF2-40B4-BE49-F238E27FC236}">
                  <a16:creationId xmlns:a16="http://schemas.microsoft.com/office/drawing/2014/main" id="{14335841-68CB-DD7E-97F6-446F28BDC1C1}"/>
                </a:ext>
              </a:extLst>
            </p:cNvPr>
            <p:cNvSpPr>
              <a:spLocks/>
            </p:cNvSpPr>
            <p:nvPr/>
          </p:nvSpPr>
          <p:spPr bwMode="auto">
            <a:xfrm>
              <a:off x="1503363" y="1528763"/>
              <a:ext cx="53975" cy="122238"/>
            </a:xfrm>
            <a:custGeom>
              <a:avLst/>
              <a:gdLst>
                <a:gd name="T0" fmla="*/ 0 w 34"/>
                <a:gd name="T1" fmla="*/ 70 h 77"/>
                <a:gd name="T2" fmla="*/ 7 w 34"/>
                <a:gd name="T3" fmla="*/ 64 h 77"/>
                <a:gd name="T4" fmla="*/ 11 w 34"/>
                <a:gd name="T5" fmla="*/ 57 h 77"/>
                <a:gd name="T6" fmla="*/ 16 w 34"/>
                <a:gd name="T7" fmla="*/ 49 h 77"/>
                <a:gd name="T8" fmla="*/ 21 w 34"/>
                <a:gd name="T9" fmla="*/ 41 h 77"/>
                <a:gd name="T10" fmla="*/ 23 w 34"/>
                <a:gd name="T11" fmla="*/ 33 h 77"/>
                <a:gd name="T12" fmla="*/ 23 w 34"/>
                <a:gd name="T13" fmla="*/ 30 h 77"/>
                <a:gd name="T14" fmla="*/ 23 w 34"/>
                <a:gd name="T15" fmla="*/ 26 h 77"/>
                <a:gd name="T16" fmla="*/ 21 w 34"/>
                <a:gd name="T17" fmla="*/ 17 h 77"/>
                <a:gd name="T18" fmla="*/ 20 w 34"/>
                <a:gd name="T19" fmla="*/ 12 h 77"/>
                <a:gd name="T20" fmla="*/ 16 w 34"/>
                <a:gd name="T21" fmla="*/ 7 h 77"/>
                <a:gd name="T22" fmla="*/ 25 w 34"/>
                <a:gd name="T23" fmla="*/ 0 h 77"/>
                <a:gd name="T24" fmla="*/ 28 w 34"/>
                <a:gd name="T25" fmla="*/ 7 h 77"/>
                <a:gd name="T26" fmla="*/ 31 w 34"/>
                <a:gd name="T27" fmla="*/ 13 h 77"/>
                <a:gd name="T28" fmla="*/ 33 w 34"/>
                <a:gd name="T29" fmla="*/ 23 h 77"/>
                <a:gd name="T30" fmla="*/ 34 w 34"/>
                <a:gd name="T31" fmla="*/ 30 h 77"/>
                <a:gd name="T32" fmla="*/ 33 w 34"/>
                <a:gd name="T33" fmla="*/ 36 h 77"/>
                <a:gd name="T34" fmla="*/ 31 w 34"/>
                <a:gd name="T35" fmla="*/ 46 h 77"/>
                <a:gd name="T36" fmla="*/ 26 w 34"/>
                <a:gd name="T37" fmla="*/ 56 h 77"/>
                <a:gd name="T38" fmla="*/ 20 w 34"/>
                <a:gd name="T39" fmla="*/ 64 h 77"/>
                <a:gd name="T40" fmla="*/ 13 w 34"/>
                <a:gd name="T41" fmla="*/ 72 h 77"/>
                <a:gd name="T42" fmla="*/ 8 w 34"/>
                <a:gd name="T43" fmla="*/ 77 h 77"/>
                <a:gd name="T44" fmla="*/ 0 w 34"/>
                <a:gd name="T45" fmla="*/ 7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4" h="77">
                  <a:moveTo>
                    <a:pt x="0" y="70"/>
                  </a:moveTo>
                  <a:lnTo>
                    <a:pt x="7" y="64"/>
                  </a:lnTo>
                  <a:lnTo>
                    <a:pt x="11" y="57"/>
                  </a:lnTo>
                  <a:lnTo>
                    <a:pt x="16" y="49"/>
                  </a:lnTo>
                  <a:lnTo>
                    <a:pt x="21" y="41"/>
                  </a:lnTo>
                  <a:lnTo>
                    <a:pt x="23" y="33"/>
                  </a:lnTo>
                  <a:lnTo>
                    <a:pt x="23" y="30"/>
                  </a:lnTo>
                  <a:lnTo>
                    <a:pt x="23" y="26"/>
                  </a:lnTo>
                  <a:lnTo>
                    <a:pt x="21" y="17"/>
                  </a:lnTo>
                  <a:lnTo>
                    <a:pt x="20" y="12"/>
                  </a:lnTo>
                  <a:lnTo>
                    <a:pt x="16" y="7"/>
                  </a:lnTo>
                  <a:lnTo>
                    <a:pt x="25" y="0"/>
                  </a:lnTo>
                  <a:lnTo>
                    <a:pt x="28" y="7"/>
                  </a:lnTo>
                  <a:lnTo>
                    <a:pt x="31" y="13"/>
                  </a:lnTo>
                  <a:lnTo>
                    <a:pt x="33" y="23"/>
                  </a:lnTo>
                  <a:lnTo>
                    <a:pt x="34" y="30"/>
                  </a:lnTo>
                  <a:lnTo>
                    <a:pt x="33" y="36"/>
                  </a:lnTo>
                  <a:lnTo>
                    <a:pt x="31" y="46"/>
                  </a:lnTo>
                  <a:lnTo>
                    <a:pt x="26" y="56"/>
                  </a:lnTo>
                  <a:lnTo>
                    <a:pt x="20" y="64"/>
                  </a:lnTo>
                  <a:lnTo>
                    <a:pt x="13" y="72"/>
                  </a:lnTo>
                  <a:lnTo>
                    <a:pt x="8" y="77"/>
                  </a:lnTo>
                  <a:lnTo>
                    <a:pt x="0" y="7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139" name="Freeform 148">
              <a:extLst>
                <a:ext uri="{FF2B5EF4-FFF2-40B4-BE49-F238E27FC236}">
                  <a16:creationId xmlns:a16="http://schemas.microsoft.com/office/drawing/2014/main" id="{A0ABD08D-474C-0226-65F8-CD3820B68CC3}"/>
                </a:ext>
              </a:extLst>
            </p:cNvPr>
            <p:cNvSpPr>
              <a:spLocks/>
            </p:cNvSpPr>
            <p:nvPr/>
          </p:nvSpPr>
          <p:spPr bwMode="auto">
            <a:xfrm>
              <a:off x="1503363" y="1638300"/>
              <a:ext cx="12700" cy="15875"/>
            </a:xfrm>
            <a:custGeom>
              <a:avLst/>
              <a:gdLst>
                <a:gd name="T0" fmla="*/ 7 w 8"/>
                <a:gd name="T1" fmla="*/ 10 h 10"/>
                <a:gd name="T2" fmla="*/ 8 w 8"/>
                <a:gd name="T3" fmla="*/ 8 h 10"/>
                <a:gd name="T4" fmla="*/ 0 w 8"/>
                <a:gd name="T5" fmla="*/ 1 h 10"/>
                <a:gd name="T6" fmla="*/ 0 w 8"/>
                <a:gd name="T7" fmla="*/ 0 h 10"/>
                <a:gd name="T8" fmla="*/ 7 w 8"/>
                <a:gd name="T9" fmla="*/ 10 h 10"/>
              </a:gdLst>
              <a:ahLst/>
              <a:cxnLst>
                <a:cxn ang="0">
                  <a:pos x="T0" y="T1"/>
                </a:cxn>
                <a:cxn ang="0">
                  <a:pos x="T2" y="T3"/>
                </a:cxn>
                <a:cxn ang="0">
                  <a:pos x="T4" y="T5"/>
                </a:cxn>
                <a:cxn ang="0">
                  <a:pos x="T6" y="T7"/>
                </a:cxn>
                <a:cxn ang="0">
                  <a:pos x="T8" y="T9"/>
                </a:cxn>
              </a:cxnLst>
              <a:rect l="0" t="0" r="r" b="b"/>
              <a:pathLst>
                <a:path w="8" h="10">
                  <a:moveTo>
                    <a:pt x="7" y="10"/>
                  </a:moveTo>
                  <a:lnTo>
                    <a:pt x="8" y="8"/>
                  </a:lnTo>
                  <a:lnTo>
                    <a:pt x="0" y="1"/>
                  </a:lnTo>
                  <a:lnTo>
                    <a:pt x="0" y="0"/>
                  </a:lnTo>
                  <a:lnTo>
                    <a:pt x="7"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140" name="Freeform 149">
              <a:extLst>
                <a:ext uri="{FF2B5EF4-FFF2-40B4-BE49-F238E27FC236}">
                  <a16:creationId xmlns:a16="http://schemas.microsoft.com/office/drawing/2014/main" id="{85BF4C83-6CC4-680E-8788-DAE932ED22AD}"/>
                </a:ext>
              </a:extLst>
            </p:cNvPr>
            <p:cNvSpPr>
              <a:spLocks/>
            </p:cNvSpPr>
            <p:nvPr/>
          </p:nvSpPr>
          <p:spPr bwMode="auto">
            <a:xfrm>
              <a:off x="1479551" y="1393825"/>
              <a:ext cx="63500" cy="146050"/>
            </a:xfrm>
            <a:custGeom>
              <a:avLst/>
              <a:gdLst>
                <a:gd name="T0" fmla="*/ 31 w 40"/>
                <a:gd name="T1" fmla="*/ 92 h 92"/>
                <a:gd name="T2" fmla="*/ 23 w 40"/>
                <a:gd name="T3" fmla="*/ 80 h 92"/>
                <a:gd name="T4" fmla="*/ 17 w 40"/>
                <a:gd name="T5" fmla="*/ 71 h 92"/>
                <a:gd name="T6" fmla="*/ 10 w 40"/>
                <a:gd name="T7" fmla="*/ 57 h 92"/>
                <a:gd name="T8" fmla="*/ 7 w 40"/>
                <a:gd name="T9" fmla="*/ 46 h 92"/>
                <a:gd name="T10" fmla="*/ 2 w 40"/>
                <a:gd name="T11" fmla="*/ 35 h 92"/>
                <a:gd name="T12" fmla="*/ 0 w 40"/>
                <a:gd name="T13" fmla="*/ 23 h 92"/>
                <a:gd name="T14" fmla="*/ 0 w 40"/>
                <a:gd name="T15" fmla="*/ 17 h 92"/>
                <a:gd name="T16" fmla="*/ 0 w 40"/>
                <a:gd name="T17" fmla="*/ 10 h 92"/>
                <a:gd name="T18" fmla="*/ 0 w 40"/>
                <a:gd name="T19" fmla="*/ 0 h 92"/>
                <a:gd name="T20" fmla="*/ 12 w 40"/>
                <a:gd name="T21" fmla="*/ 2 h 92"/>
                <a:gd name="T22" fmla="*/ 10 w 40"/>
                <a:gd name="T23" fmla="*/ 12 h 92"/>
                <a:gd name="T24" fmla="*/ 10 w 40"/>
                <a:gd name="T25" fmla="*/ 15 h 92"/>
                <a:gd name="T26" fmla="*/ 10 w 40"/>
                <a:gd name="T27" fmla="*/ 20 h 92"/>
                <a:gd name="T28" fmla="*/ 12 w 40"/>
                <a:gd name="T29" fmla="*/ 31 h 92"/>
                <a:gd name="T30" fmla="*/ 17 w 40"/>
                <a:gd name="T31" fmla="*/ 43 h 92"/>
                <a:gd name="T32" fmla="*/ 20 w 40"/>
                <a:gd name="T33" fmla="*/ 54 h 92"/>
                <a:gd name="T34" fmla="*/ 26 w 40"/>
                <a:gd name="T35" fmla="*/ 64 h 92"/>
                <a:gd name="T36" fmla="*/ 33 w 40"/>
                <a:gd name="T37" fmla="*/ 75 h 92"/>
                <a:gd name="T38" fmla="*/ 40 w 40"/>
                <a:gd name="T39" fmla="*/ 85 h 92"/>
                <a:gd name="T40" fmla="*/ 31 w 40"/>
                <a:gd name="T41" fmla="*/ 9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0" h="92">
                  <a:moveTo>
                    <a:pt x="31" y="92"/>
                  </a:moveTo>
                  <a:lnTo>
                    <a:pt x="23" y="80"/>
                  </a:lnTo>
                  <a:lnTo>
                    <a:pt x="17" y="71"/>
                  </a:lnTo>
                  <a:lnTo>
                    <a:pt x="10" y="57"/>
                  </a:lnTo>
                  <a:lnTo>
                    <a:pt x="7" y="46"/>
                  </a:lnTo>
                  <a:lnTo>
                    <a:pt x="2" y="35"/>
                  </a:lnTo>
                  <a:lnTo>
                    <a:pt x="0" y="23"/>
                  </a:lnTo>
                  <a:lnTo>
                    <a:pt x="0" y="17"/>
                  </a:lnTo>
                  <a:lnTo>
                    <a:pt x="0" y="10"/>
                  </a:lnTo>
                  <a:lnTo>
                    <a:pt x="0" y="0"/>
                  </a:lnTo>
                  <a:lnTo>
                    <a:pt x="12" y="2"/>
                  </a:lnTo>
                  <a:lnTo>
                    <a:pt x="10" y="12"/>
                  </a:lnTo>
                  <a:lnTo>
                    <a:pt x="10" y="15"/>
                  </a:lnTo>
                  <a:lnTo>
                    <a:pt x="10" y="20"/>
                  </a:lnTo>
                  <a:lnTo>
                    <a:pt x="12" y="31"/>
                  </a:lnTo>
                  <a:lnTo>
                    <a:pt x="17" y="43"/>
                  </a:lnTo>
                  <a:lnTo>
                    <a:pt x="20" y="54"/>
                  </a:lnTo>
                  <a:lnTo>
                    <a:pt x="26" y="64"/>
                  </a:lnTo>
                  <a:lnTo>
                    <a:pt x="33" y="75"/>
                  </a:lnTo>
                  <a:lnTo>
                    <a:pt x="40" y="85"/>
                  </a:lnTo>
                  <a:lnTo>
                    <a:pt x="31" y="9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141" name="Freeform 150">
              <a:extLst>
                <a:ext uri="{FF2B5EF4-FFF2-40B4-BE49-F238E27FC236}">
                  <a16:creationId xmlns:a16="http://schemas.microsoft.com/office/drawing/2014/main" id="{92BF2A54-A44F-C530-1E44-A3C953529F19}"/>
                </a:ext>
              </a:extLst>
            </p:cNvPr>
            <p:cNvSpPr>
              <a:spLocks/>
            </p:cNvSpPr>
            <p:nvPr/>
          </p:nvSpPr>
          <p:spPr bwMode="auto">
            <a:xfrm>
              <a:off x="1528763" y="1528763"/>
              <a:ext cx="14288" cy="11113"/>
            </a:xfrm>
            <a:custGeom>
              <a:avLst/>
              <a:gdLst>
                <a:gd name="T0" fmla="*/ 9 w 9"/>
                <a:gd name="T1" fmla="*/ 0 h 7"/>
                <a:gd name="T2" fmla="*/ 0 w 9"/>
                <a:gd name="T3" fmla="*/ 7 h 7"/>
                <a:gd name="T4" fmla="*/ 9 w 9"/>
                <a:gd name="T5" fmla="*/ 0 h 7"/>
              </a:gdLst>
              <a:ahLst/>
              <a:cxnLst>
                <a:cxn ang="0">
                  <a:pos x="T0" y="T1"/>
                </a:cxn>
                <a:cxn ang="0">
                  <a:pos x="T2" y="T3"/>
                </a:cxn>
                <a:cxn ang="0">
                  <a:pos x="T4" y="T5"/>
                </a:cxn>
              </a:cxnLst>
              <a:rect l="0" t="0" r="r" b="b"/>
              <a:pathLst>
                <a:path w="9" h="7">
                  <a:moveTo>
                    <a:pt x="9" y="0"/>
                  </a:moveTo>
                  <a:lnTo>
                    <a:pt x="0" y="7"/>
                  </a:lnTo>
                  <a:lnTo>
                    <a:pt x="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142" name="Freeform 151">
              <a:extLst>
                <a:ext uri="{FF2B5EF4-FFF2-40B4-BE49-F238E27FC236}">
                  <a16:creationId xmlns:a16="http://schemas.microsoft.com/office/drawing/2014/main" id="{304B102E-272E-9F49-759A-ECBED630AC10}"/>
                </a:ext>
              </a:extLst>
            </p:cNvPr>
            <p:cNvSpPr>
              <a:spLocks/>
            </p:cNvSpPr>
            <p:nvPr/>
          </p:nvSpPr>
          <p:spPr bwMode="auto">
            <a:xfrm>
              <a:off x="1400176" y="1376363"/>
              <a:ext cx="98425" cy="66675"/>
            </a:xfrm>
            <a:custGeom>
              <a:avLst/>
              <a:gdLst>
                <a:gd name="T0" fmla="*/ 50 w 62"/>
                <a:gd name="T1" fmla="*/ 11 h 42"/>
                <a:gd name="T2" fmla="*/ 52 w 62"/>
                <a:gd name="T3" fmla="*/ 8 h 42"/>
                <a:gd name="T4" fmla="*/ 52 w 62"/>
                <a:gd name="T5" fmla="*/ 8 h 42"/>
                <a:gd name="T6" fmla="*/ 54 w 62"/>
                <a:gd name="T7" fmla="*/ 10 h 42"/>
                <a:gd name="T8" fmla="*/ 55 w 62"/>
                <a:gd name="T9" fmla="*/ 10 h 42"/>
                <a:gd name="T10" fmla="*/ 55 w 62"/>
                <a:gd name="T11" fmla="*/ 10 h 42"/>
                <a:gd name="T12" fmla="*/ 54 w 62"/>
                <a:gd name="T13" fmla="*/ 10 h 42"/>
                <a:gd name="T14" fmla="*/ 47 w 62"/>
                <a:gd name="T15" fmla="*/ 15 h 42"/>
                <a:gd name="T16" fmla="*/ 27 w 62"/>
                <a:gd name="T17" fmla="*/ 29 h 42"/>
                <a:gd name="T18" fmla="*/ 16 w 62"/>
                <a:gd name="T19" fmla="*/ 36 h 42"/>
                <a:gd name="T20" fmla="*/ 5 w 62"/>
                <a:gd name="T21" fmla="*/ 42 h 42"/>
                <a:gd name="T22" fmla="*/ 0 w 62"/>
                <a:gd name="T23" fmla="*/ 34 h 42"/>
                <a:gd name="T24" fmla="*/ 11 w 62"/>
                <a:gd name="T25" fmla="*/ 28 h 42"/>
                <a:gd name="T26" fmla="*/ 21 w 62"/>
                <a:gd name="T27" fmla="*/ 19 h 42"/>
                <a:gd name="T28" fmla="*/ 40 w 62"/>
                <a:gd name="T29" fmla="*/ 6 h 42"/>
                <a:gd name="T30" fmla="*/ 47 w 62"/>
                <a:gd name="T31" fmla="*/ 2 h 42"/>
                <a:gd name="T32" fmla="*/ 50 w 62"/>
                <a:gd name="T33" fmla="*/ 0 h 42"/>
                <a:gd name="T34" fmla="*/ 54 w 62"/>
                <a:gd name="T35" fmla="*/ 0 h 42"/>
                <a:gd name="T36" fmla="*/ 58 w 62"/>
                <a:gd name="T37" fmla="*/ 0 h 42"/>
                <a:gd name="T38" fmla="*/ 62 w 62"/>
                <a:gd name="T39" fmla="*/ 5 h 42"/>
                <a:gd name="T40" fmla="*/ 62 w 62"/>
                <a:gd name="T41" fmla="*/ 10 h 42"/>
                <a:gd name="T42" fmla="*/ 62 w 62"/>
                <a:gd name="T43" fmla="*/ 13 h 42"/>
                <a:gd name="T44" fmla="*/ 50 w 62"/>
                <a:gd name="T45" fmla="*/ 11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2" h="42">
                  <a:moveTo>
                    <a:pt x="50" y="11"/>
                  </a:moveTo>
                  <a:lnTo>
                    <a:pt x="52" y="8"/>
                  </a:lnTo>
                  <a:lnTo>
                    <a:pt x="52" y="8"/>
                  </a:lnTo>
                  <a:lnTo>
                    <a:pt x="54" y="10"/>
                  </a:lnTo>
                  <a:lnTo>
                    <a:pt x="55" y="10"/>
                  </a:lnTo>
                  <a:lnTo>
                    <a:pt x="55" y="10"/>
                  </a:lnTo>
                  <a:lnTo>
                    <a:pt x="54" y="10"/>
                  </a:lnTo>
                  <a:lnTo>
                    <a:pt x="47" y="15"/>
                  </a:lnTo>
                  <a:lnTo>
                    <a:pt x="27" y="29"/>
                  </a:lnTo>
                  <a:lnTo>
                    <a:pt x="16" y="36"/>
                  </a:lnTo>
                  <a:lnTo>
                    <a:pt x="5" y="42"/>
                  </a:lnTo>
                  <a:lnTo>
                    <a:pt x="0" y="34"/>
                  </a:lnTo>
                  <a:lnTo>
                    <a:pt x="11" y="28"/>
                  </a:lnTo>
                  <a:lnTo>
                    <a:pt x="21" y="19"/>
                  </a:lnTo>
                  <a:lnTo>
                    <a:pt x="40" y="6"/>
                  </a:lnTo>
                  <a:lnTo>
                    <a:pt x="47" y="2"/>
                  </a:lnTo>
                  <a:lnTo>
                    <a:pt x="50" y="0"/>
                  </a:lnTo>
                  <a:lnTo>
                    <a:pt x="54" y="0"/>
                  </a:lnTo>
                  <a:lnTo>
                    <a:pt x="58" y="0"/>
                  </a:lnTo>
                  <a:lnTo>
                    <a:pt x="62" y="5"/>
                  </a:lnTo>
                  <a:lnTo>
                    <a:pt x="62" y="10"/>
                  </a:lnTo>
                  <a:lnTo>
                    <a:pt x="62" y="13"/>
                  </a:lnTo>
                  <a:lnTo>
                    <a:pt x="50" y="1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143" name="Freeform 152">
              <a:extLst>
                <a:ext uri="{FF2B5EF4-FFF2-40B4-BE49-F238E27FC236}">
                  <a16:creationId xmlns:a16="http://schemas.microsoft.com/office/drawing/2014/main" id="{AB49A7A0-F1DB-438D-E9C7-0323DE2354D7}"/>
                </a:ext>
              </a:extLst>
            </p:cNvPr>
            <p:cNvSpPr>
              <a:spLocks/>
            </p:cNvSpPr>
            <p:nvPr/>
          </p:nvSpPr>
          <p:spPr bwMode="auto">
            <a:xfrm>
              <a:off x="1479551" y="1393825"/>
              <a:ext cx="19050" cy="3175"/>
            </a:xfrm>
            <a:custGeom>
              <a:avLst/>
              <a:gdLst>
                <a:gd name="T0" fmla="*/ 0 w 12"/>
                <a:gd name="T1" fmla="*/ 0 h 2"/>
                <a:gd name="T2" fmla="*/ 12 w 12"/>
                <a:gd name="T3" fmla="*/ 2 h 2"/>
                <a:gd name="T4" fmla="*/ 0 w 12"/>
                <a:gd name="T5" fmla="*/ 0 h 2"/>
              </a:gdLst>
              <a:ahLst/>
              <a:cxnLst>
                <a:cxn ang="0">
                  <a:pos x="T0" y="T1"/>
                </a:cxn>
                <a:cxn ang="0">
                  <a:pos x="T2" y="T3"/>
                </a:cxn>
                <a:cxn ang="0">
                  <a:pos x="T4" y="T5"/>
                </a:cxn>
              </a:cxnLst>
              <a:rect l="0" t="0" r="r" b="b"/>
              <a:pathLst>
                <a:path w="12" h="2">
                  <a:moveTo>
                    <a:pt x="0" y="0"/>
                  </a:moveTo>
                  <a:lnTo>
                    <a:pt x="12" y="2"/>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144" name="Freeform 153">
              <a:extLst>
                <a:ext uri="{FF2B5EF4-FFF2-40B4-BE49-F238E27FC236}">
                  <a16:creationId xmlns:a16="http://schemas.microsoft.com/office/drawing/2014/main" id="{1289A7AD-2F53-5B3F-A6C0-77F32CDEBF6A}"/>
                </a:ext>
              </a:extLst>
            </p:cNvPr>
            <p:cNvSpPr>
              <a:spLocks/>
            </p:cNvSpPr>
            <p:nvPr/>
          </p:nvSpPr>
          <p:spPr bwMode="auto">
            <a:xfrm>
              <a:off x="1285876" y="1430338"/>
              <a:ext cx="122238" cy="203200"/>
            </a:xfrm>
            <a:custGeom>
              <a:avLst/>
              <a:gdLst>
                <a:gd name="T0" fmla="*/ 77 w 77"/>
                <a:gd name="T1" fmla="*/ 8 h 128"/>
                <a:gd name="T2" fmla="*/ 62 w 77"/>
                <a:gd name="T3" fmla="*/ 18 h 128"/>
                <a:gd name="T4" fmla="*/ 55 w 77"/>
                <a:gd name="T5" fmla="*/ 23 h 128"/>
                <a:gd name="T6" fmla="*/ 47 w 77"/>
                <a:gd name="T7" fmla="*/ 30 h 128"/>
                <a:gd name="T8" fmla="*/ 34 w 77"/>
                <a:gd name="T9" fmla="*/ 46 h 128"/>
                <a:gd name="T10" fmla="*/ 23 w 77"/>
                <a:gd name="T11" fmla="*/ 62 h 128"/>
                <a:gd name="T12" fmla="*/ 18 w 77"/>
                <a:gd name="T13" fmla="*/ 70 h 128"/>
                <a:gd name="T14" fmla="*/ 13 w 77"/>
                <a:gd name="T15" fmla="*/ 79 h 128"/>
                <a:gd name="T16" fmla="*/ 11 w 77"/>
                <a:gd name="T17" fmla="*/ 87 h 128"/>
                <a:gd name="T18" fmla="*/ 9 w 77"/>
                <a:gd name="T19" fmla="*/ 95 h 128"/>
                <a:gd name="T20" fmla="*/ 9 w 77"/>
                <a:gd name="T21" fmla="*/ 101 h 128"/>
                <a:gd name="T22" fmla="*/ 11 w 77"/>
                <a:gd name="T23" fmla="*/ 108 h 128"/>
                <a:gd name="T24" fmla="*/ 13 w 77"/>
                <a:gd name="T25" fmla="*/ 114 h 128"/>
                <a:gd name="T26" fmla="*/ 16 w 77"/>
                <a:gd name="T27" fmla="*/ 118 h 128"/>
                <a:gd name="T28" fmla="*/ 18 w 77"/>
                <a:gd name="T29" fmla="*/ 119 h 128"/>
                <a:gd name="T30" fmla="*/ 9 w 77"/>
                <a:gd name="T31" fmla="*/ 128 h 128"/>
                <a:gd name="T32" fmla="*/ 8 w 77"/>
                <a:gd name="T33" fmla="*/ 124 h 128"/>
                <a:gd name="T34" fmla="*/ 5 w 77"/>
                <a:gd name="T35" fmla="*/ 119 h 128"/>
                <a:gd name="T36" fmla="*/ 1 w 77"/>
                <a:gd name="T37" fmla="*/ 111 h 128"/>
                <a:gd name="T38" fmla="*/ 0 w 77"/>
                <a:gd name="T39" fmla="*/ 103 h 128"/>
                <a:gd name="T40" fmla="*/ 0 w 77"/>
                <a:gd name="T41" fmla="*/ 93 h 128"/>
                <a:gd name="T42" fmla="*/ 1 w 77"/>
                <a:gd name="T43" fmla="*/ 85 h 128"/>
                <a:gd name="T44" fmla="*/ 3 w 77"/>
                <a:gd name="T45" fmla="*/ 75 h 128"/>
                <a:gd name="T46" fmla="*/ 8 w 77"/>
                <a:gd name="T47" fmla="*/ 65 h 128"/>
                <a:gd name="T48" fmla="*/ 13 w 77"/>
                <a:gd name="T49" fmla="*/ 56 h 128"/>
                <a:gd name="T50" fmla="*/ 26 w 77"/>
                <a:gd name="T51" fmla="*/ 38 h 128"/>
                <a:gd name="T52" fmla="*/ 39 w 77"/>
                <a:gd name="T53" fmla="*/ 23 h 128"/>
                <a:gd name="T54" fmla="*/ 47 w 77"/>
                <a:gd name="T55" fmla="*/ 15 h 128"/>
                <a:gd name="T56" fmla="*/ 55 w 77"/>
                <a:gd name="T57" fmla="*/ 8 h 128"/>
                <a:gd name="T58" fmla="*/ 72 w 77"/>
                <a:gd name="T59" fmla="*/ 0 h 128"/>
                <a:gd name="T60" fmla="*/ 77 w 77"/>
                <a:gd name="T61" fmla="*/ 8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7" h="128">
                  <a:moveTo>
                    <a:pt x="77" y="8"/>
                  </a:moveTo>
                  <a:lnTo>
                    <a:pt x="62" y="18"/>
                  </a:lnTo>
                  <a:lnTo>
                    <a:pt x="55" y="23"/>
                  </a:lnTo>
                  <a:lnTo>
                    <a:pt x="47" y="30"/>
                  </a:lnTo>
                  <a:lnTo>
                    <a:pt x="34" y="46"/>
                  </a:lnTo>
                  <a:lnTo>
                    <a:pt x="23" y="62"/>
                  </a:lnTo>
                  <a:lnTo>
                    <a:pt x="18" y="70"/>
                  </a:lnTo>
                  <a:lnTo>
                    <a:pt x="13" y="79"/>
                  </a:lnTo>
                  <a:lnTo>
                    <a:pt x="11" y="87"/>
                  </a:lnTo>
                  <a:lnTo>
                    <a:pt x="9" y="95"/>
                  </a:lnTo>
                  <a:lnTo>
                    <a:pt x="9" y="101"/>
                  </a:lnTo>
                  <a:lnTo>
                    <a:pt x="11" y="108"/>
                  </a:lnTo>
                  <a:lnTo>
                    <a:pt x="13" y="114"/>
                  </a:lnTo>
                  <a:lnTo>
                    <a:pt x="16" y="118"/>
                  </a:lnTo>
                  <a:lnTo>
                    <a:pt x="18" y="119"/>
                  </a:lnTo>
                  <a:lnTo>
                    <a:pt x="9" y="128"/>
                  </a:lnTo>
                  <a:lnTo>
                    <a:pt x="8" y="124"/>
                  </a:lnTo>
                  <a:lnTo>
                    <a:pt x="5" y="119"/>
                  </a:lnTo>
                  <a:lnTo>
                    <a:pt x="1" y="111"/>
                  </a:lnTo>
                  <a:lnTo>
                    <a:pt x="0" y="103"/>
                  </a:lnTo>
                  <a:lnTo>
                    <a:pt x="0" y="93"/>
                  </a:lnTo>
                  <a:lnTo>
                    <a:pt x="1" y="85"/>
                  </a:lnTo>
                  <a:lnTo>
                    <a:pt x="3" y="75"/>
                  </a:lnTo>
                  <a:lnTo>
                    <a:pt x="8" y="65"/>
                  </a:lnTo>
                  <a:lnTo>
                    <a:pt x="13" y="56"/>
                  </a:lnTo>
                  <a:lnTo>
                    <a:pt x="26" y="38"/>
                  </a:lnTo>
                  <a:lnTo>
                    <a:pt x="39" y="23"/>
                  </a:lnTo>
                  <a:lnTo>
                    <a:pt x="47" y="15"/>
                  </a:lnTo>
                  <a:lnTo>
                    <a:pt x="55" y="8"/>
                  </a:lnTo>
                  <a:lnTo>
                    <a:pt x="72" y="0"/>
                  </a:lnTo>
                  <a:lnTo>
                    <a:pt x="77" y="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145" name="Freeform 154">
              <a:extLst>
                <a:ext uri="{FF2B5EF4-FFF2-40B4-BE49-F238E27FC236}">
                  <a16:creationId xmlns:a16="http://schemas.microsoft.com/office/drawing/2014/main" id="{FCEE4E54-26AC-0CD8-324C-BA7D21BBB1B2}"/>
                </a:ext>
              </a:extLst>
            </p:cNvPr>
            <p:cNvSpPr>
              <a:spLocks/>
            </p:cNvSpPr>
            <p:nvPr/>
          </p:nvSpPr>
          <p:spPr bwMode="auto">
            <a:xfrm>
              <a:off x="1400176" y="1430338"/>
              <a:ext cx="7938" cy="12700"/>
            </a:xfrm>
            <a:custGeom>
              <a:avLst/>
              <a:gdLst>
                <a:gd name="T0" fmla="*/ 0 w 5"/>
                <a:gd name="T1" fmla="*/ 0 h 8"/>
                <a:gd name="T2" fmla="*/ 5 w 5"/>
                <a:gd name="T3" fmla="*/ 8 h 8"/>
                <a:gd name="T4" fmla="*/ 0 w 5"/>
                <a:gd name="T5" fmla="*/ 0 h 8"/>
              </a:gdLst>
              <a:ahLst/>
              <a:cxnLst>
                <a:cxn ang="0">
                  <a:pos x="T0" y="T1"/>
                </a:cxn>
                <a:cxn ang="0">
                  <a:pos x="T2" y="T3"/>
                </a:cxn>
                <a:cxn ang="0">
                  <a:pos x="T4" y="T5"/>
                </a:cxn>
              </a:cxnLst>
              <a:rect l="0" t="0" r="r" b="b"/>
              <a:pathLst>
                <a:path w="5" h="8">
                  <a:moveTo>
                    <a:pt x="0" y="0"/>
                  </a:moveTo>
                  <a:lnTo>
                    <a:pt x="5" y="8"/>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146" name="Freeform 155">
              <a:extLst>
                <a:ext uri="{FF2B5EF4-FFF2-40B4-BE49-F238E27FC236}">
                  <a16:creationId xmlns:a16="http://schemas.microsoft.com/office/drawing/2014/main" id="{E9D79EA8-55BD-CE77-C53C-6380673B3841}"/>
                </a:ext>
              </a:extLst>
            </p:cNvPr>
            <p:cNvSpPr>
              <a:spLocks/>
            </p:cNvSpPr>
            <p:nvPr/>
          </p:nvSpPr>
          <p:spPr bwMode="auto">
            <a:xfrm>
              <a:off x="1303338" y="1619250"/>
              <a:ext cx="101600" cy="73025"/>
            </a:xfrm>
            <a:custGeom>
              <a:avLst/>
              <a:gdLst>
                <a:gd name="T0" fmla="*/ 7 w 64"/>
                <a:gd name="T1" fmla="*/ 0 h 46"/>
                <a:gd name="T2" fmla="*/ 13 w 64"/>
                <a:gd name="T3" fmla="*/ 7 h 46"/>
                <a:gd name="T4" fmla="*/ 21 w 64"/>
                <a:gd name="T5" fmla="*/ 12 h 46"/>
                <a:gd name="T6" fmla="*/ 41 w 64"/>
                <a:gd name="T7" fmla="*/ 25 h 46"/>
                <a:gd name="T8" fmla="*/ 64 w 64"/>
                <a:gd name="T9" fmla="*/ 38 h 46"/>
                <a:gd name="T10" fmla="*/ 59 w 64"/>
                <a:gd name="T11" fmla="*/ 46 h 46"/>
                <a:gd name="T12" fmla="*/ 36 w 64"/>
                <a:gd name="T13" fmla="*/ 33 h 46"/>
                <a:gd name="T14" fmla="*/ 16 w 64"/>
                <a:gd name="T15" fmla="*/ 22 h 46"/>
                <a:gd name="T16" fmla="*/ 7 w 64"/>
                <a:gd name="T17" fmla="*/ 15 h 46"/>
                <a:gd name="T18" fmla="*/ 0 w 64"/>
                <a:gd name="T19" fmla="*/ 9 h 46"/>
                <a:gd name="T20" fmla="*/ 7 w 64"/>
                <a:gd name="T21"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4" h="46">
                  <a:moveTo>
                    <a:pt x="7" y="0"/>
                  </a:moveTo>
                  <a:lnTo>
                    <a:pt x="13" y="7"/>
                  </a:lnTo>
                  <a:lnTo>
                    <a:pt x="21" y="12"/>
                  </a:lnTo>
                  <a:lnTo>
                    <a:pt x="41" y="25"/>
                  </a:lnTo>
                  <a:lnTo>
                    <a:pt x="64" y="38"/>
                  </a:lnTo>
                  <a:lnTo>
                    <a:pt x="59" y="46"/>
                  </a:lnTo>
                  <a:lnTo>
                    <a:pt x="36" y="33"/>
                  </a:lnTo>
                  <a:lnTo>
                    <a:pt x="16" y="22"/>
                  </a:lnTo>
                  <a:lnTo>
                    <a:pt x="7" y="15"/>
                  </a:lnTo>
                  <a:lnTo>
                    <a:pt x="0" y="9"/>
                  </a:lnTo>
                  <a:lnTo>
                    <a:pt x="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147" name="Freeform 156">
              <a:extLst>
                <a:ext uri="{FF2B5EF4-FFF2-40B4-BE49-F238E27FC236}">
                  <a16:creationId xmlns:a16="http://schemas.microsoft.com/office/drawing/2014/main" id="{24B78E61-038F-144B-F117-70B245DCF22F}"/>
                </a:ext>
              </a:extLst>
            </p:cNvPr>
            <p:cNvSpPr>
              <a:spLocks/>
            </p:cNvSpPr>
            <p:nvPr/>
          </p:nvSpPr>
          <p:spPr bwMode="auto">
            <a:xfrm>
              <a:off x="1300163" y="1619250"/>
              <a:ext cx="14288" cy="14288"/>
            </a:xfrm>
            <a:custGeom>
              <a:avLst/>
              <a:gdLst>
                <a:gd name="T0" fmla="*/ 0 w 9"/>
                <a:gd name="T1" fmla="*/ 9 h 9"/>
                <a:gd name="T2" fmla="*/ 2 w 9"/>
                <a:gd name="T3" fmla="*/ 9 h 9"/>
                <a:gd name="T4" fmla="*/ 9 w 9"/>
                <a:gd name="T5" fmla="*/ 0 h 9"/>
                <a:gd name="T6" fmla="*/ 0 w 9"/>
                <a:gd name="T7" fmla="*/ 9 h 9"/>
              </a:gdLst>
              <a:ahLst/>
              <a:cxnLst>
                <a:cxn ang="0">
                  <a:pos x="T0" y="T1"/>
                </a:cxn>
                <a:cxn ang="0">
                  <a:pos x="T2" y="T3"/>
                </a:cxn>
                <a:cxn ang="0">
                  <a:pos x="T4" y="T5"/>
                </a:cxn>
                <a:cxn ang="0">
                  <a:pos x="T6" y="T7"/>
                </a:cxn>
              </a:cxnLst>
              <a:rect l="0" t="0" r="r" b="b"/>
              <a:pathLst>
                <a:path w="9" h="9">
                  <a:moveTo>
                    <a:pt x="0" y="9"/>
                  </a:moveTo>
                  <a:lnTo>
                    <a:pt x="2" y="9"/>
                  </a:lnTo>
                  <a:lnTo>
                    <a:pt x="9" y="0"/>
                  </a:lnTo>
                  <a:lnTo>
                    <a:pt x="0" y="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148" name="Freeform 157">
              <a:extLst>
                <a:ext uri="{FF2B5EF4-FFF2-40B4-BE49-F238E27FC236}">
                  <a16:creationId xmlns:a16="http://schemas.microsoft.com/office/drawing/2014/main" id="{4CD182B0-C80D-0A8C-A18D-16DC4A54A591}"/>
                </a:ext>
              </a:extLst>
            </p:cNvPr>
            <p:cNvSpPr>
              <a:spLocks/>
            </p:cNvSpPr>
            <p:nvPr/>
          </p:nvSpPr>
          <p:spPr bwMode="auto">
            <a:xfrm>
              <a:off x="1397001" y="1676400"/>
              <a:ext cx="7938" cy="19050"/>
            </a:xfrm>
            <a:custGeom>
              <a:avLst/>
              <a:gdLst>
                <a:gd name="T0" fmla="*/ 0 w 5"/>
                <a:gd name="T1" fmla="*/ 10 h 12"/>
                <a:gd name="T2" fmla="*/ 2 w 5"/>
                <a:gd name="T3" fmla="*/ 12 h 12"/>
                <a:gd name="T4" fmla="*/ 3 w 5"/>
                <a:gd name="T5" fmla="*/ 12 h 12"/>
                <a:gd name="T6" fmla="*/ 2 w 5"/>
                <a:gd name="T7" fmla="*/ 0 h 12"/>
                <a:gd name="T8" fmla="*/ 5 w 5"/>
                <a:gd name="T9" fmla="*/ 2 h 12"/>
                <a:gd name="T10" fmla="*/ 0 w 5"/>
                <a:gd name="T11" fmla="*/ 10 h 12"/>
              </a:gdLst>
              <a:ahLst/>
              <a:cxnLst>
                <a:cxn ang="0">
                  <a:pos x="T0" y="T1"/>
                </a:cxn>
                <a:cxn ang="0">
                  <a:pos x="T2" y="T3"/>
                </a:cxn>
                <a:cxn ang="0">
                  <a:pos x="T4" y="T5"/>
                </a:cxn>
                <a:cxn ang="0">
                  <a:pos x="T6" y="T7"/>
                </a:cxn>
                <a:cxn ang="0">
                  <a:pos x="T8" y="T9"/>
                </a:cxn>
                <a:cxn ang="0">
                  <a:pos x="T10" y="T11"/>
                </a:cxn>
              </a:cxnLst>
              <a:rect l="0" t="0" r="r" b="b"/>
              <a:pathLst>
                <a:path w="5" h="12">
                  <a:moveTo>
                    <a:pt x="0" y="10"/>
                  </a:moveTo>
                  <a:lnTo>
                    <a:pt x="2" y="12"/>
                  </a:lnTo>
                  <a:lnTo>
                    <a:pt x="3" y="12"/>
                  </a:lnTo>
                  <a:lnTo>
                    <a:pt x="2" y="0"/>
                  </a:lnTo>
                  <a:lnTo>
                    <a:pt x="5" y="2"/>
                  </a:lnTo>
                  <a:lnTo>
                    <a:pt x="0"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149" name="Freeform 158">
              <a:extLst>
                <a:ext uri="{FF2B5EF4-FFF2-40B4-BE49-F238E27FC236}">
                  <a16:creationId xmlns:a16="http://schemas.microsoft.com/office/drawing/2014/main" id="{C37180CF-4267-2FBB-BE73-1FF8A7FFC546}"/>
                </a:ext>
              </a:extLst>
            </p:cNvPr>
            <p:cNvSpPr>
              <a:spLocks/>
            </p:cNvSpPr>
            <p:nvPr/>
          </p:nvSpPr>
          <p:spPr bwMode="auto">
            <a:xfrm>
              <a:off x="1409701" y="1492250"/>
              <a:ext cx="44450" cy="153988"/>
            </a:xfrm>
            <a:custGeom>
              <a:avLst/>
              <a:gdLst>
                <a:gd name="T0" fmla="*/ 28 w 28"/>
                <a:gd name="T1" fmla="*/ 5 h 97"/>
                <a:gd name="T2" fmla="*/ 21 w 28"/>
                <a:gd name="T3" fmla="*/ 15 h 97"/>
                <a:gd name="T4" fmla="*/ 16 w 28"/>
                <a:gd name="T5" fmla="*/ 25 h 97"/>
                <a:gd name="T6" fmla="*/ 13 w 28"/>
                <a:gd name="T7" fmla="*/ 38 h 97"/>
                <a:gd name="T8" fmla="*/ 12 w 28"/>
                <a:gd name="T9" fmla="*/ 51 h 97"/>
                <a:gd name="T10" fmla="*/ 10 w 28"/>
                <a:gd name="T11" fmla="*/ 64 h 97"/>
                <a:gd name="T12" fmla="*/ 10 w 28"/>
                <a:gd name="T13" fmla="*/ 75 h 97"/>
                <a:gd name="T14" fmla="*/ 10 w 28"/>
                <a:gd name="T15" fmla="*/ 80 h 97"/>
                <a:gd name="T16" fmla="*/ 12 w 28"/>
                <a:gd name="T17" fmla="*/ 85 h 97"/>
                <a:gd name="T18" fmla="*/ 12 w 28"/>
                <a:gd name="T19" fmla="*/ 90 h 97"/>
                <a:gd name="T20" fmla="*/ 13 w 28"/>
                <a:gd name="T21" fmla="*/ 92 h 97"/>
                <a:gd name="T22" fmla="*/ 3 w 28"/>
                <a:gd name="T23" fmla="*/ 97 h 97"/>
                <a:gd name="T24" fmla="*/ 2 w 28"/>
                <a:gd name="T25" fmla="*/ 92 h 97"/>
                <a:gd name="T26" fmla="*/ 0 w 28"/>
                <a:gd name="T27" fmla="*/ 87 h 97"/>
                <a:gd name="T28" fmla="*/ 0 w 28"/>
                <a:gd name="T29" fmla="*/ 82 h 97"/>
                <a:gd name="T30" fmla="*/ 0 w 28"/>
                <a:gd name="T31" fmla="*/ 75 h 97"/>
                <a:gd name="T32" fmla="*/ 0 w 28"/>
                <a:gd name="T33" fmla="*/ 62 h 97"/>
                <a:gd name="T34" fmla="*/ 0 w 28"/>
                <a:gd name="T35" fmla="*/ 49 h 97"/>
                <a:gd name="T36" fmla="*/ 3 w 28"/>
                <a:gd name="T37" fmla="*/ 35 h 97"/>
                <a:gd name="T38" fmla="*/ 7 w 28"/>
                <a:gd name="T39" fmla="*/ 22 h 97"/>
                <a:gd name="T40" fmla="*/ 12 w 28"/>
                <a:gd name="T41" fmla="*/ 10 h 97"/>
                <a:gd name="T42" fmla="*/ 18 w 28"/>
                <a:gd name="T43" fmla="*/ 0 h 97"/>
                <a:gd name="T44" fmla="*/ 28 w 28"/>
                <a:gd name="T45" fmla="*/ 5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 h="97">
                  <a:moveTo>
                    <a:pt x="28" y="5"/>
                  </a:moveTo>
                  <a:lnTo>
                    <a:pt x="21" y="15"/>
                  </a:lnTo>
                  <a:lnTo>
                    <a:pt x="16" y="25"/>
                  </a:lnTo>
                  <a:lnTo>
                    <a:pt x="13" y="38"/>
                  </a:lnTo>
                  <a:lnTo>
                    <a:pt x="12" y="51"/>
                  </a:lnTo>
                  <a:lnTo>
                    <a:pt x="10" y="64"/>
                  </a:lnTo>
                  <a:lnTo>
                    <a:pt x="10" y="75"/>
                  </a:lnTo>
                  <a:lnTo>
                    <a:pt x="10" y="80"/>
                  </a:lnTo>
                  <a:lnTo>
                    <a:pt x="12" y="85"/>
                  </a:lnTo>
                  <a:lnTo>
                    <a:pt x="12" y="90"/>
                  </a:lnTo>
                  <a:lnTo>
                    <a:pt x="13" y="92"/>
                  </a:lnTo>
                  <a:lnTo>
                    <a:pt x="3" y="97"/>
                  </a:lnTo>
                  <a:lnTo>
                    <a:pt x="2" y="92"/>
                  </a:lnTo>
                  <a:lnTo>
                    <a:pt x="0" y="87"/>
                  </a:lnTo>
                  <a:lnTo>
                    <a:pt x="0" y="82"/>
                  </a:lnTo>
                  <a:lnTo>
                    <a:pt x="0" y="75"/>
                  </a:lnTo>
                  <a:lnTo>
                    <a:pt x="0" y="62"/>
                  </a:lnTo>
                  <a:lnTo>
                    <a:pt x="0" y="49"/>
                  </a:lnTo>
                  <a:lnTo>
                    <a:pt x="3" y="35"/>
                  </a:lnTo>
                  <a:lnTo>
                    <a:pt x="7" y="22"/>
                  </a:lnTo>
                  <a:lnTo>
                    <a:pt x="12" y="10"/>
                  </a:lnTo>
                  <a:lnTo>
                    <a:pt x="18" y="0"/>
                  </a:lnTo>
                  <a:lnTo>
                    <a:pt x="28"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150" name="Freeform 159">
              <a:extLst>
                <a:ext uri="{FF2B5EF4-FFF2-40B4-BE49-F238E27FC236}">
                  <a16:creationId xmlns:a16="http://schemas.microsoft.com/office/drawing/2014/main" id="{683B776D-A3DC-0124-50D7-6D842829A1E5}"/>
                </a:ext>
              </a:extLst>
            </p:cNvPr>
            <p:cNvSpPr>
              <a:spLocks/>
            </p:cNvSpPr>
            <p:nvPr/>
          </p:nvSpPr>
          <p:spPr bwMode="auto">
            <a:xfrm>
              <a:off x="1184276" y="2297113"/>
              <a:ext cx="106363" cy="92075"/>
            </a:xfrm>
            <a:custGeom>
              <a:avLst/>
              <a:gdLst>
                <a:gd name="T0" fmla="*/ 59 w 67"/>
                <a:gd name="T1" fmla="*/ 58 h 58"/>
                <a:gd name="T2" fmla="*/ 54 w 67"/>
                <a:gd name="T3" fmla="*/ 52 h 58"/>
                <a:gd name="T4" fmla="*/ 39 w 67"/>
                <a:gd name="T5" fmla="*/ 37 h 58"/>
                <a:gd name="T6" fmla="*/ 31 w 67"/>
                <a:gd name="T7" fmla="*/ 29 h 58"/>
                <a:gd name="T8" fmla="*/ 21 w 67"/>
                <a:gd name="T9" fmla="*/ 22 h 58"/>
                <a:gd name="T10" fmla="*/ 10 w 67"/>
                <a:gd name="T11" fmla="*/ 16 h 58"/>
                <a:gd name="T12" fmla="*/ 0 w 67"/>
                <a:gd name="T13" fmla="*/ 9 h 58"/>
                <a:gd name="T14" fmla="*/ 5 w 67"/>
                <a:gd name="T15" fmla="*/ 0 h 58"/>
                <a:gd name="T16" fmla="*/ 16 w 67"/>
                <a:gd name="T17" fmla="*/ 6 h 58"/>
                <a:gd name="T18" fmla="*/ 28 w 67"/>
                <a:gd name="T19" fmla="*/ 13 h 58"/>
                <a:gd name="T20" fmla="*/ 38 w 67"/>
                <a:gd name="T21" fmla="*/ 21 h 58"/>
                <a:gd name="T22" fmla="*/ 47 w 67"/>
                <a:gd name="T23" fmla="*/ 31 h 58"/>
                <a:gd name="T24" fmla="*/ 60 w 67"/>
                <a:gd name="T25" fmla="*/ 44 h 58"/>
                <a:gd name="T26" fmla="*/ 67 w 67"/>
                <a:gd name="T27" fmla="*/ 50 h 58"/>
                <a:gd name="T28" fmla="*/ 59 w 67"/>
                <a:gd name="T29" fmla="*/ 5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7" h="58">
                  <a:moveTo>
                    <a:pt x="59" y="58"/>
                  </a:moveTo>
                  <a:lnTo>
                    <a:pt x="54" y="52"/>
                  </a:lnTo>
                  <a:lnTo>
                    <a:pt x="39" y="37"/>
                  </a:lnTo>
                  <a:lnTo>
                    <a:pt x="31" y="29"/>
                  </a:lnTo>
                  <a:lnTo>
                    <a:pt x="21" y="22"/>
                  </a:lnTo>
                  <a:lnTo>
                    <a:pt x="10" y="16"/>
                  </a:lnTo>
                  <a:lnTo>
                    <a:pt x="0" y="9"/>
                  </a:lnTo>
                  <a:lnTo>
                    <a:pt x="5" y="0"/>
                  </a:lnTo>
                  <a:lnTo>
                    <a:pt x="16" y="6"/>
                  </a:lnTo>
                  <a:lnTo>
                    <a:pt x="28" y="13"/>
                  </a:lnTo>
                  <a:lnTo>
                    <a:pt x="38" y="21"/>
                  </a:lnTo>
                  <a:lnTo>
                    <a:pt x="47" y="31"/>
                  </a:lnTo>
                  <a:lnTo>
                    <a:pt x="60" y="44"/>
                  </a:lnTo>
                  <a:lnTo>
                    <a:pt x="67" y="50"/>
                  </a:lnTo>
                  <a:lnTo>
                    <a:pt x="59" y="5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151" name="Freeform 160">
              <a:extLst>
                <a:ext uri="{FF2B5EF4-FFF2-40B4-BE49-F238E27FC236}">
                  <a16:creationId xmlns:a16="http://schemas.microsoft.com/office/drawing/2014/main" id="{510815C0-B2D6-0EA7-0A8A-F1CA8CC8CBCB}"/>
                </a:ext>
              </a:extLst>
            </p:cNvPr>
            <p:cNvSpPr>
              <a:spLocks/>
            </p:cNvSpPr>
            <p:nvPr/>
          </p:nvSpPr>
          <p:spPr bwMode="auto">
            <a:xfrm>
              <a:off x="1057276" y="2289175"/>
              <a:ext cx="131763" cy="50800"/>
            </a:xfrm>
            <a:custGeom>
              <a:avLst/>
              <a:gdLst>
                <a:gd name="T0" fmla="*/ 80 w 83"/>
                <a:gd name="T1" fmla="*/ 16 h 32"/>
                <a:gd name="T2" fmla="*/ 72 w 83"/>
                <a:gd name="T3" fmla="*/ 13 h 32"/>
                <a:gd name="T4" fmla="*/ 62 w 83"/>
                <a:gd name="T5" fmla="*/ 11 h 32"/>
                <a:gd name="T6" fmla="*/ 52 w 83"/>
                <a:gd name="T7" fmla="*/ 9 h 32"/>
                <a:gd name="T8" fmla="*/ 42 w 83"/>
                <a:gd name="T9" fmla="*/ 9 h 32"/>
                <a:gd name="T10" fmla="*/ 37 w 83"/>
                <a:gd name="T11" fmla="*/ 11 h 32"/>
                <a:gd name="T12" fmla="*/ 32 w 83"/>
                <a:gd name="T13" fmla="*/ 13 h 32"/>
                <a:gd name="T14" fmla="*/ 29 w 83"/>
                <a:gd name="T15" fmla="*/ 14 h 32"/>
                <a:gd name="T16" fmla="*/ 24 w 83"/>
                <a:gd name="T17" fmla="*/ 16 h 32"/>
                <a:gd name="T18" fmla="*/ 21 w 83"/>
                <a:gd name="T19" fmla="*/ 19 h 32"/>
                <a:gd name="T20" fmla="*/ 16 w 83"/>
                <a:gd name="T21" fmla="*/ 23 h 32"/>
                <a:gd name="T22" fmla="*/ 13 w 83"/>
                <a:gd name="T23" fmla="*/ 26 h 32"/>
                <a:gd name="T24" fmla="*/ 10 w 83"/>
                <a:gd name="T25" fmla="*/ 32 h 32"/>
                <a:gd name="T26" fmla="*/ 0 w 83"/>
                <a:gd name="T27" fmla="*/ 26 h 32"/>
                <a:gd name="T28" fmla="*/ 5 w 83"/>
                <a:gd name="T29" fmla="*/ 19 h 32"/>
                <a:gd name="T30" fmla="*/ 8 w 83"/>
                <a:gd name="T31" fmla="*/ 14 h 32"/>
                <a:gd name="T32" fmla="*/ 13 w 83"/>
                <a:gd name="T33" fmla="*/ 11 h 32"/>
                <a:gd name="T34" fmla="*/ 18 w 83"/>
                <a:gd name="T35" fmla="*/ 6 h 32"/>
                <a:gd name="T36" fmla="*/ 24 w 83"/>
                <a:gd name="T37" fmla="*/ 5 h 32"/>
                <a:gd name="T38" fmla="*/ 29 w 83"/>
                <a:gd name="T39" fmla="*/ 1 h 32"/>
                <a:gd name="T40" fmla="*/ 34 w 83"/>
                <a:gd name="T41" fmla="*/ 0 h 32"/>
                <a:gd name="T42" fmla="*/ 41 w 83"/>
                <a:gd name="T43" fmla="*/ 0 h 32"/>
                <a:gd name="T44" fmla="*/ 52 w 83"/>
                <a:gd name="T45" fmla="*/ 0 h 32"/>
                <a:gd name="T46" fmla="*/ 64 w 83"/>
                <a:gd name="T47" fmla="*/ 0 h 32"/>
                <a:gd name="T48" fmla="*/ 75 w 83"/>
                <a:gd name="T49" fmla="*/ 1 h 32"/>
                <a:gd name="T50" fmla="*/ 83 w 83"/>
                <a:gd name="T51" fmla="*/ 5 h 32"/>
                <a:gd name="T52" fmla="*/ 80 w 83"/>
                <a:gd name="T53" fmla="*/ 1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3" h="32">
                  <a:moveTo>
                    <a:pt x="80" y="16"/>
                  </a:moveTo>
                  <a:lnTo>
                    <a:pt x="72" y="13"/>
                  </a:lnTo>
                  <a:lnTo>
                    <a:pt x="62" y="11"/>
                  </a:lnTo>
                  <a:lnTo>
                    <a:pt x="52" y="9"/>
                  </a:lnTo>
                  <a:lnTo>
                    <a:pt x="42" y="9"/>
                  </a:lnTo>
                  <a:lnTo>
                    <a:pt x="37" y="11"/>
                  </a:lnTo>
                  <a:lnTo>
                    <a:pt x="32" y="13"/>
                  </a:lnTo>
                  <a:lnTo>
                    <a:pt x="29" y="14"/>
                  </a:lnTo>
                  <a:lnTo>
                    <a:pt x="24" y="16"/>
                  </a:lnTo>
                  <a:lnTo>
                    <a:pt x="21" y="19"/>
                  </a:lnTo>
                  <a:lnTo>
                    <a:pt x="16" y="23"/>
                  </a:lnTo>
                  <a:lnTo>
                    <a:pt x="13" y="26"/>
                  </a:lnTo>
                  <a:lnTo>
                    <a:pt x="10" y="32"/>
                  </a:lnTo>
                  <a:lnTo>
                    <a:pt x="0" y="26"/>
                  </a:lnTo>
                  <a:lnTo>
                    <a:pt x="5" y="19"/>
                  </a:lnTo>
                  <a:lnTo>
                    <a:pt x="8" y="14"/>
                  </a:lnTo>
                  <a:lnTo>
                    <a:pt x="13" y="11"/>
                  </a:lnTo>
                  <a:lnTo>
                    <a:pt x="18" y="6"/>
                  </a:lnTo>
                  <a:lnTo>
                    <a:pt x="24" y="5"/>
                  </a:lnTo>
                  <a:lnTo>
                    <a:pt x="29" y="1"/>
                  </a:lnTo>
                  <a:lnTo>
                    <a:pt x="34" y="0"/>
                  </a:lnTo>
                  <a:lnTo>
                    <a:pt x="41" y="0"/>
                  </a:lnTo>
                  <a:lnTo>
                    <a:pt x="52" y="0"/>
                  </a:lnTo>
                  <a:lnTo>
                    <a:pt x="64" y="0"/>
                  </a:lnTo>
                  <a:lnTo>
                    <a:pt x="75" y="1"/>
                  </a:lnTo>
                  <a:lnTo>
                    <a:pt x="83" y="5"/>
                  </a:lnTo>
                  <a:lnTo>
                    <a:pt x="80" y="1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152" name="Freeform 161">
              <a:extLst>
                <a:ext uri="{FF2B5EF4-FFF2-40B4-BE49-F238E27FC236}">
                  <a16:creationId xmlns:a16="http://schemas.microsoft.com/office/drawing/2014/main" id="{B195BF55-545D-7656-E028-EC586EC33E87}"/>
                </a:ext>
              </a:extLst>
            </p:cNvPr>
            <p:cNvSpPr>
              <a:spLocks/>
            </p:cNvSpPr>
            <p:nvPr/>
          </p:nvSpPr>
          <p:spPr bwMode="auto">
            <a:xfrm>
              <a:off x="1184276" y="2297113"/>
              <a:ext cx="9525" cy="17463"/>
            </a:xfrm>
            <a:custGeom>
              <a:avLst/>
              <a:gdLst>
                <a:gd name="T0" fmla="*/ 5 w 6"/>
                <a:gd name="T1" fmla="*/ 0 h 11"/>
                <a:gd name="T2" fmla="*/ 6 w 6"/>
                <a:gd name="T3" fmla="*/ 1 h 11"/>
                <a:gd name="T4" fmla="*/ 3 w 6"/>
                <a:gd name="T5" fmla="*/ 0 h 11"/>
                <a:gd name="T6" fmla="*/ 0 w 6"/>
                <a:gd name="T7" fmla="*/ 11 h 11"/>
                <a:gd name="T8" fmla="*/ 0 w 6"/>
                <a:gd name="T9" fmla="*/ 9 h 11"/>
                <a:gd name="T10" fmla="*/ 5 w 6"/>
                <a:gd name="T11" fmla="*/ 0 h 11"/>
              </a:gdLst>
              <a:ahLst/>
              <a:cxnLst>
                <a:cxn ang="0">
                  <a:pos x="T0" y="T1"/>
                </a:cxn>
                <a:cxn ang="0">
                  <a:pos x="T2" y="T3"/>
                </a:cxn>
                <a:cxn ang="0">
                  <a:pos x="T4" y="T5"/>
                </a:cxn>
                <a:cxn ang="0">
                  <a:pos x="T6" y="T7"/>
                </a:cxn>
                <a:cxn ang="0">
                  <a:pos x="T8" y="T9"/>
                </a:cxn>
                <a:cxn ang="0">
                  <a:pos x="T10" y="T11"/>
                </a:cxn>
              </a:cxnLst>
              <a:rect l="0" t="0" r="r" b="b"/>
              <a:pathLst>
                <a:path w="6" h="11">
                  <a:moveTo>
                    <a:pt x="5" y="0"/>
                  </a:moveTo>
                  <a:lnTo>
                    <a:pt x="6" y="1"/>
                  </a:lnTo>
                  <a:lnTo>
                    <a:pt x="3" y="0"/>
                  </a:lnTo>
                  <a:lnTo>
                    <a:pt x="0" y="11"/>
                  </a:lnTo>
                  <a:lnTo>
                    <a:pt x="0" y="9"/>
                  </a:lnTo>
                  <a:lnTo>
                    <a:pt x="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153" name="Freeform 162">
              <a:extLst>
                <a:ext uri="{FF2B5EF4-FFF2-40B4-BE49-F238E27FC236}">
                  <a16:creationId xmlns:a16="http://schemas.microsoft.com/office/drawing/2014/main" id="{529F035E-1DBF-D03A-223B-31281C664595}"/>
                </a:ext>
              </a:extLst>
            </p:cNvPr>
            <p:cNvSpPr>
              <a:spLocks/>
            </p:cNvSpPr>
            <p:nvPr/>
          </p:nvSpPr>
          <p:spPr bwMode="auto">
            <a:xfrm>
              <a:off x="950913" y="2330450"/>
              <a:ext cx="122238" cy="122238"/>
            </a:xfrm>
            <a:custGeom>
              <a:avLst/>
              <a:gdLst>
                <a:gd name="T0" fmla="*/ 77 w 77"/>
                <a:gd name="T1" fmla="*/ 6 h 77"/>
                <a:gd name="T2" fmla="*/ 70 w 77"/>
                <a:gd name="T3" fmla="*/ 18 h 77"/>
                <a:gd name="T4" fmla="*/ 62 w 77"/>
                <a:gd name="T5" fmla="*/ 29 h 77"/>
                <a:gd name="T6" fmla="*/ 54 w 77"/>
                <a:gd name="T7" fmla="*/ 41 h 77"/>
                <a:gd name="T8" fmla="*/ 49 w 77"/>
                <a:gd name="T9" fmla="*/ 46 h 77"/>
                <a:gd name="T10" fmla="*/ 44 w 77"/>
                <a:gd name="T11" fmla="*/ 50 h 77"/>
                <a:gd name="T12" fmla="*/ 41 w 77"/>
                <a:gd name="T13" fmla="*/ 55 h 77"/>
                <a:gd name="T14" fmla="*/ 34 w 77"/>
                <a:gd name="T15" fmla="*/ 60 h 77"/>
                <a:gd name="T16" fmla="*/ 26 w 77"/>
                <a:gd name="T17" fmla="*/ 67 h 77"/>
                <a:gd name="T18" fmla="*/ 14 w 77"/>
                <a:gd name="T19" fmla="*/ 73 h 77"/>
                <a:gd name="T20" fmla="*/ 10 w 77"/>
                <a:gd name="T21" fmla="*/ 75 h 77"/>
                <a:gd name="T22" fmla="*/ 3 w 77"/>
                <a:gd name="T23" fmla="*/ 77 h 77"/>
                <a:gd name="T24" fmla="*/ 0 w 77"/>
                <a:gd name="T25" fmla="*/ 67 h 77"/>
                <a:gd name="T26" fmla="*/ 5 w 77"/>
                <a:gd name="T27" fmla="*/ 65 h 77"/>
                <a:gd name="T28" fmla="*/ 10 w 77"/>
                <a:gd name="T29" fmla="*/ 63 h 77"/>
                <a:gd name="T30" fmla="*/ 19 w 77"/>
                <a:gd name="T31" fmla="*/ 59 h 77"/>
                <a:gd name="T32" fmla="*/ 28 w 77"/>
                <a:gd name="T33" fmla="*/ 50 h 77"/>
                <a:gd name="T34" fmla="*/ 32 w 77"/>
                <a:gd name="T35" fmla="*/ 47 h 77"/>
                <a:gd name="T36" fmla="*/ 37 w 77"/>
                <a:gd name="T37" fmla="*/ 42 h 77"/>
                <a:gd name="T38" fmla="*/ 41 w 77"/>
                <a:gd name="T39" fmla="*/ 37 h 77"/>
                <a:gd name="T40" fmla="*/ 46 w 77"/>
                <a:gd name="T41" fmla="*/ 34 h 77"/>
                <a:gd name="T42" fmla="*/ 54 w 77"/>
                <a:gd name="T43" fmla="*/ 23 h 77"/>
                <a:gd name="T44" fmla="*/ 60 w 77"/>
                <a:gd name="T45" fmla="*/ 11 h 77"/>
                <a:gd name="T46" fmla="*/ 67 w 77"/>
                <a:gd name="T47" fmla="*/ 0 h 77"/>
                <a:gd name="T48" fmla="*/ 77 w 77"/>
                <a:gd name="T49" fmla="*/ 6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7" h="77">
                  <a:moveTo>
                    <a:pt x="77" y="6"/>
                  </a:moveTo>
                  <a:lnTo>
                    <a:pt x="70" y="18"/>
                  </a:lnTo>
                  <a:lnTo>
                    <a:pt x="62" y="29"/>
                  </a:lnTo>
                  <a:lnTo>
                    <a:pt x="54" y="41"/>
                  </a:lnTo>
                  <a:lnTo>
                    <a:pt x="49" y="46"/>
                  </a:lnTo>
                  <a:lnTo>
                    <a:pt x="44" y="50"/>
                  </a:lnTo>
                  <a:lnTo>
                    <a:pt x="41" y="55"/>
                  </a:lnTo>
                  <a:lnTo>
                    <a:pt x="34" y="60"/>
                  </a:lnTo>
                  <a:lnTo>
                    <a:pt x="26" y="67"/>
                  </a:lnTo>
                  <a:lnTo>
                    <a:pt x="14" y="73"/>
                  </a:lnTo>
                  <a:lnTo>
                    <a:pt x="10" y="75"/>
                  </a:lnTo>
                  <a:lnTo>
                    <a:pt x="3" y="77"/>
                  </a:lnTo>
                  <a:lnTo>
                    <a:pt x="0" y="67"/>
                  </a:lnTo>
                  <a:lnTo>
                    <a:pt x="5" y="65"/>
                  </a:lnTo>
                  <a:lnTo>
                    <a:pt x="10" y="63"/>
                  </a:lnTo>
                  <a:lnTo>
                    <a:pt x="19" y="59"/>
                  </a:lnTo>
                  <a:lnTo>
                    <a:pt x="28" y="50"/>
                  </a:lnTo>
                  <a:lnTo>
                    <a:pt x="32" y="47"/>
                  </a:lnTo>
                  <a:lnTo>
                    <a:pt x="37" y="42"/>
                  </a:lnTo>
                  <a:lnTo>
                    <a:pt x="41" y="37"/>
                  </a:lnTo>
                  <a:lnTo>
                    <a:pt x="46" y="34"/>
                  </a:lnTo>
                  <a:lnTo>
                    <a:pt x="54" y="23"/>
                  </a:lnTo>
                  <a:lnTo>
                    <a:pt x="60" y="11"/>
                  </a:lnTo>
                  <a:lnTo>
                    <a:pt x="67" y="0"/>
                  </a:lnTo>
                  <a:lnTo>
                    <a:pt x="77"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154" name="Freeform 163">
              <a:extLst>
                <a:ext uri="{FF2B5EF4-FFF2-40B4-BE49-F238E27FC236}">
                  <a16:creationId xmlns:a16="http://schemas.microsoft.com/office/drawing/2014/main" id="{643F1361-A093-27AD-C3F4-360C55AFCC56}"/>
                </a:ext>
              </a:extLst>
            </p:cNvPr>
            <p:cNvSpPr>
              <a:spLocks/>
            </p:cNvSpPr>
            <p:nvPr/>
          </p:nvSpPr>
          <p:spPr bwMode="auto">
            <a:xfrm>
              <a:off x="1057276" y="2330450"/>
              <a:ext cx="15875" cy="9525"/>
            </a:xfrm>
            <a:custGeom>
              <a:avLst/>
              <a:gdLst>
                <a:gd name="T0" fmla="*/ 0 w 10"/>
                <a:gd name="T1" fmla="*/ 0 h 6"/>
                <a:gd name="T2" fmla="*/ 10 w 10"/>
                <a:gd name="T3" fmla="*/ 6 h 6"/>
                <a:gd name="T4" fmla="*/ 0 w 10"/>
                <a:gd name="T5" fmla="*/ 0 h 6"/>
              </a:gdLst>
              <a:ahLst/>
              <a:cxnLst>
                <a:cxn ang="0">
                  <a:pos x="T0" y="T1"/>
                </a:cxn>
                <a:cxn ang="0">
                  <a:pos x="T2" y="T3"/>
                </a:cxn>
                <a:cxn ang="0">
                  <a:pos x="T4" y="T5"/>
                </a:cxn>
              </a:cxnLst>
              <a:rect l="0" t="0" r="r" b="b"/>
              <a:pathLst>
                <a:path w="10" h="6">
                  <a:moveTo>
                    <a:pt x="0" y="0"/>
                  </a:moveTo>
                  <a:lnTo>
                    <a:pt x="10" y="6"/>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155" name="Freeform 164">
              <a:extLst>
                <a:ext uri="{FF2B5EF4-FFF2-40B4-BE49-F238E27FC236}">
                  <a16:creationId xmlns:a16="http://schemas.microsoft.com/office/drawing/2014/main" id="{7D094A50-ABAE-E215-3954-8483842BB0B1}"/>
                </a:ext>
              </a:extLst>
            </p:cNvPr>
            <p:cNvSpPr>
              <a:spLocks/>
            </p:cNvSpPr>
            <p:nvPr/>
          </p:nvSpPr>
          <p:spPr bwMode="auto">
            <a:xfrm>
              <a:off x="931863" y="2436813"/>
              <a:ext cx="112713" cy="71438"/>
            </a:xfrm>
            <a:custGeom>
              <a:avLst/>
              <a:gdLst>
                <a:gd name="T0" fmla="*/ 15 w 71"/>
                <a:gd name="T1" fmla="*/ 10 h 45"/>
                <a:gd name="T2" fmla="*/ 12 w 71"/>
                <a:gd name="T3" fmla="*/ 11 h 45"/>
                <a:gd name="T4" fmla="*/ 10 w 71"/>
                <a:gd name="T5" fmla="*/ 11 h 45"/>
                <a:gd name="T6" fmla="*/ 12 w 71"/>
                <a:gd name="T7" fmla="*/ 10 h 45"/>
                <a:gd name="T8" fmla="*/ 10 w 71"/>
                <a:gd name="T9" fmla="*/ 6 h 45"/>
                <a:gd name="T10" fmla="*/ 13 w 71"/>
                <a:gd name="T11" fmla="*/ 8 h 45"/>
                <a:gd name="T12" fmla="*/ 20 w 71"/>
                <a:gd name="T13" fmla="*/ 13 h 45"/>
                <a:gd name="T14" fmla="*/ 44 w 71"/>
                <a:gd name="T15" fmla="*/ 23 h 45"/>
                <a:gd name="T16" fmla="*/ 58 w 71"/>
                <a:gd name="T17" fmla="*/ 29 h 45"/>
                <a:gd name="T18" fmla="*/ 71 w 71"/>
                <a:gd name="T19" fmla="*/ 37 h 45"/>
                <a:gd name="T20" fmla="*/ 64 w 71"/>
                <a:gd name="T21" fmla="*/ 45 h 45"/>
                <a:gd name="T22" fmla="*/ 53 w 71"/>
                <a:gd name="T23" fmla="*/ 39 h 45"/>
                <a:gd name="T24" fmla="*/ 40 w 71"/>
                <a:gd name="T25" fmla="*/ 32 h 45"/>
                <a:gd name="T26" fmla="*/ 17 w 71"/>
                <a:gd name="T27" fmla="*/ 23 h 45"/>
                <a:gd name="T28" fmla="*/ 8 w 71"/>
                <a:gd name="T29" fmla="*/ 18 h 45"/>
                <a:gd name="T30" fmla="*/ 2 w 71"/>
                <a:gd name="T31" fmla="*/ 13 h 45"/>
                <a:gd name="T32" fmla="*/ 0 w 71"/>
                <a:gd name="T33" fmla="*/ 8 h 45"/>
                <a:gd name="T34" fmla="*/ 4 w 71"/>
                <a:gd name="T35" fmla="*/ 3 h 45"/>
                <a:gd name="T36" fmla="*/ 7 w 71"/>
                <a:gd name="T37" fmla="*/ 1 h 45"/>
                <a:gd name="T38" fmla="*/ 12 w 71"/>
                <a:gd name="T39" fmla="*/ 0 h 45"/>
                <a:gd name="T40" fmla="*/ 15 w 71"/>
                <a:gd name="T41" fmla="*/ 1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1" h="45">
                  <a:moveTo>
                    <a:pt x="15" y="10"/>
                  </a:moveTo>
                  <a:lnTo>
                    <a:pt x="12" y="11"/>
                  </a:lnTo>
                  <a:lnTo>
                    <a:pt x="10" y="11"/>
                  </a:lnTo>
                  <a:lnTo>
                    <a:pt x="12" y="10"/>
                  </a:lnTo>
                  <a:lnTo>
                    <a:pt x="10" y="6"/>
                  </a:lnTo>
                  <a:lnTo>
                    <a:pt x="13" y="8"/>
                  </a:lnTo>
                  <a:lnTo>
                    <a:pt x="20" y="13"/>
                  </a:lnTo>
                  <a:lnTo>
                    <a:pt x="44" y="23"/>
                  </a:lnTo>
                  <a:lnTo>
                    <a:pt x="58" y="29"/>
                  </a:lnTo>
                  <a:lnTo>
                    <a:pt x="71" y="37"/>
                  </a:lnTo>
                  <a:lnTo>
                    <a:pt x="64" y="45"/>
                  </a:lnTo>
                  <a:lnTo>
                    <a:pt x="53" y="39"/>
                  </a:lnTo>
                  <a:lnTo>
                    <a:pt x="40" y="32"/>
                  </a:lnTo>
                  <a:lnTo>
                    <a:pt x="17" y="23"/>
                  </a:lnTo>
                  <a:lnTo>
                    <a:pt x="8" y="18"/>
                  </a:lnTo>
                  <a:lnTo>
                    <a:pt x="2" y="13"/>
                  </a:lnTo>
                  <a:lnTo>
                    <a:pt x="0" y="8"/>
                  </a:lnTo>
                  <a:lnTo>
                    <a:pt x="4" y="3"/>
                  </a:lnTo>
                  <a:lnTo>
                    <a:pt x="7" y="1"/>
                  </a:lnTo>
                  <a:lnTo>
                    <a:pt x="12" y="0"/>
                  </a:lnTo>
                  <a:lnTo>
                    <a:pt x="15"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156" name="Freeform 165">
              <a:extLst>
                <a:ext uri="{FF2B5EF4-FFF2-40B4-BE49-F238E27FC236}">
                  <a16:creationId xmlns:a16="http://schemas.microsoft.com/office/drawing/2014/main" id="{BA7A56F7-3225-C517-1771-BC9C44ABEF27}"/>
                </a:ext>
              </a:extLst>
            </p:cNvPr>
            <p:cNvSpPr>
              <a:spLocks/>
            </p:cNvSpPr>
            <p:nvPr/>
          </p:nvSpPr>
          <p:spPr bwMode="auto">
            <a:xfrm>
              <a:off x="950913" y="2436813"/>
              <a:ext cx="4763" cy="15875"/>
            </a:xfrm>
            <a:custGeom>
              <a:avLst/>
              <a:gdLst>
                <a:gd name="T0" fmla="*/ 3 w 3"/>
                <a:gd name="T1" fmla="*/ 10 h 10"/>
                <a:gd name="T2" fmla="*/ 0 w 3"/>
                <a:gd name="T3" fmla="*/ 0 h 10"/>
                <a:gd name="T4" fmla="*/ 3 w 3"/>
                <a:gd name="T5" fmla="*/ 10 h 10"/>
              </a:gdLst>
              <a:ahLst/>
              <a:cxnLst>
                <a:cxn ang="0">
                  <a:pos x="T0" y="T1"/>
                </a:cxn>
                <a:cxn ang="0">
                  <a:pos x="T2" y="T3"/>
                </a:cxn>
                <a:cxn ang="0">
                  <a:pos x="T4" y="T5"/>
                </a:cxn>
              </a:cxnLst>
              <a:rect l="0" t="0" r="r" b="b"/>
              <a:pathLst>
                <a:path w="3" h="10">
                  <a:moveTo>
                    <a:pt x="3" y="10"/>
                  </a:moveTo>
                  <a:lnTo>
                    <a:pt x="0" y="0"/>
                  </a:lnTo>
                  <a:lnTo>
                    <a:pt x="3"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157" name="Freeform 166">
              <a:extLst>
                <a:ext uri="{FF2B5EF4-FFF2-40B4-BE49-F238E27FC236}">
                  <a16:creationId xmlns:a16="http://schemas.microsoft.com/office/drawing/2014/main" id="{EBD2102B-85DA-57F6-090A-BDB1B700DBE7}"/>
                </a:ext>
              </a:extLst>
            </p:cNvPr>
            <p:cNvSpPr>
              <a:spLocks/>
            </p:cNvSpPr>
            <p:nvPr/>
          </p:nvSpPr>
          <p:spPr bwMode="auto">
            <a:xfrm>
              <a:off x="1033463" y="2493963"/>
              <a:ext cx="246063" cy="57150"/>
            </a:xfrm>
            <a:custGeom>
              <a:avLst/>
              <a:gdLst>
                <a:gd name="T0" fmla="*/ 7 w 155"/>
                <a:gd name="T1" fmla="*/ 1 h 36"/>
                <a:gd name="T2" fmla="*/ 13 w 155"/>
                <a:gd name="T3" fmla="*/ 5 h 36"/>
                <a:gd name="T4" fmla="*/ 21 w 155"/>
                <a:gd name="T5" fmla="*/ 9 h 36"/>
                <a:gd name="T6" fmla="*/ 31 w 155"/>
                <a:gd name="T7" fmla="*/ 13 h 36"/>
                <a:gd name="T8" fmla="*/ 43 w 155"/>
                <a:gd name="T9" fmla="*/ 16 h 36"/>
                <a:gd name="T10" fmla="*/ 52 w 155"/>
                <a:gd name="T11" fmla="*/ 19 h 36"/>
                <a:gd name="T12" fmla="*/ 64 w 155"/>
                <a:gd name="T13" fmla="*/ 23 h 36"/>
                <a:gd name="T14" fmla="*/ 75 w 155"/>
                <a:gd name="T15" fmla="*/ 24 h 36"/>
                <a:gd name="T16" fmla="*/ 87 w 155"/>
                <a:gd name="T17" fmla="*/ 24 h 36"/>
                <a:gd name="T18" fmla="*/ 98 w 155"/>
                <a:gd name="T19" fmla="*/ 24 h 36"/>
                <a:gd name="T20" fmla="*/ 108 w 155"/>
                <a:gd name="T21" fmla="*/ 24 h 36"/>
                <a:gd name="T22" fmla="*/ 116 w 155"/>
                <a:gd name="T23" fmla="*/ 23 h 36"/>
                <a:gd name="T24" fmla="*/ 126 w 155"/>
                <a:gd name="T25" fmla="*/ 19 h 36"/>
                <a:gd name="T26" fmla="*/ 133 w 155"/>
                <a:gd name="T27" fmla="*/ 16 h 36"/>
                <a:gd name="T28" fmla="*/ 139 w 155"/>
                <a:gd name="T29" fmla="*/ 13 h 36"/>
                <a:gd name="T30" fmla="*/ 144 w 155"/>
                <a:gd name="T31" fmla="*/ 6 h 36"/>
                <a:gd name="T32" fmla="*/ 144 w 155"/>
                <a:gd name="T33" fmla="*/ 3 h 36"/>
                <a:gd name="T34" fmla="*/ 146 w 155"/>
                <a:gd name="T35" fmla="*/ 0 h 36"/>
                <a:gd name="T36" fmla="*/ 155 w 155"/>
                <a:gd name="T37" fmla="*/ 3 h 36"/>
                <a:gd name="T38" fmla="*/ 154 w 155"/>
                <a:gd name="T39" fmla="*/ 8 h 36"/>
                <a:gd name="T40" fmla="*/ 152 w 155"/>
                <a:gd name="T41" fmla="*/ 13 h 36"/>
                <a:gd name="T42" fmla="*/ 146 w 155"/>
                <a:gd name="T43" fmla="*/ 19 h 36"/>
                <a:gd name="T44" fmla="*/ 139 w 155"/>
                <a:gd name="T45" fmla="*/ 26 h 36"/>
                <a:gd name="T46" fmla="*/ 129 w 155"/>
                <a:gd name="T47" fmla="*/ 31 h 36"/>
                <a:gd name="T48" fmla="*/ 119 w 155"/>
                <a:gd name="T49" fmla="*/ 32 h 36"/>
                <a:gd name="T50" fmla="*/ 108 w 155"/>
                <a:gd name="T51" fmla="*/ 36 h 36"/>
                <a:gd name="T52" fmla="*/ 98 w 155"/>
                <a:gd name="T53" fmla="*/ 36 h 36"/>
                <a:gd name="T54" fmla="*/ 85 w 155"/>
                <a:gd name="T55" fmla="*/ 36 h 36"/>
                <a:gd name="T56" fmla="*/ 74 w 155"/>
                <a:gd name="T57" fmla="*/ 34 h 36"/>
                <a:gd name="T58" fmla="*/ 62 w 155"/>
                <a:gd name="T59" fmla="*/ 32 h 36"/>
                <a:gd name="T60" fmla="*/ 49 w 155"/>
                <a:gd name="T61" fmla="*/ 31 h 36"/>
                <a:gd name="T62" fmla="*/ 39 w 155"/>
                <a:gd name="T63" fmla="*/ 27 h 36"/>
                <a:gd name="T64" fmla="*/ 28 w 155"/>
                <a:gd name="T65" fmla="*/ 24 h 36"/>
                <a:gd name="T66" fmla="*/ 18 w 155"/>
                <a:gd name="T67" fmla="*/ 19 h 36"/>
                <a:gd name="T68" fmla="*/ 8 w 155"/>
                <a:gd name="T69" fmla="*/ 14 h 36"/>
                <a:gd name="T70" fmla="*/ 0 w 155"/>
                <a:gd name="T71" fmla="*/ 9 h 36"/>
                <a:gd name="T72" fmla="*/ 7 w 155"/>
                <a:gd name="T73" fmla="*/ 1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55" h="36">
                  <a:moveTo>
                    <a:pt x="7" y="1"/>
                  </a:moveTo>
                  <a:lnTo>
                    <a:pt x="13" y="5"/>
                  </a:lnTo>
                  <a:lnTo>
                    <a:pt x="21" y="9"/>
                  </a:lnTo>
                  <a:lnTo>
                    <a:pt x="31" y="13"/>
                  </a:lnTo>
                  <a:lnTo>
                    <a:pt x="43" y="16"/>
                  </a:lnTo>
                  <a:lnTo>
                    <a:pt x="52" y="19"/>
                  </a:lnTo>
                  <a:lnTo>
                    <a:pt x="64" y="23"/>
                  </a:lnTo>
                  <a:lnTo>
                    <a:pt x="75" y="24"/>
                  </a:lnTo>
                  <a:lnTo>
                    <a:pt x="87" y="24"/>
                  </a:lnTo>
                  <a:lnTo>
                    <a:pt x="98" y="24"/>
                  </a:lnTo>
                  <a:lnTo>
                    <a:pt x="108" y="24"/>
                  </a:lnTo>
                  <a:lnTo>
                    <a:pt x="116" y="23"/>
                  </a:lnTo>
                  <a:lnTo>
                    <a:pt x="126" y="19"/>
                  </a:lnTo>
                  <a:lnTo>
                    <a:pt x="133" y="16"/>
                  </a:lnTo>
                  <a:lnTo>
                    <a:pt x="139" y="13"/>
                  </a:lnTo>
                  <a:lnTo>
                    <a:pt x="144" y="6"/>
                  </a:lnTo>
                  <a:lnTo>
                    <a:pt x="144" y="3"/>
                  </a:lnTo>
                  <a:lnTo>
                    <a:pt x="146" y="0"/>
                  </a:lnTo>
                  <a:lnTo>
                    <a:pt x="155" y="3"/>
                  </a:lnTo>
                  <a:lnTo>
                    <a:pt x="154" y="8"/>
                  </a:lnTo>
                  <a:lnTo>
                    <a:pt x="152" y="13"/>
                  </a:lnTo>
                  <a:lnTo>
                    <a:pt x="146" y="19"/>
                  </a:lnTo>
                  <a:lnTo>
                    <a:pt x="139" y="26"/>
                  </a:lnTo>
                  <a:lnTo>
                    <a:pt x="129" y="31"/>
                  </a:lnTo>
                  <a:lnTo>
                    <a:pt x="119" y="32"/>
                  </a:lnTo>
                  <a:lnTo>
                    <a:pt x="108" y="36"/>
                  </a:lnTo>
                  <a:lnTo>
                    <a:pt x="98" y="36"/>
                  </a:lnTo>
                  <a:lnTo>
                    <a:pt x="85" y="36"/>
                  </a:lnTo>
                  <a:lnTo>
                    <a:pt x="74" y="34"/>
                  </a:lnTo>
                  <a:lnTo>
                    <a:pt x="62" y="32"/>
                  </a:lnTo>
                  <a:lnTo>
                    <a:pt x="49" y="31"/>
                  </a:lnTo>
                  <a:lnTo>
                    <a:pt x="39" y="27"/>
                  </a:lnTo>
                  <a:lnTo>
                    <a:pt x="28" y="24"/>
                  </a:lnTo>
                  <a:lnTo>
                    <a:pt x="18" y="19"/>
                  </a:lnTo>
                  <a:lnTo>
                    <a:pt x="8" y="14"/>
                  </a:lnTo>
                  <a:lnTo>
                    <a:pt x="0" y="9"/>
                  </a:lnTo>
                  <a:lnTo>
                    <a:pt x="7"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158" name="Freeform 167">
              <a:extLst>
                <a:ext uri="{FF2B5EF4-FFF2-40B4-BE49-F238E27FC236}">
                  <a16:creationId xmlns:a16="http://schemas.microsoft.com/office/drawing/2014/main" id="{55CB9B17-57EA-5B16-9A42-EA01FFE87B23}"/>
                </a:ext>
              </a:extLst>
            </p:cNvPr>
            <p:cNvSpPr>
              <a:spLocks/>
            </p:cNvSpPr>
            <p:nvPr/>
          </p:nvSpPr>
          <p:spPr bwMode="auto">
            <a:xfrm>
              <a:off x="1033463" y="2495550"/>
              <a:ext cx="11113" cy="12700"/>
            </a:xfrm>
            <a:custGeom>
              <a:avLst/>
              <a:gdLst>
                <a:gd name="T0" fmla="*/ 7 w 7"/>
                <a:gd name="T1" fmla="*/ 0 h 8"/>
                <a:gd name="T2" fmla="*/ 0 w 7"/>
                <a:gd name="T3" fmla="*/ 8 h 8"/>
                <a:gd name="T4" fmla="*/ 7 w 7"/>
                <a:gd name="T5" fmla="*/ 0 h 8"/>
              </a:gdLst>
              <a:ahLst/>
              <a:cxnLst>
                <a:cxn ang="0">
                  <a:pos x="T0" y="T1"/>
                </a:cxn>
                <a:cxn ang="0">
                  <a:pos x="T2" y="T3"/>
                </a:cxn>
                <a:cxn ang="0">
                  <a:pos x="T4" y="T5"/>
                </a:cxn>
              </a:cxnLst>
              <a:rect l="0" t="0" r="r" b="b"/>
              <a:pathLst>
                <a:path w="7" h="8">
                  <a:moveTo>
                    <a:pt x="7" y="0"/>
                  </a:moveTo>
                  <a:lnTo>
                    <a:pt x="0" y="8"/>
                  </a:lnTo>
                  <a:lnTo>
                    <a:pt x="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159" name="Freeform 168">
              <a:extLst>
                <a:ext uri="{FF2B5EF4-FFF2-40B4-BE49-F238E27FC236}">
                  <a16:creationId xmlns:a16="http://schemas.microsoft.com/office/drawing/2014/main" id="{03D8181E-21D0-CB05-1F0C-80B9FB93F9C0}"/>
                </a:ext>
              </a:extLst>
            </p:cNvPr>
            <p:cNvSpPr>
              <a:spLocks/>
            </p:cNvSpPr>
            <p:nvPr/>
          </p:nvSpPr>
          <p:spPr bwMode="auto">
            <a:xfrm>
              <a:off x="1265238" y="2381250"/>
              <a:ext cx="25400" cy="117475"/>
            </a:xfrm>
            <a:custGeom>
              <a:avLst/>
              <a:gdLst>
                <a:gd name="T0" fmla="*/ 0 w 16"/>
                <a:gd name="T1" fmla="*/ 71 h 74"/>
                <a:gd name="T2" fmla="*/ 1 w 16"/>
                <a:gd name="T3" fmla="*/ 63 h 74"/>
                <a:gd name="T4" fmla="*/ 3 w 16"/>
                <a:gd name="T5" fmla="*/ 51 h 74"/>
                <a:gd name="T6" fmla="*/ 4 w 16"/>
                <a:gd name="T7" fmla="*/ 40 h 74"/>
                <a:gd name="T8" fmla="*/ 6 w 16"/>
                <a:gd name="T9" fmla="*/ 28 h 74"/>
                <a:gd name="T10" fmla="*/ 6 w 16"/>
                <a:gd name="T11" fmla="*/ 0 h 74"/>
                <a:gd name="T12" fmla="*/ 16 w 16"/>
                <a:gd name="T13" fmla="*/ 2 h 74"/>
                <a:gd name="T14" fmla="*/ 16 w 16"/>
                <a:gd name="T15" fmla="*/ 30 h 74"/>
                <a:gd name="T16" fmla="*/ 16 w 16"/>
                <a:gd name="T17" fmla="*/ 41 h 74"/>
                <a:gd name="T18" fmla="*/ 14 w 16"/>
                <a:gd name="T19" fmla="*/ 53 h 74"/>
                <a:gd name="T20" fmla="*/ 13 w 16"/>
                <a:gd name="T21" fmla="*/ 64 h 74"/>
                <a:gd name="T22" fmla="*/ 11 w 16"/>
                <a:gd name="T23" fmla="*/ 74 h 74"/>
                <a:gd name="T24" fmla="*/ 0 w 16"/>
                <a:gd name="T25" fmla="*/ 71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74">
                  <a:moveTo>
                    <a:pt x="0" y="71"/>
                  </a:moveTo>
                  <a:lnTo>
                    <a:pt x="1" y="63"/>
                  </a:lnTo>
                  <a:lnTo>
                    <a:pt x="3" y="51"/>
                  </a:lnTo>
                  <a:lnTo>
                    <a:pt x="4" y="40"/>
                  </a:lnTo>
                  <a:lnTo>
                    <a:pt x="6" y="28"/>
                  </a:lnTo>
                  <a:lnTo>
                    <a:pt x="6" y="0"/>
                  </a:lnTo>
                  <a:lnTo>
                    <a:pt x="16" y="2"/>
                  </a:lnTo>
                  <a:lnTo>
                    <a:pt x="16" y="30"/>
                  </a:lnTo>
                  <a:lnTo>
                    <a:pt x="16" y="41"/>
                  </a:lnTo>
                  <a:lnTo>
                    <a:pt x="14" y="53"/>
                  </a:lnTo>
                  <a:lnTo>
                    <a:pt x="13" y="64"/>
                  </a:lnTo>
                  <a:lnTo>
                    <a:pt x="11" y="74"/>
                  </a:lnTo>
                  <a:lnTo>
                    <a:pt x="0" y="7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160" name="Freeform 169">
              <a:extLst>
                <a:ext uri="{FF2B5EF4-FFF2-40B4-BE49-F238E27FC236}">
                  <a16:creationId xmlns:a16="http://schemas.microsoft.com/office/drawing/2014/main" id="{CF8C1296-6B64-C099-6D1C-6EF2832A2053}"/>
                </a:ext>
              </a:extLst>
            </p:cNvPr>
            <p:cNvSpPr>
              <a:spLocks/>
            </p:cNvSpPr>
            <p:nvPr/>
          </p:nvSpPr>
          <p:spPr bwMode="auto">
            <a:xfrm>
              <a:off x="1265238" y="2493962"/>
              <a:ext cx="17463" cy="4763"/>
            </a:xfrm>
            <a:custGeom>
              <a:avLst/>
              <a:gdLst>
                <a:gd name="T0" fmla="*/ 9 w 11"/>
                <a:gd name="T1" fmla="*/ 3 h 3"/>
                <a:gd name="T2" fmla="*/ 11 w 11"/>
                <a:gd name="T3" fmla="*/ 3 h 3"/>
                <a:gd name="T4" fmla="*/ 0 w 11"/>
                <a:gd name="T5" fmla="*/ 0 h 3"/>
                <a:gd name="T6" fmla="*/ 9 w 11"/>
                <a:gd name="T7" fmla="*/ 3 h 3"/>
              </a:gdLst>
              <a:ahLst/>
              <a:cxnLst>
                <a:cxn ang="0">
                  <a:pos x="T0" y="T1"/>
                </a:cxn>
                <a:cxn ang="0">
                  <a:pos x="T2" y="T3"/>
                </a:cxn>
                <a:cxn ang="0">
                  <a:pos x="T4" y="T5"/>
                </a:cxn>
                <a:cxn ang="0">
                  <a:pos x="T6" y="T7"/>
                </a:cxn>
              </a:cxnLst>
              <a:rect l="0" t="0" r="r" b="b"/>
              <a:pathLst>
                <a:path w="11" h="3">
                  <a:moveTo>
                    <a:pt x="9" y="3"/>
                  </a:moveTo>
                  <a:lnTo>
                    <a:pt x="11" y="3"/>
                  </a:lnTo>
                  <a:lnTo>
                    <a:pt x="0" y="0"/>
                  </a:lnTo>
                  <a:lnTo>
                    <a:pt x="9"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161" name="Freeform 170">
              <a:extLst>
                <a:ext uri="{FF2B5EF4-FFF2-40B4-BE49-F238E27FC236}">
                  <a16:creationId xmlns:a16="http://schemas.microsoft.com/office/drawing/2014/main" id="{BE783CFF-FF84-63F2-0B1B-531994EA052E}"/>
                </a:ext>
              </a:extLst>
            </p:cNvPr>
            <p:cNvSpPr>
              <a:spLocks/>
            </p:cNvSpPr>
            <p:nvPr/>
          </p:nvSpPr>
          <p:spPr bwMode="auto">
            <a:xfrm>
              <a:off x="1274763" y="2376487"/>
              <a:ext cx="15875" cy="12700"/>
            </a:xfrm>
            <a:custGeom>
              <a:avLst/>
              <a:gdLst>
                <a:gd name="T0" fmla="*/ 10 w 10"/>
                <a:gd name="T1" fmla="*/ 5 h 8"/>
                <a:gd name="T2" fmla="*/ 10 w 10"/>
                <a:gd name="T3" fmla="*/ 2 h 8"/>
                <a:gd name="T4" fmla="*/ 10 w 10"/>
                <a:gd name="T5" fmla="*/ 0 h 8"/>
                <a:gd name="T6" fmla="*/ 2 w 10"/>
                <a:gd name="T7" fmla="*/ 8 h 8"/>
                <a:gd name="T8" fmla="*/ 0 w 10"/>
                <a:gd name="T9" fmla="*/ 3 h 8"/>
                <a:gd name="T10" fmla="*/ 10 w 10"/>
                <a:gd name="T11" fmla="*/ 5 h 8"/>
              </a:gdLst>
              <a:ahLst/>
              <a:cxnLst>
                <a:cxn ang="0">
                  <a:pos x="T0" y="T1"/>
                </a:cxn>
                <a:cxn ang="0">
                  <a:pos x="T2" y="T3"/>
                </a:cxn>
                <a:cxn ang="0">
                  <a:pos x="T4" y="T5"/>
                </a:cxn>
                <a:cxn ang="0">
                  <a:pos x="T6" y="T7"/>
                </a:cxn>
                <a:cxn ang="0">
                  <a:pos x="T8" y="T9"/>
                </a:cxn>
                <a:cxn ang="0">
                  <a:pos x="T10" y="T11"/>
                </a:cxn>
              </a:cxnLst>
              <a:rect l="0" t="0" r="r" b="b"/>
              <a:pathLst>
                <a:path w="10" h="8">
                  <a:moveTo>
                    <a:pt x="10" y="5"/>
                  </a:moveTo>
                  <a:lnTo>
                    <a:pt x="10" y="2"/>
                  </a:lnTo>
                  <a:lnTo>
                    <a:pt x="10" y="0"/>
                  </a:lnTo>
                  <a:lnTo>
                    <a:pt x="2" y="8"/>
                  </a:lnTo>
                  <a:lnTo>
                    <a:pt x="0" y="3"/>
                  </a:lnTo>
                  <a:lnTo>
                    <a:pt x="10"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162" name="Freeform 171">
              <a:extLst>
                <a:ext uri="{FF2B5EF4-FFF2-40B4-BE49-F238E27FC236}">
                  <a16:creationId xmlns:a16="http://schemas.microsoft.com/office/drawing/2014/main" id="{F6AF2179-8E63-FE14-4335-051B5826831C}"/>
                </a:ext>
              </a:extLst>
            </p:cNvPr>
            <p:cNvSpPr>
              <a:spLocks/>
            </p:cNvSpPr>
            <p:nvPr/>
          </p:nvSpPr>
          <p:spPr bwMode="auto">
            <a:xfrm>
              <a:off x="1074738" y="2379662"/>
              <a:ext cx="161925" cy="65088"/>
            </a:xfrm>
            <a:custGeom>
              <a:avLst/>
              <a:gdLst>
                <a:gd name="T0" fmla="*/ 0 w 102"/>
                <a:gd name="T1" fmla="*/ 29 h 41"/>
                <a:gd name="T2" fmla="*/ 7 w 102"/>
                <a:gd name="T3" fmla="*/ 29 h 41"/>
                <a:gd name="T4" fmla="*/ 12 w 102"/>
                <a:gd name="T5" fmla="*/ 31 h 41"/>
                <a:gd name="T6" fmla="*/ 25 w 102"/>
                <a:gd name="T7" fmla="*/ 29 h 41"/>
                <a:gd name="T8" fmla="*/ 38 w 102"/>
                <a:gd name="T9" fmla="*/ 26 h 41"/>
                <a:gd name="T10" fmla="*/ 53 w 102"/>
                <a:gd name="T11" fmla="*/ 21 h 41"/>
                <a:gd name="T12" fmla="*/ 67 w 102"/>
                <a:gd name="T13" fmla="*/ 16 h 41"/>
                <a:gd name="T14" fmla="*/ 79 w 102"/>
                <a:gd name="T15" fmla="*/ 11 h 41"/>
                <a:gd name="T16" fmla="*/ 87 w 102"/>
                <a:gd name="T17" fmla="*/ 5 h 41"/>
                <a:gd name="T18" fmla="*/ 93 w 102"/>
                <a:gd name="T19" fmla="*/ 0 h 41"/>
                <a:gd name="T20" fmla="*/ 102 w 102"/>
                <a:gd name="T21" fmla="*/ 8 h 41"/>
                <a:gd name="T22" fmla="*/ 93 w 102"/>
                <a:gd name="T23" fmla="*/ 15 h 41"/>
                <a:gd name="T24" fmla="*/ 84 w 102"/>
                <a:gd name="T25" fmla="*/ 21 h 41"/>
                <a:gd name="T26" fmla="*/ 71 w 102"/>
                <a:gd name="T27" fmla="*/ 28 h 41"/>
                <a:gd name="T28" fmla="*/ 56 w 102"/>
                <a:gd name="T29" fmla="*/ 32 h 41"/>
                <a:gd name="T30" fmla="*/ 41 w 102"/>
                <a:gd name="T31" fmla="*/ 37 h 41"/>
                <a:gd name="T32" fmla="*/ 26 w 102"/>
                <a:gd name="T33" fmla="*/ 41 h 41"/>
                <a:gd name="T34" fmla="*/ 12 w 102"/>
                <a:gd name="T35" fmla="*/ 41 h 41"/>
                <a:gd name="T36" fmla="*/ 5 w 102"/>
                <a:gd name="T37" fmla="*/ 41 h 41"/>
                <a:gd name="T38" fmla="*/ 0 w 102"/>
                <a:gd name="T39" fmla="*/ 41 h 41"/>
                <a:gd name="T40" fmla="*/ 0 w 102"/>
                <a:gd name="T41" fmla="*/ 29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2" h="41">
                  <a:moveTo>
                    <a:pt x="0" y="29"/>
                  </a:moveTo>
                  <a:lnTo>
                    <a:pt x="7" y="29"/>
                  </a:lnTo>
                  <a:lnTo>
                    <a:pt x="12" y="31"/>
                  </a:lnTo>
                  <a:lnTo>
                    <a:pt x="25" y="29"/>
                  </a:lnTo>
                  <a:lnTo>
                    <a:pt x="38" y="26"/>
                  </a:lnTo>
                  <a:lnTo>
                    <a:pt x="53" y="21"/>
                  </a:lnTo>
                  <a:lnTo>
                    <a:pt x="67" y="16"/>
                  </a:lnTo>
                  <a:lnTo>
                    <a:pt x="79" y="11"/>
                  </a:lnTo>
                  <a:lnTo>
                    <a:pt x="87" y="5"/>
                  </a:lnTo>
                  <a:lnTo>
                    <a:pt x="93" y="0"/>
                  </a:lnTo>
                  <a:lnTo>
                    <a:pt x="102" y="8"/>
                  </a:lnTo>
                  <a:lnTo>
                    <a:pt x="93" y="15"/>
                  </a:lnTo>
                  <a:lnTo>
                    <a:pt x="84" y="21"/>
                  </a:lnTo>
                  <a:lnTo>
                    <a:pt x="71" y="28"/>
                  </a:lnTo>
                  <a:lnTo>
                    <a:pt x="56" y="32"/>
                  </a:lnTo>
                  <a:lnTo>
                    <a:pt x="41" y="37"/>
                  </a:lnTo>
                  <a:lnTo>
                    <a:pt x="26" y="41"/>
                  </a:lnTo>
                  <a:lnTo>
                    <a:pt x="12" y="41"/>
                  </a:lnTo>
                  <a:lnTo>
                    <a:pt x="5" y="41"/>
                  </a:lnTo>
                  <a:lnTo>
                    <a:pt x="0" y="41"/>
                  </a:lnTo>
                  <a:lnTo>
                    <a:pt x="0" y="2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163" name="Freeform 172">
              <a:extLst>
                <a:ext uri="{FF2B5EF4-FFF2-40B4-BE49-F238E27FC236}">
                  <a16:creationId xmlns:a16="http://schemas.microsoft.com/office/drawing/2014/main" id="{821659AA-8A59-D019-F1A1-F2EFEF9DAE95}"/>
                </a:ext>
              </a:extLst>
            </p:cNvPr>
            <p:cNvSpPr>
              <a:spLocks/>
            </p:cNvSpPr>
            <p:nvPr/>
          </p:nvSpPr>
          <p:spPr bwMode="auto">
            <a:xfrm>
              <a:off x="1285875" y="2466975"/>
              <a:ext cx="103188" cy="47625"/>
            </a:xfrm>
            <a:custGeom>
              <a:avLst/>
              <a:gdLst>
                <a:gd name="T0" fmla="*/ 65 w 65"/>
                <a:gd name="T1" fmla="*/ 10 h 30"/>
                <a:gd name="T2" fmla="*/ 59 w 65"/>
                <a:gd name="T3" fmla="*/ 12 h 30"/>
                <a:gd name="T4" fmla="*/ 52 w 65"/>
                <a:gd name="T5" fmla="*/ 12 h 30"/>
                <a:gd name="T6" fmla="*/ 42 w 65"/>
                <a:gd name="T7" fmla="*/ 13 h 30"/>
                <a:gd name="T8" fmla="*/ 34 w 65"/>
                <a:gd name="T9" fmla="*/ 17 h 30"/>
                <a:gd name="T10" fmla="*/ 24 w 65"/>
                <a:gd name="T11" fmla="*/ 20 h 30"/>
                <a:gd name="T12" fmla="*/ 14 w 65"/>
                <a:gd name="T13" fmla="*/ 23 h 30"/>
                <a:gd name="T14" fmla="*/ 6 w 65"/>
                <a:gd name="T15" fmla="*/ 30 h 30"/>
                <a:gd name="T16" fmla="*/ 0 w 65"/>
                <a:gd name="T17" fmla="*/ 22 h 30"/>
                <a:gd name="T18" fmla="*/ 9 w 65"/>
                <a:gd name="T19" fmla="*/ 15 h 30"/>
                <a:gd name="T20" fmla="*/ 19 w 65"/>
                <a:gd name="T21" fmla="*/ 10 h 30"/>
                <a:gd name="T22" fmla="*/ 29 w 65"/>
                <a:gd name="T23" fmla="*/ 7 h 30"/>
                <a:gd name="T24" fmla="*/ 41 w 65"/>
                <a:gd name="T25" fmla="*/ 4 h 30"/>
                <a:gd name="T26" fmla="*/ 49 w 65"/>
                <a:gd name="T27" fmla="*/ 2 h 30"/>
                <a:gd name="T28" fmla="*/ 57 w 65"/>
                <a:gd name="T29" fmla="*/ 0 h 30"/>
                <a:gd name="T30" fmla="*/ 63 w 65"/>
                <a:gd name="T31" fmla="*/ 0 h 30"/>
                <a:gd name="T32" fmla="*/ 65 w 65"/>
                <a:gd name="T33" fmla="*/ 1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5" h="30">
                  <a:moveTo>
                    <a:pt x="65" y="10"/>
                  </a:moveTo>
                  <a:lnTo>
                    <a:pt x="59" y="12"/>
                  </a:lnTo>
                  <a:lnTo>
                    <a:pt x="52" y="12"/>
                  </a:lnTo>
                  <a:lnTo>
                    <a:pt x="42" y="13"/>
                  </a:lnTo>
                  <a:lnTo>
                    <a:pt x="34" y="17"/>
                  </a:lnTo>
                  <a:lnTo>
                    <a:pt x="24" y="20"/>
                  </a:lnTo>
                  <a:lnTo>
                    <a:pt x="14" y="23"/>
                  </a:lnTo>
                  <a:lnTo>
                    <a:pt x="6" y="30"/>
                  </a:lnTo>
                  <a:lnTo>
                    <a:pt x="0" y="22"/>
                  </a:lnTo>
                  <a:lnTo>
                    <a:pt x="9" y="15"/>
                  </a:lnTo>
                  <a:lnTo>
                    <a:pt x="19" y="10"/>
                  </a:lnTo>
                  <a:lnTo>
                    <a:pt x="29" y="7"/>
                  </a:lnTo>
                  <a:lnTo>
                    <a:pt x="41" y="4"/>
                  </a:lnTo>
                  <a:lnTo>
                    <a:pt x="49" y="2"/>
                  </a:lnTo>
                  <a:lnTo>
                    <a:pt x="57" y="0"/>
                  </a:lnTo>
                  <a:lnTo>
                    <a:pt x="63" y="0"/>
                  </a:lnTo>
                  <a:lnTo>
                    <a:pt x="65"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164" name="Freeform 173">
              <a:extLst>
                <a:ext uri="{FF2B5EF4-FFF2-40B4-BE49-F238E27FC236}">
                  <a16:creationId xmlns:a16="http://schemas.microsoft.com/office/drawing/2014/main" id="{011BBF65-F62D-1B9F-2DBE-B438AB25534F}"/>
                </a:ext>
              </a:extLst>
            </p:cNvPr>
            <p:cNvSpPr>
              <a:spLocks/>
            </p:cNvSpPr>
            <p:nvPr/>
          </p:nvSpPr>
          <p:spPr bwMode="auto">
            <a:xfrm>
              <a:off x="1230313" y="2501900"/>
              <a:ext cx="65088" cy="115888"/>
            </a:xfrm>
            <a:custGeom>
              <a:avLst/>
              <a:gdLst>
                <a:gd name="T0" fmla="*/ 41 w 41"/>
                <a:gd name="T1" fmla="*/ 8 h 73"/>
                <a:gd name="T2" fmla="*/ 35 w 41"/>
                <a:gd name="T3" fmla="*/ 13 h 73"/>
                <a:gd name="T4" fmla="*/ 28 w 41"/>
                <a:gd name="T5" fmla="*/ 19 h 73"/>
                <a:gd name="T6" fmla="*/ 23 w 41"/>
                <a:gd name="T7" fmla="*/ 26 h 73"/>
                <a:gd name="T8" fmla="*/ 17 w 41"/>
                <a:gd name="T9" fmla="*/ 34 h 73"/>
                <a:gd name="T10" fmla="*/ 13 w 41"/>
                <a:gd name="T11" fmla="*/ 42 h 73"/>
                <a:gd name="T12" fmla="*/ 10 w 41"/>
                <a:gd name="T13" fmla="*/ 52 h 73"/>
                <a:gd name="T14" fmla="*/ 10 w 41"/>
                <a:gd name="T15" fmla="*/ 55 h 73"/>
                <a:gd name="T16" fmla="*/ 10 w 41"/>
                <a:gd name="T17" fmla="*/ 60 h 73"/>
                <a:gd name="T18" fmla="*/ 12 w 41"/>
                <a:gd name="T19" fmla="*/ 65 h 73"/>
                <a:gd name="T20" fmla="*/ 12 w 41"/>
                <a:gd name="T21" fmla="*/ 71 h 73"/>
                <a:gd name="T22" fmla="*/ 2 w 41"/>
                <a:gd name="T23" fmla="*/ 73 h 73"/>
                <a:gd name="T24" fmla="*/ 0 w 41"/>
                <a:gd name="T25" fmla="*/ 67 h 73"/>
                <a:gd name="T26" fmla="*/ 0 w 41"/>
                <a:gd name="T27" fmla="*/ 62 h 73"/>
                <a:gd name="T28" fmla="*/ 0 w 41"/>
                <a:gd name="T29" fmla="*/ 55 h 73"/>
                <a:gd name="T30" fmla="*/ 0 w 41"/>
                <a:gd name="T31" fmla="*/ 50 h 73"/>
                <a:gd name="T32" fmla="*/ 4 w 41"/>
                <a:gd name="T33" fmla="*/ 39 h 73"/>
                <a:gd name="T34" fmla="*/ 9 w 41"/>
                <a:gd name="T35" fmla="*/ 29 h 73"/>
                <a:gd name="T36" fmla="*/ 13 w 41"/>
                <a:gd name="T37" fmla="*/ 19 h 73"/>
                <a:gd name="T38" fmla="*/ 20 w 41"/>
                <a:gd name="T39" fmla="*/ 11 h 73"/>
                <a:gd name="T40" fmla="*/ 28 w 41"/>
                <a:gd name="T41" fmla="*/ 4 h 73"/>
                <a:gd name="T42" fmla="*/ 35 w 41"/>
                <a:gd name="T43" fmla="*/ 0 h 73"/>
                <a:gd name="T44" fmla="*/ 41 w 41"/>
                <a:gd name="T45" fmla="*/ 8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1" h="73">
                  <a:moveTo>
                    <a:pt x="41" y="8"/>
                  </a:moveTo>
                  <a:lnTo>
                    <a:pt x="35" y="13"/>
                  </a:lnTo>
                  <a:lnTo>
                    <a:pt x="28" y="19"/>
                  </a:lnTo>
                  <a:lnTo>
                    <a:pt x="23" y="26"/>
                  </a:lnTo>
                  <a:lnTo>
                    <a:pt x="17" y="34"/>
                  </a:lnTo>
                  <a:lnTo>
                    <a:pt x="13" y="42"/>
                  </a:lnTo>
                  <a:lnTo>
                    <a:pt x="10" y="52"/>
                  </a:lnTo>
                  <a:lnTo>
                    <a:pt x="10" y="55"/>
                  </a:lnTo>
                  <a:lnTo>
                    <a:pt x="10" y="60"/>
                  </a:lnTo>
                  <a:lnTo>
                    <a:pt x="12" y="65"/>
                  </a:lnTo>
                  <a:lnTo>
                    <a:pt x="12" y="71"/>
                  </a:lnTo>
                  <a:lnTo>
                    <a:pt x="2" y="73"/>
                  </a:lnTo>
                  <a:lnTo>
                    <a:pt x="0" y="67"/>
                  </a:lnTo>
                  <a:lnTo>
                    <a:pt x="0" y="62"/>
                  </a:lnTo>
                  <a:lnTo>
                    <a:pt x="0" y="55"/>
                  </a:lnTo>
                  <a:lnTo>
                    <a:pt x="0" y="50"/>
                  </a:lnTo>
                  <a:lnTo>
                    <a:pt x="4" y="39"/>
                  </a:lnTo>
                  <a:lnTo>
                    <a:pt x="9" y="29"/>
                  </a:lnTo>
                  <a:lnTo>
                    <a:pt x="13" y="19"/>
                  </a:lnTo>
                  <a:lnTo>
                    <a:pt x="20" y="11"/>
                  </a:lnTo>
                  <a:lnTo>
                    <a:pt x="28" y="4"/>
                  </a:lnTo>
                  <a:lnTo>
                    <a:pt x="35" y="0"/>
                  </a:lnTo>
                  <a:lnTo>
                    <a:pt x="41" y="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165" name="Freeform 174">
              <a:extLst>
                <a:ext uri="{FF2B5EF4-FFF2-40B4-BE49-F238E27FC236}">
                  <a16:creationId xmlns:a16="http://schemas.microsoft.com/office/drawing/2014/main" id="{DC5F3365-C4F7-1C79-9402-63520DB4CD28}"/>
                </a:ext>
              </a:extLst>
            </p:cNvPr>
            <p:cNvSpPr>
              <a:spLocks/>
            </p:cNvSpPr>
            <p:nvPr/>
          </p:nvSpPr>
          <p:spPr bwMode="auto">
            <a:xfrm>
              <a:off x="1285875" y="2501900"/>
              <a:ext cx="9525" cy="12700"/>
            </a:xfrm>
            <a:custGeom>
              <a:avLst/>
              <a:gdLst>
                <a:gd name="T0" fmla="*/ 0 w 6"/>
                <a:gd name="T1" fmla="*/ 0 h 8"/>
                <a:gd name="T2" fmla="*/ 6 w 6"/>
                <a:gd name="T3" fmla="*/ 8 h 8"/>
                <a:gd name="T4" fmla="*/ 0 w 6"/>
                <a:gd name="T5" fmla="*/ 0 h 8"/>
              </a:gdLst>
              <a:ahLst/>
              <a:cxnLst>
                <a:cxn ang="0">
                  <a:pos x="T0" y="T1"/>
                </a:cxn>
                <a:cxn ang="0">
                  <a:pos x="T2" y="T3"/>
                </a:cxn>
                <a:cxn ang="0">
                  <a:pos x="T4" y="T5"/>
                </a:cxn>
              </a:cxnLst>
              <a:rect l="0" t="0" r="r" b="b"/>
              <a:pathLst>
                <a:path w="6" h="8">
                  <a:moveTo>
                    <a:pt x="0" y="0"/>
                  </a:moveTo>
                  <a:lnTo>
                    <a:pt x="6" y="8"/>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166" name="Freeform 175">
              <a:extLst>
                <a:ext uri="{FF2B5EF4-FFF2-40B4-BE49-F238E27FC236}">
                  <a16:creationId xmlns:a16="http://schemas.microsoft.com/office/drawing/2014/main" id="{66D40448-58F9-2452-4247-A60211C6F149}"/>
                </a:ext>
              </a:extLst>
            </p:cNvPr>
            <p:cNvSpPr>
              <a:spLocks/>
            </p:cNvSpPr>
            <p:nvPr/>
          </p:nvSpPr>
          <p:spPr bwMode="auto">
            <a:xfrm>
              <a:off x="1233488" y="2614612"/>
              <a:ext cx="31750" cy="146050"/>
            </a:xfrm>
            <a:custGeom>
              <a:avLst/>
              <a:gdLst>
                <a:gd name="T0" fmla="*/ 10 w 20"/>
                <a:gd name="T1" fmla="*/ 0 h 92"/>
                <a:gd name="T2" fmla="*/ 13 w 20"/>
                <a:gd name="T3" fmla="*/ 10 h 92"/>
                <a:gd name="T4" fmla="*/ 16 w 20"/>
                <a:gd name="T5" fmla="*/ 23 h 92"/>
                <a:gd name="T6" fmla="*/ 18 w 20"/>
                <a:gd name="T7" fmla="*/ 35 h 92"/>
                <a:gd name="T8" fmla="*/ 20 w 20"/>
                <a:gd name="T9" fmla="*/ 48 h 92"/>
                <a:gd name="T10" fmla="*/ 20 w 20"/>
                <a:gd name="T11" fmla="*/ 59 h 92"/>
                <a:gd name="T12" fmla="*/ 20 w 20"/>
                <a:gd name="T13" fmla="*/ 72 h 92"/>
                <a:gd name="T14" fmla="*/ 16 w 20"/>
                <a:gd name="T15" fmla="*/ 84 h 92"/>
                <a:gd name="T16" fmla="*/ 13 w 20"/>
                <a:gd name="T17" fmla="*/ 92 h 92"/>
                <a:gd name="T18" fmla="*/ 3 w 20"/>
                <a:gd name="T19" fmla="*/ 89 h 92"/>
                <a:gd name="T20" fmla="*/ 7 w 20"/>
                <a:gd name="T21" fmla="*/ 80 h 92"/>
                <a:gd name="T22" fmla="*/ 8 w 20"/>
                <a:gd name="T23" fmla="*/ 71 h 92"/>
                <a:gd name="T24" fmla="*/ 10 w 20"/>
                <a:gd name="T25" fmla="*/ 59 h 92"/>
                <a:gd name="T26" fmla="*/ 10 w 20"/>
                <a:gd name="T27" fmla="*/ 48 h 92"/>
                <a:gd name="T28" fmla="*/ 8 w 20"/>
                <a:gd name="T29" fmla="*/ 36 h 92"/>
                <a:gd name="T30" fmla="*/ 7 w 20"/>
                <a:gd name="T31" fmla="*/ 25 h 92"/>
                <a:gd name="T32" fmla="*/ 3 w 20"/>
                <a:gd name="T33" fmla="*/ 13 h 92"/>
                <a:gd name="T34" fmla="*/ 0 w 20"/>
                <a:gd name="T35" fmla="*/ 2 h 92"/>
                <a:gd name="T36" fmla="*/ 10 w 20"/>
                <a:gd name="T37"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 h="92">
                  <a:moveTo>
                    <a:pt x="10" y="0"/>
                  </a:moveTo>
                  <a:lnTo>
                    <a:pt x="13" y="10"/>
                  </a:lnTo>
                  <a:lnTo>
                    <a:pt x="16" y="23"/>
                  </a:lnTo>
                  <a:lnTo>
                    <a:pt x="18" y="35"/>
                  </a:lnTo>
                  <a:lnTo>
                    <a:pt x="20" y="48"/>
                  </a:lnTo>
                  <a:lnTo>
                    <a:pt x="20" y="59"/>
                  </a:lnTo>
                  <a:lnTo>
                    <a:pt x="20" y="72"/>
                  </a:lnTo>
                  <a:lnTo>
                    <a:pt x="16" y="84"/>
                  </a:lnTo>
                  <a:lnTo>
                    <a:pt x="13" y="92"/>
                  </a:lnTo>
                  <a:lnTo>
                    <a:pt x="3" y="89"/>
                  </a:lnTo>
                  <a:lnTo>
                    <a:pt x="7" y="80"/>
                  </a:lnTo>
                  <a:lnTo>
                    <a:pt x="8" y="71"/>
                  </a:lnTo>
                  <a:lnTo>
                    <a:pt x="10" y="59"/>
                  </a:lnTo>
                  <a:lnTo>
                    <a:pt x="10" y="48"/>
                  </a:lnTo>
                  <a:lnTo>
                    <a:pt x="8" y="36"/>
                  </a:lnTo>
                  <a:lnTo>
                    <a:pt x="7" y="25"/>
                  </a:lnTo>
                  <a:lnTo>
                    <a:pt x="3" y="13"/>
                  </a:lnTo>
                  <a:lnTo>
                    <a:pt x="0" y="2"/>
                  </a:lnTo>
                  <a:lnTo>
                    <a:pt x="1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167" name="Freeform 176">
              <a:extLst>
                <a:ext uri="{FF2B5EF4-FFF2-40B4-BE49-F238E27FC236}">
                  <a16:creationId xmlns:a16="http://schemas.microsoft.com/office/drawing/2014/main" id="{39B025D9-A459-248B-4198-30663C66402A}"/>
                </a:ext>
              </a:extLst>
            </p:cNvPr>
            <p:cNvSpPr>
              <a:spLocks/>
            </p:cNvSpPr>
            <p:nvPr/>
          </p:nvSpPr>
          <p:spPr bwMode="auto">
            <a:xfrm>
              <a:off x="1233488" y="2614612"/>
              <a:ext cx="15875" cy="3175"/>
            </a:xfrm>
            <a:custGeom>
              <a:avLst/>
              <a:gdLst>
                <a:gd name="T0" fmla="*/ 0 w 10"/>
                <a:gd name="T1" fmla="*/ 2 h 2"/>
                <a:gd name="T2" fmla="*/ 10 w 10"/>
                <a:gd name="T3" fmla="*/ 0 h 2"/>
                <a:gd name="T4" fmla="*/ 0 w 10"/>
                <a:gd name="T5" fmla="*/ 2 h 2"/>
              </a:gdLst>
              <a:ahLst/>
              <a:cxnLst>
                <a:cxn ang="0">
                  <a:pos x="T0" y="T1"/>
                </a:cxn>
                <a:cxn ang="0">
                  <a:pos x="T2" y="T3"/>
                </a:cxn>
                <a:cxn ang="0">
                  <a:pos x="T4" y="T5"/>
                </a:cxn>
              </a:cxnLst>
              <a:rect l="0" t="0" r="r" b="b"/>
              <a:pathLst>
                <a:path w="10" h="2">
                  <a:moveTo>
                    <a:pt x="0" y="2"/>
                  </a:moveTo>
                  <a:lnTo>
                    <a:pt x="10" y="0"/>
                  </a:lnTo>
                  <a:lnTo>
                    <a:pt x="0"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168" name="Freeform 177">
              <a:extLst>
                <a:ext uri="{FF2B5EF4-FFF2-40B4-BE49-F238E27FC236}">
                  <a16:creationId xmlns:a16="http://schemas.microsoft.com/office/drawing/2014/main" id="{1DBE9334-10E2-5C0A-5A4A-8731312B11A1}"/>
                </a:ext>
              </a:extLst>
            </p:cNvPr>
            <p:cNvSpPr>
              <a:spLocks/>
            </p:cNvSpPr>
            <p:nvPr/>
          </p:nvSpPr>
          <p:spPr bwMode="auto">
            <a:xfrm>
              <a:off x="1233488" y="2716212"/>
              <a:ext cx="95250" cy="65088"/>
            </a:xfrm>
            <a:custGeom>
              <a:avLst/>
              <a:gdLst>
                <a:gd name="T0" fmla="*/ 13 w 60"/>
                <a:gd name="T1" fmla="*/ 28 h 41"/>
                <a:gd name="T2" fmla="*/ 11 w 60"/>
                <a:gd name="T3" fmla="*/ 34 h 41"/>
                <a:gd name="T4" fmla="*/ 10 w 60"/>
                <a:gd name="T5" fmla="*/ 31 h 41"/>
                <a:gd name="T6" fmla="*/ 8 w 60"/>
                <a:gd name="T7" fmla="*/ 29 h 41"/>
                <a:gd name="T8" fmla="*/ 7 w 60"/>
                <a:gd name="T9" fmla="*/ 29 h 41"/>
                <a:gd name="T10" fmla="*/ 8 w 60"/>
                <a:gd name="T11" fmla="*/ 29 h 41"/>
                <a:gd name="T12" fmla="*/ 15 w 60"/>
                <a:gd name="T13" fmla="*/ 25 h 41"/>
                <a:gd name="T14" fmla="*/ 33 w 60"/>
                <a:gd name="T15" fmla="*/ 13 h 41"/>
                <a:gd name="T16" fmla="*/ 44 w 60"/>
                <a:gd name="T17" fmla="*/ 7 h 41"/>
                <a:gd name="T18" fmla="*/ 51 w 60"/>
                <a:gd name="T19" fmla="*/ 3 h 41"/>
                <a:gd name="T20" fmla="*/ 56 w 60"/>
                <a:gd name="T21" fmla="*/ 0 h 41"/>
                <a:gd name="T22" fmla="*/ 60 w 60"/>
                <a:gd name="T23" fmla="*/ 10 h 41"/>
                <a:gd name="T24" fmla="*/ 56 w 60"/>
                <a:gd name="T25" fmla="*/ 13 h 41"/>
                <a:gd name="T26" fmla="*/ 49 w 60"/>
                <a:gd name="T27" fmla="*/ 16 h 41"/>
                <a:gd name="T28" fmla="*/ 39 w 60"/>
                <a:gd name="T29" fmla="*/ 21 h 41"/>
                <a:gd name="T30" fmla="*/ 21 w 60"/>
                <a:gd name="T31" fmla="*/ 34 h 41"/>
                <a:gd name="T32" fmla="*/ 15 w 60"/>
                <a:gd name="T33" fmla="*/ 38 h 41"/>
                <a:gd name="T34" fmla="*/ 11 w 60"/>
                <a:gd name="T35" fmla="*/ 39 h 41"/>
                <a:gd name="T36" fmla="*/ 7 w 60"/>
                <a:gd name="T37" fmla="*/ 41 h 41"/>
                <a:gd name="T38" fmla="*/ 3 w 60"/>
                <a:gd name="T39" fmla="*/ 39 h 41"/>
                <a:gd name="T40" fmla="*/ 0 w 60"/>
                <a:gd name="T41" fmla="*/ 33 h 41"/>
                <a:gd name="T42" fmla="*/ 3 w 60"/>
                <a:gd name="T43" fmla="*/ 25 h 41"/>
                <a:gd name="T44" fmla="*/ 13 w 60"/>
                <a:gd name="T45" fmla="*/ 28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0" h="41">
                  <a:moveTo>
                    <a:pt x="13" y="28"/>
                  </a:moveTo>
                  <a:lnTo>
                    <a:pt x="11" y="34"/>
                  </a:lnTo>
                  <a:lnTo>
                    <a:pt x="10" y="31"/>
                  </a:lnTo>
                  <a:lnTo>
                    <a:pt x="8" y="29"/>
                  </a:lnTo>
                  <a:lnTo>
                    <a:pt x="7" y="29"/>
                  </a:lnTo>
                  <a:lnTo>
                    <a:pt x="8" y="29"/>
                  </a:lnTo>
                  <a:lnTo>
                    <a:pt x="15" y="25"/>
                  </a:lnTo>
                  <a:lnTo>
                    <a:pt x="33" y="13"/>
                  </a:lnTo>
                  <a:lnTo>
                    <a:pt x="44" y="7"/>
                  </a:lnTo>
                  <a:lnTo>
                    <a:pt x="51" y="3"/>
                  </a:lnTo>
                  <a:lnTo>
                    <a:pt x="56" y="0"/>
                  </a:lnTo>
                  <a:lnTo>
                    <a:pt x="60" y="10"/>
                  </a:lnTo>
                  <a:lnTo>
                    <a:pt x="56" y="13"/>
                  </a:lnTo>
                  <a:lnTo>
                    <a:pt x="49" y="16"/>
                  </a:lnTo>
                  <a:lnTo>
                    <a:pt x="39" y="21"/>
                  </a:lnTo>
                  <a:lnTo>
                    <a:pt x="21" y="34"/>
                  </a:lnTo>
                  <a:lnTo>
                    <a:pt x="15" y="38"/>
                  </a:lnTo>
                  <a:lnTo>
                    <a:pt x="11" y="39"/>
                  </a:lnTo>
                  <a:lnTo>
                    <a:pt x="7" y="41"/>
                  </a:lnTo>
                  <a:lnTo>
                    <a:pt x="3" y="39"/>
                  </a:lnTo>
                  <a:lnTo>
                    <a:pt x="0" y="33"/>
                  </a:lnTo>
                  <a:lnTo>
                    <a:pt x="3" y="25"/>
                  </a:lnTo>
                  <a:lnTo>
                    <a:pt x="13" y="2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169" name="Freeform 178">
              <a:extLst>
                <a:ext uri="{FF2B5EF4-FFF2-40B4-BE49-F238E27FC236}">
                  <a16:creationId xmlns:a16="http://schemas.microsoft.com/office/drawing/2014/main" id="{2A3CA3EE-A323-8E36-8A07-3FDF20971032}"/>
                </a:ext>
              </a:extLst>
            </p:cNvPr>
            <p:cNvSpPr>
              <a:spLocks/>
            </p:cNvSpPr>
            <p:nvPr/>
          </p:nvSpPr>
          <p:spPr bwMode="auto">
            <a:xfrm>
              <a:off x="1238250" y="2755900"/>
              <a:ext cx="15875" cy="4763"/>
            </a:xfrm>
            <a:custGeom>
              <a:avLst/>
              <a:gdLst>
                <a:gd name="T0" fmla="*/ 0 w 10"/>
                <a:gd name="T1" fmla="*/ 0 h 3"/>
                <a:gd name="T2" fmla="*/ 10 w 10"/>
                <a:gd name="T3" fmla="*/ 3 h 3"/>
                <a:gd name="T4" fmla="*/ 0 w 10"/>
                <a:gd name="T5" fmla="*/ 0 h 3"/>
              </a:gdLst>
              <a:ahLst/>
              <a:cxnLst>
                <a:cxn ang="0">
                  <a:pos x="T0" y="T1"/>
                </a:cxn>
                <a:cxn ang="0">
                  <a:pos x="T2" y="T3"/>
                </a:cxn>
                <a:cxn ang="0">
                  <a:pos x="T4" y="T5"/>
                </a:cxn>
              </a:cxnLst>
              <a:rect l="0" t="0" r="r" b="b"/>
              <a:pathLst>
                <a:path w="10" h="3">
                  <a:moveTo>
                    <a:pt x="0" y="0"/>
                  </a:moveTo>
                  <a:lnTo>
                    <a:pt x="10" y="3"/>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170" name="Freeform 179">
              <a:extLst>
                <a:ext uri="{FF2B5EF4-FFF2-40B4-BE49-F238E27FC236}">
                  <a16:creationId xmlns:a16="http://schemas.microsoft.com/office/drawing/2014/main" id="{B053F234-C5FC-6354-CA5D-2952240625CE}"/>
                </a:ext>
              </a:extLst>
            </p:cNvPr>
            <p:cNvSpPr>
              <a:spLocks/>
            </p:cNvSpPr>
            <p:nvPr/>
          </p:nvSpPr>
          <p:spPr bwMode="auto">
            <a:xfrm>
              <a:off x="1322388" y="2536825"/>
              <a:ext cx="139700" cy="195263"/>
            </a:xfrm>
            <a:custGeom>
              <a:avLst/>
              <a:gdLst>
                <a:gd name="T0" fmla="*/ 0 w 88"/>
                <a:gd name="T1" fmla="*/ 113 h 123"/>
                <a:gd name="T2" fmla="*/ 6 w 88"/>
                <a:gd name="T3" fmla="*/ 110 h 123"/>
                <a:gd name="T4" fmla="*/ 13 w 88"/>
                <a:gd name="T5" fmla="*/ 107 h 123"/>
                <a:gd name="T6" fmla="*/ 27 w 88"/>
                <a:gd name="T7" fmla="*/ 95 h 123"/>
                <a:gd name="T8" fmla="*/ 36 w 88"/>
                <a:gd name="T9" fmla="*/ 89 h 123"/>
                <a:gd name="T10" fmla="*/ 44 w 88"/>
                <a:gd name="T11" fmla="*/ 80 h 123"/>
                <a:gd name="T12" fmla="*/ 50 w 88"/>
                <a:gd name="T13" fmla="*/ 72 h 123"/>
                <a:gd name="T14" fmla="*/ 57 w 88"/>
                <a:gd name="T15" fmla="*/ 64 h 123"/>
                <a:gd name="T16" fmla="*/ 63 w 88"/>
                <a:gd name="T17" fmla="*/ 56 h 123"/>
                <a:gd name="T18" fmla="*/ 68 w 88"/>
                <a:gd name="T19" fmla="*/ 48 h 123"/>
                <a:gd name="T20" fmla="*/ 71 w 88"/>
                <a:gd name="T21" fmla="*/ 40 h 123"/>
                <a:gd name="T22" fmla="*/ 75 w 88"/>
                <a:gd name="T23" fmla="*/ 31 h 123"/>
                <a:gd name="T24" fmla="*/ 76 w 88"/>
                <a:gd name="T25" fmla="*/ 25 h 123"/>
                <a:gd name="T26" fmla="*/ 78 w 88"/>
                <a:gd name="T27" fmla="*/ 17 h 123"/>
                <a:gd name="T28" fmla="*/ 76 w 88"/>
                <a:gd name="T29" fmla="*/ 12 h 123"/>
                <a:gd name="T30" fmla="*/ 76 w 88"/>
                <a:gd name="T31" fmla="*/ 9 h 123"/>
                <a:gd name="T32" fmla="*/ 75 w 88"/>
                <a:gd name="T33" fmla="*/ 5 h 123"/>
                <a:gd name="T34" fmla="*/ 83 w 88"/>
                <a:gd name="T35" fmla="*/ 0 h 123"/>
                <a:gd name="T36" fmla="*/ 85 w 88"/>
                <a:gd name="T37" fmla="*/ 5 h 123"/>
                <a:gd name="T38" fmla="*/ 86 w 88"/>
                <a:gd name="T39" fmla="*/ 9 h 123"/>
                <a:gd name="T40" fmla="*/ 88 w 88"/>
                <a:gd name="T41" fmla="*/ 17 h 123"/>
                <a:gd name="T42" fmla="*/ 88 w 88"/>
                <a:gd name="T43" fmla="*/ 27 h 123"/>
                <a:gd name="T44" fmla="*/ 85 w 88"/>
                <a:gd name="T45" fmla="*/ 35 h 123"/>
                <a:gd name="T46" fmla="*/ 81 w 88"/>
                <a:gd name="T47" fmla="*/ 45 h 123"/>
                <a:gd name="T48" fmla="*/ 76 w 88"/>
                <a:gd name="T49" fmla="*/ 53 h 123"/>
                <a:gd name="T50" fmla="*/ 71 w 88"/>
                <a:gd name="T51" fmla="*/ 62 h 123"/>
                <a:gd name="T52" fmla="*/ 65 w 88"/>
                <a:gd name="T53" fmla="*/ 72 h 123"/>
                <a:gd name="T54" fmla="*/ 58 w 88"/>
                <a:gd name="T55" fmla="*/ 80 h 123"/>
                <a:gd name="T56" fmla="*/ 50 w 88"/>
                <a:gd name="T57" fmla="*/ 89 h 123"/>
                <a:gd name="T58" fmla="*/ 44 w 88"/>
                <a:gd name="T59" fmla="*/ 95 h 123"/>
                <a:gd name="T60" fmla="*/ 36 w 88"/>
                <a:gd name="T61" fmla="*/ 103 h 123"/>
                <a:gd name="T62" fmla="*/ 19 w 88"/>
                <a:gd name="T63" fmla="*/ 115 h 123"/>
                <a:gd name="T64" fmla="*/ 11 w 88"/>
                <a:gd name="T65" fmla="*/ 120 h 123"/>
                <a:gd name="T66" fmla="*/ 4 w 88"/>
                <a:gd name="T67" fmla="*/ 123 h 123"/>
                <a:gd name="T68" fmla="*/ 0 w 88"/>
                <a:gd name="T69" fmla="*/ 113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8" h="123">
                  <a:moveTo>
                    <a:pt x="0" y="113"/>
                  </a:moveTo>
                  <a:lnTo>
                    <a:pt x="6" y="110"/>
                  </a:lnTo>
                  <a:lnTo>
                    <a:pt x="13" y="107"/>
                  </a:lnTo>
                  <a:lnTo>
                    <a:pt x="27" y="95"/>
                  </a:lnTo>
                  <a:lnTo>
                    <a:pt x="36" y="89"/>
                  </a:lnTo>
                  <a:lnTo>
                    <a:pt x="44" y="80"/>
                  </a:lnTo>
                  <a:lnTo>
                    <a:pt x="50" y="72"/>
                  </a:lnTo>
                  <a:lnTo>
                    <a:pt x="57" y="64"/>
                  </a:lnTo>
                  <a:lnTo>
                    <a:pt x="63" y="56"/>
                  </a:lnTo>
                  <a:lnTo>
                    <a:pt x="68" y="48"/>
                  </a:lnTo>
                  <a:lnTo>
                    <a:pt x="71" y="40"/>
                  </a:lnTo>
                  <a:lnTo>
                    <a:pt x="75" y="31"/>
                  </a:lnTo>
                  <a:lnTo>
                    <a:pt x="76" y="25"/>
                  </a:lnTo>
                  <a:lnTo>
                    <a:pt x="78" y="17"/>
                  </a:lnTo>
                  <a:lnTo>
                    <a:pt x="76" y="12"/>
                  </a:lnTo>
                  <a:lnTo>
                    <a:pt x="76" y="9"/>
                  </a:lnTo>
                  <a:lnTo>
                    <a:pt x="75" y="5"/>
                  </a:lnTo>
                  <a:lnTo>
                    <a:pt x="83" y="0"/>
                  </a:lnTo>
                  <a:lnTo>
                    <a:pt x="85" y="5"/>
                  </a:lnTo>
                  <a:lnTo>
                    <a:pt x="86" y="9"/>
                  </a:lnTo>
                  <a:lnTo>
                    <a:pt x="88" y="17"/>
                  </a:lnTo>
                  <a:lnTo>
                    <a:pt x="88" y="27"/>
                  </a:lnTo>
                  <a:lnTo>
                    <a:pt x="85" y="35"/>
                  </a:lnTo>
                  <a:lnTo>
                    <a:pt x="81" y="45"/>
                  </a:lnTo>
                  <a:lnTo>
                    <a:pt x="76" y="53"/>
                  </a:lnTo>
                  <a:lnTo>
                    <a:pt x="71" y="62"/>
                  </a:lnTo>
                  <a:lnTo>
                    <a:pt x="65" y="72"/>
                  </a:lnTo>
                  <a:lnTo>
                    <a:pt x="58" y="80"/>
                  </a:lnTo>
                  <a:lnTo>
                    <a:pt x="50" y="89"/>
                  </a:lnTo>
                  <a:lnTo>
                    <a:pt x="44" y="95"/>
                  </a:lnTo>
                  <a:lnTo>
                    <a:pt x="36" y="103"/>
                  </a:lnTo>
                  <a:lnTo>
                    <a:pt x="19" y="115"/>
                  </a:lnTo>
                  <a:lnTo>
                    <a:pt x="11" y="120"/>
                  </a:lnTo>
                  <a:lnTo>
                    <a:pt x="4" y="123"/>
                  </a:lnTo>
                  <a:lnTo>
                    <a:pt x="0" y="11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171" name="Freeform 180">
              <a:extLst>
                <a:ext uri="{FF2B5EF4-FFF2-40B4-BE49-F238E27FC236}">
                  <a16:creationId xmlns:a16="http://schemas.microsoft.com/office/drawing/2014/main" id="{172C7145-881E-5CD7-E36A-C8C0C4486DE7}"/>
                </a:ext>
              </a:extLst>
            </p:cNvPr>
            <p:cNvSpPr>
              <a:spLocks/>
            </p:cNvSpPr>
            <p:nvPr/>
          </p:nvSpPr>
          <p:spPr bwMode="auto">
            <a:xfrm>
              <a:off x="1322388" y="2716212"/>
              <a:ext cx="6350" cy="15875"/>
            </a:xfrm>
            <a:custGeom>
              <a:avLst/>
              <a:gdLst>
                <a:gd name="T0" fmla="*/ 4 w 4"/>
                <a:gd name="T1" fmla="*/ 10 h 10"/>
                <a:gd name="T2" fmla="*/ 0 w 4"/>
                <a:gd name="T3" fmla="*/ 0 h 10"/>
                <a:gd name="T4" fmla="*/ 4 w 4"/>
                <a:gd name="T5" fmla="*/ 10 h 10"/>
              </a:gdLst>
              <a:ahLst/>
              <a:cxnLst>
                <a:cxn ang="0">
                  <a:pos x="T0" y="T1"/>
                </a:cxn>
                <a:cxn ang="0">
                  <a:pos x="T2" y="T3"/>
                </a:cxn>
                <a:cxn ang="0">
                  <a:pos x="T4" y="T5"/>
                </a:cxn>
              </a:cxnLst>
              <a:rect l="0" t="0" r="r" b="b"/>
              <a:pathLst>
                <a:path w="4" h="10">
                  <a:moveTo>
                    <a:pt x="4" y="10"/>
                  </a:moveTo>
                  <a:lnTo>
                    <a:pt x="0" y="0"/>
                  </a:lnTo>
                  <a:lnTo>
                    <a:pt x="4"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172" name="Freeform 181">
              <a:extLst>
                <a:ext uri="{FF2B5EF4-FFF2-40B4-BE49-F238E27FC236}">
                  <a16:creationId xmlns:a16="http://schemas.microsoft.com/office/drawing/2014/main" id="{00A57102-C3BE-A238-C99D-3C7F435FF18C}"/>
                </a:ext>
              </a:extLst>
            </p:cNvPr>
            <p:cNvSpPr>
              <a:spLocks/>
            </p:cNvSpPr>
            <p:nvPr/>
          </p:nvSpPr>
          <p:spPr bwMode="auto">
            <a:xfrm>
              <a:off x="1381125" y="2470150"/>
              <a:ext cx="73025" cy="77788"/>
            </a:xfrm>
            <a:custGeom>
              <a:avLst/>
              <a:gdLst>
                <a:gd name="T0" fmla="*/ 38 w 46"/>
                <a:gd name="T1" fmla="*/ 49 h 49"/>
                <a:gd name="T2" fmla="*/ 36 w 46"/>
                <a:gd name="T3" fmla="*/ 46 h 49"/>
                <a:gd name="T4" fmla="*/ 34 w 46"/>
                <a:gd name="T5" fmla="*/ 42 h 49"/>
                <a:gd name="T6" fmla="*/ 28 w 46"/>
                <a:gd name="T7" fmla="*/ 36 h 49"/>
                <a:gd name="T8" fmla="*/ 17 w 46"/>
                <a:gd name="T9" fmla="*/ 23 h 49"/>
                <a:gd name="T10" fmla="*/ 0 w 46"/>
                <a:gd name="T11" fmla="*/ 7 h 49"/>
                <a:gd name="T12" fmla="*/ 7 w 46"/>
                <a:gd name="T13" fmla="*/ 0 h 49"/>
                <a:gd name="T14" fmla="*/ 23 w 46"/>
                <a:gd name="T15" fmla="*/ 15 h 49"/>
                <a:gd name="T16" fmla="*/ 36 w 46"/>
                <a:gd name="T17" fmla="*/ 28 h 49"/>
                <a:gd name="T18" fmla="*/ 43 w 46"/>
                <a:gd name="T19" fmla="*/ 36 h 49"/>
                <a:gd name="T20" fmla="*/ 44 w 46"/>
                <a:gd name="T21" fmla="*/ 39 h 49"/>
                <a:gd name="T22" fmla="*/ 46 w 46"/>
                <a:gd name="T23" fmla="*/ 42 h 49"/>
                <a:gd name="T24" fmla="*/ 38 w 46"/>
                <a:gd name="T25"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 h="49">
                  <a:moveTo>
                    <a:pt x="38" y="49"/>
                  </a:moveTo>
                  <a:lnTo>
                    <a:pt x="36" y="46"/>
                  </a:lnTo>
                  <a:lnTo>
                    <a:pt x="34" y="42"/>
                  </a:lnTo>
                  <a:lnTo>
                    <a:pt x="28" y="36"/>
                  </a:lnTo>
                  <a:lnTo>
                    <a:pt x="17" y="23"/>
                  </a:lnTo>
                  <a:lnTo>
                    <a:pt x="0" y="7"/>
                  </a:lnTo>
                  <a:lnTo>
                    <a:pt x="7" y="0"/>
                  </a:lnTo>
                  <a:lnTo>
                    <a:pt x="23" y="15"/>
                  </a:lnTo>
                  <a:lnTo>
                    <a:pt x="36" y="28"/>
                  </a:lnTo>
                  <a:lnTo>
                    <a:pt x="43" y="36"/>
                  </a:lnTo>
                  <a:lnTo>
                    <a:pt x="44" y="39"/>
                  </a:lnTo>
                  <a:lnTo>
                    <a:pt x="46" y="42"/>
                  </a:lnTo>
                  <a:lnTo>
                    <a:pt x="38" y="4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173" name="Freeform 182">
              <a:extLst>
                <a:ext uri="{FF2B5EF4-FFF2-40B4-BE49-F238E27FC236}">
                  <a16:creationId xmlns:a16="http://schemas.microsoft.com/office/drawing/2014/main" id="{8B95F616-D0C9-4A33-DBA4-2E3A291E8E83}"/>
                </a:ext>
              </a:extLst>
            </p:cNvPr>
            <p:cNvSpPr>
              <a:spLocks/>
            </p:cNvSpPr>
            <p:nvPr/>
          </p:nvSpPr>
          <p:spPr bwMode="auto">
            <a:xfrm>
              <a:off x="1441450" y="2536825"/>
              <a:ext cx="12700" cy="11113"/>
            </a:xfrm>
            <a:custGeom>
              <a:avLst/>
              <a:gdLst>
                <a:gd name="T0" fmla="*/ 8 w 8"/>
                <a:gd name="T1" fmla="*/ 0 h 7"/>
                <a:gd name="T2" fmla="*/ 0 w 8"/>
                <a:gd name="T3" fmla="*/ 7 h 7"/>
                <a:gd name="T4" fmla="*/ 0 w 8"/>
                <a:gd name="T5" fmla="*/ 5 h 7"/>
                <a:gd name="T6" fmla="*/ 8 w 8"/>
                <a:gd name="T7" fmla="*/ 0 h 7"/>
              </a:gdLst>
              <a:ahLst/>
              <a:cxnLst>
                <a:cxn ang="0">
                  <a:pos x="T0" y="T1"/>
                </a:cxn>
                <a:cxn ang="0">
                  <a:pos x="T2" y="T3"/>
                </a:cxn>
                <a:cxn ang="0">
                  <a:pos x="T4" y="T5"/>
                </a:cxn>
                <a:cxn ang="0">
                  <a:pos x="T6" y="T7"/>
                </a:cxn>
              </a:cxnLst>
              <a:rect l="0" t="0" r="r" b="b"/>
              <a:pathLst>
                <a:path w="8" h="7">
                  <a:moveTo>
                    <a:pt x="8" y="0"/>
                  </a:moveTo>
                  <a:lnTo>
                    <a:pt x="0" y="7"/>
                  </a:lnTo>
                  <a:lnTo>
                    <a:pt x="0" y="5"/>
                  </a:lnTo>
                  <a:lnTo>
                    <a:pt x="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174" name="Freeform 183">
              <a:extLst>
                <a:ext uri="{FF2B5EF4-FFF2-40B4-BE49-F238E27FC236}">
                  <a16:creationId xmlns:a16="http://schemas.microsoft.com/office/drawing/2014/main" id="{0E28BA54-B4C2-38E0-A2C3-678A255173AD}"/>
                </a:ext>
              </a:extLst>
            </p:cNvPr>
            <p:cNvSpPr>
              <a:spLocks/>
            </p:cNvSpPr>
            <p:nvPr/>
          </p:nvSpPr>
          <p:spPr bwMode="auto">
            <a:xfrm>
              <a:off x="1381125" y="2466975"/>
              <a:ext cx="11113" cy="15875"/>
            </a:xfrm>
            <a:custGeom>
              <a:avLst/>
              <a:gdLst>
                <a:gd name="T0" fmla="*/ 7 w 7"/>
                <a:gd name="T1" fmla="*/ 2 h 10"/>
                <a:gd name="T2" fmla="*/ 5 w 7"/>
                <a:gd name="T3" fmla="*/ 0 h 10"/>
                <a:gd name="T4" fmla="*/ 3 w 7"/>
                <a:gd name="T5" fmla="*/ 0 h 10"/>
                <a:gd name="T6" fmla="*/ 5 w 7"/>
                <a:gd name="T7" fmla="*/ 10 h 10"/>
                <a:gd name="T8" fmla="*/ 0 w 7"/>
                <a:gd name="T9" fmla="*/ 9 h 10"/>
                <a:gd name="T10" fmla="*/ 7 w 7"/>
                <a:gd name="T11" fmla="*/ 2 h 10"/>
              </a:gdLst>
              <a:ahLst/>
              <a:cxnLst>
                <a:cxn ang="0">
                  <a:pos x="T0" y="T1"/>
                </a:cxn>
                <a:cxn ang="0">
                  <a:pos x="T2" y="T3"/>
                </a:cxn>
                <a:cxn ang="0">
                  <a:pos x="T4" y="T5"/>
                </a:cxn>
                <a:cxn ang="0">
                  <a:pos x="T6" y="T7"/>
                </a:cxn>
                <a:cxn ang="0">
                  <a:pos x="T8" y="T9"/>
                </a:cxn>
                <a:cxn ang="0">
                  <a:pos x="T10" y="T11"/>
                </a:cxn>
              </a:cxnLst>
              <a:rect l="0" t="0" r="r" b="b"/>
              <a:pathLst>
                <a:path w="7" h="10">
                  <a:moveTo>
                    <a:pt x="7" y="2"/>
                  </a:moveTo>
                  <a:lnTo>
                    <a:pt x="5" y="0"/>
                  </a:lnTo>
                  <a:lnTo>
                    <a:pt x="3" y="0"/>
                  </a:lnTo>
                  <a:lnTo>
                    <a:pt x="5" y="10"/>
                  </a:lnTo>
                  <a:lnTo>
                    <a:pt x="0" y="9"/>
                  </a:lnTo>
                  <a:lnTo>
                    <a:pt x="7"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175" name="Freeform 184">
              <a:extLst>
                <a:ext uri="{FF2B5EF4-FFF2-40B4-BE49-F238E27FC236}">
                  <a16:creationId xmlns:a16="http://schemas.microsoft.com/office/drawing/2014/main" id="{A14F055D-C6E3-FAF5-8B86-9C24F87B7292}"/>
                </a:ext>
              </a:extLst>
            </p:cNvPr>
            <p:cNvSpPr>
              <a:spLocks/>
            </p:cNvSpPr>
            <p:nvPr/>
          </p:nvSpPr>
          <p:spPr bwMode="auto">
            <a:xfrm>
              <a:off x="1298575" y="2516187"/>
              <a:ext cx="69850" cy="150813"/>
            </a:xfrm>
            <a:custGeom>
              <a:avLst/>
              <a:gdLst>
                <a:gd name="T0" fmla="*/ 0 w 44"/>
                <a:gd name="T1" fmla="*/ 89 h 95"/>
                <a:gd name="T2" fmla="*/ 6 w 44"/>
                <a:gd name="T3" fmla="*/ 80 h 95"/>
                <a:gd name="T4" fmla="*/ 13 w 44"/>
                <a:gd name="T5" fmla="*/ 69 h 95"/>
                <a:gd name="T6" fmla="*/ 19 w 44"/>
                <a:gd name="T7" fmla="*/ 58 h 95"/>
                <a:gd name="T8" fmla="*/ 24 w 44"/>
                <a:gd name="T9" fmla="*/ 43 h 95"/>
                <a:gd name="T10" fmla="*/ 28 w 44"/>
                <a:gd name="T11" fmla="*/ 31 h 95"/>
                <a:gd name="T12" fmla="*/ 31 w 44"/>
                <a:gd name="T13" fmla="*/ 18 h 95"/>
                <a:gd name="T14" fmla="*/ 33 w 44"/>
                <a:gd name="T15" fmla="*/ 9 h 95"/>
                <a:gd name="T16" fmla="*/ 33 w 44"/>
                <a:gd name="T17" fmla="*/ 0 h 95"/>
                <a:gd name="T18" fmla="*/ 44 w 44"/>
                <a:gd name="T19" fmla="*/ 0 h 95"/>
                <a:gd name="T20" fmla="*/ 42 w 44"/>
                <a:gd name="T21" fmla="*/ 10 h 95"/>
                <a:gd name="T22" fmla="*/ 41 w 44"/>
                <a:gd name="T23" fmla="*/ 22 h 95"/>
                <a:gd name="T24" fmla="*/ 39 w 44"/>
                <a:gd name="T25" fmla="*/ 33 h 95"/>
                <a:gd name="T26" fmla="*/ 34 w 44"/>
                <a:gd name="T27" fmla="*/ 48 h 95"/>
                <a:gd name="T28" fmla="*/ 28 w 44"/>
                <a:gd name="T29" fmla="*/ 61 h 95"/>
                <a:gd name="T30" fmla="*/ 23 w 44"/>
                <a:gd name="T31" fmla="*/ 74 h 95"/>
                <a:gd name="T32" fmla="*/ 16 w 44"/>
                <a:gd name="T33" fmla="*/ 85 h 95"/>
                <a:gd name="T34" fmla="*/ 8 w 44"/>
                <a:gd name="T35" fmla="*/ 95 h 95"/>
                <a:gd name="T36" fmla="*/ 0 w 44"/>
                <a:gd name="T37" fmla="*/ 89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4" h="95">
                  <a:moveTo>
                    <a:pt x="0" y="89"/>
                  </a:moveTo>
                  <a:lnTo>
                    <a:pt x="6" y="80"/>
                  </a:lnTo>
                  <a:lnTo>
                    <a:pt x="13" y="69"/>
                  </a:lnTo>
                  <a:lnTo>
                    <a:pt x="19" y="58"/>
                  </a:lnTo>
                  <a:lnTo>
                    <a:pt x="24" y="43"/>
                  </a:lnTo>
                  <a:lnTo>
                    <a:pt x="28" y="31"/>
                  </a:lnTo>
                  <a:lnTo>
                    <a:pt x="31" y="18"/>
                  </a:lnTo>
                  <a:lnTo>
                    <a:pt x="33" y="9"/>
                  </a:lnTo>
                  <a:lnTo>
                    <a:pt x="33" y="0"/>
                  </a:lnTo>
                  <a:lnTo>
                    <a:pt x="44" y="0"/>
                  </a:lnTo>
                  <a:lnTo>
                    <a:pt x="42" y="10"/>
                  </a:lnTo>
                  <a:lnTo>
                    <a:pt x="41" y="22"/>
                  </a:lnTo>
                  <a:lnTo>
                    <a:pt x="39" y="33"/>
                  </a:lnTo>
                  <a:lnTo>
                    <a:pt x="34" y="48"/>
                  </a:lnTo>
                  <a:lnTo>
                    <a:pt x="28" y="61"/>
                  </a:lnTo>
                  <a:lnTo>
                    <a:pt x="23" y="74"/>
                  </a:lnTo>
                  <a:lnTo>
                    <a:pt x="16" y="85"/>
                  </a:lnTo>
                  <a:lnTo>
                    <a:pt x="8" y="95"/>
                  </a:lnTo>
                  <a:lnTo>
                    <a:pt x="0" y="8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176" name="Freeform 185">
              <a:extLst>
                <a:ext uri="{FF2B5EF4-FFF2-40B4-BE49-F238E27FC236}">
                  <a16:creationId xmlns:a16="http://schemas.microsoft.com/office/drawing/2014/main" id="{29C9B723-709A-5244-5A22-20FC3B5F6D17}"/>
                </a:ext>
              </a:extLst>
            </p:cNvPr>
            <p:cNvSpPr>
              <a:spLocks/>
            </p:cNvSpPr>
            <p:nvPr/>
          </p:nvSpPr>
          <p:spPr bwMode="auto">
            <a:xfrm>
              <a:off x="1543050" y="2351087"/>
              <a:ext cx="123825" cy="41275"/>
            </a:xfrm>
            <a:custGeom>
              <a:avLst/>
              <a:gdLst>
                <a:gd name="T0" fmla="*/ 0 w 78"/>
                <a:gd name="T1" fmla="*/ 0 h 26"/>
                <a:gd name="T2" fmla="*/ 6 w 78"/>
                <a:gd name="T3" fmla="*/ 0 h 26"/>
                <a:gd name="T4" fmla="*/ 16 w 78"/>
                <a:gd name="T5" fmla="*/ 1 h 26"/>
                <a:gd name="T6" fmla="*/ 27 w 78"/>
                <a:gd name="T7" fmla="*/ 1 h 26"/>
                <a:gd name="T8" fmla="*/ 39 w 78"/>
                <a:gd name="T9" fmla="*/ 3 h 26"/>
                <a:gd name="T10" fmla="*/ 53 w 78"/>
                <a:gd name="T11" fmla="*/ 6 h 26"/>
                <a:gd name="T12" fmla="*/ 67 w 78"/>
                <a:gd name="T13" fmla="*/ 10 h 26"/>
                <a:gd name="T14" fmla="*/ 78 w 78"/>
                <a:gd name="T15" fmla="*/ 16 h 26"/>
                <a:gd name="T16" fmla="*/ 75 w 78"/>
                <a:gd name="T17" fmla="*/ 26 h 26"/>
                <a:gd name="T18" fmla="*/ 63 w 78"/>
                <a:gd name="T19" fmla="*/ 19 h 26"/>
                <a:gd name="T20" fmla="*/ 50 w 78"/>
                <a:gd name="T21" fmla="*/ 16 h 26"/>
                <a:gd name="T22" fmla="*/ 39 w 78"/>
                <a:gd name="T23" fmla="*/ 15 h 26"/>
                <a:gd name="T24" fmla="*/ 26 w 78"/>
                <a:gd name="T25" fmla="*/ 13 h 26"/>
                <a:gd name="T26" fmla="*/ 16 w 78"/>
                <a:gd name="T27" fmla="*/ 11 h 26"/>
                <a:gd name="T28" fmla="*/ 6 w 78"/>
                <a:gd name="T29" fmla="*/ 11 h 26"/>
                <a:gd name="T30" fmla="*/ 0 w 78"/>
                <a:gd name="T31" fmla="*/ 11 h 26"/>
                <a:gd name="T32" fmla="*/ 0 w 78"/>
                <a:gd name="T33"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8" h="26">
                  <a:moveTo>
                    <a:pt x="0" y="0"/>
                  </a:moveTo>
                  <a:lnTo>
                    <a:pt x="6" y="0"/>
                  </a:lnTo>
                  <a:lnTo>
                    <a:pt x="16" y="1"/>
                  </a:lnTo>
                  <a:lnTo>
                    <a:pt x="27" y="1"/>
                  </a:lnTo>
                  <a:lnTo>
                    <a:pt x="39" y="3"/>
                  </a:lnTo>
                  <a:lnTo>
                    <a:pt x="53" y="6"/>
                  </a:lnTo>
                  <a:lnTo>
                    <a:pt x="67" y="10"/>
                  </a:lnTo>
                  <a:lnTo>
                    <a:pt x="78" y="16"/>
                  </a:lnTo>
                  <a:lnTo>
                    <a:pt x="75" y="26"/>
                  </a:lnTo>
                  <a:lnTo>
                    <a:pt x="63" y="19"/>
                  </a:lnTo>
                  <a:lnTo>
                    <a:pt x="50" y="16"/>
                  </a:lnTo>
                  <a:lnTo>
                    <a:pt x="39" y="15"/>
                  </a:lnTo>
                  <a:lnTo>
                    <a:pt x="26" y="13"/>
                  </a:lnTo>
                  <a:lnTo>
                    <a:pt x="16" y="11"/>
                  </a:lnTo>
                  <a:lnTo>
                    <a:pt x="6" y="11"/>
                  </a:lnTo>
                  <a:lnTo>
                    <a:pt x="0" y="11"/>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177" name="Freeform 186">
              <a:extLst>
                <a:ext uri="{FF2B5EF4-FFF2-40B4-BE49-F238E27FC236}">
                  <a16:creationId xmlns:a16="http://schemas.microsoft.com/office/drawing/2014/main" id="{750789EA-E4DE-14EF-F79B-34B602603275}"/>
                </a:ext>
              </a:extLst>
            </p:cNvPr>
            <p:cNvSpPr>
              <a:spLocks/>
            </p:cNvSpPr>
            <p:nvPr/>
          </p:nvSpPr>
          <p:spPr bwMode="auto">
            <a:xfrm>
              <a:off x="1658938" y="2376487"/>
              <a:ext cx="82550" cy="114300"/>
            </a:xfrm>
            <a:custGeom>
              <a:avLst/>
              <a:gdLst>
                <a:gd name="T0" fmla="*/ 7 w 52"/>
                <a:gd name="T1" fmla="*/ 0 h 72"/>
                <a:gd name="T2" fmla="*/ 23 w 52"/>
                <a:gd name="T3" fmla="*/ 12 h 72"/>
                <a:gd name="T4" fmla="*/ 33 w 52"/>
                <a:gd name="T5" fmla="*/ 18 h 72"/>
                <a:gd name="T6" fmla="*/ 36 w 52"/>
                <a:gd name="T7" fmla="*/ 23 h 72"/>
                <a:gd name="T8" fmla="*/ 41 w 52"/>
                <a:gd name="T9" fmla="*/ 26 h 72"/>
                <a:gd name="T10" fmla="*/ 44 w 52"/>
                <a:gd name="T11" fmla="*/ 31 h 72"/>
                <a:gd name="T12" fmla="*/ 48 w 52"/>
                <a:gd name="T13" fmla="*/ 36 h 72"/>
                <a:gd name="T14" fmla="*/ 49 w 52"/>
                <a:gd name="T15" fmla="*/ 43 h 72"/>
                <a:gd name="T16" fmla="*/ 51 w 52"/>
                <a:gd name="T17" fmla="*/ 48 h 72"/>
                <a:gd name="T18" fmla="*/ 52 w 52"/>
                <a:gd name="T19" fmla="*/ 54 h 72"/>
                <a:gd name="T20" fmla="*/ 52 w 52"/>
                <a:gd name="T21" fmla="*/ 59 h 72"/>
                <a:gd name="T22" fmla="*/ 52 w 52"/>
                <a:gd name="T23" fmla="*/ 66 h 72"/>
                <a:gd name="T24" fmla="*/ 51 w 52"/>
                <a:gd name="T25" fmla="*/ 72 h 72"/>
                <a:gd name="T26" fmla="*/ 41 w 52"/>
                <a:gd name="T27" fmla="*/ 69 h 72"/>
                <a:gd name="T28" fmla="*/ 43 w 52"/>
                <a:gd name="T29" fmla="*/ 64 h 72"/>
                <a:gd name="T30" fmla="*/ 43 w 52"/>
                <a:gd name="T31" fmla="*/ 59 h 72"/>
                <a:gd name="T32" fmla="*/ 43 w 52"/>
                <a:gd name="T33" fmla="*/ 56 h 72"/>
                <a:gd name="T34" fmla="*/ 41 w 52"/>
                <a:gd name="T35" fmla="*/ 51 h 72"/>
                <a:gd name="T36" fmla="*/ 39 w 52"/>
                <a:gd name="T37" fmla="*/ 46 h 72"/>
                <a:gd name="T38" fmla="*/ 38 w 52"/>
                <a:gd name="T39" fmla="*/ 41 h 72"/>
                <a:gd name="T40" fmla="*/ 34 w 52"/>
                <a:gd name="T41" fmla="*/ 38 h 72"/>
                <a:gd name="T42" fmla="*/ 33 w 52"/>
                <a:gd name="T43" fmla="*/ 34 h 72"/>
                <a:gd name="T44" fmla="*/ 28 w 52"/>
                <a:gd name="T45" fmla="*/ 30 h 72"/>
                <a:gd name="T46" fmla="*/ 25 w 52"/>
                <a:gd name="T47" fmla="*/ 26 h 72"/>
                <a:gd name="T48" fmla="*/ 16 w 52"/>
                <a:gd name="T49" fmla="*/ 20 h 72"/>
                <a:gd name="T50" fmla="*/ 0 w 52"/>
                <a:gd name="T51" fmla="*/ 8 h 72"/>
                <a:gd name="T52" fmla="*/ 7 w 52"/>
                <a:gd name="T53"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2" h="72">
                  <a:moveTo>
                    <a:pt x="7" y="0"/>
                  </a:moveTo>
                  <a:lnTo>
                    <a:pt x="23" y="12"/>
                  </a:lnTo>
                  <a:lnTo>
                    <a:pt x="33" y="18"/>
                  </a:lnTo>
                  <a:lnTo>
                    <a:pt x="36" y="23"/>
                  </a:lnTo>
                  <a:lnTo>
                    <a:pt x="41" y="26"/>
                  </a:lnTo>
                  <a:lnTo>
                    <a:pt x="44" y="31"/>
                  </a:lnTo>
                  <a:lnTo>
                    <a:pt x="48" y="36"/>
                  </a:lnTo>
                  <a:lnTo>
                    <a:pt x="49" y="43"/>
                  </a:lnTo>
                  <a:lnTo>
                    <a:pt x="51" y="48"/>
                  </a:lnTo>
                  <a:lnTo>
                    <a:pt x="52" y="54"/>
                  </a:lnTo>
                  <a:lnTo>
                    <a:pt x="52" y="59"/>
                  </a:lnTo>
                  <a:lnTo>
                    <a:pt x="52" y="66"/>
                  </a:lnTo>
                  <a:lnTo>
                    <a:pt x="51" y="72"/>
                  </a:lnTo>
                  <a:lnTo>
                    <a:pt x="41" y="69"/>
                  </a:lnTo>
                  <a:lnTo>
                    <a:pt x="43" y="64"/>
                  </a:lnTo>
                  <a:lnTo>
                    <a:pt x="43" y="59"/>
                  </a:lnTo>
                  <a:lnTo>
                    <a:pt x="43" y="56"/>
                  </a:lnTo>
                  <a:lnTo>
                    <a:pt x="41" y="51"/>
                  </a:lnTo>
                  <a:lnTo>
                    <a:pt x="39" y="46"/>
                  </a:lnTo>
                  <a:lnTo>
                    <a:pt x="38" y="41"/>
                  </a:lnTo>
                  <a:lnTo>
                    <a:pt x="34" y="38"/>
                  </a:lnTo>
                  <a:lnTo>
                    <a:pt x="33" y="34"/>
                  </a:lnTo>
                  <a:lnTo>
                    <a:pt x="28" y="30"/>
                  </a:lnTo>
                  <a:lnTo>
                    <a:pt x="25" y="26"/>
                  </a:lnTo>
                  <a:lnTo>
                    <a:pt x="16" y="20"/>
                  </a:lnTo>
                  <a:lnTo>
                    <a:pt x="0" y="8"/>
                  </a:lnTo>
                  <a:lnTo>
                    <a:pt x="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178" name="Freeform 187">
              <a:extLst>
                <a:ext uri="{FF2B5EF4-FFF2-40B4-BE49-F238E27FC236}">
                  <a16:creationId xmlns:a16="http://schemas.microsoft.com/office/drawing/2014/main" id="{F0682AE7-F4BC-9409-3AD1-C6BDBD40DB11}"/>
                </a:ext>
              </a:extLst>
            </p:cNvPr>
            <p:cNvSpPr>
              <a:spLocks/>
            </p:cNvSpPr>
            <p:nvPr/>
          </p:nvSpPr>
          <p:spPr bwMode="auto">
            <a:xfrm>
              <a:off x="1658938" y="2376487"/>
              <a:ext cx="11113" cy="15875"/>
            </a:xfrm>
            <a:custGeom>
              <a:avLst/>
              <a:gdLst>
                <a:gd name="T0" fmla="*/ 5 w 7"/>
                <a:gd name="T1" fmla="*/ 0 h 10"/>
                <a:gd name="T2" fmla="*/ 7 w 7"/>
                <a:gd name="T3" fmla="*/ 0 h 10"/>
                <a:gd name="T4" fmla="*/ 0 w 7"/>
                <a:gd name="T5" fmla="*/ 8 h 10"/>
                <a:gd name="T6" fmla="*/ 2 w 7"/>
                <a:gd name="T7" fmla="*/ 10 h 10"/>
                <a:gd name="T8" fmla="*/ 5 w 7"/>
                <a:gd name="T9" fmla="*/ 0 h 10"/>
              </a:gdLst>
              <a:ahLst/>
              <a:cxnLst>
                <a:cxn ang="0">
                  <a:pos x="T0" y="T1"/>
                </a:cxn>
                <a:cxn ang="0">
                  <a:pos x="T2" y="T3"/>
                </a:cxn>
                <a:cxn ang="0">
                  <a:pos x="T4" y="T5"/>
                </a:cxn>
                <a:cxn ang="0">
                  <a:pos x="T6" y="T7"/>
                </a:cxn>
                <a:cxn ang="0">
                  <a:pos x="T8" y="T9"/>
                </a:cxn>
              </a:cxnLst>
              <a:rect l="0" t="0" r="r" b="b"/>
              <a:pathLst>
                <a:path w="7" h="10">
                  <a:moveTo>
                    <a:pt x="5" y="0"/>
                  </a:moveTo>
                  <a:lnTo>
                    <a:pt x="7" y="0"/>
                  </a:lnTo>
                  <a:lnTo>
                    <a:pt x="0" y="8"/>
                  </a:lnTo>
                  <a:lnTo>
                    <a:pt x="2" y="10"/>
                  </a:lnTo>
                  <a:lnTo>
                    <a:pt x="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179" name="Freeform 188">
              <a:extLst>
                <a:ext uri="{FF2B5EF4-FFF2-40B4-BE49-F238E27FC236}">
                  <a16:creationId xmlns:a16="http://schemas.microsoft.com/office/drawing/2014/main" id="{FFD62426-15E7-1DE5-54CE-7A6DA57AC41E}"/>
                </a:ext>
              </a:extLst>
            </p:cNvPr>
            <p:cNvSpPr>
              <a:spLocks/>
            </p:cNvSpPr>
            <p:nvPr/>
          </p:nvSpPr>
          <p:spPr bwMode="auto">
            <a:xfrm>
              <a:off x="1711325" y="2486025"/>
              <a:ext cx="33338" cy="149225"/>
            </a:xfrm>
            <a:custGeom>
              <a:avLst/>
              <a:gdLst>
                <a:gd name="T0" fmla="*/ 18 w 21"/>
                <a:gd name="T1" fmla="*/ 3 h 94"/>
                <a:gd name="T2" fmla="*/ 15 w 21"/>
                <a:gd name="T3" fmla="*/ 14 h 94"/>
                <a:gd name="T4" fmla="*/ 13 w 21"/>
                <a:gd name="T5" fmla="*/ 26 h 94"/>
                <a:gd name="T6" fmla="*/ 11 w 21"/>
                <a:gd name="T7" fmla="*/ 37 h 94"/>
                <a:gd name="T8" fmla="*/ 11 w 21"/>
                <a:gd name="T9" fmla="*/ 49 h 94"/>
                <a:gd name="T10" fmla="*/ 11 w 21"/>
                <a:gd name="T11" fmla="*/ 60 h 94"/>
                <a:gd name="T12" fmla="*/ 13 w 21"/>
                <a:gd name="T13" fmla="*/ 70 h 94"/>
                <a:gd name="T14" fmla="*/ 16 w 21"/>
                <a:gd name="T15" fmla="*/ 80 h 94"/>
                <a:gd name="T16" fmla="*/ 18 w 21"/>
                <a:gd name="T17" fmla="*/ 85 h 94"/>
                <a:gd name="T18" fmla="*/ 21 w 21"/>
                <a:gd name="T19" fmla="*/ 90 h 94"/>
                <a:gd name="T20" fmla="*/ 11 w 21"/>
                <a:gd name="T21" fmla="*/ 94 h 94"/>
                <a:gd name="T22" fmla="*/ 8 w 21"/>
                <a:gd name="T23" fmla="*/ 90 h 94"/>
                <a:gd name="T24" fmla="*/ 6 w 21"/>
                <a:gd name="T25" fmla="*/ 85 h 94"/>
                <a:gd name="T26" fmla="*/ 3 w 21"/>
                <a:gd name="T27" fmla="*/ 73 h 94"/>
                <a:gd name="T28" fmla="*/ 0 w 21"/>
                <a:gd name="T29" fmla="*/ 62 h 94"/>
                <a:gd name="T30" fmla="*/ 0 w 21"/>
                <a:gd name="T31" fmla="*/ 49 h 94"/>
                <a:gd name="T32" fmla="*/ 0 w 21"/>
                <a:gd name="T33" fmla="*/ 37 h 94"/>
                <a:gd name="T34" fmla="*/ 1 w 21"/>
                <a:gd name="T35" fmla="*/ 24 h 94"/>
                <a:gd name="T36" fmla="*/ 5 w 21"/>
                <a:gd name="T37" fmla="*/ 11 h 94"/>
                <a:gd name="T38" fmla="*/ 8 w 21"/>
                <a:gd name="T39" fmla="*/ 0 h 94"/>
                <a:gd name="T40" fmla="*/ 18 w 21"/>
                <a:gd name="T41" fmla="*/ 3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 h="94">
                  <a:moveTo>
                    <a:pt x="18" y="3"/>
                  </a:moveTo>
                  <a:lnTo>
                    <a:pt x="15" y="14"/>
                  </a:lnTo>
                  <a:lnTo>
                    <a:pt x="13" y="26"/>
                  </a:lnTo>
                  <a:lnTo>
                    <a:pt x="11" y="37"/>
                  </a:lnTo>
                  <a:lnTo>
                    <a:pt x="11" y="49"/>
                  </a:lnTo>
                  <a:lnTo>
                    <a:pt x="11" y="60"/>
                  </a:lnTo>
                  <a:lnTo>
                    <a:pt x="13" y="70"/>
                  </a:lnTo>
                  <a:lnTo>
                    <a:pt x="16" y="80"/>
                  </a:lnTo>
                  <a:lnTo>
                    <a:pt x="18" y="85"/>
                  </a:lnTo>
                  <a:lnTo>
                    <a:pt x="21" y="90"/>
                  </a:lnTo>
                  <a:lnTo>
                    <a:pt x="11" y="94"/>
                  </a:lnTo>
                  <a:lnTo>
                    <a:pt x="8" y="90"/>
                  </a:lnTo>
                  <a:lnTo>
                    <a:pt x="6" y="85"/>
                  </a:lnTo>
                  <a:lnTo>
                    <a:pt x="3" y="73"/>
                  </a:lnTo>
                  <a:lnTo>
                    <a:pt x="0" y="62"/>
                  </a:lnTo>
                  <a:lnTo>
                    <a:pt x="0" y="49"/>
                  </a:lnTo>
                  <a:lnTo>
                    <a:pt x="0" y="37"/>
                  </a:lnTo>
                  <a:lnTo>
                    <a:pt x="1" y="24"/>
                  </a:lnTo>
                  <a:lnTo>
                    <a:pt x="5" y="11"/>
                  </a:lnTo>
                  <a:lnTo>
                    <a:pt x="8" y="0"/>
                  </a:lnTo>
                  <a:lnTo>
                    <a:pt x="18"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180" name="Freeform 189">
              <a:extLst>
                <a:ext uri="{FF2B5EF4-FFF2-40B4-BE49-F238E27FC236}">
                  <a16:creationId xmlns:a16="http://schemas.microsoft.com/office/drawing/2014/main" id="{8CB66CEF-3DB2-E44D-88B1-27528176E22F}"/>
                </a:ext>
              </a:extLst>
            </p:cNvPr>
            <p:cNvSpPr>
              <a:spLocks/>
            </p:cNvSpPr>
            <p:nvPr/>
          </p:nvSpPr>
          <p:spPr bwMode="auto">
            <a:xfrm>
              <a:off x="1724025" y="2486025"/>
              <a:ext cx="15875" cy="4763"/>
            </a:xfrm>
            <a:custGeom>
              <a:avLst/>
              <a:gdLst>
                <a:gd name="T0" fmla="*/ 10 w 10"/>
                <a:gd name="T1" fmla="*/ 3 h 3"/>
                <a:gd name="T2" fmla="*/ 0 w 10"/>
                <a:gd name="T3" fmla="*/ 0 h 3"/>
                <a:gd name="T4" fmla="*/ 10 w 10"/>
                <a:gd name="T5" fmla="*/ 3 h 3"/>
              </a:gdLst>
              <a:ahLst/>
              <a:cxnLst>
                <a:cxn ang="0">
                  <a:pos x="T0" y="T1"/>
                </a:cxn>
                <a:cxn ang="0">
                  <a:pos x="T2" y="T3"/>
                </a:cxn>
                <a:cxn ang="0">
                  <a:pos x="T4" y="T5"/>
                </a:cxn>
              </a:cxnLst>
              <a:rect l="0" t="0" r="r" b="b"/>
              <a:pathLst>
                <a:path w="10" h="3">
                  <a:moveTo>
                    <a:pt x="10" y="3"/>
                  </a:moveTo>
                  <a:lnTo>
                    <a:pt x="0" y="0"/>
                  </a:lnTo>
                  <a:lnTo>
                    <a:pt x="10"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181" name="Freeform 190">
              <a:extLst>
                <a:ext uri="{FF2B5EF4-FFF2-40B4-BE49-F238E27FC236}">
                  <a16:creationId xmlns:a16="http://schemas.microsoft.com/office/drawing/2014/main" id="{16D1CD71-0FC6-CC84-F205-B4C5AB9449A3}"/>
                </a:ext>
              </a:extLst>
            </p:cNvPr>
            <p:cNvSpPr>
              <a:spLocks/>
            </p:cNvSpPr>
            <p:nvPr/>
          </p:nvSpPr>
          <p:spPr bwMode="auto">
            <a:xfrm>
              <a:off x="1633538" y="2597150"/>
              <a:ext cx="115888" cy="57150"/>
            </a:xfrm>
            <a:custGeom>
              <a:avLst/>
              <a:gdLst>
                <a:gd name="T0" fmla="*/ 70 w 73"/>
                <a:gd name="T1" fmla="*/ 20 h 36"/>
                <a:gd name="T2" fmla="*/ 73 w 73"/>
                <a:gd name="T3" fmla="*/ 26 h 36"/>
                <a:gd name="T4" fmla="*/ 72 w 73"/>
                <a:gd name="T5" fmla="*/ 34 h 36"/>
                <a:gd name="T6" fmla="*/ 65 w 73"/>
                <a:gd name="T7" fmla="*/ 36 h 36"/>
                <a:gd name="T8" fmla="*/ 59 w 73"/>
                <a:gd name="T9" fmla="*/ 34 h 36"/>
                <a:gd name="T10" fmla="*/ 50 w 73"/>
                <a:gd name="T11" fmla="*/ 31 h 36"/>
                <a:gd name="T12" fmla="*/ 28 w 73"/>
                <a:gd name="T13" fmla="*/ 20 h 36"/>
                <a:gd name="T14" fmla="*/ 13 w 73"/>
                <a:gd name="T15" fmla="*/ 13 h 36"/>
                <a:gd name="T16" fmla="*/ 0 w 73"/>
                <a:gd name="T17" fmla="*/ 10 h 36"/>
                <a:gd name="T18" fmla="*/ 3 w 73"/>
                <a:gd name="T19" fmla="*/ 0 h 36"/>
                <a:gd name="T20" fmla="*/ 18 w 73"/>
                <a:gd name="T21" fmla="*/ 3 h 36"/>
                <a:gd name="T22" fmla="*/ 31 w 73"/>
                <a:gd name="T23" fmla="*/ 10 h 36"/>
                <a:gd name="T24" fmla="*/ 55 w 73"/>
                <a:gd name="T25" fmla="*/ 21 h 36"/>
                <a:gd name="T26" fmla="*/ 64 w 73"/>
                <a:gd name="T27" fmla="*/ 24 h 36"/>
                <a:gd name="T28" fmla="*/ 67 w 73"/>
                <a:gd name="T29" fmla="*/ 24 h 36"/>
                <a:gd name="T30" fmla="*/ 64 w 73"/>
                <a:gd name="T31" fmla="*/ 26 h 36"/>
                <a:gd name="T32" fmla="*/ 64 w 73"/>
                <a:gd name="T33" fmla="*/ 29 h 36"/>
                <a:gd name="T34" fmla="*/ 60 w 73"/>
                <a:gd name="T35" fmla="*/ 24 h 36"/>
                <a:gd name="T36" fmla="*/ 70 w 73"/>
                <a:gd name="T37" fmla="*/ 2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3" h="36">
                  <a:moveTo>
                    <a:pt x="70" y="20"/>
                  </a:moveTo>
                  <a:lnTo>
                    <a:pt x="73" y="26"/>
                  </a:lnTo>
                  <a:lnTo>
                    <a:pt x="72" y="34"/>
                  </a:lnTo>
                  <a:lnTo>
                    <a:pt x="65" y="36"/>
                  </a:lnTo>
                  <a:lnTo>
                    <a:pt x="59" y="34"/>
                  </a:lnTo>
                  <a:lnTo>
                    <a:pt x="50" y="31"/>
                  </a:lnTo>
                  <a:lnTo>
                    <a:pt x="28" y="20"/>
                  </a:lnTo>
                  <a:lnTo>
                    <a:pt x="13" y="13"/>
                  </a:lnTo>
                  <a:lnTo>
                    <a:pt x="0" y="10"/>
                  </a:lnTo>
                  <a:lnTo>
                    <a:pt x="3" y="0"/>
                  </a:lnTo>
                  <a:lnTo>
                    <a:pt x="18" y="3"/>
                  </a:lnTo>
                  <a:lnTo>
                    <a:pt x="31" y="10"/>
                  </a:lnTo>
                  <a:lnTo>
                    <a:pt x="55" y="21"/>
                  </a:lnTo>
                  <a:lnTo>
                    <a:pt x="64" y="24"/>
                  </a:lnTo>
                  <a:lnTo>
                    <a:pt x="67" y="24"/>
                  </a:lnTo>
                  <a:lnTo>
                    <a:pt x="64" y="26"/>
                  </a:lnTo>
                  <a:lnTo>
                    <a:pt x="64" y="29"/>
                  </a:lnTo>
                  <a:lnTo>
                    <a:pt x="60" y="24"/>
                  </a:lnTo>
                  <a:lnTo>
                    <a:pt x="70"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182" name="Freeform 191">
              <a:extLst>
                <a:ext uri="{FF2B5EF4-FFF2-40B4-BE49-F238E27FC236}">
                  <a16:creationId xmlns:a16="http://schemas.microsoft.com/office/drawing/2014/main" id="{A0BC4A47-8395-9871-AED0-8B22CA796F6D}"/>
                </a:ext>
              </a:extLst>
            </p:cNvPr>
            <p:cNvSpPr>
              <a:spLocks/>
            </p:cNvSpPr>
            <p:nvPr/>
          </p:nvSpPr>
          <p:spPr bwMode="auto">
            <a:xfrm>
              <a:off x="1728788" y="2628900"/>
              <a:ext cx="15875" cy="6350"/>
            </a:xfrm>
            <a:custGeom>
              <a:avLst/>
              <a:gdLst>
                <a:gd name="T0" fmla="*/ 10 w 10"/>
                <a:gd name="T1" fmla="*/ 0 h 4"/>
                <a:gd name="T2" fmla="*/ 0 w 10"/>
                <a:gd name="T3" fmla="*/ 4 h 4"/>
                <a:gd name="T4" fmla="*/ 10 w 10"/>
                <a:gd name="T5" fmla="*/ 0 h 4"/>
              </a:gdLst>
              <a:ahLst/>
              <a:cxnLst>
                <a:cxn ang="0">
                  <a:pos x="T0" y="T1"/>
                </a:cxn>
                <a:cxn ang="0">
                  <a:pos x="T2" y="T3"/>
                </a:cxn>
                <a:cxn ang="0">
                  <a:pos x="T4" y="T5"/>
                </a:cxn>
              </a:cxnLst>
              <a:rect l="0" t="0" r="r" b="b"/>
              <a:pathLst>
                <a:path w="10" h="4">
                  <a:moveTo>
                    <a:pt x="10" y="0"/>
                  </a:moveTo>
                  <a:lnTo>
                    <a:pt x="0" y="4"/>
                  </a:lnTo>
                  <a:lnTo>
                    <a:pt x="1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183" name="Freeform 192">
              <a:extLst>
                <a:ext uri="{FF2B5EF4-FFF2-40B4-BE49-F238E27FC236}">
                  <a16:creationId xmlns:a16="http://schemas.microsoft.com/office/drawing/2014/main" id="{FDA00DE8-45B3-8AC5-64AA-F59E561A7D6E}"/>
                </a:ext>
              </a:extLst>
            </p:cNvPr>
            <p:cNvSpPr>
              <a:spLocks/>
            </p:cNvSpPr>
            <p:nvPr/>
          </p:nvSpPr>
          <p:spPr bwMode="auto">
            <a:xfrm>
              <a:off x="1457325" y="2428875"/>
              <a:ext cx="180975" cy="184150"/>
            </a:xfrm>
            <a:custGeom>
              <a:avLst/>
              <a:gdLst>
                <a:gd name="T0" fmla="*/ 111 w 114"/>
                <a:gd name="T1" fmla="*/ 116 h 116"/>
                <a:gd name="T2" fmla="*/ 101 w 114"/>
                <a:gd name="T3" fmla="*/ 113 h 116"/>
                <a:gd name="T4" fmla="*/ 91 w 114"/>
                <a:gd name="T5" fmla="*/ 109 h 116"/>
                <a:gd name="T6" fmla="*/ 81 w 114"/>
                <a:gd name="T7" fmla="*/ 104 h 116"/>
                <a:gd name="T8" fmla="*/ 72 w 114"/>
                <a:gd name="T9" fmla="*/ 98 h 116"/>
                <a:gd name="T10" fmla="*/ 60 w 114"/>
                <a:gd name="T11" fmla="*/ 91 h 116"/>
                <a:gd name="T12" fmla="*/ 50 w 114"/>
                <a:gd name="T13" fmla="*/ 85 h 116"/>
                <a:gd name="T14" fmla="*/ 40 w 114"/>
                <a:gd name="T15" fmla="*/ 77 h 116"/>
                <a:gd name="T16" fmla="*/ 31 w 114"/>
                <a:gd name="T17" fmla="*/ 68 h 116"/>
                <a:gd name="T18" fmla="*/ 22 w 114"/>
                <a:gd name="T19" fmla="*/ 60 h 116"/>
                <a:gd name="T20" fmla="*/ 16 w 114"/>
                <a:gd name="T21" fmla="*/ 52 h 116"/>
                <a:gd name="T22" fmla="*/ 9 w 114"/>
                <a:gd name="T23" fmla="*/ 44 h 116"/>
                <a:gd name="T24" fmla="*/ 4 w 114"/>
                <a:gd name="T25" fmla="*/ 34 h 116"/>
                <a:gd name="T26" fmla="*/ 0 w 114"/>
                <a:gd name="T27" fmla="*/ 26 h 116"/>
                <a:gd name="T28" fmla="*/ 0 w 114"/>
                <a:gd name="T29" fmla="*/ 16 h 116"/>
                <a:gd name="T30" fmla="*/ 0 w 114"/>
                <a:gd name="T31" fmla="*/ 11 h 116"/>
                <a:gd name="T32" fmla="*/ 0 w 114"/>
                <a:gd name="T33" fmla="*/ 8 h 116"/>
                <a:gd name="T34" fmla="*/ 1 w 114"/>
                <a:gd name="T35" fmla="*/ 3 h 116"/>
                <a:gd name="T36" fmla="*/ 3 w 114"/>
                <a:gd name="T37" fmla="*/ 0 h 116"/>
                <a:gd name="T38" fmla="*/ 13 w 114"/>
                <a:gd name="T39" fmla="*/ 5 h 116"/>
                <a:gd name="T40" fmla="*/ 11 w 114"/>
                <a:gd name="T41" fmla="*/ 8 h 116"/>
                <a:gd name="T42" fmla="*/ 9 w 114"/>
                <a:gd name="T43" fmla="*/ 11 h 116"/>
                <a:gd name="T44" fmla="*/ 9 w 114"/>
                <a:gd name="T45" fmla="*/ 13 h 116"/>
                <a:gd name="T46" fmla="*/ 9 w 114"/>
                <a:gd name="T47" fmla="*/ 16 h 116"/>
                <a:gd name="T48" fmla="*/ 11 w 114"/>
                <a:gd name="T49" fmla="*/ 23 h 116"/>
                <a:gd name="T50" fmla="*/ 13 w 114"/>
                <a:gd name="T51" fmla="*/ 29 h 116"/>
                <a:gd name="T52" fmla="*/ 18 w 114"/>
                <a:gd name="T53" fmla="*/ 37 h 116"/>
                <a:gd name="T54" fmla="*/ 24 w 114"/>
                <a:gd name="T55" fmla="*/ 46 h 116"/>
                <a:gd name="T56" fmla="*/ 31 w 114"/>
                <a:gd name="T57" fmla="*/ 52 h 116"/>
                <a:gd name="T58" fmla="*/ 39 w 114"/>
                <a:gd name="T59" fmla="*/ 60 h 116"/>
                <a:gd name="T60" fmla="*/ 47 w 114"/>
                <a:gd name="T61" fmla="*/ 68 h 116"/>
                <a:gd name="T62" fmla="*/ 57 w 114"/>
                <a:gd name="T63" fmla="*/ 77 h 116"/>
                <a:gd name="T64" fmla="*/ 67 w 114"/>
                <a:gd name="T65" fmla="*/ 83 h 116"/>
                <a:gd name="T66" fmla="*/ 76 w 114"/>
                <a:gd name="T67" fmla="*/ 88 h 116"/>
                <a:gd name="T68" fmla="*/ 86 w 114"/>
                <a:gd name="T69" fmla="*/ 95 h 116"/>
                <a:gd name="T70" fmla="*/ 96 w 114"/>
                <a:gd name="T71" fmla="*/ 99 h 116"/>
                <a:gd name="T72" fmla="*/ 104 w 114"/>
                <a:gd name="T73" fmla="*/ 103 h 116"/>
                <a:gd name="T74" fmla="*/ 114 w 114"/>
                <a:gd name="T75" fmla="*/ 106 h 116"/>
                <a:gd name="T76" fmla="*/ 111 w 114"/>
                <a:gd name="T77" fmla="*/ 116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14" h="116">
                  <a:moveTo>
                    <a:pt x="111" y="116"/>
                  </a:moveTo>
                  <a:lnTo>
                    <a:pt x="101" y="113"/>
                  </a:lnTo>
                  <a:lnTo>
                    <a:pt x="91" y="109"/>
                  </a:lnTo>
                  <a:lnTo>
                    <a:pt x="81" y="104"/>
                  </a:lnTo>
                  <a:lnTo>
                    <a:pt x="72" y="98"/>
                  </a:lnTo>
                  <a:lnTo>
                    <a:pt x="60" y="91"/>
                  </a:lnTo>
                  <a:lnTo>
                    <a:pt x="50" y="85"/>
                  </a:lnTo>
                  <a:lnTo>
                    <a:pt x="40" y="77"/>
                  </a:lnTo>
                  <a:lnTo>
                    <a:pt x="31" y="68"/>
                  </a:lnTo>
                  <a:lnTo>
                    <a:pt x="22" y="60"/>
                  </a:lnTo>
                  <a:lnTo>
                    <a:pt x="16" y="52"/>
                  </a:lnTo>
                  <a:lnTo>
                    <a:pt x="9" y="44"/>
                  </a:lnTo>
                  <a:lnTo>
                    <a:pt x="4" y="34"/>
                  </a:lnTo>
                  <a:lnTo>
                    <a:pt x="0" y="26"/>
                  </a:lnTo>
                  <a:lnTo>
                    <a:pt x="0" y="16"/>
                  </a:lnTo>
                  <a:lnTo>
                    <a:pt x="0" y="11"/>
                  </a:lnTo>
                  <a:lnTo>
                    <a:pt x="0" y="8"/>
                  </a:lnTo>
                  <a:lnTo>
                    <a:pt x="1" y="3"/>
                  </a:lnTo>
                  <a:lnTo>
                    <a:pt x="3" y="0"/>
                  </a:lnTo>
                  <a:lnTo>
                    <a:pt x="13" y="5"/>
                  </a:lnTo>
                  <a:lnTo>
                    <a:pt x="11" y="8"/>
                  </a:lnTo>
                  <a:lnTo>
                    <a:pt x="9" y="11"/>
                  </a:lnTo>
                  <a:lnTo>
                    <a:pt x="9" y="13"/>
                  </a:lnTo>
                  <a:lnTo>
                    <a:pt x="9" y="16"/>
                  </a:lnTo>
                  <a:lnTo>
                    <a:pt x="11" y="23"/>
                  </a:lnTo>
                  <a:lnTo>
                    <a:pt x="13" y="29"/>
                  </a:lnTo>
                  <a:lnTo>
                    <a:pt x="18" y="37"/>
                  </a:lnTo>
                  <a:lnTo>
                    <a:pt x="24" y="46"/>
                  </a:lnTo>
                  <a:lnTo>
                    <a:pt x="31" y="52"/>
                  </a:lnTo>
                  <a:lnTo>
                    <a:pt x="39" y="60"/>
                  </a:lnTo>
                  <a:lnTo>
                    <a:pt x="47" y="68"/>
                  </a:lnTo>
                  <a:lnTo>
                    <a:pt x="57" y="77"/>
                  </a:lnTo>
                  <a:lnTo>
                    <a:pt x="67" y="83"/>
                  </a:lnTo>
                  <a:lnTo>
                    <a:pt x="76" y="88"/>
                  </a:lnTo>
                  <a:lnTo>
                    <a:pt x="86" y="95"/>
                  </a:lnTo>
                  <a:lnTo>
                    <a:pt x="96" y="99"/>
                  </a:lnTo>
                  <a:lnTo>
                    <a:pt x="104" y="103"/>
                  </a:lnTo>
                  <a:lnTo>
                    <a:pt x="114" y="106"/>
                  </a:lnTo>
                  <a:lnTo>
                    <a:pt x="111" y="11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184" name="Freeform 193">
              <a:extLst>
                <a:ext uri="{FF2B5EF4-FFF2-40B4-BE49-F238E27FC236}">
                  <a16:creationId xmlns:a16="http://schemas.microsoft.com/office/drawing/2014/main" id="{82845ED4-1C7D-FE59-62B5-AE5E2E035597}"/>
                </a:ext>
              </a:extLst>
            </p:cNvPr>
            <p:cNvSpPr>
              <a:spLocks/>
            </p:cNvSpPr>
            <p:nvPr/>
          </p:nvSpPr>
          <p:spPr bwMode="auto">
            <a:xfrm>
              <a:off x="1633538" y="2597150"/>
              <a:ext cx="4763" cy="15875"/>
            </a:xfrm>
            <a:custGeom>
              <a:avLst/>
              <a:gdLst>
                <a:gd name="T0" fmla="*/ 3 w 3"/>
                <a:gd name="T1" fmla="*/ 0 h 10"/>
                <a:gd name="T2" fmla="*/ 0 w 3"/>
                <a:gd name="T3" fmla="*/ 10 h 10"/>
                <a:gd name="T4" fmla="*/ 3 w 3"/>
                <a:gd name="T5" fmla="*/ 0 h 10"/>
              </a:gdLst>
              <a:ahLst/>
              <a:cxnLst>
                <a:cxn ang="0">
                  <a:pos x="T0" y="T1"/>
                </a:cxn>
                <a:cxn ang="0">
                  <a:pos x="T2" y="T3"/>
                </a:cxn>
                <a:cxn ang="0">
                  <a:pos x="T4" y="T5"/>
                </a:cxn>
              </a:cxnLst>
              <a:rect l="0" t="0" r="r" b="b"/>
              <a:pathLst>
                <a:path w="3" h="10">
                  <a:moveTo>
                    <a:pt x="3" y="0"/>
                  </a:moveTo>
                  <a:lnTo>
                    <a:pt x="0" y="10"/>
                  </a:lnTo>
                  <a:lnTo>
                    <a:pt x="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185" name="Freeform 194">
              <a:extLst>
                <a:ext uri="{FF2B5EF4-FFF2-40B4-BE49-F238E27FC236}">
                  <a16:creationId xmlns:a16="http://schemas.microsoft.com/office/drawing/2014/main" id="{43FE5EB3-4830-998F-3970-3584ADBEC549}"/>
                </a:ext>
              </a:extLst>
            </p:cNvPr>
            <p:cNvSpPr>
              <a:spLocks/>
            </p:cNvSpPr>
            <p:nvPr/>
          </p:nvSpPr>
          <p:spPr bwMode="auto">
            <a:xfrm>
              <a:off x="1462088" y="2352675"/>
              <a:ext cx="82550" cy="84138"/>
            </a:xfrm>
            <a:custGeom>
              <a:avLst/>
              <a:gdLst>
                <a:gd name="T0" fmla="*/ 0 w 52"/>
                <a:gd name="T1" fmla="*/ 48 h 53"/>
                <a:gd name="T2" fmla="*/ 10 w 52"/>
                <a:gd name="T3" fmla="*/ 35 h 53"/>
                <a:gd name="T4" fmla="*/ 16 w 52"/>
                <a:gd name="T5" fmla="*/ 25 h 53"/>
                <a:gd name="T6" fmla="*/ 24 w 52"/>
                <a:gd name="T7" fmla="*/ 17 h 53"/>
                <a:gd name="T8" fmla="*/ 33 w 52"/>
                <a:gd name="T9" fmla="*/ 10 h 53"/>
                <a:gd name="T10" fmla="*/ 42 w 52"/>
                <a:gd name="T11" fmla="*/ 2 h 53"/>
                <a:gd name="T12" fmla="*/ 47 w 52"/>
                <a:gd name="T13" fmla="*/ 0 h 53"/>
                <a:gd name="T14" fmla="*/ 52 w 52"/>
                <a:gd name="T15" fmla="*/ 9 h 53"/>
                <a:gd name="T16" fmla="*/ 49 w 52"/>
                <a:gd name="T17" fmla="*/ 12 h 53"/>
                <a:gd name="T18" fmla="*/ 39 w 52"/>
                <a:gd name="T19" fmla="*/ 18 h 53"/>
                <a:gd name="T20" fmla="*/ 33 w 52"/>
                <a:gd name="T21" fmla="*/ 25 h 53"/>
                <a:gd name="T22" fmla="*/ 24 w 52"/>
                <a:gd name="T23" fmla="*/ 32 h 53"/>
                <a:gd name="T24" fmla="*/ 18 w 52"/>
                <a:gd name="T25" fmla="*/ 41 h 53"/>
                <a:gd name="T26" fmla="*/ 10 w 52"/>
                <a:gd name="T27" fmla="*/ 53 h 53"/>
                <a:gd name="T28" fmla="*/ 0 w 52"/>
                <a:gd name="T29" fmla="*/ 48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2" h="53">
                  <a:moveTo>
                    <a:pt x="0" y="48"/>
                  </a:moveTo>
                  <a:lnTo>
                    <a:pt x="10" y="35"/>
                  </a:lnTo>
                  <a:lnTo>
                    <a:pt x="16" y="25"/>
                  </a:lnTo>
                  <a:lnTo>
                    <a:pt x="24" y="17"/>
                  </a:lnTo>
                  <a:lnTo>
                    <a:pt x="33" y="10"/>
                  </a:lnTo>
                  <a:lnTo>
                    <a:pt x="42" y="2"/>
                  </a:lnTo>
                  <a:lnTo>
                    <a:pt x="47" y="0"/>
                  </a:lnTo>
                  <a:lnTo>
                    <a:pt x="52" y="9"/>
                  </a:lnTo>
                  <a:lnTo>
                    <a:pt x="49" y="12"/>
                  </a:lnTo>
                  <a:lnTo>
                    <a:pt x="39" y="18"/>
                  </a:lnTo>
                  <a:lnTo>
                    <a:pt x="33" y="25"/>
                  </a:lnTo>
                  <a:lnTo>
                    <a:pt x="24" y="32"/>
                  </a:lnTo>
                  <a:lnTo>
                    <a:pt x="18" y="41"/>
                  </a:lnTo>
                  <a:lnTo>
                    <a:pt x="10" y="53"/>
                  </a:lnTo>
                  <a:lnTo>
                    <a:pt x="0" y="4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186" name="Freeform 195">
              <a:extLst>
                <a:ext uri="{FF2B5EF4-FFF2-40B4-BE49-F238E27FC236}">
                  <a16:creationId xmlns:a16="http://schemas.microsoft.com/office/drawing/2014/main" id="{C99B5472-EFC4-45C5-FC04-BA5426626270}"/>
                </a:ext>
              </a:extLst>
            </p:cNvPr>
            <p:cNvSpPr>
              <a:spLocks/>
            </p:cNvSpPr>
            <p:nvPr/>
          </p:nvSpPr>
          <p:spPr bwMode="auto">
            <a:xfrm>
              <a:off x="1462088" y="2428875"/>
              <a:ext cx="15875" cy="7938"/>
            </a:xfrm>
            <a:custGeom>
              <a:avLst/>
              <a:gdLst>
                <a:gd name="T0" fmla="*/ 0 w 10"/>
                <a:gd name="T1" fmla="*/ 0 h 5"/>
                <a:gd name="T2" fmla="*/ 10 w 10"/>
                <a:gd name="T3" fmla="*/ 5 h 5"/>
                <a:gd name="T4" fmla="*/ 0 w 10"/>
                <a:gd name="T5" fmla="*/ 0 h 5"/>
              </a:gdLst>
              <a:ahLst/>
              <a:cxnLst>
                <a:cxn ang="0">
                  <a:pos x="T0" y="T1"/>
                </a:cxn>
                <a:cxn ang="0">
                  <a:pos x="T2" y="T3"/>
                </a:cxn>
                <a:cxn ang="0">
                  <a:pos x="T4" y="T5"/>
                </a:cxn>
              </a:cxnLst>
              <a:rect l="0" t="0" r="r" b="b"/>
              <a:pathLst>
                <a:path w="10" h="5">
                  <a:moveTo>
                    <a:pt x="0" y="0"/>
                  </a:moveTo>
                  <a:lnTo>
                    <a:pt x="10" y="5"/>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187" name="Freeform 196">
              <a:extLst>
                <a:ext uri="{FF2B5EF4-FFF2-40B4-BE49-F238E27FC236}">
                  <a16:creationId xmlns:a16="http://schemas.microsoft.com/office/drawing/2014/main" id="{5F725E0A-7F68-D0CD-D0FF-199016C22160}"/>
                </a:ext>
              </a:extLst>
            </p:cNvPr>
            <p:cNvSpPr>
              <a:spLocks/>
            </p:cNvSpPr>
            <p:nvPr/>
          </p:nvSpPr>
          <p:spPr bwMode="auto">
            <a:xfrm>
              <a:off x="1536700" y="2351087"/>
              <a:ext cx="7938" cy="17463"/>
            </a:xfrm>
            <a:custGeom>
              <a:avLst/>
              <a:gdLst>
                <a:gd name="T0" fmla="*/ 0 w 5"/>
                <a:gd name="T1" fmla="*/ 1 h 11"/>
                <a:gd name="T2" fmla="*/ 2 w 5"/>
                <a:gd name="T3" fmla="*/ 0 h 11"/>
                <a:gd name="T4" fmla="*/ 4 w 5"/>
                <a:gd name="T5" fmla="*/ 0 h 11"/>
                <a:gd name="T6" fmla="*/ 4 w 5"/>
                <a:gd name="T7" fmla="*/ 11 h 11"/>
                <a:gd name="T8" fmla="*/ 5 w 5"/>
                <a:gd name="T9" fmla="*/ 10 h 11"/>
                <a:gd name="T10" fmla="*/ 0 w 5"/>
                <a:gd name="T11" fmla="*/ 1 h 11"/>
              </a:gdLst>
              <a:ahLst/>
              <a:cxnLst>
                <a:cxn ang="0">
                  <a:pos x="T0" y="T1"/>
                </a:cxn>
                <a:cxn ang="0">
                  <a:pos x="T2" y="T3"/>
                </a:cxn>
                <a:cxn ang="0">
                  <a:pos x="T4" y="T5"/>
                </a:cxn>
                <a:cxn ang="0">
                  <a:pos x="T6" y="T7"/>
                </a:cxn>
                <a:cxn ang="0">
                  <a:pos x="T8" y="T9"/>
                </a:cxn>
                <a:cxn ang="0">
                  <a:pos x="T10" y="T11"/>
                </a:cxn>
              </a:cxnLst>
              <a:rect l="0" t="0" r="r" b="b"/>
              <a:pathLst>
                <a:path w="5" h="11">
                  <a:moveTo>
                    <a:pt x="0" y="1"/>
                  </a:moveTo>
                  <a:lnTo>
                    <a:pt x="2" y="0"/>
                  </a:lnTo>
                  <a:lnTo>
                    <a:pt x="4" y="0"/>
                  </a:lnTo>
                  <a:lnTo>
                    <a:pt x="4" y="11"/>
                  </a:lnTo>
                  <a:lnTo>
                    <a:pt x="5" y="10"/>
                  </a:lnTo>
                  <a:lnTo>
                    <a:pt x="0"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188" name="Freeform 197">
              <a:extLst>
                <a:ext uri="{FF2B5EF4-FFF2-40B4-BE49-F238E27FC236}">
                  <a16:creationId xmlns:a16="http://schemas.microsoft.com/office/drawing/2014/main" id="{B4E4040E-F7E8-25DB-2074-7E8423089EC0}"/>
                </a:ext>
              </a:extLst>
            </p:cNvPr>
            <p:cNvSpPr>
              <a:spLocks/>
            </p:cNvSpPr>
            <p:nvPr/>
          </p:nvSpPr>
          <p:spPr bwMode="auto">
            <a:xfrm>
              <a:off x="1571625" y="2400300"/>
              <a:ext cx="90488" cy="144463"/>
            </a:xfrm>
            <a:custGeom>
              <a:avLst/>
              <a:gdLst>
                <a:gd name="T0" fmla="*/ 50 w 57"/>
                <a:gd name="T1" fmla="*/ 91 h 91"/>
                <a:gd name="T2" fmla="*/ 47 w 57"/>
                <a:gd name="T3" fmla="*/ 90 h 91"/>
                <a:gd name="T4" fmla="*/ 45 w 57"/>
                <a:gd name="T5" fmla="*/ 88 h 91"/>
                <a:gd name="T6" fmla="*/ 40 w 57"/>
                <a:gd name="T7" fmla="*/ 83 h 91"/>
                <a:gd name="T8" fmla="*/ 35 w 57"/>
                <a:gd name="T9" fmla="*/ 78 h 91"/>
                <a:gd name="T10" fmla="*/ 31 w 57"/>
                <a:gd name="T11" fmla="*/ 72 h 91"/>
                <a:gd name="T12" fmla="*/ 22 w 57"/>
                <a:gd name="T13" fmla="*/ 60 h 91"/>
                <a:gd name="T14" fmla="*/ 17 w 57"/>
                <a:gd name="T15" fmla="*/ 54 h 91"/>
                <a:gd name="T16" fmla="*/ 14 w 57"/>
                <a:gd name="T17" fmla="*/ 46 h 91"/>
                <a:gd name="T18" fmla="*/ 8 w 57"/>
                <a:gd name="T19" fmla="*/ 33 h 91"/>
                <a:gd name="T20" fmla="*/ 3 w 57"/>
                <a:gd name="T21" fmla="*/ 19 h 91"/>
                <a:gd name="T22" fmla="*/ 0 w 57"/>
                <a:gd name="T23" fmla="*/ 10 h 91"/>
                <a:gd name="T24" fmla="*/ 0 w 57"/>
                <a:gd name="T25" fmla="*/ 0 h 91"/>
                <a:gd name="T26" fmla="*/ 9 w 57"/>
                <a:gd name="T27" fmla="*/ 0 h 91"/>
                <a:gd name="T28" fmla="*/ 11 w 57"/>
                <a:gd name="T29" fmla="*/ 6 h 91"/>
                <a:gd name="T30" fmla="*/ 13 w 57"/>
                <a:gd name="T31" fmla="*/ 16 h 91"/>
                <a:gd name="T32" fmla="*/ 17 w 57"/>
                <a:gd name="T33" fmla="*/ 29 h 91"/>
                <a:gd name="T34" fmla="*/ 24 w 57"/>
                <a:gd name="T35" fmla="*/ 41 h 91"/>
                <a:gd name="T36" fmla="*/ 27 w 57"/>
                <a:gd name="T37" fmla="*/ 47 h 91"/>
                <a:gd name="T38" fmla="*/ 31 w 57"/>
                <a:gd name="T39" fmla="*/ 54 h 91"/>
                <a:gd name="T40" fmla="*/ 39 w 57"/>
                <a:gd name="T41" fmla="*/ 67 h 91"/>
                <a:gd name="T42" fmla="*/ 44 w 57"/>
                <a:gd name="T43" fmla="*/ 72 h 91"/>
                <a:gd name="T44" fmla="*/ 47 w 57"/>
                <a:gd name="T45" fmla="*/ 75 h 91"/>
                <a:gd name="T46" fmla="*/ 52 w 57"/>
                <a:gd name="T47" fmla="*/ 80 h 91"/>
                <a:gd name="T48" fmla="*/ 53 w 57"/>
                <a:gd name="T49" fmla="*/ 82 h 91"/>
                <a:gd name="T50" fmla="*/ 57 w 57"/>
                <a:gd name="T51" fmla="*/ 83 h 91"/>
                <a:gd name="T52" fmla="*/ 50 w 57"/>
                <a:gd name="T53" fmla="*/ 91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7" h="91">
                  <a:moveTo>
                    <a:pt x="50" y="91"/>
                  </a:moveTo>
                  <a:lnTo>
                    <a:pt x="47" y="90"/>
                  </a:lnTo>
                  <a:lnTo>
                    <a:pt x="45" y="88"/>
                  </a:lnTo>
                  <a:lnTo>
                    <a:pt x="40" y="83"/>
                  </a:lnTo>
                  <a:lnTo>
                    <a:pt x="35" y="78"/>
                  </a:lnTo>
                  <a:lnTo>
                    <a:pt x="31" y="72"/>
                  </a:lnTo>
                  <a:lnTo>
                    <a:pt x="22" y="60"/>
                  </a:lnTo>
                  <a:lnTo>
                    <a:pt x="17" y="54"/>
                  </a:lnTo>
                  <a:lnTo>
                    <a:pt x="14" y="46"/>
                  </a:lnTo>
                  <a:lnTo>
                    <a:pt x="8" y="33"/>
                  </a:lnTo>
                  <a:lnTo>
                    <a:pt x="3" y="19"/>
                  </a:lnTo>
                  <a:lnTo>
                    <a:pt x="0" y="10"/>
                  </a:lnTo>
                  <a:lnTo>
                    <a:pt x="0" y="0"/>
                  </a:lnTo>
                  <a:lnTo>
                    <a:pt x="9" y="0"/>
                  </a:lnTo>
                  <a:lnTo>
                    <a:pt x="11" y="6"/>
                  </a:lnTo>
                  <a:lnTo>
                    <a:pt x="13" y="16"/>
                  </a:lnTo>
                  <a:lnTo>
                    <a:pt x="17" y="29"/>
                  </a:lnTo>
                  <a:lnTo>
                    <a:pt x="24" y="41"/>
                  </a:lnTo>
                  <a:lnTo>
                    <a:pt x="27" y="47"/>
                  </a:lnTo>
                  <a:lnTo>
                    <a:pt x="31" y="54"/>
                  </a:lnTo>
                  <a:lnTo>
                    <a:pt x="39" y="67"/>
                  </a:lnTo>
                  <a:lnTo>
                    <a:pt x="44" y="72"/>
                  </a:lnTo>
                  <a:lnTo>
                    <a:pt x="47" y="75"/>
                  </a:lnTo>
                  <a:lnTo>
                    <a:pt x="52" y="80"/>
                  </a:lnTo>
                  <a:lnTo>
                    <a:pt x="53" y="82"/>
                  </a:lnTo>
                  <a:lnTo>
                    <a:pt x="57" y="83"/>
                  </a:lnTo>
                  <a:lnTo>
                    <a:pt x="50" y="9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189" name="Freeform 198">
              <a:extLst>
                <a:ext uri="{FF2B5EF4-FFF2-40B4-BE49-F238E27FC236}">
                  <a16:creationId xmlns:a16="http://schemas.microsoft.com/office/drawing/2014/main" id="{8D03A569-96F7-69EA-BFE5-0744C725CD30}"/>
                </a:ext>
              </a:extLst>
            </p:cNvPr>
            <p:cNvSpPr>
              <a:spLocks/>
            </p:cNvSpPr>
            <p:nvPr/>
          </p:nvSpPr>
          <p:spPr bwMode="auto">
            <a:xfrm>
              <a:off x="923925" y="2190750"/>
              <a:ext cx="100013" cy="204788"/>
            </a:xfrm>
            <a:custGeom>
              <a:avLst/>
              <a:gdLst>
                <a:gd name="T0" fmla="*/ 38 w 63"/>
                <a:gd name="T1" fmla="*/ 120 h 129"/>
                <a:gd name="T2" fmla="*/ 41 w 63"/>
                <a:gd name="T3" fmla="*/ 117 h 129"/>
                <a:gd name="T4" fmla="*/ 45 w 63"/>
                <a:gd name="T5" fmla="*/ 114 h 129"/>
                <a:gd name="T6" fmla="*/ 48 w 63"/>
                <a:gd name="T7" fmla="*/ 107 h 129"/>
                <a:gd name="T8" fmla="*/ 49 w 63"/>
                <a:gd name="T9" fmla="*/ 102 h 129"/>
                <a:gd name="T10" fmla="*/ 51 w 63"/>
                <a:gd name="T11" fmla="*/ 94 h 129"/>
                <a:gd name="T12" fmla="*/ 53 w 63"/>
                <a:gd name="T13" fmla="*/ 88 h 129"/>
                <a:gd name="T14" fmla="*/ 53 w 63"/>
                <a:gd name="T15" fmla="*/ 70 h 129"/>
                <a:gd name="T16" fmla="*/ 51 w 63"/>
                <a:gd name="T17" fmla="*/ 63 h 129"/>
                <a:gd name="T18" fmla="*/ 48 w 63"/>
                <a:gd name="T19" fmla="*/ 54 h 129"/>
                <a:gd name="T20" fmla="*/ 45 w 63"/>
                <a:gd name="T21" fmla="*/ 45 h 129"/>
                <a:gd name="T22" fmla="*/ 40 w 63"/>
                <a:gd name="T23" fmla="*/ 37 h 129"/>
                <a:gd name="T24" fmla="*/ 31 w 63"/>
                <a:gd name="T25" fmla="*/ 29 h 129"/>
                <a:gd name="T26" fmla="*/ 23 w 63"/>
                <a:gd name="T27" fmla="*/ 21 h 129"/>
                <a:gd name="T28" fmla="*/ 12 w 63"/>
                <a:gd name="T29" fmla="*/ 14 h 129"/>
                <a:gd name="T30" fmla="*/ 0 w 63"/>
                <a:gd name="T31" fmla="*/ 8 h 129"/>
                <a:gd name="T32" fmla="*/ 5 w 63"/>
                <a:gd name="T33" fmla="*/ 0 h 129"/>
                <a:gd name="T34" fmla="*/ 18 w 63"/>
                <a:gd name="T35" fmla="*/ 6 h 129"/>
                <a:gd name="T36" fmla="*/ 30 w 63"/>
                <a:gd name="T37" fmla="*/ 13 h 129"/>
                <a:gd name="T38" fmla="*/ 40 w 63"/>
                <a:gd name="T39" fmla="*/ 21 h 129"/>
                <a:gd name="T40" fmla="*/ 48 w 63"/>
                <a:gd name="T41" fmla="*/ 31 h 129"/>
                <a:gd name="T42" fmla="*/ 53 w 63"/>
                <a:gd name="T43" fmla="*/ 40 h 129"/>
                <a:gd name="T44" fmla="*/ 58 w 63"/>
                <a:gd name="T45" fmla="*/ 50 h 129"/>
                <a:gd name="T46" fmla="*/ 61 w 63"/>
                <a:gd name="T47" fmla="*/ 60 h 129"/>
                <a:gd name="T48" fmla="*/ 63 w 63"/>
                <a:gd name="T49" fmla="*/ 70 h 129"/>
                <a:gd name="T50" fmla="*/ 63 w 63"/>
                <a:gd name="T51" fmla="*/ 88 h 129"/>
                <a:gd name="T52" fmla="*/ 61 w 63"/>
                <a:gd name="T53" fmla="*/ 98 h 129"/>
                <a:gd name="T54" fmla="*/ 59 w 63"/>
                <a:gd name="T55" fmla="*/ 106 h 129"/>
                <a:gd name="T56" fmla="*/ 56 w 63"/>
                <a:gd name="T57" fmla="*/ 112 h 129"/>
                <a:gd name="T58" fmla="*/ 53 w 63"/>
                <a:gd name="T59" fmla="*/ 119 h 129"/>
                <a:gd name="T60" fmla="*/ 49 w 63"/>
                <a:gd name="T61" fmla="*/ 125 h 129"/>
                <a:gd name="T62" fmla="*/ 46 w 63"/>
                <a:gd name="T63" fmla="*/ 129 h 129"/>
                <a:gd name="T64" fmla="*/ 38 w 63"/>
                <a:gd name="T65" fmla="*/ 12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3" h="129">
                  <a:moveTo>
                    <a:pt x="38" y="120"/>
                  </a:moveTo>
                  <a:lnTo>
                    <a:pt x="41" y="117"/>
                  </a:lnTo>
                  <a:lnTo>
                    <a:pt x="45" y="114"/>
                  </a:lnTo>
                  <a:lnTo>
                    <a:pt x="48" y="107"/>
                  </a:lnTo>
                  <a:lnTo>
                    <a:pt x="49" y="102"/>
                  </a:lnTo>
                  <a:lnTo>
                    <a:pt x="51" y="94"/>
                  </a:lnTo>
                  <a:lnTo>
                    <a:pt x="53" y="88"/>
                  </a:lnTo>
                  <a:lnTo>
                    <a:pt x="53" y="70"/>
                  </a:lnTo>
                  <a:lnTo>
                    <a:pt x="51" y="63"/>
                  </a:lnTo>
                  <a:lnTo>
                    <a:pt x="48" y="54"/>
                  </a:lnTo>
                  <a:lnTo>
                    <a:pt x="45" y="45"/>
                  </a:lnTo>
                  <a:lnTo>
                    <a:pt x="40" y="37"/>
                  </a:lnTo>
                  <a:lnTo>
                    <a:pt x="31" y="29"/>
                  </a:lnTo>
                  <a:lnTo>
                    <a:pt x="23" y="21"/>
                  </a:lnTo>
                  <a:lnTo>
                    <a:pt x="12" y="14"/>
                  </a:lnTo>
                  <a:lnTo>
                    <a:pt x="0" y="8"/>
                  </a:lnTo>
                  <a:lnTo>
                    <a:pt x="5" y="0"/>
                  </a:lnTo>
                  <a:lnTo>
                    <a:pt x="18" y="6"/>
                  </a:lnTo>
                  <a:lnTo>
                    <a:pt x="30" y="13"/>
                  </a:lnTo>
                  <a:lnTo>
                    <a:pt x="40" y="21"/>
                  </a:lnTo>
                  <a:lnTo>
                    <a:pt x="48" y="31"/>
                  </a:lnTo>
                  <a:lnTo>
                    <a:pt x="53" y="40"/>
                  </a:lnTo>
                  <a:lnTo>
                    <a:pt x="58" y="50"/>
                  </a:lnTo>
                  <a:lnTo>
                    <a:pt x="61" y="60"/>
                  </a:lnTo>
                  <a:lnTo>
                    <a:pt x="63" y="70"/>
                  </a:lnTo>
                  <a:lnTo>
                    <a:pt x="63" y="88"/>
                  </a:lnTo>
                  <a:lnTo>
                    <a:pt x="61" y="98"/>
                  </a:lnTo>
                  <a:lnTo>
                    <a:pt x="59" y="106"/>
                  </a:lnTo>
                  <a:lnTo>
                    <a:pt x="56" y="112"/>
                  </a:lnTo>
                  <a:lnTo>
                    <a:pt x="53" y="119"/>
                  </a:lnTo>
                  <a:lnTo>
                    <a:pt x="49" y="125"/>
                  </a:lnTo>
                  <a:lnTo>
                    <a:pt x="46" y="129"/>
                  </a:lnTo>
                  <a:lnTo>
                    <a:pt x="38" y="1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190" name="Freeform 199">
              <a:extLst>
                <a:ext uri="{FF2B5EF4-FFF2-40B4-BE49-F238E27FC236}">
                  <a16:creationId xmlns:a16="http://schemas.microsoft.com/office/drawing/2014/main" id="{47765839-A79B-DB2E-308D-4C7F9497BA88}"/>
                </a:ext>
              </a:extLst>
            </p:cNvPr>
            <p:cNvSpPr>
              <a:spLocks/>
            </p:cNvSpPr>
            <p:nvPr/>
          </p:nvSpPr>
          <p:spPr bwMode="auto">
            <a:xfrm>
              <a:off x="792163" y="2179637"/>
              <a:ext cx="138113" cy="23813"/>
            </a:xfrm>
            <a:custGeom>
              <a:avLst/>
              <a:gdLst>
                <a:gd name="T0" fmla="*/ 83 w 87"/>
                <a:gd name="T1" fmla="*/ 15 h 15"/>
                <a:gd name="T2" fmla="*/ 77 w 87"/>
                <a:gd name="T3" fmla="*/ 13 h 15"/>
                <a:gd name="T4" fmla="*/ 67 w 87"/>
                <a:gd name="T5" fmla="*/ 12 h 15"/>
                <a:gd name="T6" fmla="*/ 57 w 87"/>
                <a:gd name="T7" fmla="*/ 12 h 15"/>
                <a:gd name="T8" fmla="*/ 46 w 87"/>
                <a:gd name="T9" fmla="*/ 12 h 15"/>
                <a:gd name="T10" fmla="*/ 0 w 87"/>
                <a:gd name="T11" fmla="*/ 12 h 15"/>
                <a:gd name="T12" fmla="*/ 0 w 87"/>
                <a:gd name="T13" fmla="*/ 0 h 15"/>
                <a:gd name="T14" fmla="*/ 46 w 87"/>
                <a:gd name="T15" fmla="*/ 0 h 15"/>
                <a:gd name="T16" fmla="*/ 57 w 87"/>
                <a:gd name="T17" fmla="*/ 2 h 15"/>
                <a:gd name="T18" fmla="*/ 69 w 87"/>
                <a:gd name="T19" fmla="*/ 2 h 15"/>
                <a:gd name="T20" fmla="*/ 78 w 87"/>
                <a:gd name="T21" fmla="*/ 3 h 15"/>
                <a:gd name="T22" fmla="*/ 87 w 87"/>
                <a:gd name="T23" fmla="*/ 5 h 15"/>
                <a:gd name="T24" fmla="*/ 83 w 87"/>
                <a:gd name="T25" fmla="*/ 1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7" h="15">
                  <a:moveTo>
                    <a:pt x="83" y="15"/>
                  </a:moveTo>
                  <a:lnTo>
                    <a:pt x="77" y="13"/>
                  </a:lnTo>
                  <a:lnTo>
                    <a:pt x="67" y="12"/>
                  </a:lnTo>
                  <a:lnTo>
                    <a:pt x="57" y="12"/>
                  </a:lnTo>
                  <a:lnTo>
                    <a:pt x="46" y="12"/>
                  </a:lnTo>
                  <a:lnTo>
                    <a:pt x="0" y="12"/>
                  </a:lnTo>
                  <a:lnTo>
                    <a:pt x="0" y="0"/>
                  </a:lnTo>
                  <a:lnTo>
                    <a:pt x="46" y="0"/>
                  </a:lnTo>
                  <a:lnTo>
                    <a:pt x="57" y="2"/>
                  </a:lnTo>
                  <a:lnTo>
                    <a:pt x="69" y="2"/>
                  </a:lnTo>
                  <a:lnTo>
                    <a:pt x="78" y="3"/>
                  </a:lnTo>
                  <a:lnTo>
                    <a:pt x="87" y="5"/>
                  </a:lnTo>
                  <a:lnTo>
                    <a:pt x="83" y="1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191" name="Freeform 200">
              <a:extLst>
                <a:ext uri="{FF2B5EF4-FFF2-40B4-BE49-F238E27FC236}">
                  <a16:creationId xmlns:a16="http://schemas.microsoft.com/office/drawing/2014/main" id="{F298C0A0-CCC0-B70B-2E65-8C2A5A0CD540}"/>
                </a:ext>
              </a:extLst>
            </p:cNvPr>
            <p:cNvSpPr>
              <a:spLocks/>
            </p:cNvSpPr>
            <p:nvPr/>
          </p:nvSpPr>
          <p:spPr bwMode="auto">
            <a:xfrm>
              <a:off x="923925" y="2187575"/>
              <a:ext cx="7938" cy="15875"/>
            </a:xfrm>
            <a:custGeom>
              <a:avLst/>
              <a:gdLst>
                <a:gd name="T0" fmla="*/ 5 w 5"/>
                <a:gd name="T1" fmla="*/ 2 h 10"/>
                <a:gd name="T2" fmla="*/ 4 w 5"/>
                <a:gd name="T3" fmla="*/ 0 h 10"/>
                <a:gd name="T4" fmla="*/ 0 w 5"/>
                <a:gd name="T5" fmla="*/ 10 h 10"/>
                <a:gd name="T6" fmla="*/ 5 w 5"/>
                <a:gd name="T7" fmla="*/ 2 h 10"/>
              </a:gdLst>
              <a:ahLst/>
              <a:cxnLst>
                <a:cxn ang="0">
                  <a:pos x="T0" y="T1"/>
                </a:cxn>
                <a:cxn ang="0">
                  <a:pos x="T2" y="T3"/>
                </a:cxn>
                <a:cxn ang="0">
                  <a:pos x="T4" y="T5"/>
                </a:cxn>
                <a:cxn ang="0">
                  <a:pos x="T6" y="T7"/>
                </a:cxn>
              </a:cxnLst>
              <a:rect l="0" t="0" r="r" b="b"/>
              <a:pathLst>
                <a:path w="5" h="10">
                  <a:moveTo>
                    <a:pt x="5" y="2"/>
                  </a:moveTo>
                  <a:lnTo>
                    <a:pt x="4" y="0"/>
                  </a:lnTo>
                  <a:lnTo>
                    <a:pt x="0" y="10"/>
                  </a:lnTo>
                  <a:lnTo>
                    <a:pt x="5"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192" name="Freeform 201">
              <a:extLst>
                <a:ext uri="{FF2B5EF4-FFF2-40B4-BE49-F238E27FC236}">
                  <a16:creationId xmlns:a16="http://schemas.microsoft.com/office/drawing/2014/main" id="{676213AE-FCFA-33E2-782C-66EFECE5F683}"/>
                </a:ext>
              </a:extLst>
            </p:cNvPr>
            <p:cNvSpPr>
              <a:spLocks/>
            </p:cNvSpPr>
            <p:nvPr/>
          </p:nvSpPr>
          <p:spPr bwMode="auto">
            <a:xfrm>
              <a:off x="685800" y="2163762"/>
              <a:ext cx="106363" cy="34925"/>
            </a:xfrm>
            <a:custGeom>
              <a:avLst/>
              <a:gdLst>
                <a:gd name="T0" fmla="*/ 65 w 67"/>
                <a:gd name="T1" fmla="*/ 22 h 22"/>
                <a:gd name="T2" fmla="*/ 33 w 67"/>
                <a:gd name="T3" fmla="*/ 17 h 22"/>
                <a:gd name="T4" fmla="*/ 13 w 67"/>
                <a:gd name="T5" fmla="*/ 13 h 22"/>
                <a:gd name="T6" fmla="*/ 5 w 67"/>
                <a:gd name="T7" fmla="*/ 12 h 22"/>
                <a:gd name="T8" fmla="*/ 0 w 67"/>
                <a:gd name="T9" fmla="*/ 10 h 22"/>
                <a:gd name="T10" fmla="*/ 5 w 67"/>
                <a:gd name="T11" fmla="*/ 0 h 22"/>
                <a:gd name="T12" fmla="*/ 8 w 67"/>
                <a:gd name="T13" fmla="*/ 2 h 22"/>
                <a:gd name="T14" fmla="*/ 15 w 67"/>
                <a:gd name="T15" fmla="*/ 4 h 22"/>
                <a:gd name="T16" fmla="*/ 34 w 67"/>
                <a:gd name="T17" fmla="*/ 7 h 22"/>
                <a:gd name="T18" fmla="*/ 67 w 67"/>
                <a:gd name="T19" fmla="*/ 12 h 22"/>
                <a:gd name="T20" fmla="*/ 65 w 67"/>
                <a:gd name="T21" fmla="*/ 2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7" h="22">
                  <a:moveTo>
                    <a:pt x="65" y="22"/>
                  </a:moveTo>
                  <a:lnTo>
                    <a:pt x="33" y="17"/>
                  </a:lnTo>
                  <a:lnTo>
                    <a:pt x="13" y="13"/>
                  </a:lnTo>
                  <a:lnTo>
                    <a:pt x="5" y="12"/>
                  </a:lnTo>
                  <a:lnTo>
                    <a:pt x="0" y="10"/>
                  </a:lnTo>
                  <a:lnTo>
                    <a:pt x="5" y="0"/>
                  </a:lnTo>
                  <a:lnTo>
                    <a:pt x="8" y="2"/>
                  </a:lnTo>
                  <a:lnTo>
                    <a:pt x="15" y="4"/>
                  </a:lnTo>
                  <a:lnTo>
                    <a:pt x="34" y="7"/>
                  </a:lnTo>
                  <a:lnTo>
                    <a:pt x="67" y="12"/>
                  </a:lnTo>
                  <a:lnTo>
                    <a:pt x="65" y="2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193" name="Freeform 202">
              <a:extLst>
                <a:ext uri="{FF2B5EF4-FFF2-40B4-BE49-F238E27FC236}">
                  <a16:creationId xmlns:a16="http://schemas.microsoft.com/office/drawing/2014/main" id="{DA3EF56B-D32C-2DBF-18DE-C29032C02A7E}"/>
                </a:ext>
              </a:extLst>
            </p:cNvPr>
            <p:cNvSpPr>
              <a:spLocks/>
            </p:cNvSpPr>
            <p:nvPr/>
          </p:nvSpPr>
          <p:spPr bwMode="auto">
            <a:xfrm>
              <a:off x="788988" y="2179637"/>
              <a:ext cx="3175" cy="19050"/>
            </a:xfrm>
            <a:custGeom>
              <a:avLst/>
              <a:gdLst>
                <a:gd name="T0" fmla="*/ 2 w 2"/>
                <a:gd name="T1" fmla="*/ 12 h 12"/>
                <a:gd name="T2" fmla="*/ 0 w 2"/>
                <a:gd name="T3" fmla="*/ 12 h 12"/>
                <a:gd name="T4" fmla="*/ 2 w 2"/>
                <a:gd name="T5" fmla="*/ 2 h 12"/>
                <a:gd name="T6" fmla="*/ 2 w 2"/>
                <a:gd name="T7" fmla="*/ 0 h 12"/>
                <a:gd name="T8" fmla="*/ 2 w 2"/>
                <a:gd name="T9" fmla="*/ 12 h 12"/>
              </a:gdLst>
              <a:ahLst/>
              <a:cxnLst>
                <a:cxn ang="0">
                  <a:pos x="T0" y="T1"/>
                </a:cxn>
                <a:cxn ang="0">
                  <a:pos x="T2" y="T3"/>
                </a:cxn>
                <a:cxn ang="0">
                  <a:pos x="T4" y="T5"/>
                </a:cxn>
                <a:cxn ang="0">
                  <a:pos x="T6" y="T7"/>
                </a:cxn>
                <a:cxn ang="0">
                  <a:pos x="T8" y="T9"/>
                </a:cxn>
              </a:cxnLst>
              <a:rect l="0" t="0" r="r" b="b"/>
              <a:pathLst>
                <a:path w="2" h="12">
                  <a:moveTo>
                    <a:pt x="2" y="12"/>
                  </a:moveTo>
                  <a:lnTo>
                    <a:pt x="0" y="12"/>
                  </a:lnTo>
                  <a:lnTo>
                    <a:pt x="2" y="2"/>
                  </a:lnTo>
                  <a:lnTo>
                    <a:pt x="2" y="0"/>
                  </a:lnTo>
                  <a:lnTo>
                    <a:pt x="2"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194" name="Freeform 203">
              <a:extLst>
                <a:ext uri="{FF2B5EF4-FFF2-40B4-BE49-F238E27FC236}">
                  <a16:creationId xmlns:a16="http://schemas.microsoft.com/office/drawing/2014/main" id="{6CF15AF8-4849-6750-7AD1-18C9932B2812}"/>
                </a:ext>
              </a:extLst>
            </p:cNvPr>
            <p:cNvSpPr>
              <a:spLocks/>
            </p:cNvSpPr>
            <p:nvPr/>
          </p:nvSpPr>
          <p:spPr bwMode="auto">
            <a:xfrm>
              <a:off x="685800" y="2163762"/>
              <a:ext cx="114300" cy="114300"/>
            </a:xfrm>
            <a:custGeom>
              <a:avLst/>
              <a:gdLst>
                <a:gd name="T0" fmla="*/ 5 w 72"/>
                <a:gd name="T1" fmla="*/ 0 h 72"/>
                <a:gd name="T2" fmla="*/ 11 w 72"/>
                <a:gd name="T3" fmla="*/ 5 h 72"/>
                <a:gd name="T4" fmla="*/ 33 w 72"/>
                <a:gd name="T5" fmla="*/ 20 h 72"/>
                <a:gd name="T6" fmla="*/ 46 w 72"/>
                <a:gd name="T7" fmla="*/ 31 h 72"/>
                <a:gd name="T8" fmla="*/ 57 w 72"/>
                <a:gd name="T9" fmla="*/ 43 h 72"/>
                <a:gd name="T10" fmla="*/ 65 w 72"/>
                <a:gd name="T11" fmla="*/ 56 h 72"/>
                <a:gd name="T12" fmla="*/ 69 w 72"/>
                <a:gd name="T13" fmla="*/ 62 h 72"/>
                <a:gd name="T14" fmla="*/ 72 w 72"/>
                <a:gd name="T15" fmla="*/ 69 h 72"/>
                <a:gd name="T16" fmla="*/ 60 w 72"/>
                <a:gd name="T17" fmla="*/ 72 h 72"/>
                <a:gd name="T18" fmla="*/ 59 w 72"/>
                <a:gd name="T19" fmla="*/ 66 h 72"/>
                <a:gd name="T20" fmla="*/ 57 w 72"/>
                <a:gd name="T21" fmla="*/ 61 h 72"/>
                <a:gd name="T22" fmla="*/ 49 w 72"/>
                <a:gd name="T23" fmla="*/ 51 h 72"/>
                <a:gd name="T24" fmla="*/ 38 w 72"/>
                <a:gd name="T25" fmla="*/ 39 h 72"/>
                <a:gd name="T26" fmla="*/ 26 w 72"/>
                <a:gd name="T27" fmla="*/ 28 h 72"/>
                <a:gd name="T28" fmla="*/ 7 w 72"/>
                <a:gd name="T29" fmla="*/ 13 h 72"/>
                <a:gd name="T30" fmla="*/ 0 w 72"/>
                <a:gd name="T31" fmla="*/ 10 h 72"/>
                <a:gd name="T32" fmla="*/ 5 w 72"/>
                <a:gd name="T33"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 h="72">
                  <a:moveTo>
                    <a:pt x="5" y="0"/>
                  </a:moveTo>
                  <a:lnTo>
                    <a:pt x="11" y="5"/>
                  </a:lnTo>
                  <a:lnTo>
                    <a:pt x="33" y="20"/>
                  </a:lnTo>
                  <a:lnTo>
                    <a:pt x="46" y="31"/>
                  </a:lnTo>
                  <a:lnTo>
                    <a:pt x="57" y="43"/>
                  </a:lnTo>
                  <a:lnTo>
                    <a:pt x="65" y="56"/>
                  </a:lnTo>
                  <a:lnTo>
                    <a:pt x="69" y="62"/>
                  </a:lnTo>
                  <a:lnTo>
                    <a:pt x="72" y="69"/>
                  </a:lnTo>
                  <a:lnTo>
                    <a:pt x="60" y="72"/>
                  </a:lnTo>
                  <a:lnTo>
                    <a:pt x="59" y="66"/>
                  </a:lnTo>
                  <a:lnTo>
                    <a:pt x="57" y="61"/>
                  </a:lnTo>
                  <a:lnTo>
                    <a:pt x="49" y="51"/>
                  </a:lnTo>
                  <a:lnTo>
                    <a:pt x="38" y="39"/>
                  </a:lnTo>
                  <a:lnTo>
                    <a:pt x="26" y="28"/>
                  </a:lnTo>
                  <a:lnTo>
                    <a:pt x="7" y="13"/>
                  </a:lnTo>
                  <a:lnTo>
                    <a:pt x="0" y="10"/>
                  </a:lnTo>
                  <a:lnTo>
                    <a:pt x="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195" name="Freeform 204">
              <a:extLst>
                <a:ext uri="{FF2B5EF4-FFF2-40B4-BE49-F238E27FC236}">
                  <a16:creationId xmlns:a16="http://schemas.microsoft.com/office/drawing/2014/main" id="{E38975E9-1671-6F7A-E6D9-6B17C3199F36}"/>
                </a:ext>
              </a:extLst>
            </p:cNvPr>
            <p:cNvSpPr>
              <a:spLocks/>
            </p:cNvSpPr>
            <p:nvPr/>
          </p:nvSpPr>
          <p:spPr bwMode="auto">
            <a:xfrm>
              <a:off x="685800" y="2163762"/>
              <a:ext cx="7938" cy="15875"/>
            </a:xfrm>
            <a:custGeom>
              <a:avLst/>
              <a:gdLst>
                <a:gd name="T0" fmla="*/ 5 w 5"/>
                <a:gd name="T1" fmla="*/ 0 h 10"/>
                <a:gd name="T2" fmla="*/ 0 w 5"/>
                <a:gd name="T3" fmla="*/ 10 h 10"/>
                <a:gd name="T4" fmla="*/ 5 w 5"/>
                <a:gd name="T5" fmla="*/ 0 h 10"/>
                <a:gd name="T6" fmla="*/ 0 w 5"/>
                <a:gd name="T7" fmla="*/ 10 h 10"/>
                <a:gd name="T8" fmla="*/ 5 w 5"/>
                <a:gd name="T9" fmla="*/ 0 h 10"/>
              </a:gdLst>
              <a:ahLst/>
              <a:cxnLst>
                <a:cxn ang="0">
                  <a:pos x="T0" y="T1"/>
                </a:cxn>
                <a:cxn ang="0">
                  <a:pos x="T2" y="T3"/>
                </a:cxn>
                <a:cxn ang="0">
                  <a:pos x="T4" y="T5"/>
                </a:cxn>
                <a:cxn ang="0">
                  <a:pos x="T6" y="T7"/>
                </a:cxn>
                <a:cxn ang="0">
                  <a:pos x="T8" y="T9"/>
                </a:cxn>
              </a:cxnLst>
              <a:rect l="0" t="0" r="r" b="b"/>
              <a:pathLst>
                <a:path w="5" h="10">
                  <a:moveTo>
                    <a:pt x="5" y="0"/>
                  </a:moveTo>
                  <a:lnTo>
                    <a:pt x="0" y="10"/>
                  </a:lnTo>
                  <a:lnTo>
                    <a:pt x="5" y="0"/>
                  </a:lnTo>
                  <a:lnTo>
                    <a:pt x="0" y="10"/>
                  </a:lnTo>
                  <a:lnTo>
                    <a:pt x="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196" name="Freeform 205">
              <a:extLst>
                <a:ext uri="{FF2B5EF4-FFF2-40B4-BE49-F238E27FC236}">
                  <a16:creationId xmlns:a16="http://schemas.microsoft.com/office/drawing/2014/main" id="{525E866A-FA11-4903-C980-F54B762200FE}"/>
                </a:ext>
              </a:extLst>
            </p:cNvPr>
            <p:cNvSpPr>
              <a:spLocks/>
            </p:cNvSpPr>
            <p:nvPr/>
          </p:nvSpPr>
          <p:spPr bwMode="auto">
            <a:xfrm>
              <a:off x="781050" y="2273300"/>
              <a:ext cx="100013" cy="127000"/>
            </a:xfrm>
            <a:custGeom>
              <a:avLst/>
              <a:gdLst>
                <a:gd name="T0" fmla="*/ 12 w 63"/>
                <a:gd name="T1" fmla="*/ 0 h 80"/>
                <a:gd name="T2" fmla="*/ 14 w 63"/>
                <a:gd name="T3" fmla="*/ 6 h 80"/>
                <a:gd name="T4" fmla="*/ 17 w 63"/>
                <a:gd name="T5" fmla="*/ 16 h 80"/>
                <a:gd name="T6" fmla="*/ 23 w 63"/>
                <a:gd name="T7" fmla="*/ 28 h 80"/>
                <a:gd name="T8" fmla="*/ 32 w 63"/>
                <a:gd name="T9" fmla="*/ 39 h 80"/>
                <a:gd name="T10" fmla="*/ 38 w 63"/>
                <a:gd name="T11" fmla="*/ 50 h 80"/>
                <a:gd name="T12" fmla="*/ 46 w 63"/>
                <a:gd name="T13" fmla="*/ 60 h 80"/>
                <a:gd name="T14" fmla="*/ 51 w 63"/>
                <a:gd name="T15" fmla="*/ 64 h 80"/>
                <a:gd name="T16" fmla="*/ 54 w 63"/>
                <a:gd name="T17" fmla="*/ 67 h 80"/>
                <a:gd name="T18" fmla="*/ 59 w 63"/>
                <a:gd name="T19" fmla="*/ 70 h 80"/>
                <a:gd name="T20" fmla="*/ 63 w 63"/>
                <a:gd name="T21" fmla="*/ 70 h 80"/>
                <a:gd name="T22" fmla="*/ 59 w 63"/>
                <a:gd name="T23" fmla="*/ 80 h 80"/>
                <a:gd name="T24" fmla="*/ 54 w 63"/>
                <a:gd name="T25" fmla="*/ 78 h 80"/>
                <a:gd name="T26" fmla="*/ 50 w 63"/>
                <a:gd name="T27" fmla="*/ 75 h 80"/>
                <a:gd name="T28" fmla="*/ 45 w 63"/>
                <a:gd name="T29" fmla="*/ 72 h 80"/>
                <a:gd name="T30" fmla="*/ 40 w 63"/>
                <a:gd name="T31" fmla="*/ 67 h 80"/>
                <a:gd name="T32" fmla="*/ 30 w 63"/>
                <a:gd name="T33" fmla="*/ 57 h 80"/>
                <a:gd name="T34" fmla="*/ 22 w 63"/>
                <a:gd name="T35" fmla="*/ 46 h 80"/>
                <a:gd name="T36" fmla="*/ 14 w 63"/>
                <a:gd name="T37" fmla="*/ 33 h 80"/>
                <a:gd name="T38" fmla="*/ 9 w 63"/>
                <a:gd name="T39" fmla="*/ 21 h 80"/>
                <a:gd name="T40" fmla="*/ 4 w 63"/>
                <a:gd name="T41" fmla="*/ 11 h 80"/>
                <a:gd name="T42" fmla="*/ 0 w 63"/>
                <a:gd name="T43" fmla="*/ 3 h 80"/>
                <a:gd name="T44" fmla="*/ 12 w 63"/>
                <a:gd name="T45"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3" h="80">
                  <a:moveTo>
                    <a:pt x="12" y="0"/>
                  </a:moveTo>
                  <a:lnTo>
                    <a:pt x="14" y="6"/>
                  </a:lnTo>
                  <a:lnTo>
                    <a:pt x="17" y="16"/>
                  </a:lnTo>
                  <a:lnTo>
                    <a:pt x="23" y="28"/>
                  </a:lnTo>
                  <a:lnTo>
                    <a:pt x="32" y="39"/>
                  </a:lnTo>
                  <a:lnTo>
                    <a:pt x="38" y="50"/>
                  </a:lnTo>
                  <a:lnTo>
                    <a:pt x="46" y="60"/>
                  </a:lnTo>
                  <a:lnTo>
                    <a:pt x="51" y="64"/>
                  </a:lnTo>
                  <a:lnTo>
                    <a:pt x="54" y="67"/>
                  </a:lnTo>
                  <a:lnTo>
                    <a:pt x="59" y="70"/>
                  </a:lnTo>
                  <a:lnTo>
                    <a:pt x="63" y="70"/>
                  </a:lnTo>
                  <a:lnTo>
                    <a:pt x="59" y="80"/>
                  </a:lnTo>
                  <a:lnTo>
                    <a:pt x="54" y="78"/>
                  </a:lnTo>
                  <a:lnTo>
                    <a:pt x="50" y="75"/>
                  </a:lnTo>
                  <a:lnTo>
                    <a:pt x="45" y="72"/>
                  </a:lnTo>
                  <a:lnTo>
                    <a:pt x="40" y="67"/>
                  </a:lnTo>
                  <a:lnTo>
                    <a:pt x="30" y="57"/>
                  </a:lnTo>
                  <a:lnTo>
                    <a:pt x="22" y="46"/>
                  </a:lnTo>
                  <a:lnTo>
                    <a:pt x="14" y="33"/>
                  </a:lnTo>
                  <a:lnTo>
                    <a:pt x="9" y="21"/>
                  </a:lnTo>
                  <a:lnTo>
                    <a:pt x="4" y="11"/>
                  </a:lnTo>
                  <a:lnTo>
                    <a:pt x="0" y="3"/>
                  </a:lnTo>
                  <a:lnTo>
                    <a:pt x="1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197" name="Freeform 206">
              <a:extLst>
                <a:ext uri="{FF2B5EF4-FFF2-40B4-BE49-F238E27FC236}">
                  <a16:creationId xmlns:a16="http://schemas.microsoft.com/office/drawing/2014/main" id="{713C475D-32E4-AA24-6980-11A9E4C42D76}"/>
                </a:ext>
              </a:extLst>
            </p:cNvPr>
            <p:cNvSpPr>
              <a:spLocks/>
            </p:cNvSpPr>
            <p:nvPr/>
          </p:nvSpPr>
          <p:spPr bwMode="auto">
            <a:xfrm>
              <a:off x="781050" y="2273300"/>
              <a:ext cx="19050" cy="4763"/>
            </a:xfrm>
            <a:custGeom>
              <a:avLst/>
              <a:gdLst>
                <a:gd name="T0" fmla="*/ 12 w 12"/>
                <a:gd name="T1" fmla="*/ 0 h 3"/>
                <a:gd name="T2" fmla="*/ 0 w 12"/>
                <a:gd name="T3" fmla="*/ 3 h 3"/>
                <a:gd name="T4" fmla="*/ 12 w 12"/>
                <a:gd name="T5" fmla="*/ 0 h 3"/>
              </a:gdLst>
              <a:ahLst/>
              <a:cxnLst>
                <a:cxn ang="0">
                  <a:pos x="T0" y="T1"/>
                </a:cxn>
                <a:cxn ang="0">
                  <a:pos x="T2" y="T3"/>
                </a:cxn>
                <a:cxn ang="0">
                  <a:pos x="T4" y="T5"/>
                </a:cxn>
              </a:cxnLst>
              <a:rect l="0" t="0" r="r" b="b"/>
              <a:pathLst>
                <a:path w="12" h="3">
                  <a:moveTo>
                    <a:pt x="12" y="0"/>
                  </a:moveTo>
                  <a:lnTo>
                    <a:pt x="0" y="3"/>
                  </a:lnTo>
                  <a:lnTo>
                    <a:pt x="1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198" name="Freeform 207">
              <a:extLst>
                <a:ext uri="{FF2B5EF4-FFF2-40B4-BE49-F238E27FC236}">
                  <a16:creationId xmlns:a16="http://schemas.microsoft.com/office/drawing/2014/main" id="{7FD997E5-B006-8D92-8CCF-542D243705B8}"/>
                </a:ext>
              </a:extLst>
            </p:cNvPr>
            <p:cNvSpPr>
              <a:spLocks/>
            </p:cNvSpPr>
            <p:nvPr/>
          </p:nvSpPr>
          <p:spPr bwMode="auto">
            <a:xfrm>
              <a:off x="874713" y="2381250"/>
              <a:ext cx="120650" cy="31750"/>
            </a:xfrm>
            <a:custGeom>
              <a:avLst/>
              <a:gdLst>
                <a:gd name="T0" fmla="*/ 4 w 76"/>
                <a:gd name="T1" fmla="*/ 2 h 20"/>
                <a:gd name="T2" fmla="*/ 18 w 76"/>
                <a:gd name="T3" fmla="*/ 7 h 20"/>
                <a:gd name="T4" fmla="*/ 26 w 76"/>
                <a:gd name="T5" fmla="*/ 9 h 20"/>
                <a:gd name="T6" fmla="*/ 36 w 76"/>
                <a:gd name="T7" fmla="*/ 9 h 20"/>
                <a:gd name="T8" fmla="*/ 46 w 76"/>
                <a:gd name="T9" fmla="*/ 9 h 20"/>
                <a:gd name="T10" fmla="*/ 56 w 76"/>
                <a:gd name="T11" fmla="*/ 7 h 20"/>
                <a:gd name="T12" fmla="*/ 59 w 76"/>
                <a:gd name="T13" fmla="*/ 7 h 20"/>
                <a:gd name="T14" fmla="*/ 62 w 76"/>
                <a:gd name="T15" fmla="*/ 5 h 20"/>
                <a:gd name="T16" fmla="*/ 66 w 76"/>
                <a:gd name="T17" fmla="*/ 4 h 20"/>
                <a:gd name="T18" fmla="*/ 69 w 76"/>
                <a:gd name="T19" fmla="*/ 0 h 20"/>
                <a:gd name="T20" fmla="*/ 76 w 76"/>
                <a:gd name="T21" fmla="*/ 9 h 20"/>
                <a:gd name="T22" fmla="*/ 72 w 76"/>
                <a:gd name="T23" fmla="*/ 12 h 20"/>
                <a:gd name="T24" fmla="*/ 67 w 76"/>
                <a:gd name="T25" fmla="*/ 15 h 20"/>
                <a:gd name="T26" fmla="*/ 62 w 76"/>
                <a:gd name="T27" fmla="*/ 17 h 20"/>
                <a:gd name="T28" fmla="*/ 56 w 76"/>
                <a:gd name="T29" fmla="*/ 18 h 20"/>
                <a:gd name="T30" fmla="*/ 48 w 76"/>
                <a:gd name="T31" fmla="*/ 20 h 20"/>
                <a:gd name="T32" fmla="*/ 36 w 76"/>
                <a:gd name="T33" fmla="*/ 20 h 20"/>
                <a:gd name="T34" fmla="*/ 26 w 76"/>
                <a:gd name="T35" fmla="*/ 18 h 20"/>
                <a:gd name="T36" fmla="*/ 15 w 76"/>
                <a:gd name="T37" fmla="*/ 17 h 20"/>
                <a:gd name="T38" fmla="*/ 0 w 76"/>
                <a:gd name="T39" fmla="*/ 14 h 20"/>
                <a:gd name="T40" fmla="*/ 4 w 76"/>
                <a:gd name="T41"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6" h="20">
                  <a:moveTo>
                    <a:pt x="4" y="2"/>
                  </a:moveTo>
                  <a:lnTo>
                    <a:pt x="18" y="7"/>
                  </a:lnTo>
                  <a:lnTo>
                    <a:pt x="26" y="9"/>
                  </a:lnTo>
                  <a:lnTo>
                    <a:pt x="36" y="9"/>
                  </a:lnTo>
                  <a:lnTo>
                    <a:pt x="46" y="9"/>
                  </a:lnTo>
                  <a:lnTo>
                    <a:pt x="56" y="7"/>
                  </a:lnTo>
                  <a:lnTo>
                    <a:pt x="59" y="7"/>
                  </a:lnTo>
                  <a:lnTo>
                    <a:pt x="62" y="5"/>
                  </a:lnTo>
                  <a:lnTo>
                    <a:pt x="66" y="4"/>
                  </a:lnTo>
                  <a:lnTo>
                    <a:pt x="69" y="0"/>
                  </a:lnTo>
                  <a:lnTo>
                    <a:pt x="76" y="9"/>
                  </a:lnTo>
                  <a:lnTo>
                    <a:pt x="72" y="12"/>
                  </a:lnTo>
                  <a:lnTo>
                    <a:pt x="67" y="15"/>
                  </a:lnTo>
                  <a:lnTo>
                    <a:pt x="62" y="17"/>
                  </a:lnTo>
                  <a:lnTo>
                    <a:pt x="56" y="18"/>
                  </a:lnTo>
                  <a:lnTo>
                    <a:pt x="48" y="20"/>
                  </a:lnTo>
                  <a:lnTo>
                    <a:pt x="36" y="20"/>
                  </a:lnTo>
                  <a:lnTo>
                    <a:pt x="26" y="18"/>
                  </a:lnTo>
                  <a:lnTo>
                    <a:pt x="15" y="17"/>
                  </a:lnTo>
                  <a:lnTo>
                    <a:pt x="0" y="14"/>
                  </a:lnTo>
                  <a:lnTo>
                    <a:pt x="4"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199" name="Freeform 208">
              <a:extLst>
                <a:ext uri="{FF2B5EF4-FFF2-40B4-BE49-F238E27FC236}">
                  <a16:creationId xmlns:a16="http://schemas.microsoft.com/office/drawing/2014/main" id="{206C1AEE-1A7E-5885-2242-9007500954B4}"/>
                </a:ext>
              </a:extLst>
            </p:cNvPr>
            <p:cNvSpPr>
              <a:spLocks/>
            </p:cNvSpPr>
            <p:nvPr/>
          </p:nvSpPr>
          <p:spPr bwMode="auto">
            <a:xfrm>
              <a:off x="874713" y="2384425"/>
              <a:ext cx="6350" cy="19050"/>
            </a:xfrm>
            <a:custGeom>
              <a:avLst/>
              <a:gdLst>
                <a:gd name="T0" fmla="*/ 0 w 4"/>
                <a:gd name="T1" fmla="*/ 10 h 12"/>
                <a:gd name="T2" fmla="*/ 0 w 4"/>
                <a:gd name="T3" fmla="*/ 12 h 12"/>
                <a:gd name="T4" fmla="*/ 4 w 4"/>
                <a:gd name="T5" fmla="*/ 0 h 12"/>
                <a:gd name="T6" fmla="*/ 0 w 4"/>
                <a:gd name="T7" fmla="*/ 10 h 12"/>
              </a:gdLst>
              <a:ahLst/>
              <a:cxnLst>
                <a:cxn ang="0">
                  <a:pos x="T0" y="T1"/>
                </a:cxn>
                <a:cxn ang="0">
                  <a:pos x="T2" y="T3"/>
                </a:cxn>
                <a:cxn ang="0">
                  <a:pos x="T4" y="T5"/>
                </a:cxn>
                <a:cxn ang="0">
                  <a:pos x="T6" y="T7"/>
                </a:cxn>
              </a:cxnLst>
              <a:rect l="0" t="0" r="r" b="b"/>
              <a:pathLst>
                <a:path w="4" h="12">
                  <a:moveTo>
                    <a:pt x="0" y="10"/>
                  </a:moveTo>
                  <a:lnTo>
                    <a:pt x="0" y="12"/>
                  </a:lnTo>
                  <a:lnTo>
                    <a:pt x="4" y="0"/>
                  </a:lnTo>
                  <a:lnTo>
                    <a:pt x="0"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200" name="Freeform 209">
              <a:extLst>
                <a:ext uri="{FF2B5EF4-FFF2-40B4-BE49-F238E27FC236}">
                  <a16:creationId xmlns:a16="http://schemas.microsoft.com/office/drawing/2014/main" id="{4C673140-3240-1AAC-6088-93CB1A8D9693}"/>
                </a:ext>
              </a:extLst>
            </p:cNvPr>
            <p:cNvSpPr>
              <a:spLocks/>
            </p:cNvSpPr>
            <p:nvPr/>
          </p:nvSpPr>
          <p:spPr bwMode="auto">
            <a:xfrm>
              <a:off x="984250" y="2381250"/>
              <a:ext cx="12700" cy="14288"/>
            </a:xfrm>
            <a:custGeom>
              <a:avLst/>
              <a:gdLst>
                <a:gd name="T0" fmla="*/ 7 w 8"/>
                <a:gd name="T1" fmla="*/ 9 h 9"/>
                <a:gd name="T2" fmla="*/ 8 w 8"/>
                <a:gd name="T3" fmla="*/ 9 h 9"/>
                <a:gd name="T4" fmla="*/ 0 w 8"/>
                <a:gd name="T5" fmla="*/ 0 h 9"/>
                <a:gd name="T6" fmla="*/ 7 w 8"/>
                <a:gd name="T7" fmla="*/ 9 h 9"/>
              </a:gdLst>
              <a:ahLst/>
              <a:cxnLst>
                <a:cxn ang="0">
                  <a:pos x="T0" y="T1"/>
                </a:cxn>
                <a:cxn ang="0">
                  <a:pos x="T2" y="T3"/>
                </a:cxn>
                <a:cxn ang="0">
                  <a:pos x="T4" y="T5"/>
                </a:cxn>
                <a:cxn ang="0">
                  <a:pos x="T6" y="T7"/>
                </a:cxn>
              </a:cxnLst>
              <a:rect l="0" t="0" r="r" b="b"/>
              <a:pathLst>
                <a:path w="8" h="9">
                  <a:moveTo>
                    <a:pt x="7" y="9"/>
                  </a:moveTo>
                  <a:lnTo>
                    <a:pt x="8" y="9"/>
                  </a:lnTo>
                  <a:lnTo>
                    <a:pt x="0" y="0"/>
                  </a:lnTo>
                  <a:lnTo>
                    <a:pt x="7" y="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201" name="Freeform 210">
              <a:extLst>
                <a:ext uri="{FF2B5EF4-FFF2-40B4-BE49-F238E27FC236}">
                  <a16:creationId xmlns:a16="http://schemas.microsoft.com/office/drawing/2014/main" id="{15AB3E7F-88FC-5FEF-D11D-6E83ED549932}"/>
                </a:ext>
              </a:extLst>
            </p:cNvPr>
            <p:cNvSpPr>
              <a:spLocks/>
            </p:cNvSpPr>
            <p:nvPr/>
          </p:nvSpPr>
          <p:spPr bwMode="auto">
            <a:xfrm>
              <a:off x="817563" y="2232025"/>
              <a:ext cx="146050" cy="120650"/>
            </a:xfrm>
            <a:custGeom>
              <a:avLst/>
              <a:gdLst>
                <a:gd name="T0" fmla="*/ 5 w 92"/>
                <a:gd name="T1" fmla="*/ 0 h 76"/>
                <a:gd name="T2" fmla="*/ 27 w 92"/>
                <a:gd name="T3" fmla="*/ 11 h 76"/>
                <a:gd name="T4" fmla="*/ 41 w 92"/>
                <a:gd name="T5" fmla="*/ 18 h 76"/>
                <a:gd name="T6" fmla="*/ 54 w 92"/>
                <a:gd name="T7" fmla="*/ 26 h 76"/>
                <a:gd name="T8" fmla="*/ 61 w 92"/>
                <a:gd name="T9" fmla="*/ 32 h 76"/>
                <a:gd name="T10" fmla="*/ 67 w 92"/>
                <a:gd name="T11" fmla="*/ 37 h 76"/>
                <a:gd name="T12" fmla="*/ 74 w 92"/>
                <a:gd name="T13" fmla="*/ 42 h 76"/>
                <a:gd name="T14" fmla="*/ 79 w 92"/>
                <a:gd name="T15" fmla="*/ 49 h 76"/>
                <a:gd name="T16" fmla="*/ 84 w 92"/>
                <a:gd name="T17" fmla="*/ 55 h 76"/>
                <a:gd name="T18" fmla="*/ 87 w 92"/>
                <a:gd name="T19" fmla="*/ 62 h 76"/>
                <a:gd name="T20" fmla="*/ 90 w 92"/>
                <a:gd name="T21" fmla="*/ 68 h 76"/>
                <a:gd name="T22" fmla="*/ 92 w 92"/>
                <a:gd name="T23" fmla="*/ 75 h 76"/>
                <a:gd name="T24" fmla="*/ 80 w 92"/>
                <a:gd name="T25" fmla="*/ 76 h 76"/>
                <a:gd name="T26" fmla="*/ 80 w 92"/>
                <a:gd name="T27" fmla="*/ 72 h 76"/>
                <a:gd name="T28" fmla="*/ 77 w 92"/>
                <a:gd name="T29" fmla="*/ 65 h 76"/>
                <a:gd name="T30" fmla="*/ 76 w 92"/>
                <a:gd name="T31" fmla="*/ 60 h 76"/>
                <a:gd name="T32" fmla="*/ 71 w 92"/>
                <a:gd name="T33" fmla="*/ 55 h 76"/>
                <a:gd name="T34" fmla="*/ 66 w 92"/>
                <a:gd name="T35" fmla="*/ 50 h 76"/>
                <a:gd name="T36" fmla="*/ 61 w 92"/>
                <a:gd name="T37" fmla="*/ 45 h 76"/>
                <a:gd name="T38" fmla="*/ 54 w 92"/>
                <a:gd name="T39" fmla="*/ 41 h 76"/>
                <a:gd name="T40" fmla="*/ 49 w 92"/>
                <a:gd name="T41" fmla="*/ 36 h 76"/>
                <a:gd name="T42" fmla="*/ 35 w 92"/>
                <a:gd name="T43" fmla="*/ 28 h 76"/>
                <a:gd name="T44" fmla="*/ 22 w 92"/>
                <a:gd name="T45" fmla="*/ 19 h 76"/>
                <a:gd name="T46" fmla="*/ 0 w 92"/>
                <a:gd name="T47" fmla="*/ 10 h 76"/>
                <a:gd name="T48" fmla="*/ 5 w 92"/>
                <a:gd name="T49"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2" h="76">
                  <a:moveTo>
                    <a:pt x="5" y="0"/>
                  </a:moveTo>
                  <a:lnTo>
                    <a:pt x="27" y="11"/>
                  </a:lnTo>
                  <a:lnTo>
                    <a:pt x="41" y="18"/>
                  </a:lnTo>
                  <a:lnTo>
                    <a:pt x="54" y="26"/>
                  </a:lnTo>
                  <a:lnTo>
                    <a:pt x="61" y="32"/>
                  </a:lnTo>
                  <a:lnTo>
                    <a:pt x="67" y="37"/>
                  </a:lnTo>
                  <a:lnTo>
                    <a:pt x="74" y="42"/>
                  </a:lnTo>
                  <a:lnTo>
                    <a:pt x="79" y="49"/>
                  </a:lnTo>
                  <a:lnTo>
                    <a:pt x="84" y="55"/>
                  </a:lnTo>
                  <a:lnTo>
                    <a:pt x="87" y="62"/>
                  </a:lnTo>
                  <a:lnTo>
                    <a:pt x="90" y="68"/>
                  </a:lnTo>
                  <a:lnTo>
                    <a:pt x="92" y="75"/>
                  </a:lnTo>
                  <a:lnTo>
                    <a:pt x="80" y="76"/>
                  </a:lnTo>
                  <a:lnTo>
                    <a:pt x="80" y="72"/>
                  </a:lnTo>
                  <a:lnTo>
                    <a:pt x="77" y="65"/>
                  </a:lnTo>
                  <a:lnTo>
                    <a:pt x="76" y="60"/>
                  </a:lnTo>
                  <a:lnTo>
                    <a:pt x="71" y="55"/>
                  </a:lnTo>
                  <a:lnTo>
                    <a:pt x="66" y="50"/>
                  </a:lnTo>
                  <a:lnTo>
                    <a:pt x="61" y="45"/>
                  </a:lnTo>
                  <a:lnTo>
                    <a:pt x="54" y="41"/>
                  </a:lnTo>
                  <a:lnTo>
                    <a:pt x="49" y="36"/>
                  </a:lnTo>
                  <a:lnTo>
                    <a:pt x="35" y="28"/>
                  </a:lnTo>
                  <a:lnTo>
                    <a:pt x="22" y="19"/>
                  </a:lnTo>
                  <a:lnTo>
                    <a:pt x="0" y="10"/>
                  </a:lnTo>
                  <a:lnTo>
                    <a:pt x="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202" name="Freeform 211">
              <a:extLst>
                <a:ext uri="{FF2B5EF4-FFF2-40B4-BE49-F238E27FC236}">
                  <a16:creationId xmlns:a16="http://schemas.microsoft.com/office/drawing/2014/main" id="{6FC6533E-8CCB-770B-BC8E-D7D1F233D6EE}"/>
                </a:ext>
              </a:extLst>
            </p:cNvPr>
            <p:cNvSpPr>
              <a:spLocks/>
            </p:cNvSpPr>
            <p:nvPr/>
          </p:nvSpPr>
          <p:spPr bwMode="auto">
            <a:xfrm>
              <a:off x="1044575" y="1822450"/>
              <a:ext cx="204788" cy="103188"/>
            </a:xfrm>
            <a:custGeom>
              <a:avLst/>
              <a:gdLst>
                <a:gd name="T0" fmla="*/ 121 w 129"/>
                <a:gd name="T1" fmla="*/ 24 h 65"/>
                <a:gd name="T2" fmla="*/ 117 w 129"/>
                <a:gd name="T3" fmla="*/ 21 h 65"/>
                <a:gd name="T4" fmla="*/ 112 w 129"/>
                <a:gd name="T5" fmla="*/ 18 h 65"/>
                <a:gd name="T6" fmla="*/ 108 w 129"/>
                <a:gd name="T7" fmla="*/ 16 h 65"/>
                <a:gd name="T8" fmla="*/ 101 w 129"/>
                <a:gd name="T9" fmla="*/ 13 h 65"/>
                <a:gd name="T10" fmla="*/ 94 w 129"/>
                <a:gd name="T11" fmla="*/ 11 h 65"/>
                <a:gd name="T12" fmla="*/ 86 w 129"/>
                <a:gd name="T13" fmla="*/ 11 h 65"/>
                <a:gd name="T14" fmla="*/ 80 w 129"/>
                <a:gd name="T15" fmla="*/ 11 h 65"/>
                <a:gd name="T16" fmla="*/ 70 w 129"/>
                <a:gd name="T17" fmla="*/ 11 h 65"/>
                <a:gd name="T18" fmla="*/ 62 w 129"/>
                <a:gd name="T19" fmla="*/ 13 h 65"/>
                <a:gd name="T20" fmla="*/ 54 w 129"/>
                <a:gd name="T21" fmla="*/ 16 h 65"/>
                <a:gd name="T22" fmla="*/ 45 w 129"/>
                <a:gd name="T23" fmla="*/ 19 h 65"/>
                <a:gd name="T24" fmla="*/ 37 w 129"/>
                <a:gd name="T25" fmla="*/ 26 h 65"/>
                <a:gd name="T26" fmla="*/ 29 w 129"/>
                <a:gd name="T27" fmla="*/ 32 h 65"/>
                <a:gd name="T28" fmla="*/ 26 w 129"/>
                <a:gd name="T29" fmla="*/ 37 h 65"/>
                <a:gd name="T30" fmla="*/ 21 w 129"/>
                <a:gd name="T31" fmla="*/ 41 h 65"/>
                <a:gd name="T32" fmla="*/ 14 w 129"/>
                <a:gd name="T33" fmla="*/ 52 h 65"/>
                <a:gd name="T34" fmla="*/ 13 w 129"/>
                <a:gd name="T35" fmla="*/ 57 h 65"/>
                <a:gd name="T36" fmla="*/ 9 w 129"/>
                <a:gd name="T37" fmla="*/ 65 h 65"/>
                <a:gd name="T38" fmla="*/ 0 w 129"/>
                <a:gd name="T39" fmla="*/ 60 h 65"/>
                <a:gd name="T40" fmla="*/ 3 w 129"/>
                <a:gd name="T41" fmla="*/ 54 h 65"/>
                <a:gd name="T42" fmla="*/ 6 w 129"/>
                <a:gd name="T43" fmla="*/ 45 h 65"/>
                <a:gd name="T44" fmla="*/ 13 w 129"/>
                <a:gd name="T45" fmla="*/ 36 h 65"/>
                <a:gd name="T46" fmla="*/ 18 w 129"/>
                <a:gd name="T47" fmla="*/ 29 h 65"/>
                <a:gd name="T48" fmla="*/ 21 w 129"/>
                <a:gd name="T49" fmla="*/ 24 h 65"/>
                <a:gd name="T50" fmla="*/ 31 w 129"/>
                <a:gd name="T51" fmla="*/ 18 h 65"/>
                <a:gd name="T52" fmla="*/ 39 w 129"/>
                <a:gd name="T53" fmla="*/ 11 h 65"/>
                <a:gd name="T54" fmla="*/ 49 w 129"/>
                <a:gd name="T55" fmla="*/ 6 h 65"/>
                <a:gd name="T56" fmla="*/ 58 w 129"/>
                <a:gd name="T57" fmla="*/ 3 h 65"/>
                <a:gd name="T58" fmla="*/ 68 w 129"/>
                <a:gd name="T59" fmla="*/ 1 h 65"/>
                <a:gd name="T60" fmla="*/ 78 w 129"/>
                <a:gd name="T61" fmla="*/ 0 h 65"/>
                <a:gd name="T62" fmla="*/ 88 w 129"/>
                <a:gd name="T63" fmla="*/ 1 h 65"/>
                <a:gd name="T64" fmla="*/ 96 w 129"/>
                <a:gd name="T65" fmla="*/ 1 h 65"/>
                <a:gd name="T66" fmla="*/ 104 w 129"/>
                <a:gd name="T67" fmla="*/ 3 h 65"/>
                <a:gd name="T68" fmla="*/ 112 w 129"/>
                <a:gd name="T69" fmla="*/ 6 h 65"/>
                <a:gd name="T70" fmla="*/ 119 w 129"/>
                <a:gd name="T71" fmla="*/ 10 h 65"/>
                <a:gd name="T72" fmla="*/ 124 w 129"/>
                <a:gd name="T73" fmla="*/ 13 h 65"/>
                <a:gd name="T74" fmla="*/ 129 w 129"/>
                <a:gd name="T75" fmla="*/ 16 h 65"/>
                <a:gd name="T76" fmla="*/ 121 w 129"/>
                <a:gd name="T77" fmla="*/ 24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29" h="65">
                  <a:moveTo>
                    <a:pt x="121" y="24"/>
                  </a:moveTo>
                  <a:lnTo>
                    <a:pt x="117" y="21"/>
                  </a:lnTo>
                  <a:lnTo>
                    <a:pt x="112" y="18"/>
                  </a:lnTo>
                  <a:lnTo>
                    <a:pt x="108" y="16"/>
                  </a:lnTo>
                  <a:lnTo>
                    <a:pt x="101" y="13"/>
                  </a:lnTo>
                  <a:lnTo>
                    <a:pt x="94" y="11"/>
                  </a:lnTo>
                  <a:lnTo>
                    <a:pt x="86" y="11"/>
                  </a:lnTo>
                  <a:lnTo>
                    <a:pt x="80" y="11"/>
                  </a:lnTo>
                  <a:lnTo>
                    <a:pt x="70" y="11"/>
                  </a:lnTo>
                  <a:lnTo>
                    <a:pt x="62" y="13"/>
                  </a:lnTo>
                  <a:lnTo>
                    <a:pt x="54" y="16"/>
                  </a:lnTo>
                  <a:lnTo>
                    <a:pt x="45" y="19"/>
                  </a:lnTo>
                  <a:lnTo>
                    <a:pt x="37" y="26"/>
                  </a:lnTo>
                  <a:lnTo>
                    <a:pt x="29" y="32"/>
                  </a:lnTo>
                  <a:lnTo>
                    <a:pt x="26" y="37"/>
                  </a:lnTo>
                  <a:lnTo>
                    <a:pt x="21" y="41"/>
                  </a:lnTo>
                  <a:lnTo>
                    <a:pt x="14" y="52"/>
                  </a:lnTo>
                  <a:lnTo>
                    <a:pt x="13" y="57"/>
                  </a:lnTo>
                  <a:lnTo>
                    <a:pt x="9" y="65"/>
                  </a:lnTo>
                  <a:lnTo>
                    <a:pt x="0" y="60"/>
                  </a:lnTo>
                  <a:lnTo>
                    <a:pt x="3" y="54"/>
                  </a:lnTo>
                  <a:lnTo>
                    <a:pt x="6" y="45"/>
                  </a:lnTo>
                  <a:lnTo>
                    <a:pt x="13" y="36"/>
                  </a:lnTo>
                  <a:lnTo>
                    <a:pt x="18" y="29"/>
                  </a:lnTo>
                  <a:lnTo>
                    <a:pt x="21" y="24"/>
                  </a:lnTo>
                  <a:lnTo>
                    <a:pt x="31" y="18"/>
                  </a:lnTo>
                  <a:lnTo>
                    <a:pt x="39" y="11"/>
                  </a:lnTo>
                  <a:lnTo>
                    <a:pt x="49" y="6"/>
                  </a:lnTo>
                  <a:lnTo>
                    <a:pt x="58" y="3"/>
                  </a:lnTo>
                  <a:lnTo>
                    <a:pt x="68" y="1"/>
                  </a:lnTo>
                  <a:lnTo>
                    <a:pt x="78" y="0"/>
                  </a:lnTo>
                  <a:lnTo>
                    <a:pt x="88" y="1"/>
                  </a:lnTo>
                  <a:lnTo>
                    <a:pt x="96" y="1"/>
                  </a:lnTo>
                  <a:lnTo>
                    <a:pt x="104" y="3"/>
                  </a:lnTo>
                  <a:lnTo>
                    <a:pt x="112" y="6"/>
                  </a:lnTo>
                  <a:lnTo>
                    <a:pt x="119" y="10"/>
                  </a:lnTo>
                  <a:lnTo>
                    <a:pt x="124" y="13"/>
                  </a:lnTo>
                  <a:lnTo>
                    <a:pt x="129" y="16"/>
                  </a:lnTo>
                  <a:lnTo>
                    <a:pt x="121" y="2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203" name="Freeform 212">
              <a:extLst>
                <a:ext uri="{FF2B5EF4-FFF2-40B4-BE49-F238E27FC236}">
                  <a16:creationId xmlns:a16="http://schemas.microsoft.com/office/drawing/2014/main" id="{1F41ACE4-3A2D-A92F-5DCC-7999D4722241}"/>
                </a:ext>
              </a:extLst>
            </p:cNvPr>
            <p:cNvSpPr>
              <a:spLocks/>
            </p:cNvSpPr>
            <p:nvPr/>
          </p:nvSpPr>
          <p:spPr bwMode="auto">
            <a:xfrm>
              <a:off x="1036638" y="1920875"/>
              <a:ext cx="22225" cy="136525"/>
            </a:xfrm>
            <a:custGeom>
              <a:avLst/>
              <a:gdLst>
                <a:gd name="T0" fmla="*/ 14 w 14"/>
                <a:gd name="T1" fmla="*/ 1 h 86"/>
                <a:gd name="T2" fmla="*/ 13 w 14"/>
                <a:gd name="T3" fmla="*/ 8 h 86"/>
                <a:gd name="T4" fmla="*/ 11 w 14"/>
                <a:gd name="T5" fmla="*/ 18 h 86"/>
                <a:gd name="T6" fmla="*/ 11 w 14"/>
                <a:gd name="T7" fmla="*/ 41 h 86"/>
                <a:gd name="T8" fmla="*/ 11 w 14"/>
                <a:gd name="T9" fmla="*/ 65 h 86"/>
                <a:gd name="T10" fmla="*/ 11 w 14"/>
                <a:gd name="T11" fmla="*/ 86 h 86"/>
                <a:gd name="T12" fmla="*/ 1 w 14"/>
                <a:gd name="T13" fmla="*/ 86 h 86"/>
                <a:gd name="T14" fmla="*/ 1 w 14"/>
                <a:gd name="T15" fmla="*/ 65 h 86"/>
                <a:gd name="T16" fmla="*/ 0 w 14"/>
                <a:gd name="T17" fmla="*/ 41 h 86"/>
                <a:gd name="T18" fmla="*/ 0 w 14"/>
                <a:gd name="T19" fmla="*/ 16 h 86"/>
                <a:gd name="T20" fmla="*/ 1 w 14"/>
                <a:gd name="T21" fmla="*/ 8 h 86"/>
                <a:gd name="T22" fmla="*/ 3 w 14"/>
                <a:gd name="T23" fmla="*/ 0 h 86"/>
                <a:gd name="T24" fmla="*/ 14 w 14"/>
                <a:gd name="T25" fmla="*/ 1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 h="86">
                  <a:moveTo>
                    <a:pt x="14" y="1"/>
                  </a:moveTo>
                  <a:lnTo>
                    <a:pt x="13" y="8"/>
                  </a:lnTo>
                  <a:lnTo>
                    <a:pt x="11" y="18"/>
                  </a:lnTo>
                  <a:lnTo>
                    <a:pt x="11" y="41"/>
                  </a:lnTo>
                  <a:lnTo>
                    <a:pt x="11" y="65"/>
                  </a:lnTo>
                  <a:lnTo>
                    <a:pt x="11" y="86"/>
                  </a:lnTo>
                  <a:lnTo>
                    <a:pt x="1" y="86"/>
                  </a:lnTo>
                  <a:lnTo>
                    <a:pt x="1" y="65"/>
                  </a:lnTo>
                  <a:lnTo>
                    <a:pt x="0" y="41"/>
                  </a:lnTo>
                  <a:lnTo>
                    <a:pt x="0" y="16"/>
                  </a:lnTo>
                  <a:lnTo>
                    <a:pt x="1" y="8"/>
                  </a:lnTo>
                  <a:lnTo>
                    <a:pt x="3" y="0"/>
                  </a:lnTo>
                  <a:lnTo>
                    <a:pt x="14"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204" name="Freeform 213">
              <a:extLst>
                <a:ext uri="{FF2B5EF4-FFF2-40B4-BE49-F238E27FC236}">
                  <a16:creationId xmlns:a16="http://schemas.microsoft.com/office/drawing/2014/main" id="{64705D66-B9D3-EFB0-ADAE-85316210EF1F}"/>
                </a:ext>
              </a:extLst>
            </p:cNvPr>
            <p:cNvSpPr>
              <a:spLocks/>
            </p:cNvSpPr>
            <p:nvPr/>
          </p:nvSpPr>
          <p:spPr bwMode="auto">
            <a:xfrm>
              <a:off x="1041400" y="1917700"/>
              <a:ext cx="17463" cy="7938"/>
            </a:xfrm>
            <a:custGeom>
              <a:avLst/>
              <a:gdLst>
                <a:gd name="T0" fmla="*/ 2 w 11"/>
                <a:gd name="T1" fmla="*/ 0 h 5"/>
                <a:gd name="T2" fmla="*/ 0 w 11"/>
                <a:gd name="T3" fmla="*/ 2 h 5"/>
                <a:gd name="T4" fmla="*/ 11 w 11"/>
                <a:gd name="T5" fmla="*/ 3 h 5"/>
                <a:gd name="T6" fmla="*/ 11 w 11"/>
                <a:gd name="T7" fmla="*/ 5 h 5"/>
                <a:gd name="T8" fmla="*/ 2 w 11"/>
                <a:gd name="T9" fmla="*/ 0 h 5"/>
              </a:gdLst>
              <a:ahLst/>
              <a:cxnLst>
                <a:cxn ang="0">
                  <a:pos x="T0" y="T1"/>
                </a:cxn>
                <a:cxn ang="0">
                  <a:pos x="T2" y="T3"/>
                </a:cxn>
                <a:cxn ang="0">
                  <a:pos x="T4" y="T5"/>
                </a:cxn>
                <a:cxn ang="0">
                  <a:pos x="T6" y="T7"/>
                </a:cxn>
                <a:cxn ang="0">
                  <a:pos x="T8" y="T9"/>
                </a:cxn>
              </a:cxnLst>
              <a:rect l="0" t="0" r="r" b="b"/>
              <a:pathLst>
                <a:path w="11" h="5">
                  <a:moveTo>
                    <a:pt x="2" y="0"/>
                  </a:moveTo>
                  <a:lnTo>
                    <a:pt x="0" y="2"/>
                  </a:lnTo>
                  <a:lnTo>
                    <a:pt x="11" y="3"/>
                  </a:lnTo>
                  <a:lnTo>
                    <a:pt x="11" y="5"/>
                  </a:lnTo>
                  <a:lnTo>
                    <a:pt x="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205" name="Freeform 214">
              <a:extLst>
                <a:ext uri="{FF2B5EF4-FFF2-40B4-BE49-F238E27FC236}">
                  <a16:creationId xmlns:a16="http://schemas.microsoft.com/office/drawing/2014/main" id="{0372FCFC-076B-22DC-DB7C-960B1EABD897}"/>
                </a:ext>
              </a:extLst>
            </p:cNvPr>
            <p:cNvSpPr>
              <a:spLocks/>
            </p:cNvSpPr>
            <p:nvPr/>
          </p:nvSpPr>
          <p:spPr bwMode="auto">
            <a:xfrm>
              <a:off x="1023938" y="2055812"/>
              <a:ext cx="30163" cy="106363"/>
            </a:xfrm>
            <a:custGeom>
              <a:avLst/>
              <a:gdLst>
                <a:gd name="T0" fmla="*/ 19 w 19"/>
                <a:gd name="T1" fmla="*/ 1 h 67"/>
                <a:gd name="T2" fmla="*/ 18 w 19"/>
                <a:gd name="T3" fmla="*/ 16 h 67"/>
                <a:gd name="T4" fmla="*/ 16 w 19"/>
                <a:gd name="T5" fmla="*/ 36 h 67"/>
                <a:gd name="T6" fmla="*/ 13 w 19"/>
                <a:gd name="T7" fmla="*/ 55 h 67"/>
                <a:gd name="T8" fmla="*/ 11 w 19"/>
                <a:gd name="T9" fmla="*/ 62 h 67"/>
                <a:gd name="T10" fmla="*/ 9 w 19"/>
                <a:gd name="T11" fmla="*/ 67 h 67"/>
                <a:gd name="T12" fmla="*/ 0 w 19"/>
                <a:gd name="T13" fmla="*/ 63 h 67"/>
                <a:gd name="T14" fmla="*/ 0 w 19"/>
                <a:gd name="T15" fmla="*/ 60 h 67"/>
                <a:gd name="T16" fmla="*/ 1 w 19"/>
                <a:gd name="T17" fmla="*/ 54 h 67"/>
                <a:gd name="T18" fmla="*/ 4 w 19"/>
                <a:gd name="T19" fmla="*/ 34 h 67"/>
                <a:gd name="T20" fmla="*/ 8 w 19"/>
                <a:gd name="T21" fmla="*/ 14 h 67"/>
                <a:gd name="T22" fmla="*/ 9 w 19"/>
                <a:gd name="T23" fmla="*/ 0 h 67"/>
                <a:gd name="T24" fmla="*/ 19 w 19"/>
                <a:gd name="T25" fmla="*/ 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 h="67">
                  <a:moveTo>
                    <a:pt x="19" y="1"/>
                  </a:moveTo>
                  <a:lnTo>
                    <a:pt x="18" y="16"/>
                  </a:lnTo>
                  <a:lnTo>
                    <a:pt x="16" y="36"/>
                  </a:lnTo>
                  <a:lnTo>
                    <a:pt x="13" y="55"/>
                  </a:lnTo>
                  <a:lnTo>
                    <a:pt x="11" y="62"/>
                  </a:lnTo>
                  <a:lnTo>
                    <a:pt x="9" y="67"/>
                  </a:lnTo>
                  <a:lnTo>
                    <a:pt x="0" y="63"/>
                  </a:lnTo>
                  <a:lnTo>
                    <a:pt x="0" y="60"/>
                  </a:lnTo>
                  <a:lnTo>
                    <a:pt x="1" y="54"/>
                  </a:lnTo>
                  <a:lnTo>
                    <a:pt x="4" y="34"/>
                  </a:lnTo>
                  <a:lnTo>
                    <a:pt x="8" y="14"/>
                  </a:lnTo>
                  <a:lnTo>
                    <a:pt x="9" y="0"/>
                  </a:lnTo>
                  <a:lnTo>
                    <a:pt x="19"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206" name="Freeform 215">
              <a:extLst>
                <a:ext uri="{FF2B5EF4-FFF2-40B4-BE49-F238E27FC236}">
                  <a16:creationId xmlns:a16="http://schemas.microsoft.com/office/drawing/2014/main" id="{2BB7E39F-1EF5-D254-7CD9-5830F3FE0F7D}"/>
                </a:ext>
              </a:extLst>
            </p:cNvPr>
            <p:cNvSpPr>
              <a:spLocks/>
            </p:cNvSpPr>
            <p:nvPr/>
          </p:nvSpPr>
          <p:spPr bwMode="auto">
            <a:xfrm>
              <a:off x="1038225" y="2055812"/>
              <a:ext cx="15875" cy="1588"/>
            </a:xfrm>
            <a:custGeom>
              <a:avLst/>
              <a:gdLst>
                <a:gd name="T0" fmla="*/ 10 w 10"/>
                <a:gd name="T1" fmla="*/ 1 h 1"/>
                <a:gd name="T2" fmla="*/ 0 w 10"/>
                <a:gd name="T3" fmla="*/ 0 h 1"/>
                <a:gd name="T4" fmla="*/ 0 w 10"/>
                <a:gd name="T5" fmla="*/ 1 h 1"/>
                <a:gd name="T6" fmla="*/ 10 w 10"/>
                <a:gd name="T7" fmla="*/ 1 h 1"/>
              </a:gdLst>
              <a:ahLst/>
              <a:cxnLst>
                <a:cxn ang="0">
                  <a:pos x="T0" y="T1"/>
                </a:cxn>
                <a:cxn ang="0">
                  <a:pos x="T2" y="T3"/>
                </a:cxn>
                <a:cxn ang="0">
                  <a:pos x="T4" y="T5"/>
                </a:cxn>
                <a:cxn ang="0">
                  <a:pos x="T6" y="T7"/>
                </a:cxn>
              </a:cxnLst>
              <a:rect l="0" t="0" r="r" b="b"/>
              <a:pathLst>
                <a:path w="10" h="1">
                  <a:moveTo>
                    <a:pt x="10" y="1"/>
                  </a:moveTo>
                  <a:lnTo>
                    <a:pt x="0" y="0"/>
                  </a:lnTo>
                  <a:lnTo>
                    <a:pt x="0" y="1"/>
                  </a:lnTo>
                  <a:lnTo>
                    <a:pt x="10"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207" name="Freeform 216">
              <a:extLst>
                <a:ext uri="{FF2B5EF4-FFF2-40B4-BE49-F238E27FC236}">
                  <a16:creationId xmlns:a16="http://schemas.microsoft.com/office/drawing/2014/main" id="{4E816AB1-6EFF-4CD5-9431-2072EE0DD321}"/>
                </a:ext>
              </a:extLst>
            </p:cNvPr>
            <p:cNvSpPr>
              <a:spLocks/>
            </p:cNvSpPr>
            <p:nvPr/>
          </p:nvSpPr>
          <p:spPr bwMode="auto">
            <a:xfrm>
              <a:off x="1023938" y="2047875"/>
              <a:ext cx="111125" cy="115888"/>
            </a:xfrm>
            <a:custGeom>
              <a:avLst/>
              <a:gdLst>
                <a:gd name="T0" fmla="*/ 0 w 70"/>
                <a:gd name="T1" fmla="*/ 67 h 73"/>
                <a:gd name="T2" fmla="*/ 3 w 70"/>
                <a:gd name="T3" fmla="*/ 60 h 73"/>
                <a:gd name="T4" fmla="*/ 19 w 70"/>
                <a:gd name="T5" fmla="*/ 39 h 73"/>
                <a:gd name="T6" fmla="*/ 31 w 70"/>
                <a:gd name="T7" fmla="*/ 26 h 73"/>
                <a:gd name="T8" fmla="*/ 40 w 70"/>
                <a:gd name="T9" fmla="*/ 16 h 73"/>
                <a:gd name="T10" fmla="*/ 47 w 70"/>
                <a:gd name="T11" fmla="*/ 10 h 73"/>
                <a:gd name="T12" fmla="*/ 53 w 70"/>
                <a:gd name="T13" fmla="*/ 6 h 73"/>
                <a:gd name="T14" fmla="*/ 60 w 70"/>
                <a:gd name="T15" fmla="*/ 3 h 73"/>
                <a:gd name="T16" fmla="*/ 63 w 70"/>
                <a:gd name="T17" fmla="*/ 1 h 73"/>
                <a:gd name="T18" fmla="*/ 67 w 70"/>
                <a:gd name="T19" fmla="*/ 0 h 73"/>
                <a:gd name="T20" fmla="*/ 70 w 70"/>
                <a:gd name="T21" fmla="*/ 11 h 73"/>
                <a:gd name="T22" fmla="*/ 67 w 70"/>
                <a:gd name="T23" fmla="*/ 11 h 73"/>
                <a:gd name="T24" fmla="*/ 65 w 70"/>
                <a:gd name="T25" fmla="*/ 13 h 73"/>
                <a:gd name="T26" fmla="*/ 60 w 70"/>
                <a:gd name="T27" fmla="*/ 15 h 73"/>
                <a:gd name="T28" fmla="*/ 53 w 70"/>
                <a:gd name="T29" fmla="*/ 19 h 73"/>
                <a:gd name="T30" fmla="*/ 49 w 70"/>
                <a:gd name="T31" fmla="*/ 23 h 73"/>
                <a:gd name="T32" fmla="*/ 37 w 70"/>
                <a:gd name="T33" fmla="*/ 34 h 73"/>
                <a:gd name="T34" fmla="*/ 27 w 70"/>
                <a:gd name="T35" fmla="*/ 46 h 73"/>
                <a:gd name="T36" fmla="*/ 13 w 70"/>
                <a:gd name="T37" fmla="*/ 67 h 73"/>
                <a:gd name="T38" fmla="*/ 8 w 70"/>
                <a:gd name="T39" fmla="*/ 73 h 73"/>
                <a:gd name="T40" fmla="*/ 0 w 70"/>
                <a:gd name="T41" fmla="*/ 67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0" h="73">
                  <a:moveTo>
                    <a:pt x="0" y="67"/>
                  </a:moveTo>
                  <a:lnTo>
                    <a:pt x="3" y="60"/>
                  </a:lnTo>
                  <a:lnTo>
                    <a:pt x="19" y="39"/>
                  </a:lnTo>
                  <a:lnTo>
                    <a:pt x="31" y="26"/>
                  </a:lnTo>
                  <a:lnTo>
                    <a:pt x="40" y="16"/>
                  </a:lnTo>
                  <a:lnTo>
                    <a:pt x="47" y="10"/>
                  </a:lnTo>
                  <a:lnTo>
                    <a:pt x="53" y="6"/>
                  </a:lnTo>
                  <a:lnTo>
                    <a:pt x="60" y="3"/>
                  </a:lnTo>
                  <a:lnTo>
                    <a:pt x="63" y="1"/>
                  </a:lnTo>
                  <a:lnTo>
                    <a:pt x="67" y="0"/>
                  </a:lnTo>
                  <a:lnTo>
                    <a:pt x="70" y="11"/>
                  </a:lnTo>
                  <a:lnTo>
                    <a:pt x="67" y="11"/>
                  </a:lnTo>
                  <a:lnTo>
                    <a:pt x="65" y="13"/>
                  </a:lnTo>
                  <a:lnTo>
                    <a:pt x="60" y="15"/>
                  </a:lnTo>
                  <a:lnTo>
                    <a:pt x="53" y="19"/>
                  </a:lnTo>
                  <a:lnTo>
                    <a:pt x="49" y="23"/>
                  </a:lnTo>
                  <a:lnTo>
                    <a:pt x="37" y="34"/>
                  </a:lnTo>
                  <a:lnTo>
                    <a:pt x="27" y="46"/>
                  </a:lnTo>
                  <a:lnTo>
                    <a:pt x="13" y="67"/>
                  </a:lnTo>
                  <a:lnTo>
                    <a:pt x="8" y="73"/>
                  </a:lnTo>
                  <a:lnTo>
                    <a:pt x="0" y="6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208" name="Freeform 217">
              <a:extLst>
                <a:ext uri="{FF2B5EF4-FFF2-40B4-BE49-F238E27FC236}">
                  <a16:creationId xmlns:a16="http://schemas.microsoft.com/office/drawing/2014/main" id="{D777601C-C118-19EA-309B-2FB1E9DD1D89}"/>
                </a:ext>
              </a:extLst>
            </p:cNvPr>
            <p:cNvSpPr>
              <a:spLocks/>
            </p:cNvSpPr>
            <p:nvPr/>
          </p:nvSpPr>
          <p:spPr bwMode="auto">
            <a:xfrm>
              <a:off x="1023938" y="2154237"/>
              <a:ext cx="14288" cy="9525"/>
            </a:xfrm>
            <a:custGeom>
              <a:avLst/>
              <a:gdLst>
                <a:gd name="T0" fmla="*/ 0 w 9"/>
                <a:gd name="T1" fmla="*/ 1 h 6"/>
                <a:gd name="T2" fmla="*/ 8 w 9"/>
                <a:gd name="T3" fmla="*/ 6 h 6"/>
                <a:gd name="T4" fmla="*/ 0 w 9"/>
                <a:gd name="T5" fmla="*/ 0 h 6"/>
                <a:gd name="T6" fmla="*/ 9 w 9"/>
                <a:gd name="T7" fmla="*/ 5 h 6"/>
                <a:gd name="T8" fmla="*/ 0 w 9"/>
                <a:gd name="T9" fmla="*/ 1 h 6"/>
              </a:gdLst>
              <a:ahLst/>
              <a:cxnLst>
                <a:cxn ang="0">
                  <a:pos x="T0" y="T1"/>
                </a:cxn>
                <a:cxn ang="0">
                  <a:pos x="T2" y="T3"/>
                </a:cxn>
                <a:cxn ang="0">
                  <a:pos x="T4" y="T5"/>
                </a:cxn>
                <a:cxn ang="0">
                  <a:pos x="T6" y="T7"/>
                </a:cxn>
                <a:cxn ang="0">
                  <a:pos x="T8" y="T9"/>
                </a:cxn>
              </a:cxnLst>
              <a:rect l="0" t="0" r="r" b="b"/>
              <a:pathLst>
                <a:path w="9" h="6">
                  <a:moveTo>
                    <a:pt x="0" y="1"/>
                  </a:moveTo>
                  <a:lnTo>
                    <a:pt x="8" y="6"/>
                  </a:lnTo>
                  <a:lnTo>
                    <a:pt x="0" y="0"/>
                  </a:lnTo>
                  <a:lnTo>
                    <a:pt x="9" y="5"/>
                  </a:lnTo>
                  <a:lnTo>
                    <a:pt x="0"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209" name="Freeform 218">
              <a:extLst>
                <a:ext uri="{FF2B5EF4-FFF2-40B4-BE49-F238E27FC236}">
                  <a16:creationId xmlns:a16="http://schemas.microsoft.com/office/drawing/2014/main" id="{A611D046-2F2D-1483-4E22-AED26FF29DB6}"/>
                </a:ext>
              </a:extLst>
            </p:cNvPr>
            <p:cNvSpPr>
              <a:spLocks/>
            </p:cNvSpPr>
            <p:nvPr/>
          </p:nvSpPr>
          <p:spPr bwMode="auto">
            <a:xfrm>
              <a:off x="1130300" y="1965325"/>
              <a:ext cx="127000" cy="100013"/>
            </a:xfrm>
            <a:custGeom>
              <a:avLst/>
              <a:gdLst>
                <a:gd name="T0" fmla="*/ 0 w 80"/>
                <a:gd name="T1" fmla="*/ 52 h 63"/>
                <a:gd name="T2" fmla="*/ 6 w 80"/>
                <a:gd name="T3" fmla="*/ 50 h 63"/>
                <a:gd name="T4" fmla="*/ 16 w 80"/>
                <a:gd name="T5" fmla="*/ 45 h 63"/>
                <a:gd name="T6" fmla="*/ 27 w 80"/>
                <a:gd name="T7" fmla="*/ 40 h 63"/>
                <a:gd name="T8" fmla="*/ 39 w 80"/>
                <a:gd name="T9" fmla="*/ 32 h 63"/>
                <a:gd name="T10" fmla="*/ 50 w 80"/>
                <a:gd name="T11" fmla="*/ 24 h 63"/>
                <a:gd name="T12" fmla="*/ 55 w 80"/>
                <a:gd name="T13" fmla="*/ 21 h 63"/>
                <a:gd name="T14" fmla="*/ 58 w 80"/>
                <a:gd name="T15" fmla="*/ 16 h 63"/>
                <a:gd name="T16" fmla="*/ 67 w 80"/>
                <a:gd name="T17" fmla="*/ 8 h 63"/>
                <a:gd name="T18" fmla="*/ 68 w 80"/>
                <a:gd name="T19" fmla="*/ 4 h 63"/>
                <a:gd name="T20" fmla="*/ 70 w 80"/>
                <a:gd name="T21" fmla="*/ 0 h 63"/>
                <a:gd name="T22" fmla="*/ 80 w 80"/>
                <a:gd name="T23" fmla="*/ 4 h 63"/>
                <a:gd name="T24" fmla="*/ 78 w 80"/>
                <a:gd name="T25" fmla="*/ 9 h 63"/>
                <a:gd name="T26" fmla="*/ 75 w 80"/>
                <a:gd name="T27" fmla="*/ 14 h 63"/>
                <a:gd name="T28" fmla="*/ 67 w 80"/>
                <a:gd name="T29" fmla="*/ 22 h 63"/>
                <a:gd name="T30" fmla="*/ 62 w 80"/>
                <a:gd name="T31" fmla="*/ 27 h 63"/>
                <a:gd name="T32" fmla="*/ 55 w 80"/>
                <a:gd name="T33" fmla="*/ 32 h 63"/>
                <a:gd name="T34" fmla="*/ 45 w 80"/>
                <a:gd name="T35" fmla="*/ 40 h 63"/>
                <a:gd name="T36" fmla="*/ 32 w 80"/>
                <a:gd name="T37" fmla="*/ 49 h 63"/>
                <a:gd name="T38" fmla="*/ 21 w 80"/>
                <a:gd name="T39" fmla="*/ 55 h 63"/>
                <a:gd name="T40" fmla="*/ 11 w 80"/>
                <a:gd name="T41" fmla="*/ 60 h 63"/>
                <a:gd name="T42" fmla="*/ 3 w 80"/>
                <a:gd name="T43" fmla="*/ 63 h 63"/>
                <a:gd name="T44" fmla="*/ 0 w 80"/>
                <a:gd name="T45" fmla="*/ 52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0" h="63">
                  <a:moveTo>
                    <a:pt x="0" y="52"/>
                  </a:moveTo>
                  <a:lnTo>
                    <a:pt x="6" y="50"/>
                  </a:lnTo>
                  <a:lnTo>
                    <a:pt x="16" y="45"/>
                  </a:lnTo>
                  <a:lnTo>
                    <a:pt x="27" y="40"/>
                  </a:lnTo>
                  <a:lnTo>
                    <a:pt x="39" y="32"/>
                  </a:lnTo>
                  <a:lnTo>
                    <a:pt x="50" y="24"/>
                  </a:lnTo>
                  <a:lnTo>
                    <a:pt x="55" y="21"/>
                  </a:lnTo>
                  <a:lnTo>
                    <a:pt x="58" y="16"/>
                  </a:lnTo>
                  <a:lnTo>
                    <a:pt x="67" y="8"/>
                  </a:lnTo>
                  <a:lnTo>
                    <a:pt x="68" y="4"/>
                  </a:lnTo>
                  <a:lnTo>
                    <a:pt x="70" y="0"/>
                  </a:lnTo>
                  <a:lnTo>
                    <a:pt x="80" y="4"/>
                  </a:lnTo>
                  <a:lnTo>
                    <a:pt x="78" y="9"/>
                  </a:lnTo>
                  <a:lnTo>
                    <a:pt x="75" y="14"/>
                  </a:lnTo>
                  <a:lnTo>
                    <a:pt x="67" y="22"/>
                  </a:lnTo>
                  <a:lnTo>
                    <a:pt x="62" y="27"/>
                  </a:lnTo>
                  <a:lnTo>
                    <a:pt x="55" y="32"/>
                  </a:lnTo>
                  <a:lnTo>
                    <a:pt x="45" y="40"/>
                  </a:lnTo>
                  <a:lnTo>
                    <a:pt x="32" y="49"/>
                  </a:lnTo>
                  <a:lnTo>
                    <a:pt x="21" y="55"/>
                  </a:lnTo>
                  <a:lnTo>
                    <a:pt x="11" y="60"/>
                  </a:lnTo>
                  <a:lnTo>
                    <a:pt x="3" y="63"/>
                  </a:lnTo>
                  <a:lnTo>
                    <a:pt x="0" y="5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210" name="Freeform 219">
              <a:extLst>
                <a:ext uri="{FF2B5EF4-FFF2-40B4-BE49-F238E27FC236}">
                  <a16:creationId xmlns:a16="http://schemas.microsoft.com/office/drawing/2014/main" id="{6595CA00-5EE9-A241-4614-61A826244E6E}"/>
                </a:ext>
              </a:extLst>
            </p:cNvPr>
            <p:cNvSpPr>
              <a:spLocks/>
            </p:cNvSpPr>
            <p:nvPr/>
          </p:nvSpPr>
          <p:spPr bwMode="auto">
            <a:xfrm>
              <a:off x="1130300" y="2047875"/>
              <a:ext cx="4763" cy="17463"/>
            </a:xfrm>
            <a:custGeom>
              <a:avLst/>
              <a:gdLst>
                <a:gd name="T0" fmla="*/ 3 w 3"/>
                <a:gd name="T1" fmla="*/ 11 h 11"/>
                <a:gd name="T2" fmla="*/ 0 w 3"/>
                <a:gd name="T3" fmla="*/ 0 h 11"/>
                <a:gd name="T4" fmla="*/ 3 w 3"/>
                <a:gd name="T5" fmla="*/ 11 h 11"/>
              </a:gdLst>
              <a:ahLst/>
              <a:cxnLst>
                <a:cxn ang="0">
                  <a:pos x="T0" y="T1"/>
                </a:cxn>
                <a:cxn ang="0">
                  <a:pos x="T2" y="T3"/>
                </a:cxn>
                <a:cxn ang="0">
                  <a:pos x="T4" y="T5"/>
                </a:cxn>
              </a:cxnLst>
              <a:rect l="0" t="0" r="r" b="b"/>
              <a:pathLst>
                <a:path w="3" h="11">
                  <a:moveTo>
                    <a:pt x="3" y="11"/>
                  </a:moveTo>
                  <a:lnTo>
                    <a:pt x="0" y="0"/>
                  </a:lnTo>
                  <a:lnTo>
                    <a:pt x="3" y="1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211" name="Freeform 220">
              <a:extLst>
                <a:ext uri="{FF2B5EF4-FFF2-40B4-BE49-F238E27FC236}">
                  <a16:creationId xmlns:a16="http://schemas.microsoft.com/office/drawing/2014/main" id="{494DF3B8-2B19-8E02-6AC7-159C549FA908}"/>
                </a:ext>
              </a:extLst>
            </p:cNvPr>
            <p:cNvSpPr>
              <a:spLocks/>
            </p:cNvSpPr>
            <p:nvPr/>
          </p:nvSpPr>
          <p:spPr bwMode="auto">
            <a:xfrm>
              <a:off x="1236663" y="1851025"/>
              <a:ext cx="30163" cy="119063"/>
            </a:xfrm>
            <a:custGeom>
              <a:avLst/>
              <a:gdLst>
                <a:gd name="T0" fmla="*/ 3 w 19"/>
                <a:gd name="T1" fmla="*/ 73 h 75"/>
                <a:gd name="T2" fmla="*/ 6 w 19"/>
                <a:gd name="T3" fmla="*/ 57 h 75"/>
                <a:gd name="T4" fmla="*/ 8 w 19"/>
                <a:gd name="T5" fmla="*/ 49 h 75"/>
                <a:gd name="T6" fmla="*/ 9 w 19"/>
                <a:gd name="T7" fmla="*/ 39 h 75"/>
                <a:gd name="T8" fmla="*/ 8 w 19"/>
                <a:gd name="T9" fmla="*/ 29 h 75"/>
                <a:gd name="T10" fmla="*/ 6 w 19"/>
                <a:gd name="T11" fmla="*/ 21 h 75"/>
                <a:gd name="T12" fmla="*/ 5 w 19"/>
                <a:gd name="T13" fmla="*/ 13 h 75"/>
                <a:gd name="T14" fmla="*/ 1 w 19"/>
                <a:gd name="T15" fmla="*/ 10 h 75"/>
                <a:gd name="T16" fmla="*/ 0 w 19"/>
                <a:gd name="T17" fmla="*/ 6 h 75"/>
                <a:gd name="T18" fmla="*/ 8 w 19"/>
                <a:gd name="T19" fmla="*/ 0 h 75"/>
                <a:gd name="T20" fmla="*/ 11 w 19"/>
                <a:gd name="T21" fmla="*/ 3 h 75"/>
                <a:gd name="T22" fmla="*/ 13 w 19"/>
                <a:gd name="T23" fmla="*/ 8 h 75"/>
                <a:gd name="T24" fmla="*/ 18 w 19"/>
                <a:gd name="T25" fmla="*/ 18 h 75"/>
                <a:gd name="T26" fmla="*/ 19 w 19"/>
                <a:gd name="T27" fmla="*/ 29 h 75"/>
                <a:gd name="T28" fmla="*/ 19 w 19"/>
                <a:gd name="T29" fmla="*/ 39 h 75"/>
                <a:gd name="T30" fmla="*/ 18 w 19"/>
                <a:gd name="T31" fmla="*/ 49 h 75"/>
                <a:gd name="T32" fmla="*/ 16 w 19"/>
                <a:gd name="T33" fmla="*/ 58 h 75"/>
                <a:gd name="T34" fmla="*/ 13 w 19"/>
                <a:gd name="T35" fmla="*/ 75 h 75"/>
                <a:gd name="T36" fmla="*/ 3 w 19"/>
                <a:gd name="T37" fmla="*/ 73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9" h="75">
                  <a:moveTo>
                    <a:pt x="3" y="73"/>
                  </a:moveTo>
                  <a:lnTo>
                    <a:pt x="6" y="57"/>
                  </a:lnTo>
                  <a:lnTo>
                    <a:pt x="8" y="49"/>
                  </a:lnTo>
                  <a:lnTo>
                    <a:pt x="9" y="39"/>
                  </a:lnTo>
                  <a:lnTo>
                    <a:pt x="8" y="29"/>
                  </a:lnTo>
                  <a:lnTo>
                    <a:pt x="6" y="21"/>
                  </a:lnTo>
                  <a:lnTo>
                    <a:pt x="5" y="13"/>
                  </a:lnTo>
                  <a:lnTo>
                    <a:pt x="1" y="10"/>
                  </a:lnTo>
                  <a:lnTo>
                    <a:pt x="0" y="6"/>
                  </a:lnTo>
                  <a:lnTo>
                    <a:pt x="8" y="0"/>
                  </a:lnTo>
                  <a:lnTo>
                    <a:pt x="11" y="3"/>
                  </a:lnTo>
                  <a:lnTo>
                    <a:pt x="13" y="8"/>
                  </a:lnTo>
                  <a:lnTo>
                    <a:pt x="18" y="18"/>
                  </a:lnTo>
                  <a:lnTo>
                    <a:pt x="19" y="29"/>
                  </a:lnTo>
                  <a:lnTo>
                    <a:pt x="19" y="39"/>
                  </a:lnTo>
                  <a:lnTo>
                    <a:pt x="18" y="49"/>
                  </a:lnTo>
                  <a:lnTo>
                    <a:pt x="16" y="58"/>
                  </a:lnTo>
                  <a:lnTo>
                    <a:pt x="13" y="75"/>
                  </a:lnTo>
                  <a:lnTo>
                    <a:pt x="3" y="7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212" name="Freeform 221">
              <a:extLst>
                <a:ext uri="{FF2B5EF4-FFF2-40B4-BE49-F238E27FC236}">
                  <a16:creationId xmlns:a16="http://schemas.microsoft.com/office/drawing/2014/main" id="{A5121B09-E0ED-1DB7-4D52-D7F8193727A3}"/>
                </a:ext>
              </a:extLst>
            </p:cNvPr>
            <p:cNvSpPr>
              <a:spLocks/>
            </p:cNvSpPr>
            <p:nvPr/>
          </p:nvSpPr>
          <p:spPr bwMode="auto">
            <a:xfrm>
              <a:off x="1241425" y="1965325"/>
              <a:ext cx="15875" cy="6350"/>
            </a:xfrm>
            <a:custGeom>
              <a:avLst/>
              <a:gdLst>
                <a:gd name="T0" fmla="*/ 10 w 10"/>
                <a:gd name="T1" fmla="*/ 4 h 4"/>
                <a:gd name="T2" fmla="*/ 10 w 10"/>
                <a:gd name="T3" fmla="*/ 3 h 4"/>
                <a:gd name="T4" fmla="*/ 0 w 10"/>
                <a:gd name="T5" fmla="*/ 1 h 4"/>
                <a:gd name="T6" fmla="*/ 0 w 10"/>
                <a:gd name="T7" fmla="*/ 0 h 4"/>
                <a:gd name="T8" fmla="*/ 10 w 10"/>
                <a:gd name="T9" fmla="*/ 4 h 4"/>
              </a:gdLst>
              <a:ahLst/>
              <a:cxnLst>
                <a:cxn ang="0">
                  <a:pos x="T0" y="T1"/>
                </a:cxn>
                <a:cxn ang="0">
                  <a:pos x="T2" y="T3"/>
                </a:cxn>
                <a:cxn ang="0">
                  <a:pos x="T4" y="T5"/>
                </a:cxn>
                <a:cxn ang="0">
                  <a:pos x="T6" y="T7"/>
                </a:cxn>
                <a:cxn ang="0">
                  <a:pos x="T8" y="T9"/>
                </a:cxn>
              </a:cxnLst>
              <a:rect l="0" t="0" r="r" b="b"/>
              <a:pathLst>
                <a:path w="10" h="4">
                  <a:moveTo>
                    <a:pt x="10" y="4"/>
                  </a:moveTo>
                  <a:lnTo>
                    <a:pt x="10" y="3"/>
                  </a:lnTo>
                  <a:lnTo>
                    <a:pt x="0" y="1"/>
                  </a:lnTo>
                  <a:lnTo>
                    <a:pt x="0" y="0"/>
                  </a:lnTo>
                  <a:lnTo>
                    <a:pt x="10" y="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213" name="Freeform 222">
              <a:extLst>
                <a:ext uri="{FF2B5EF4-FFF2-40B4-BE49-F238E27FC236}">
                  <a16:creationId xmlns:a16="http://schemas.microsoft.com/office/drawing/2014/main" id="{C6C9AD15-59E2-9954-B025-BB6EF52AF138}"/>
                </a:ext>
              </a:extLst>
            </p:cNvPr>
            <p:cNvSpPr>
              <a:spLocks/>
            </p:cNvSpPr>
            <p:nvPr/>
          </p:nvSpPr>
          <p:spPr bwMode="auto">
            <a:xfrm>
              <a:off x="1236663" y="1847850"/>
              <a:ext cx="12700" cy="12700"/>
            </a:xfrm>
            <a:custGeom>
              <a:avLst/>
              <a:gdLst>
                <a:gd name="T0" fmla="*/ 8 w 8"/>
                <a:gd name="T1" fmla="*/ 2 h 8"/>
                <a:gd name="T2" fmla="*/ 8 w 8"/>
                <a:gd name="T3" fmla="*/ 0 h 8"/>
                <a:gd name="T4" fmla="*/ 0 w 8"/>
                <a:gd name="T5" fmla="*/ 8 h 8"/>
                <a:gd name="T6" fmla="*/ 8 w 8"/>
                <a:gd name="T7" fmla="*/ 2 h 8"/>
              </a:gdLst>
              <a:ahLst/>
              <a:cxnLst>
                <a:cxn ang="0">
                  <a:pos x="T0" y="T1"/>
                </a:cxn>
                <a:cxn ang="0">
                  <a:pos x="T2" y="T3"/>
                </a:cxn>
                <a:cxn ang="0">
                  <a:pos x="T4" y="T5"/>
                </a:cxn>
                <a:cxn ang="0">
                  <a:pos x="T6" y="T7"/>
                </a:cxn>
              </a:cxnLst>
              <a:rect l="0" t="0" r="r" b="b"/>
              <a:pathLst>
                <a:path w="8" h="8">
                  <a:moveTo>
                    <a:pt x="8" y="2"/>
                  </a:moveTo>
                  <a:lnTo>
                    <a:pt x="8" y="0"/>
                  </a:lnTo>
                  <a:lnTo>
                    <a:pt x="0" y="8"/>
                  </a:lnTo>
                  <a:lnTo>
                    <a:pt x="8"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214" name="Freeform 223">
              <a:extLst>
                <a:ext uri="{FF2B5EF4-FFF2-40B4-BE49-F238E27FC236}">
                  <a16:creationId xmlns:a16="http://schemas.microsoft.com/office/drawing/2014/main" id="{C621FE0F-FF81-99A4-CFDC-156AC4A10F51}"/>
                </a:ext>
              </a:extLst>
            </p:cNvPr>
            <p:cNvSpPr>
              <a:spLocks/>
            </p:cNvSpPr>
            <p:nvPr/>
          </p:nvSpPr>
          <p:spPr bwMode="auto">
            <a:xfrm>
              <a:off x="1087438" y="1884362"/>
              <a:ext cx="122238" cy="144463"/>
            </a:xfrm>
            <a:custGeom>
              <a:avLst/>
              <a:gdLst>
                <a:gd name="T0" fmla="*/ 0 w 77"/>
                <a:gd name="T1" fmla="*/ 86 h 91"/>
                <a:gd name="T2" fmla="*/ 10 w 77"/>
                <a:gd name="T3" fmla="*/ 65 h 91"/>
                <a:gd name="T4" fmla="*/ 18 w 77"/>
                <a:gd name="T5" fmla="*/ 51 h 91"/>
                <a:gd name="T6" fmla="*/ 27 w 77"/>
                <a:gd name="T7" fmla="*/ 37 h 91"/>
                <a:gd name="T8" fmla="*/ 36 w 77"/>
                <a:gd name="T9" fmla="*/ 24 h 91"/>
                <a:gd name="T10" fmla="*/ 41 w 77"/>
                <a:gd name="T11" fmla="*/ 18 h 91"/>
                <a:gd name="T12" fmla="*/ 48 w 77"/>
                <a:gd name="T13" fmla="*/ 13 h 91"/>
                <a:gd name="T14" fmla="*/ 54 w 77"/>
                <a:gd name="T15" fmla="*/ 8 h 91"/>
                <a:gd name="T16" fmla="*/ 61 w 77"/>
                <a:gd name="T17" fmla="*/ 3 h 91"/>
                <a:gd name="T18" fmla="*/ 67 w 77"/>
                <a:gd name="T19" fmla="*/ 2 h 91"/>
                <a:gd name="T20" fmla="*/ 74 w 77"/>
                <a:gd name="T21" fmla="*/ 0 h 91"/>
                <a:gd name="T22" fmla="*/ 77 w 77"/>
                <a:gd name="T23" fmla="*/ 10 h 91"/>
                <a:gd name="T24" fmla="*/ 71 w 77"/>
                <a:gd name="T25" fmla="*/ 11 h 91"/>
                <a:gd name="T26" fmla="*/ 66 w 77"/>
                <a:gd name="T27" fmla="*/ 13 h 91"/>
                <a:gd name="T28" fmla="*/ 59 w 77"/>
                <a:gd name="T29" fmla="*/ 16 h 91"/>
                <a:gd name="T30" fmla="*/ 54 w 77"/>
                <a:gd name="T31" fmla="*/ 21 h 91"/>
                <a:gd name="T32" fmla="*/ 49 w 77"/>
                <a:gd name="T33" fmla="*/ 26 h 91"/>
                <a:gd name="T34" fmla="*/ 45 w 77"/>
                <a:gd name="T35" fmla="*/ 31 h 91"/>
                <a:gd name="T36" fmla="*/ 35 w 77"/>
                <a:gd name="T37" fmla="*/ 44 h 91"/>
                <a:gd name="T38" fmla="*/ 27 w 77"/>
                <a:gd name="T39" fmla="*/ 57 h 91"/>
                <a:gd name="T40" fmla="*/ 20 w 77"/>
                <a:gd name="T41" fmla="*/ 70 h 91"/>
                <a:gd name="T42" fmla="*/ 10 w 77"/>
                <a:gd name="T43" fmla="*/ 91 h 91"/>
                <a:gd name="T44" fmla="*/ 0 w 77"/>
                <a:gd name="T45" fmla="*/ 86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7" h="91">
                  <a:moveTo>
                    <a:pt x="0" y="86"/>
                  </a:moveTo>
                  <a:lnTo>
                    <a:pt x="10" y="65"/>
                  </a:lnTo>
                  <a:lnTo>
                    <a:pt x="18" y="51"/>
                  </a:lnTo>
                  <a:lnTo>
                    <a:pt x="27" y="37"/>
                  </a:lnTo>
                  <a:lnTo>
                    <a:pt x="36" y="24"/>
                  </a:lnTo>
                  <a:lnTo>
                    <a:pt x="41" y="18"/>
                  </a:lnTo>
                  <a:lnTo>
                    <a:pt x="48" y="13"/>
                  </a:lnTo>
                  <a:lnTo>
                    <a:pt x="54" y="8"/>
                  </a:lnTo>
                  <a:lnTo>
                    <a:pt x="61" y="3"/>
                  </a:lnTo>
                  <a:lnTo>
                    <a:pt x="67" y="2"/>
                  </a:lnTo>
                  <a:lnTo>
                    <a:pt x="74" y="0"/>
                  </a:lnTo>
                  <a:lnTo>
                    <a:pt x="77" y="10"/>
                  </a:lnTo>
                  <a:lnTo>
                    <a:pt x="71" y="11"/>
                  </a:lnTo>
                  <a:lnTo>
                    <a:pt x="66" y="13"/>
                  </a:lnTo>
                  <a:lnTo>
                    <a:pt x="59" y="16"/>
                  </a:lnTo>
                  <a:lnTo>
                    <a:pt x="54" y="21"/>
                  </a:lnTo>
                  <a:lnTo>
                    <a:pt x="49" y="26"/>
                  </a:lnTo>
                  <a:lnTo>
                    <a:pt x="45" y="31"/>
                  </a:lnTo>
                  <a:lnTo>
                    <a:pt x="35" y="44"/>
                  </a:lnTo>
                  <a:lnTo>
                    <a:pt x="27" y="57"/>
                  </a:lnTo>
                  <a:lnTo>
                    <a:pt x="20" y="70"/>
                  </a:lnTo>
                  <a:lnTo>
                    <a:pt x="10" y="91"/>
                  </a:lnTo>
                  <a:lnTo>
                    <a:pt x="0" y="8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215" name="Freeform 224">
              <a:extLst>
                <a:ext uri="{FF2B5EF4-FFF2-40B4-BE49-F238E27FC236}">
                  <a16:creationId xmlns:a16="http://schemas.microsoft.com/office/drawing/2014/main" id="{5819DCA0-5BB5-95A8-0B46-58AE60AD4054}"/>
                </a:ext>
              </a:extLst>
            </p:cNvPr>
            <p:cNvSpPr>
              <a:spLocks/>
            </p:cNvSpPr>
            <p:nvPr/>
          </p:nvSpPr>
          <p:spPr bwMode="auto">
            <a:xfrm>
              <a:off x="2990850" y="1082675"/>
              <a:ext cx="165100" cy="146050"/>
            </a:xfrm>
            <a:custGeom>
              <a:avLst/>
              <a:gdLst>
                <a:gd name="T0" fmla="*/ 3 w 104"/>
                <a:gd name="T1" fmla="*/ 77 h 92"/>
                <a:gd name="T2" fmla="*/ 8 w 104"/>
                <a:gd name="T3" fmla="*/ 79 h 92"/>
                <a:gd name="T4" fmla="*/ 13 w 104"/>
                <a:gd name="T5" fmla="*/ 80 h 92"/>
                <a:gd name="T6" fmla="*/ 18 w 104"/>
                <a:gd name="T7" fmla="*/ 80 h 92"/>
                <a:gd name="T8" fmla="*/ 26 w 104"/>
                <a:gd name="T9" fmla="*/ 80 h 92"/>
                <a:gd name="T10" fmla="*/ 33 w 104"/>
                <a:gd name="T11" fmla="*/ 80 h 92"/>
                <a:gd name="T12" fmla="*/ 39 w 104"/>
                <a:gd name="T13" fmla="*/ 79 h 92"/>
                <a:gd name="T14" fmla="*/ 47 w 104"/>
                <a:gd name="T15" fmla="*/ 75 h 92"/>
                <a:gd name="T16" fmla="*/ 55 w 104"/>
                <a:gd name="T17" fmla="*/ 72 h 92"/>
                <a:gd name="T18" fmla="*/ 62 w 104"/>
                <a:gd name="T19" fmla="*/ 67 h 92"/>
                <a:gd name="T20" fmla="*/ 70 w 104"/>
                <a:gd name="T21" fmla="*/ 62 h 92"/>
                <a:gd name="T22" fmla="*/ 77 w 104"/>
                <a:gd name="T23" fmla="*/ 54 h 92"/>
                <a:gd name="T24" fmla="*/ 82 w 104"/>
                <a:gd name="T25" fmla="*/ 46 h 92"/>
                <a:gd name="T26" fmla="*/ 86 w 104"/>
                <a:gd name="T27" fmla="*/ 38 h 92"/>
                <a:gd name="T28" fmla="*/ 90 w 104"/>
                <a:gd name="T29" fmla="*/ 27 h 92"/>
                <a:gd name="T30" fmla="*/ 93 w 104"/>
                <a:gd name="T31" fmla="*/ 13 h 92"/>
                <a:gd name="T32" fmla="*/ 93 w 104"/>
                <a:gd name="T33" fmla="*/ 7 h 92"/>
                <a:gd name="T34" fmla="*/ 93 w 104"/>
                <a:gd name="T35" fmla="*/ 0 h 92"/>
                <a:gd name="T36" fmla="*/ 104 w 104"/>
                <a:gd name="T37" fmla="*/ 0 h 92"/>
                <a:gd name="T38" fmla="*/ 103 w 104"/>
                <a:gd name="T39" fmla="*/ 9 h 92"/>
                <a:gd name="T40" fmla="*/ 103 w 104"/>
                <a:gd name="T41" fmla="*/ 17 h 92"/>
                <a:gd name="T42" fmla="*/ 100 w 104"/>
                <a:gd name="T43" fmla="*/ 30 h 92"/>
                <a:gd name="T44" fmla="*/ 96 w 104"/>
                <a:gd name="T45" fmla="*/ 41 h 92"/>
                <a:gd name="T46" fmla="*/ 91 w 104"/>
                <a:gd name="T47" fmla="*/ 53 h 92"/>
                <a:gd name="T48" fmla="*/ 85 w 104"/>
                <a:gd name="T49" fmla="*/ 62 h 92"/>
                <a:gd name="T50" fmla="*/ 77 w 104"/>
                <a:gd name="T51" fmla="*/ 69 h 92"/>
                <a:gd name="T52" fmla="*/ 68 w 104"/>
                <a:gd name="T53" fmla="*/ 75 h 92"/>
                <a:gd name="T54" fmla="*/ 60 w 104"/>
                <a:gd name="T55" fmla="*/ 82 h 92"/>
                <a:gd name="T56" fmla="*/ 52 w 104"/>
                <a:gd name="T57" fmla="*/ 85 h 92"/>
                <a:gd name="T58" fmla="*/ 42 w 104"/>
                <a:gd name="T59" fmla="*/ 89 h 92"/>
                <a:gd name="T60" fmla="*/ 34 w 104"/>
                <a:gd name="T61" fmla="*/ 90 h 92"/>
                <a:gd name="T62" fmla="*/ 26 w 104"/>
                <a:gd name="T63" fmla="*/ 92 h 92"/>
                <a:gd name="T64" fmla="*/ 18 w 104"/>
                <a:gd name="T65" fmla="*/ 92 h 92"/>
                <a:gd name="T66" fmla="*/ 11 w 104"/>
                <a:gd name="T67" fmla="*/ 90 h 92"/>
                <a:gd name="T68" fmla="*/ 5 w 104"/>
                <a:gd name="T69" fmla="*/ 90 h 92"/>
                <a:gd name="T70" fmla="*/ 0 w 104"/>
                <a:gd name="T71" fmla="*/ 87 h 92"/>
                <a:gd name="T72" fmla="*/ 3 w 104"/>
                <a:gd name="T73" fmla="*/ 77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4" h="92">
                  <a:moveTo>
                    <a:pt x="3" y="77"/>
                  </a:moveTo>
                  <a:lnTo>
                    <a:pt x="8" y="79"/>
                  </a:lnTo>
                  <a:lnTo>
                    <a:pt x="13" y="80"/>
                  </a:lnTo>
                  <a:lnTo>
                    <a:pt x="18" y="80"/>
                  </a:lnTo>
                  <a:lnTo>
                    <a:pt x="26" y="80"/>
                  </a:lnTo>
                  <a:lnTo>
                    <a:pt x="33" y="80"/>
                  </a:lnTo>
                  <a:lnTo>
                    <a:pt x="39" y="79"/>
                  </a:lnTo>
                  <a:lnTo>
                    <a:pt x="47" y="75"/>
                  </a:lnTo>
                  <a:lnTo>
                    <a:pt x="55" y="72"/>
                  </a:lnTo>
                  <a:lnTo>
                    <a:pt x="62" y="67"/>
                  </a:lnTo>
                  <a:lnTo>
                    <a:pt x="70" y="62"/>
                  </a:lnTo>
                  <a:lnTo>
                    <a:pt x="77" y="54"/>
                  </a:lnTo>
                  <a:lnTo>
                    <a:pt x="82" y="46"/>
                  </a:lnTo>
                  <a:lnTo>
                    <a:pt x="86" y="38"/>
                  </a:lnTo>
                  <a:lnTo>
                    <a:pt x="90" y="27"/>
                  </a:lnTo>
                  <a:lnTo>
                    <a:pt x="93" y="13"/>
                  </a:lnTo>
                  <a:lnTo>
                    <a:pt x="93" y="7"/>
                  </a:lnTo>
                  <a:lnTo>
                    <a:pt x="93" y="0"/>
                  </a:lnTo>
                  <a:lnTo>
                    <a:pt x="104" y="0"/>
                  </a:lnTo>
                  <a:lnTo>
                    <a:pt x="103" y="9"/>
                  </a:lnTo>
                  <a:lnTo>
                    <a:pt x="103" y="17"/>
                  </a:lnTo>
                  <a:lnTo>
                    <a:pt x="100" y="30"/>
                  </a:lnTo>
                  <a:lnTo>
                    <a:pt x="96" y="41"/>
                  </a:lnTo>
                  <a:lnTo>
                    <a:pt x="91" y="53"/>
                  </a:lnTo>
                  <a:lnTo>
                    <a:pt x="85" y="62"/>
                  </a:lnTo>
                  <a:lnTo>
                    <a:pt x="77" y="69"/>
                  </a:lnTo>
                  <a:lnTo>
                    <a:pt x="68" y="75"/>
                  </a:lnTo>
                  <a:lnTo>
                    <a:pt x="60" y="82"/>
                  </a:lnTo>
                  <a:lnTo>
                    <a:pt x="52" y="85"/>
                  </a:lnTo>
                  <a:lnTo>
                    <a:pt x="42" y="89"/>
                  </a:lnTo>
                  <a:lnTo>
                    <a:pt x="34" y="90"/>
                  </a:lnTo>
                  <a:lnTo>
                    <a:pt x="26" y="92"/>
                  </a:lnTo>
                  <a:lnTo>
                    <a:pt x="18" y="92"/>
                  </a:lnTo>
                  <a:lnTo>
                    <a:pt x="11" y="90"/>
                  </a:lnTo>
                  <a:lnTo>
                    <a:pt x="5" y="90"/>
                  </a:lnTo>
                  <a:lnTo>
                    <a:pt x="0" y="87"/>
                  </a:lnTo>
                  <a:lnTo>
                    <a:pt x="3" y="7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216" name="Freeform 225">
              <a:extLst>
                <a:ext uri="{FF2B5EF4-FFF2-40B4-BE49-F238E27FC236}">
                  <a16:creationId xmlns:a16="http://schemas.microsoft.com/office/drawing/2014/main" id="{8FF198B2-21E2-A55E-4EFB-FB0F3071526A}"/>
                </a:ext>
              </a:extLst>
            </p:cNvPr>
            <p:cNvSpPr>
              <a:spLocks/>
            </p:cNvSpPr>
            <p:nvPr/>
          </p:nvSpPr>
          <p:spPr bwMode="auto">
            <a:xfrm>
              <a:off x="3097213" y="950912"/>
              <a:ext cx="58738" cy="131763"/>
            </a:xfrm>
            <a:custGeom>
              <a:avLst/>
              <a:gdLst>
                <a:gd name="T0" fmla="*/ 26 w 37"/>
                <a:gd name="T1" fmla="*/ 83 h 83"/>
                <a:gd name="T2" fmla="*/ 26 w 37"/>
                <a:gd name="T3" fmla="*/ 77 h 83"/>
                <a:gd name="T4" fmla="*/ 24 w 37"/>
                <a:gd name="T5" fmla="*/ 69 h 83"/>
                <a:gd name="T6" fmla="*/ 16 w 37"/>
                <a:gd name="T7" fmla="*/ 46 h 83"/>
                <a:gd name="T8" fmla="*/ 6 w 37"/>
                <a:gd name="T9" fmla="*/ 23 h 83"/>
                <a:gd name="T10" fmla="*/ 0 w 37"/>
                <a:gd name="T11" fmla="*/ 5 h 83"/>
                <a:gd name="T12" fmla="*/ 10 w 37"/>
                <a:gd name="T13" fmla="*/ 0 h 83"/>
                <a:gd name="T14" fmla="*/ 16 w 37"/>
                <a:gd name="T15" fmla="*/ 20 h 83"/>
                <a:gd name="T16" fmla="*/ 26 w 37"/>
                <a:gd name="T17" fmla="*/ 43 h 83"/>
                <a:gd name="T18" fmla="*/ 34 w 37"/>
                <a:gd name="T19" fmla="*/ 65 h 83"/>
                <a:gd name="T20" fmla="*/ 36 w 37"/>
                <a:gd name="T21" fmla="*/ 75 h 83"/>
                <a:gd name="T22" fmla="*/ 37 w 37"/>
                <a:gd name="T23" fmla="*/ 83 h 83"/>
                <a:gd name="T24" fmla="*/ 26 w 37"/>
                <a:gd name="T25" fmla="*/ 8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83">
                  <a:moveTo>
                    <a:pt x="26" y="83"/>
                  </a:moveTo>
                  <a:lnTo>
                    <a:pt x="26" y="77"/>
                  </a:lnTo>
                  <a:lnTo>
                    <a:pt x="24" y="69"/>
                  </a:lnTo>
                  <a:lnTo>
                    <a:pt x="16" y="46"/>
                  </a:lnTo>
                  <a:lnTo>
                    <a:pt x="6" y="23"/>
                  </a:lnTo>
                  <a:lnTo>
                    <a:pt x="0" y="5"/>
                  </a:lnTo>
                  <a:lnTo>
                    <a:pt x="10" y="0"/>
                  </a:lnTo>
                  <a:lnTo>
                    <a:pt x="16" y="20"/>
                  </a:lnTo>
                  <a:lnTo>
                    <a:pt x="26" y="43"/>
                  </a:lnTo>
                  <a:lnTo>
                    <a:pt x="34" y="65"/>
                  </a:lnTo>
                  <a:lnTo>
                    <a:pt x="36" y="75"/>
                  </a:lnTo>
                  <a:lnTo>
                    <a:pt x="37" y="83"/>
                  </a:lnTo>
                  <a:lnTo>
                    <a:pt x="26" y="8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217" name="Freeform 226">
              <a:extLst>
                <a:ext uri="{FF2B5EF4-FFF2-40B4-BE49-F238E27FC236}">
                  <a16:creationId xmlns:a16="http://schemas.microsoft.com/office/drawing/2014/main" id="{F6FBC8A2-E625-E14F-FB55-1D5683C4F2B2}"/>
                </a:ext>
              </a:extLst>
            </p:cNvPr>
            <p:cNvSpPr>
              <a:spLocks/>
            </p:cNvSpPr>
            <p:nvPr/>
          </p:nvSpPr>
          <p:spPr bwMode="auto">
            <a:xfrm>
              <a:off x="3138488" y="1082675"/>
              <a:ext cx="17463" cy="0"/>
            </a:xfrm>
            <a:custGeom>
              <a:avLst/>
              <a:gdLst>
                <a:gd name="T0" fmla="*/ 11 w 11"/>
                <a:gd name="T1" fmla="*/ 0 w 11"/>
                <a:gd name="T2" fmla="*/ 11 w 11"/>
              </a:gdLst>
              <a:ahLst/>
              <a:cxnLst>
                <a:cxn ang="0">
                  <a:pos x="T0" y="0"/>
                </a:cxn>
                <a:cxn ang="0">
                  <a:pos x="T1" y="0"/>
                </a:cxn>
                <a:cxn ang="0">
                  <a:pos x="T2" y="0"/>
                </a:cxn>
              </a:cxnLst>
              <a:rect l="0" t="0" r="r" b="b"/>
              <a:pathLst>
                <a:path w="11">
                  <a:moveTo>
                    <a:pt x="11" y="0"/>
                  </a:moveTo>
                  <a:lnTo>
                    <a:pt x="0" y="0"/>
                  </a:lnTo>
                  <a:lnTo>
                    <a:pt x="1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218" name="Freeform 227">
              <a:extLst>
                <a:ext uri="{FF2B5EF4-FFF2-40B4-BE49-F238E27FC236}">
                  <a16:creationId xmlns:a16="http://schemas.microsoft.com/office/drawing/2014/main" id="{37BDF284-45C1-6FA7-AFFC-FD0B8090AC0D}"/>
                </a:ext>
              </a:extLst>
            </p:cNvPr>
            <p:cNvSpPr>
              <a:spLocks/>
            </p:cNvSpPr>
            <p:nvPr/>
          </p:nvSpPr>
          <p:spPr bwMode="auto">
            <a:xfrm>
              <a:off x="3073400" y="855662"/>
              <a:ext cx="39688" cy="100013"/>
            </a:xfrm>
            <a:custGeom>
              <a:avLst/>
              <a:gdLst>
                <a:gd name="T0" fmla="*/ 15 w 25"/>
                <a:gd name="T1" fmla="*/ 63 h 63"/>
                <a:gd name="T2" fmla="*/ 10 w 25"/>
                <a:gd name="T3" fmla="*/ 50 h 63"/>
                <a:gd name="T4" fmla="*/ 5 w 25"/>
                <a:gd name="T5" fmla="*/ 31 h 63"/>
                <a:gd name="T6" fmla="*/ 2 w 25"/>
                <a:gd name="T7" fmla="*/ 11 h 63"/>
                <a:gd name="T8" fmla="*/ 0 w 25"/>
                <a:gd name="T9" fmla="*/ 5 h 63"/>
                <a:gd name="T10" fmla="*/ 0 w 25"/>
                <a:gd name="T11" fmla="*/ 0 h 63"/>
                <a:gd name="T12" fmla="*/ 12 w 25"/>
                <a:gd name="T13" fmla="*/ 0 h 63"/>
                <a:gd name="T14" fmla="*/ 10 w 25"/>
                <a:gd name="T15" fmla="*/ 3 h 63"/>
                <a:gd name="T16" fmla="*/ 12 w 25"/>
                <a:gd name="T17" fmla="*/ 9 h 63"/>
                <a:gd name="T18" fmla="*/ 15 w 25"/>
                <a:gd name="T19" fmla="*/ 27 h 63"/>
                <a:gd name="T20" fmla="*/ 20 w 25"/>
                <a:gd name="T21" fmla="*/ 47 h 63"/>
                <a:gd name="T22" fmla="*/ 25 w 25"/>
                <a:gd name="T23" fmla="*/ 60 h 63"/>
                <a:gd name="T24" fmla="*/ 15 w 25"/>
                <a:gd name="T25" fmla="*/ 6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 h="63">
                  <a:moveTo>
                    <a:pt x="15" y="63"/>
                  </a:moveTo>
                  <a:lnTo>
                    <a:pt x="10" y="50"/>
                  </a:lnTo>
                  <a:lnTo>
                    <a:pt x="5" y="31"/>
                  </a:lnTo>
                  <a:lnTo>
                    <a:pt x="2" y="11"/>
                  </a:lnTo>
                  <a:lnTo>
                    <a:pt x="0" y="5"/>
                  </a:lnTo>
                  <a:lnTo>
                    <a:pt x="0" y="0"/>
                  </a:lnTo>
                  <a:lnTo>
                    <a:pt x="12" y="0"/>
                  </a:lnTo>
                  <a:lnTo>
                    <a:pt x="10" y="3"/>
                  </a:lnTo>
                  <a:lnTo>
                    <a:pt x="12" y="9"/>
                  </a:lnTo>
                  <a:lnTo>
                    <a:pt x="15" y="27"/>
                  </a:lnTo>
                  <a:lnTo>
                    <a:pt x="20" y="47"/>
                  </a:lnTo>
                  <a:lnTo>
                    <a:pt x="25" y="60"/>
                  </a:lnTo>
                  <a:lnTo>
                    <a:pt x="15" y="6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219" name="Freeform 228">
              <a:extLst>
                <a:ext uri="{FF2B5EF4-FFF2-40B4-BE49-F238E27FC236}">
                  <a16:creationId xmlns:a16="http://schemas.microsoft.com/office/drawing/2014/main" id="{44C3687C-BD22-8D29-F894-FE492D9D6DE7}"/>
                </a:ext>
              </a:extLst>
            </p:cNvPr>
            <p:cNvSpPr>
              <a:spLocks/>
            </p:cNvSpPr>
            <p:nvPr/>
          </p:nvSpPr>
          <p:spPr bwMode="auto">
            <a:xfrm>
              <a:off x="3097213" y="950912"/>
              <a:ext cx="15875" cy="7938"/>
            </a:xfrm>
            <a:custGeom>
              <a:avLst/>
              <a:gdLst>
                <a:gd name="T0" fmla="*/ 0 w 10"/>
                <a:gd name="T1" fmla="*/ 5 h 5"/>
                <a:gd name="T2" fmla="*/ 0 w 10"/>
                <a:gd name="T3" fmla="*/ 3 h 5"/>
                <a:gd name="T4" fmla="*/ 10 w 10"/>
                <a:gd name="T5" fmla="*/ 0 h 5"/>
                <a:gd name="T6" fmla="*/ 0 w 10"/>
                <a:gd name="T7" fmla="*/ 5 h 5"/>
              </a:gdLst>
              <a:ahLst/>
              <a:cxnLst>
                <a:cxn ang="0">
                  <a:pos x="T0" y="T1"/>
                </a:cxn>
                <a:cxn ang="0">
                  <a:pos x="T2" y="T3"/>
                </a:cxn>
                <a:cxn ang="0">
                  <a:pos x="T4" y="T5"/>
                </a:cxn>
                <a:cxn ang="0">
                  <a:pos x="T6" y="T7"/>
                </a:cxn>
              </a:cxnLst>
              <a:rect l="0" t="0" r="r" b="b"/>
              <a:pathLst>
                <a:path w="10" h="5">
                  <a:moveTo>
                    <a:pt x="0" y="5"/>
                  </a:moveTo>
                  <a:lnTo>
                    <a:pt x="0" y="3"/>
                  </a:lnTo>
                  <a:lnTo>
                    <a:pt x="10" y="0"/>
                  </a:lnTo>
                  <a:lnTo>
                    <a:pt x="0"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220" name="Freeform 229">
              <a:extLst>
                <a:ext uri="{FF2B5EF4-FFF2-40B4-BE49-F238E27FC236}">
                  <a16:creationId xmlns:a16="http://schemas.microsoft.com/office/drawing/2014/main" id="{38F36605-8B5E-AD6D-F1F8-6B694C4FC3EF}"/>
                </a:ext>
              </a:extLst>
            </p:cNvPr>
            <p:cNvSpPr>
              <a:spLocks/>
            </p:cNvSpPr>
            <p:nvPr/>
          </p:nvSpPr>
          <p:spPr bwMode="auto">
            <a:xfrm>
              <a:off x="3019425" y="852487"/>
              <a:ext cx="73025" cy="139700"/>
            </a:xfrm>
            <a:custGeom>
              <a:avLst/>
              <a:gdLst>
                <a:gd name="T0" fmla="*/ 46 w 46"/>
                <a:gd name="T1" fmla="*/ 2 h 88"/>
                <a:gd name="T2" fmla="*/ 42 w 46"/>
                <a:gd name="T3" fmla="*/ 10 h 88"/>
                <a:gd name="T4" fmla="*/ 36 w 46"/>
                <a:gd name="T5" fmla="*/ 34 h 88"/>
                <a:gd name="T6" fmla="*/ 31 w 46"/>
                <a:gd name="T7" fmla="*/ 51 h 88"/>
                <a:gd name="T8" fmla="*/ 24 w 46"/>
                <a:gd name="T9" fmla="*/ 65 h 88"/>
                <a:gd name="T10" fmla="*/ 21 w 46"/>
                <a:gd name="T11" fmla="*/ 72 h 88"/>
                <a:gd name="T12" fmla="*/ 16 w 46"/>
                <a:gd name="T13" fmla="*/ 78 h 88"/>
                <a:gd name="T14" fmla="*/ 11 w 46"/>
                <a:gd name="T15" fmla="*/ 85 h 88"/>
                <a:gd name="T16" fmla="*/ 6 w 46"/>
                <a:gd name="T17" fmla="*/ 88 h 88"/>
                <a:gd name="T18" fmla="*/ 0 w 46"/>
                <a:gd name="T19" fmla="*/ 80 h 88"/>
                <a:gd name="T20" fmla="*/ 5 w 46"/>
                <a:gd name="T21" fmla="*/ 77 h 88"/>
                <a:gd name="T22" fmla="*/ 8 w 46"/>
                <a:gd name="T23" fmla="*/ 72 h 88"/>
                <a:gd name="T24" fmla="*/ 11 w 46"/>
                <a:gd name="T25" fmla="*/ 67 h 88"/>
                <a:gd name="T26" fmla="*/ 15 w 46"/>
                <a:gd name="T27" fmla="*/ 60 h 88"/>
                <a:gd name="T28" fmla="*/ 21 w 46"/>
                <a:gd name="T29" fmla="*/ 46 h 88"/>
                <a:gd name="T30" fmla="*/ 26 w 46"/>
                <a:gd name="T31" fmla="*/ 33 h 88"/>
                <a:gd name="T32" fmla="*/ 33 w 46"/>
                <a:gd name="T33" fmla="*/ 7 h 88"/>
                <a:gd name="T34" fmla="*/ 34 w 46"/>
                <a:gd name="T35" fmla="*/ 0 h 88"/>
                <a:gd name="T36" fmla="*/ 46 w 46"/>
                <a:gd name="T37" fmla="*/ 2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6" h="88">
                  <a:moveTo>
                    <a:pt x="46" y="2"/>
                  </a:moveTo>
                  <a:lnTo>
                    <a:pt x="42" y="10"/>
                  </a:lnTo>
                  <a:lnTo>
                    <a:pt x="36" y="34"/>
                  </a:lnTo>
                  <a:lnTo>
                    <a:pt x="31" y="51"/>
                  </a:lnTo>
                  <a:lnTo>
                    <a:pt x="24" y="65"/>
                  </a:lnTo>
                  <a:lnTo>
                    <a:pt x="21" y="72"/>
                  </a:lnTo>
                  <a:lnTo>
                    <a:pt x="16" y="78"/>
                  </a:lnTo>
                  <a:lnTo>
                    <a:pt x="11" y="85"/>
                  </a:lnTo>
                  <a:lnTo>
                    <a:pt x="6" y="88"/>
                  </a:lnTo>
                  <a:lnTo>
                    <a:pt x="0" y="80"/>
                  </a:lnTo>
                  <a:lnTo>
                    <a:pt x="5" y="77"/>
                  </a:lnTo>
                  <a:lnTo>
                    <a:pt x="8" y="72"/>
                  </a:lnTo>
                  <a:lnTo>
                    <a:pt x="11" y="67"/>
                  </a:lnTo>
                  <a:lnTo>
                    <a:pt x="15" y="60"/>
                  </a:lnTo>
                  <a:lnTo>
                    <a:pt x="21" y="46"/>
                  </a:lnTo>
                  <a:lnTo>
                    <a:pt x="26" y="33"/>
                  </a:lnTo>
                  <a:lnTo>
                    <a:pt x="33" y="7"/>
                  </a:lnTo>
                  <a:lnTo>
                    <a:pt x="34" y="0"/>
                  </a:lnTo>
                  <a:lnTo>
                    <a:pt x="46"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221" name="Freeform 230">
              <a:extLst>
                <a:ext uri="{FF2B5EF4-FFF2-40B4-BE49-F238E27FC236}">
                  <a16:creationId xmlns:a16="http://schemas.microsoft.com/office/drawing/2014/main" id="{13702ECF-AF61-47EC-DDD5-CBE6F3032CFA}"/>
                </a:ext>
              </a:extLst>
            </p:cNvPr>
            <p:cNvSpPr>
              <a:spLocks/>
            </p:cNvSpPr>
            <p:nvPr/>
          </p:nvSpPr>
          <p:spPr bwMode="auto">
            <a:xfrm>
              <a:off x="3073400" y="852487"/>
              <a:ext cx="19050" cy="3175"/>
            </a:xfrm>
            <a:custGeom>
              <a:avLst/>
              <a:gdLst>
                <a:gd name="T0" fmla="*/ 12 w 12"/>
                <a:gd name="T1" fmla="*/ 2 h 2"/>
                <a:gd name="T2" fmla="*/ 0 w 12"/>
                <a:gd name="T3" fmla="*/ 0 h 2"/>
                <a:gd name="T4" fmla="*/ 12 w 12"/>
                <a:gd name="T5" fmla="*/ 2 h 2"/>
                <a:gd name="T6" fmla="*/ 0 w 12"/>
                <a:gd name="T7" fmla="*/ 2 h 2"/>
                <a:gd name="T8" fmla="*/ 12 w 12"/>
                <a:gd name="T9" fmla="*/ 2 h 2"/>
              </a:gdLst>
              <a:ahLst/>
              <a:cxnLst>
                <a:cxn ang="0">
                  <a:pos x="T0" y="T1"/>
                </a:cxn>
                <a:cxn ang="0">
                  <a:pos x="T2" y="T3"/>
                </a:cxn>
                <a:cxn ang="0">
                  <a:pos x="T4" y="T5"/>
                </a:cxn>
                <a:cxn ang="0">
                  <a:pos x="T6" y="T7"/>
                </a:cxn>
                <a:cxn ang="0">
                  <a:pos x="T8" y="T9"/>
                </a:cxn>
              </a:cxnLst>
              <a:rect l="0" t="0" r="r" b="b"/>
              <a:pathLst>
                <a:path w="12" h="2">
                  <a:moveTo>
                    <a:pt x="12" y="2"/>
                  </a:moveTo>
                  <a:lnTo>
                    <a:pt x="0" y="0"/>
                  </a:lnTo>
                  <a:lnTo>
                    <a:pt x="12" y="2"/>
                  </a:lnTo>
                  <a:lnTo>
                    <a:pt x="0" y="2"/>
                  </a:lnTo>
                  <a:lnTo>
                    <a:pt x="12"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222" name="Freeform 231">
              <a:extLst>
                <a:ext uri="{FF2B5EF4-FFF2-40B4-BE49-F238E27FC236}">
                  <a16:creationId xmlns:a16="http://schemas.microsoft.com/office/drawing/2014/main" id="{C13E5AB0-ECF2-6D3C-5E45-DC48791FCCFE}"/>
                </a:ext>
              </a:extLst>
            </p:cNvPr>
            <p:cNvSpPr>
              <a:spLocks/>
            </p:cNvSpPr>
            <p:nvPr/>
          </p:nvSpPr>
          <p:spPr bwMode="auto">
            <a:xfrm>
              <a:off x="2938463" y="979487"/>
              <a:ext cx="90488" cy="131763"/>
            </a:xfrm>
            <a:custGeom>
              <a:avLst/>
              <a:gdLst>
                <a:gd name="T0" fmla="*/ 57 w 57"/>
                <a:gd name="T1" fmla="*/ 8 h 83"/>
                <a:gd name="T2" fmla="*/ 51 w 57"/>
                <a:gd name="T3" fmla="*/ 13 h 83"/>
                <a:gd name="T4" fmla="*/ 44 w 57"/>
                <a:gd name="T5" fmla="*/ 21 h 83"/>
                <a:gd name="T6" fmla="*/ 39 w 57"/>
                <a:gd name="T7" fmla="*/ 26 h 83"/>
                <a:gd name="T8" fmla="*/ 36 w 57"/>
                <a:gd name="T9" fmla="*/ 29 h 83"/>
                <a:gd name="T10" fmla="*/ 28 w 57"/>
                <a:gd name="T11" fmla="*/ 41 h 83"/>
                <a:gd name="T12" fmla="*/ 25 w 57"/>
                <a:gd name="T13" fmla="*/ 47 h 83"/>
                <a:gd name="T14" fmla="*/ 20 w 57"/>
                <a:gd name="T15" fmla="*/ 52 h 83"/>
                <a:gd name="T16" fmla="*/ 15 w 57"/>
                <a:gd name="T17" fmla="*/ 64 h 83"/>
                <a:gd name="T18" fmla="*/ 12 w 57"/>
                <a:gd name="T19" fmla="*/ 75 h 83"/>
                <a:gd name="T20" fmla="*/ 10 w 57"/>
                <a:gd name="T21" fmla="*/ 83 h 83"/>
                <a:gd name="T22" fmla="*/ 0 w 57"/>
                <a:gd name="T23" fmla="*/ 82 h 83"/>
                <a:gd name="T24" fmla="*/ 0 w 57"/>
                <a:gd name="T25" fmla="*/ 72 h 83"/>
                <a:gd name="T26" fmla="*/ 5 w 57"/>
                <a:gd name="T27" fmla="*/ 60 h 83"/>
                <a:gd name="T28" fmla="*/ 12 w 57"/>
                <a:gd name="T29" fmla="*/ 47 h 83"/>
                <a:gd name="T30" fmla="*/ 15 w 57"/>
                <a:gd name="T31" fmla="*/ 41 h 83"/>
                <a:gd name="T32" fmla="*/ 18 w 57"/>
                <a:gd name="T33" fmla="*/ 36 h 83"/>
                <a:gd name="T34" fmla="*/ 26 w 57"/>
                <a:gd name="T35" fmla="*/ 25 h 83"/>
                <a:gd name="T36" fmla="*/ 31 w 57"/>
                <a:gd name="T37" fmla="*/ 18 h 83"/>
                <a:gd name="T38" fmla="*/ 36 w 57"/>
                <a:gd name="T39" fmla="*/ 13 h 83"/>
                <a:gd name="T40" fmla="*/ 44 w 57"/>
                <a:gd name="T41" fmla="*/ 5 h 83"/>
                <a:gd name="T42" fmla="*/ 51 w 57"/>
                <a:gd name="T43" fmla="*/ 0 h 83"/>
                <a:gd name="T44" fmla="*/ 57 w 57"/>
                <a:gd name="T45" fmla="*/ 8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7" h="83">
                  <a:moveTo>
                    <a:pt x="57" y="8"/>
                  </a:moveTo>
                  <a:lnTo>
                    <a:pt x="51" y="13"/>
                  </a:lnTo>
                  <a:lnTo>
                    <a:pt x="44" y="21"/>
                  </a:lnTo>
                  <a:lnTo>
                    <a:pt x="39" y="26"/>
                  </a:lnTo>
                  <a:lnTo>
                    <a:pt x="36" y="29"/>
                  </a:lnTo>
                  <a:lnTo>
                    <a:pt x="28" y="41"/>
                  </a:lnTo>
                  <a:lnTo>
                    <a:pt x="25" y="47"/>
                  </a:lnTo>
                  <a:lnTo>
                    <a:pt x="20" y="52"/>
                  </a:lnTo>
                  <a:lnTo>
                    <a:pt x="15" y="64"/>
                  </a:lnTo>
                  <a:lnTo>
                    <a:pt x="12" y="75"/>
                  </a:lnTo>
                  <a:lnTo>
                    <a:pt x="10" y="83"/>
                  </a:lnTo>
                  <a:lnTo>
                    <a:pt x="0" y="82"/>
                  </a:lnTo>
                  <a:lnTo>
                    <a:pt x="0" y="72"/>
                  </a:lnTo>
                  <a:lnTo>
                    <a:pt x="5" y="60"/>
                  </a:lnTo>
                  <a:lnTo>
                    <a:pt x="12" y="47"/>
                  </a:lnTo>
                  <a:lnTo>
                    <a:pt x="15" y="41"/>
                  </a:lnTo>
                  <a:lnTo>
                    <a:pt x="18" y="36"/>
                  </a:lnTo>
                  <a:lnTo>
                    <a:pt x="26" y="25"/>
                  </a:lnTo>
                  <a:lnTo>
                    <a:pt x="31" y="18"/>
                  </a:lnTo>
                  <a:lnTo>
                    <a:pt x="36" y="13"/>
                  </a:lnTo>
                  <a:lnTo>
                    <a:pt x="44" y="5"/>
                  </a:lnTo>
                  <a:lnTo>
                    <a:pt x="51" y="0"/>
                  </a:lnTo>
                  <a:lnTo>
                    <a:pt x="57" y="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223" name="Freeform 232">
              <a:extLst>
                <a:ext uri="{FF2B5EF4-FFF2-40B4-BE49-F238E27FC236}">
                  <a16:creationId xmlns:a16="http://schemas.microsoft.com/office/drawing/2014/main" id="{8D2B78E0-907D-AD78-05EB-0F6B54879B69}"/>
                </a:ext>
              </a:extLst>
            </p:cNvPr>
            <p:cNvSpPr>
              <a:spLocks/>
            </p:cNvSpPr>
            <p:nvPr/>
          </p:nvSpPr>
          <p:spPr bwMode="auto">
            <a:xfrm>
              <a:off x="3019425" y="979487"/>
              <a:ext cx="9525" cy="12700"/>
            </a:xfrm>
            <a:custGeom>
              <a:avLst/>
              <a:gdLst>
                <a:gd name="T0" fmla="*/ 6 w 6"/>
                <a:gd name="T1" fmla="*/ 8 h 8"/>
                <a:gd name="T2" fmla="*/ 0 w 6"/>
                <a:gd name="T3" fmla="*/ 0 h 8"/>
                <a:gd name="T4" fmla="*/ 6 w 6"/>
                <a:gd name="T5" fmla="*/ 8 h 8"/>
              </a:gdLst>
              <a:ahLst/>
              <a:cxnLst>
                <a:cxn ang="0">
                  <a:pos x="T0" y="T1"/>
                </a:cxn>
                <a:cxn ang="0">
                  <a:pos x="T2" y="T3"/>
                </a:cxn>
                <a:cxn ang="0">
                  <a:pos x="T4" y="T5"/>
                </a:cxn>
              </a:cxnLst>
              <a:rect l="0" t="0" r="r" b="b"/>
              <a:pathLst>
                <a:path w="6" h="8">
                  <a:moveTo>
                    <a:pt x="6" y="8"/>
                  </a:moveTo>
                  <a:lnTo>
                    <a:pt x="0" y="0"/>
                  </a:lnTo>
                  <a:lnTo>
                    <a:pt x="6" y="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224" name="Freeform 233">
              <a:extLst>
                <a:ext uri="{FF2B5EF4-FFF2-40B4-BE49-F238E27FC236}">
                  <a16:creationId xmlns:a16="http://schemas.microsoft.com/office/drawing/2014/main" id="{E1FFF76F-09FD-0892-B4D7-3FC46A091DD9}"/>
                </a:ext>
              </a:extLst>
            </p:cNvPr>
            <p:cNvSpPr>
              <a:spLocks/>
            </p:cNvSpPr>
            <p:nvPr/>
          </p:nvSpPr>
          <p:spPr bwMode="auto">
            <a:xfrm>
              <a:off x="2938463" y="1109662"/>
              <a:ext cx="60325" cy="111125"/>
            </a:xfrm>
            <a:custGeom>
              <a:avLst/>
              <a:gdLst>
                <a:gd name="T0" fmla="*/ 10 w 38"/>
                <a:gd name="T1" fmla="*/ 0 h 70"/>
                <a:gd name="T2" fmla="*/ 12 w 38"/>
                <a:gd name="T3" fmla="*/ 8 h 70"/>
                <a:gd name="T4" fmla="*/ 12 w 38"/>
                <a:gd name="T5" fmla="*/ 16 h 70"/>
                <a:gd name="T6" fmla="*/ 16 w 38"/>
                <a:gd name="T7" fmla="*/ 34 h 70"/>
                <a:gd name="T8" fmla="*/ 20 w 38"/>
                <a:gd name="T9" fmla="*/ 42 h 70"/>
                <a:gd name="T10" fmla="*/ 25 w 38"/>
                <a:gd name="T11" fmla="*/ 50 h 70"/>
                <a:gd name="T12" fmla="*/ 31 w 38"/>
                <a:gd name="T13" fmla="*/ 57 h 70"/>
                <a:gd name="T14" fmla="*/ 38 w 38"/>
                <a:gd name="T15" fmla="*/ 62 h 70"/>
                <a:gd name="T16" fmla="*/ 31 w 38"/>
                <a:gd name="T17" fmla="*/ 70 h 70"/>
                <a:gd name="T18" fmla="*/ 23 w 38"/>
                <a:gd name="T19" fmla="*/ 63 h 70"/>
                <a:gd name="T20" fmla="*/ 16 w 38"/>
                <a:gd name="T21" fmla="*/ 57 h 70"/>
                <a:gd name="T22" fmla="*/ 12 w 38"/>
                <a:gd name="T23" fmla="*/ 47 h 70"/>
                <a:gd name="T24" fmla="*/ 7 w 38"/>
                <a:gd name="T25" fmla="*/ 37 h 70"/>
                <a:gd name="T26" fmla="*/ 2 w 38"/>
                <a:gd name="T27" fmla="*/ 18 h 70"/>
                <a:gd name="T28" fmla="*/ 0 w 38"/>
                <a:gd name="T29" fmla="*/ 10 h 70"/>
                <a:gd name="T30" fmla="*/ 0 w 38"/>
                <a:gd name="T31" fmla="*/ 1 h 70"/>
                <a:gd name="T32" fmla="*/ 10 w 38"/>
                <a:gd name="T33"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8" h="70">
                  <a:moveTo>
                    <a:pt x="10" y="0"/>
                  </a:moveTo>
                  <a:lnTo>
                    <a:pt x="12" y="8"/>
                  </a:lnTo>
                  <a:lnTo>
                    <a:pt x="12" y="16"/>
                  </a:lnTo>
                  <a:lnTo>
                    <a:pt x="16" y="34"/>
                  </a:lnTo>
                  <a:lnTo>
                    <a:pt x="20" y="42"/>
                  </a:lnTo>
                  <a:lnTo>
                    <a:pt x="25" y="50"/>
                  </a:lnTo>
                  <a:lnTo>
                    <a:pt x="31" y="57"/>
                  </a:lnTo>
                  <a:lnTo>
                    <a:pt x="38" y="62"/>
                  </a:lnTo>
                  <a:lnTo>
                    <a:pt x="31" y="70"/>
                  </a:lnTo>
                  <a:lnTo>
                    <a:pt x="23" y="63"/>
                  </a:lnTo>
                  <a:lnTo>
                    <a:pt x="16" y="57"/>
                  </a:lnTo>
                  <a:lnTo>
                    <a:pt x="12" y="47"/>
                  </a:lnTo>
                  <a:lnTo>
                    <a:pt x="7" y="37"/>
                  </a:lnTo>
                  <a:lnTo>
                    <a:pt x="2" y="18"/>
                  </a:lnTo>
                  <a:lnTo>
                    <a:pt x="0" y="10"/>
                  </a:lnTo>
                  <a:lnTo>
                    <a:pt x="0" y="1"/>
                  </a:lnTo>
                  <a:lnTo>
                    <a:pt x="1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225" name="Freeform 234">
              <a:extLst>
                <a:ext uri="{FF2B5EF4-FFF2-40B4-BE49-F238E27FC236}">
                  <a16:creationId xmlns:a16="http://schemas.microsoft.com/office/drawing/2014/main" id="{AAB5AF41-162C-C028-E713-2519BE6CB166}"/>
                </a:ext>
              </a:extLst>
            </p:cNvPr>
            <p:cNvSpPr>
              <a:spLocks/>
            </p:cNvSpPr>
            <p:nvPr/>
          </p:nvSpPr>
          <p:spPr bwMode="auto">
            <a:xfrm>
              <a:off x="2938463" y="1109662"/>
              <a:ext cx="15875" cy="1588"/>
            </a:xfrm>
            <a:custGeom>
              <a:avLst/>
              <a:gdLst>
                <a:gd name="T0" fmla="*/ 0 w 10"/>
                <a:gd name="T1" fmla="*/ 0 h 1"/>
                <a:gd name="T2" fmla="*/ 0 w 10"/>
                <a:gd name="T3" fmla="*/ 1 h 1"/>
                <a:gd name="T4" fmla="*/ 10 w 10"/>
                <a:gd name="T5" fmla="*/ 0 h 1"/>
                <a:gd name="T6" fmla="*/ 10 w 10"/>
                <a:gd name="T7" fmla="*/ 1 h 1"/>
                <a:gd name="T8" fmla="*/ 0 w 10"/>
                <a:gd name="T9" fmla="*/ 0 h 1"/>
              </a:gdLst>
              <a:ahLst/>
              <a:cxnLst>
                <a:cxn ang="0">
                  <a:pos x="T0" y="T1"/>
                </a:cxn>
                <a:cxn ang="0">
                  <a:pos x="T2" y="T3"/>
                </a:cxn>
                <a:cxn ang="0">
                  <a:pos x="T4" y="T5"/>
                </a:cxn>
                <a:cxn ang="0">
                  <a:pos x="T6" y="T7"/>
                </a:cxn>
                <a:cxn ang="0">
                  <a:pos x="T8" y="T9"/>
                </a:cxn>
              </a:cxnLst>
              <a:rect l="0" t="0" r="r" b="b"/>
              <a:pathLst>
                <a:path w="10" h="1">
                  <a:moveTo>
                    <a:pt x="0" y="0"/>
                  </a:moveTo>
                  <a:lnTo>
                    <a:pt x="0" y="1"/>
                  </a:lnTo>
                  <a:lnTo>
                    <a:pt x="10" y="0"/>
                  </a:lnTo>
                  <a:lnTo>
                    <a:pt x="10" y="1"/>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226" name="Freeform 235">
              <a:extLst>
                <a:ext uri="{FF2B5EF4-FFF2-40B4-BE49-F238E27FC236}">
                  <a16:creationId xmlns:a16="http://schemas.microsoft.com/office/drawing/2014/main" id="{D8BDB569-15A2-EE27-EB70-6430CCECC436}"/>
                </a:ext>
              </a:extLst>
            </p:cNvPr>
            <p:cNvSpPr>
              <a:spLocks/>
            </p:cNvSpPr>
            <p:nvPr/>
          </p:nvSpPr>
          <p:spPr bwMode="auto">
            <a:xfrm>
              <a:off x="2987675" y="1204912"/>
              <a:ext cx="11113" cy="15875"/>
            </a:xfrm>
            <a:custGeom>
              <a:avLst/>
              <a:gdLst>
                <a:gd name="T0" fmla="*/ 0 w 7"/>
                <a:gd name="T1" fmla="*/ 10 h 10"/>
                <a:gd name="T2" fmla="*/ 2 w 7"/>
                <a:gd name="T3" fmla="*/ 10 h 10"/>
                <a:gd name="T4" fmla="*/ 5 w 7"/>
                <a:gd name="T5" fmla="*/ 0 h 10"/>
                <a:gd name="T6" fmla="*/ 7 w 7"/>
                <a:gd name="T7" fmla="*/ 2 h 10"/>
                <a:gd name="T8" fmla="*/ 0 w 7"/>
                <a:gd name="T9" fmla="*/ 10 h 10"/>
              </a:gdLst>
              <a:ahLst/>
              <a:cxnLst>
                <a:cxn ang="0">
                  <a:pos x="T0" y="T1"/>
                </a:cxn>
                <a:cxn ang="0">
                  <a:pos x="T2" y="T3"/>
                </a:cxn>
                <a:cxn ang="0">
                  <a:pos x="T4" y="T5"/>
                </a:cxn>
                <a:cxn ang="0">
                  <a:pos x="T6" y="T7"/>
                </a:cxn>
                <a:cxn ang="0">
                  <a:pos x="T8" y="T9"/>
                </a:cxn>
              </a:cxnLst>
              <a:rect l="0" t="0" r="r" b="b"/>
              <a:pathLst>
                <a:path w="7" h="10">
                  <a:moveTo>
                    <a:pt x="0" y="10"/>
                  </a:moveTo>
                  <a:lnTo>
                    <a:pt x="2" y="10"/>
                  </a:lnTo>
                  <a:lnTo>
                    <a:pt x="5" y="0"/>
                  </a:lnTo>
                  <a:lnTo>
                    <a:pt x="7" y="2"/>
                  </a:lnTo>
                  <a:lnTo>
                    <a:pt x="0"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227" name="Freeform 236">
              <a:extLst>
                <a:ext uri="{FF2B5EF4-FFF2-40B4-BE49-F238E27FC236}">
                  <a16:creationId xmlns:a16="http://schemas.microsoft.com/office/drawing/2014/main" id="{C6C6A067-9D21-CA77-1902-9851C5BF702E}"/>
                </a:ext>
              </a:extLst>
            </p:cNvPr>
            <p:cNvSpPr>
              <a:spLocks/>
            </p:cNvSpPr>
            <p:nvPr/>
          </p:nvSpPr>
          <p:spPr bwMode="auto">
            <a:xfrm>
              <a:off x="3006725" y="1000125"/>
              <a:ext cx="69850" cy="174625"/>
            </a:xfrm>
            <a:custGeom>
              <a:avLst/>
              <a:gdLst>
                <a:gd name="T0" fmla="*/ 44 w 44"/>
                <a:gd name="T1" fmla="*/ 0 h 110"/>
                <a:gd name="T2" fmla="*/ 42 w 44"/>
                <a:gd name="T3" fmla="*/ 25 h 110"/>
                <a:gd name="T4" fmla="*/ 41 w 44"/>
                <a:gd name="T5" fmla="*/ 41 h 110"/>
                <a:gd name="T6" fmla="*/ 37 w 44"/>
                <a:gd name="T7" fmla="*/ 57 h 110"/>
                <a:gd name="T8" fmla="*/ 34 w 44"/>
                <a:gd name="T9" fmla="*/ 74 h 110"/>
                <a:gd name="T10" fmla="*/ 31 w 44"/>
                <a:gd name="T11" fmla="*/ 80 h 110"/>
                <a:gd name="T12" fmla="*/ 27 w 44"/>
                <a:gd name="T13" fmla="*/ 88 h 110"/>
                <a:gd name="T14" fmla="*/ 23 w 44"/>
                <a:gd name="T15" fmla="*/ 95 h 110"/>
                <a:gd name="T16" fmla="*/ 18 w 44"/>
                <a:gd name="T17" fmla="*/ 101 h 110"/>
                <a:gd name="T18" fmla="*/ 13 w 44"/>
                <a:gd name="T19" fmla="*/ 106 h 110"/>
                <a:gd name="T20" fmla="*/ 6 w 44"/>
                <a:gd name="T21" fmla="*/ 110 h 110"/>
                <a:gd name="T22" fmla="*/ 0 w 44"/>
                <a:gd name="T23" fmla="*/ 101 h 110"/>
                <a:gd name="T24" fmla="*/ 6 w 44"/>
                <a:gd name="T25" fmla="*/ 98 h 110"/>
                <a:gd name="T26" fmla="*/ 9 w 44"/>
                <a:gd name="T27" fmla="*/ 93 h 110"/>
                <a:gd name="T28" fmla="*/ 14 w 44"/>
                <a:gd name="T29" fmla="*/ 88 h 110"/>
                <a:gd name="T30" fmla="*/ 18 w 44"/>
                <a:gd name="T31" fmla="*/ 83 h 110"/>
                <a:gd name="T32" fmla="*/ 21 w 44"/>
                <a:gd name="T33" fmla="*/ 77 h 110"/>
                <a:gd name="T34" fmla="*/ 23 w 44"/>
                <a:gd name="T35" fmla="*/ 70 h 110"/>
                <a:gd name="T36" fmla="*/ 27 w 44"/>
                <a:gd name="T37" fmla="*/ 54 h 110"/>
                <a:gd name="T38" fmla="*/ 31 w 44"/>
                <a:gd name="T39" fmla="*/ 39 h 110"/>
                <a:gd name="T40" fmla="*/ 32 w 44"/>
                <a:gd name="T41" fmla="*/ 25 h 110"/>
                <a:gd name="T42" fmla="*/ 34 w 44"/>
                <a:gd name="T43" fmla="*/ 0 h 110"/>
                <a:gd name="T44" fmla="*/ 44 w 44"/>
                <a:gd name="T45" fmla="*/ 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4" h="110">
                  <a:moveTo>
                    <a:pt x="44" y="0"/>
                  </a:moveTo>
                  <a:lnTo>
                    <a:pt x="42" y="25"/>
                  </a:lnTo>
                  <a:lnTo>
                    <a:pt x="41" y="41"/>
                  </a:lnTo>
                  <a:lnTo>
                    <a:pt x="37" y="57"/>
                  </a:lnTo>
                  <a:lnTo>
                    <a:pt x="34" y="74"/>
                  </a:lnTo>
                  <a:lnTo>
                    <a:pt x="31" y="80"/>
                  </a:lnTo>
                  <a:lnTo>
                    <a:pt x="27" y="88"/>
                  </a:lnTo>
                  <a:lnTo>
                    <a:pt x="23" y="95"/>
                  </a:lnTo>
                  <a:lnTo>
                    <a:pt x="18" y="101"/>
                  </a:lnTo>
                  <a:lnTo>
                    <a:pt x="13" y="106"/>
                  </a:lnTo>
                  <a:lnTo>
                    <a:pt x="6" y="110"/>
                  </a:lnTo>
                  <a:lnTo>
                    <a:pt x="0" y="101"/>
                  </a:lnTo>
                  <a:lnTo>
                    <a:pt x="6" y="98"/>
                  </a:lnTo>
                  <a:lnTo>
                    <a:pt x="9" y="93"/>
                  </a:lnTo>
                  <a:lnTo>
                    <a:pt x="14" y="88"/>
                  </a:lnTo>
                  <a:lnTo>
                    <a:pt x="18" y="83"/>
                  </a:lnTo>
                  <a:lnTo>
                    <a:pt x="21" y="77"/>
                  </a:lnTo>
                  <a:lnTo>
                    <a:pt x="23" y="70"/>
                  </a:lnTo>
                  <a:lnTo>
                    <a:pt x="27" y="54"/>
                  </a:lnTo>
                  <a:lnTo>
                    <a:pt x="31" y="39"/>
                  </a:lnTo>
                  <a:lnTo>
                    <a:pt x="32" y="25"/>
                  </a:lnTo>
                  <a:lnTo>
                    <a:pt x="34" y="0"/>
                  </a:lnTo>
                  <a:lnTo>
                    <a:pt x="4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228" name="Freeform 237">
              <a:extLst>
                <a:ext uri="{FF2B5EF4-FFF2-40B4-BE49-F238E27FC236}">
                  <a16:creationId xmlns:a16="http://schemas.microsoft.com/office/drawing/2014/main" id="{6FF66FF8-E045-165D-5A95-E9C5ECBD0CDA}"/>
                </a:ext>
              </a:extLst>
            </p:cNvPr>
            <p:cNvSpPr>
              <a:spLocks/>
            </p:cNvSpPr>
            <p:nvPr/>
          </p:nvSpPr>
          <p:spPr bwMode="auto">
            <a:xfrm>
              <a:off x="2778125" y="1093787"/>
              <a:ext cx="122238" cy="130175"/>
            </a:xfrm>
            <a:custGeom>
              <a:avLst/>
              <a:gdLst>
                <a:gd name="T0" fmla="*/ 0 w 77"/>
                <a:gd name="T1" fmla="*/ 70 h 82"/>
                <a:gd name="T2" fmla="*/ 10 w 77"/>
                <a:gd name="T3" fmla="*/ 68 h 82"/>
                <a:gd name="T4" fmla="*/ 21 w 77"/>
                <a:gd name="T5" fmla="*/ 65 h 82"/>
                <a:gd name="T6" fmla="*/ 34 w 77"/>
                <a:gd name="T7" fmla="*/ 60 h 82"/>
                <a:gd name="T8" fmla="*/ 39 w 77"/>
                <a:gd name="T9" fmla="*/ 57 h 82"/>
                <a:gd name="T10" fmla="*/ 46 w 77"/>
                <a:gd name="T11" fmla="*/ 52 h 82"/>
                <a:gd name="T12" fmla="*/ 52 w 77"/>
                <a:gd name="T13" fmla="*/ 46 h 82"/>
                <a:gd name="T14" fmla="*/ 54 w 77"/>
                <a:gd name="T15" fmla="*/ 42 h 82"/>
                <a:gd name="T16" fmla="*/ 57 w 77"/>
                <a:gd name="T17" fmla="*/ 39 h 82"/>
                <a:gd name="T18" fmla="*/ 60 w 77"/>
                <a:gd name="T19" fmla="*/ 31 h 82"/>
                <a:gd name="T20" fmla="*/ 64 w 77"/>
                <a:gd name="T21" fmla="*/ 23 h 82"/>
                <a:gd name="T22" fmla="*/ 65 w 77"/>
                <a:gd name="T23" fmla="*/ 13 h 82"/>
                <a:gd name="T24" fmla="*/ 65 w 77"/>
                <a:gd name="T25" fmla="*/ 0 h 82"/>
                <a:gd name="T26" fmla="*/ 77 w 77"/>
                <a:gd name="T27" fmla="*/ 2 h 82"/>
                <a:gd name="T28" fmla="*/ 75 w 77"/>
                <a:gd name="T29" fmla="*/ 15 h 82"/>
                <a:gd name="T30" fmla="*/ 73 w 77"/>
                <a:gd name="T31" fmla="*/ 26 h 82"/>
                <a:gd name="T32" fmla="*/ 70 w 77"/>
                <a:gd name="T33" fmla="*/ 36 h 82"/>
                <a:gd name="T34" fmla="*/ 65 w 77"/>
                <a:gd name="T35" fmla="*/ 46 h 82"/>
                <a:gd name="T36" fmla="*/ 62 w 77"/>
                <a:gd name="T37" fmla="*/ 49 h 82"/>
                <a:gd name="T38" fmla="*/ 59 w 77"/>
                <a:gd name="T39" fmla="*/ 52 h 82"/>
                <a:gd name="T40" fmla="*/ 54 w 77"/>
                <a:gd name="T41" fmla="*/ 59 h 82"/>
                <a:gd name="T42" fmla="*/ 46 w 77"/>
                <a:gd name="T43" fmla="*/ 65 h 82"/>
                <a:gd name="T44" fmla="*/ 39 w 77"/>
                <a:gd name="T45" fmla="*/ 70 h 82"/>
                <a:gd name="T46" fmla="*/ 24 w 77"/>
                <a:gd name="T47" fmla="*/ 75 h 82"/>
                <a:gd name="T48" fmla="*/ 13 w 77"/>
                <a:gd name="T49" fmla="*/ 80 h 82"/>
                <a:gd name="T50" fmla="*/ 0 w 77"/>
                <a:gd name="T51" fmla="*/ 82 h 82"/>
                <a:gd name="T52" fmla="*/ 0 w 77"/>
                <a:gd name="T53" fmla="*/ 7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7" h="82">
                  <a:moveTo>
                    <a:pt x="0" y="70"/>
                  </a:moveTo>
                  <a:lnTo>
                    <a:pt x="10" y="68"/>
                  </a:lnTo>
                  <a:lnTo>
                    <a:pt x="21" y="65"/>
                  </a:lnTo>
                  <a:lnTo>
                    <a:pt x="34" y="60"/>
                  </a:lnTo>
                  <a:lnTo>
                    <a:pt x="39" y="57"/>
                  </a:lnTo>
                  <a:lnTo>
                    <a:pt x="46" y="52"/>
                  </a:lnTo>
                  <a:lnTo>
                    <a:pt x="52" y="46"/>
                  </a:lnTo>
                  <a:lnTo>
                    <a:pt x="54" y="42"/>
                  </a:lnTo>
                  <a:lnTo>
                    <a:pt x="57" y="39"/>
                  </a:lnTo>
                  <a:lnTo>
                    <a:pt x="60" y="31"/>
                  </a:lnTo>
                  <a:lnTo>
                    <a:pt x="64" y="23"/>
                  </a:lnTo>
                  <a:lnTo>
                    <a:pt x="65" y="13"/>
                  </a:lnTo>
                  <a:lnTo>
                    <a:pt x="65" y="0"/>
                  </a:lnTo>
                  <a:lnTo>
                    <a:pt x="77" y="2"/>
                  </a:lnTo>
                  <a:lnTo>
                    <a:pt x="75" y="15"/>
                  </a:lnTo>
                  <a:lnTo>
                    <a:pt x="73" y="26"/>
                  </a:lnTo>
                  <a:lnTo>
                    <a:pt x="70" y="36"/>
                  </a:lnTo>
                  <a:lnTo>
                    <a:pt x="65" y="46"/>
                  </a:lnTo>
                  <a:lnTo>
                    <a:pt x="62" y="49"/>
                  </a:lnTo>
                  <a:lnTo>
                    <a:pt x="59" y="52"/>
                  </a:lnTo>
                  <a:lnTo>
                    <a:pt x="54" y="59"/>
                  </a:lnTo>
                  <a:lnTo>
                    <a:pt x="46" y="65"/>
                  </a:lnTo>
                  <a:lnTo>
                    <a:pt x="39" y="70"/>
                  </a:lnTo>
                  <a:lnTo>
                    <a:pt x="24" y="75"/>
                  </a:lnTo>
                  <a:lnTo>
                    <a:pt x="13" y="80"/>
                  </a:lnTo>
                  <a:lnTo>
                    <a:pt x="0" y="82"/>
                  </a:lnTo>
                  <a:lnTo>
                    <a:pt x="0" y="7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229" name="Freeform 238">
              <a:extLst>
                <a:ext uri="{FF2B5EF4-FFF2-40B4-BE49-F238E27FC236}">
                  <a16:creationId xmlns:a16="http://schemas.microsoft.com/office/drawing/2014/main" id="{A4DC2E3C-A1E1-400E-2A8C-A7D2214EFED3}"/>
                </a:ext>
              </a:extLst>
            </p:cNvPr>
            <p:cNvSpPr>
              <a:spLocks/>
            </p:cNvSpPr>
            <p:nvPr/>
          </p:nvSpPr>
          <p:spPr bwMode="auto">
            <a:xfrm>
              <a:off x="2806700" y="925512"/>
              <a:ext cx="93663" cy="171450"/>
            </a:xfrm>
            <a:custGeom>
              <a:avLst/>
              <a:gdLst>
                <a:gd name="T0" fmla="*/ 47 w 59"/>
                <a:gd name="T1" fmla="*/ 108 h 108"/>
                <a:gd name="T2" fmla="*/ 47 w 59"/>
                <a:gd name="T3" fmla="*/ 98 h 108"/>
                <a:gd name="T4" fmla="*/ 46 w 59"/>
                <a:gd name="T5" fmla="*/ 88 h 108"/>
                <a:gd name="T6" fmla="*/ 42 w 59"/>
                <a:gd name="T7" fmla="*/ 78 h 108"/>
                <a:gd name="T8" fmla="*/ 39 w 59"/>
                <a:gd name="T9" fmla="*/ 72 h 108"/>
                <a:gd name="T10" fmla="*/ 32 w 59"/>
                <a:gd name="T11" fmla="*/ 55 h 108"/>
                <a:gd name="T12" fmla="*/ 24 w 59"/>
                <a:gd name="T13" fmla="*/ 42 h 108"/>
                <a:gd name="T14" fmla="*/ 8 w 59"/>
                <a:gd name="T15" fmla="*/ 21 h 108"/>
                <a:gd name="T16" fmla="*/ 3 w 59"/>
                <a:gd name="T17" fmla="*/ 11 h 108"/>
                <a:gd name="T18" fmla="*/ 1 w 59"/>
                <a:gd name="T19" fmla="*/ 6 h 108"/>
                <a:gd name="T20" fmla="*/ 0 w 59"/>
                <a:gd name="T21" fmla="*/ 1 h 108"/>
                <a:gd name="T22" fmla="*/ 11 w 59"/>
                <a:gd name="T23" fmla="*/ 0 h 108"/>
                <a:gd name="T24" fmla="*/ 11 w 59"/>
                <a:gd name="T25" fmla="*/ 3 h 108"/>
                <a:gd name="T26" fmla="*/ 11 w 59"/>
                <a:gd name="T27" fmla="*/ 6 h 108"/>
                <a:gd name="T28" fmla="*/ 16 w 59"/>
                <a:gd name="T29" fmla="*/ 14 h 108"/>
                <a:gd name="T30" fmla="*/ 32 w 59"/>
                <a:gd name="T31" fmla="*/ 37 h 108"/>
                <a:gd name="T32" fmla="*/ 42 w 59"/>
                <a:gd name="T33" fmla="*/ 50 h 108"/>
                <a:gd name="T34" fmla="*/ 49 w 59"/>
                <a:gd name="T35" fmla="*/ 67 h 108"/>
                <a:gd name="T36" fmla="*/ 52 w 59"/>
                <a:gd name="T37" fmla="*/ 75 h 108"/>
                <a:gd name="T38" fmla="*/ 55 w 59"/>
                <a:gd name="T39" fmla="*/ 85 h 108"/>
                <a:gd name="T40" fmla="*/ 57 w 59"/>
                <a:gd name="T41" fmla="*/ 96 h 108"/>
                <a:gd name="T42" fmla="*/ 59 w 59"/>
                <a:gd name="T43" fmla="*/ 106 h 108"/>
                <a:gd name="T44" fmla="*/ 47 w 59"/>
                <a:gd name="T45" fmla="*/ 10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9" h="108">
                  <a:moveTo>
                    <a:pt x="47" y="108"/>
                  </a:moveTo>
                  <a:lnTo>
                    <a:pt x="47" y="98"/>
                  </a:lnTo>
                  <a:lnTo>
                    <a:pt x="46" y="88"/>
                  </a:lnTo>
                  <a:lnTo>
                    <a:pt x="42" y="78"/>
                  </a:lnTo>
                  <a:lnTo>
                    <a:pt x="39" y="72"/>
                  </a:lnTo>
                  <a:lnTo>
                    <a:pt x="32" y="55"/>
                  </a:lnTo>
                  <a:lnTo>
                    <a:pt x="24" y="42"/>
                  </a:lnTo>
                  <a:lnTo>
                    <a:pt x="8" y="21"/>
                  </a:lnTo>
                  <a:lnTo>
                    <a:pt x="3" y="11"/>
                  </a:lnTo>
                  <a:lnTo>
                    <a:pt x="1" y="6"/>
                  </a:lnTo>
                  <a:lnTo>
                    <a:pt x="0" y="1"/>
                  </a:lnTo>
                  <a:lnTo>
                    <a:pt x="11" y="0"/>
                  </a:lnTo>
                  <a:lnTo>
                    <a:pt x="11" y="3"/>
                  </a:lnTo>
                  <a:lnTo>
                    <a:pt x="11" y="6"/>
                  </a:lnTo>
                  <a:lnTo>
                    <a:pt x="16" y="14"/>
                  </a:lnTo>
                  <a:lnTo>
                    <a:pt x="32" y="37"/>
                  </a:lnTo>
                  <a:lnTo>
                    <a:pt x="42" y="50"/>
                  </a:lnTo>
                  <a:lnTo>
                    <a:pt x="49" y="67"/>
                  </a:lnTo>
                  <a:lnTo>
                    <a:pt x="52" y="75"/>
                  </a:lnTo>
                  <a:lnTo>
                    <a:pt x="55" y="85"/>
                  </a:lnTo>
                  <a:lnTo>
                    <a:pt x="57" y="96"/>
                  </a:lnTo>
                  <a:lnTo>
                    <a:pt x="59" y="106"/>
                  </a:lnTo>
                  <a:lnTo>
                    <a:pt x="47" y="10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230" name="Freeform 239">
              <a:extLst>
                <a:ext uri="{FF2B5EF4-FFF2-40B4-BE49-F238E27FC236}">
                  <a16:creationId xmlns:a16="http://schemas.microsoft.com/office/drawing/2014/main" id="{3CAB85D2-495A-2E3B-2B36-8D611C9EF933}"/>
                </a:ext>
              </a:extLst>
            </p:cNvPr>
            <p:cNvSpPr>
              <a:spLocks/>
            </p:cNvSpPr>
            <p:nvPr/>
          </p:nvSpPr>
          <p:spPr bwMode="auto">
            <a:xfrm>
              <a:off x="2881313" y="1093787"/>
              <a:ext cx="19050" cy="3175"/>
            </a:xfrm>
            <a:custGeom>
              <a:avLst/>
              <a:gdLst>
                <a:gd name="T0" fmla="*/ 12 w 12"/>
                <a:gd name="T1" fmla="*/ 2 h 2"/>
                <a:gd name="T2" fmla="*/ 12 w 12"/>
                <a:gd name="T3" fmla="*/ 0 h 2"/>
                <a:gd name="T4" fmla="*/ 0 w 12"/>
                <a:gd name="T5" fmla="*/ 2 h 2"/>
                <a:gd name="T6" fmla="*/ 0 w 12"/>
                <a:gd name="T7" fmla="*/ 0 h 2"/>
                <a:gd name="T8" fmla="*/ 12 w 12"/>
                <a:gd name="T9" fmla="*/ 2 h 2"/>
              </a:gdLst>
              <a:ahLst/>
              <a:cxnLst>
                <a:cxn ang="0">
                  <a:pos x="T0" y="T1"/>
                </a:cxn>
                <a:cxn ang="0">
                  <a:pos x="T2" y="T3"/>
                </a:cxn>
                <a:cxn ang="0">
                  <a:pos x="T4" y="T5"/>
                </a:cxn>
                <a:cxn ang="0">
                  <a:pos x="T6" y="T7"/>
                </a:cxn>
                <a:cxn ang="0">
                  <a:pos x="T8" y="T9"/>
                </a:cxn>
              </a:cxnLst>
              <a:rect l="0" t="0" r="r" b="b"/>
              <a:pathLst>
                <a:path w="12" h="2">
                  <a:moveTo>
                    <a:pt x="12" y="2"/>
                  </a:moveTo>
                  <a:lnTo>
                    <a:pt x="12" y="0"/>
                  </a:lnTo>
                  <a:lnTo>
                    <a:pt x="0" y="2"/>
                  </a:lnTo>
                  <a:lnTo>
                    <a:pt x="0" y="0"/>
                  </a:lnTo>
                  <a:lnTo>
                    <a:pt x="12"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231" name="Freeform 240">
              <a:extLst>
                <a:ext uri="{FF2B5EF4-FFF2-40B4-BE49-F238E27FC236}">
                  <a16:creationId xmlns:a16="http://schemas.microsoft.com/office/drawing/2014/main" id="{AAE0F6F7-9826-41AB-CBC7-3CCDBFE6F896}"/>
                </a:ext>
              </a:extLst>
            </p:cNvPr>
            <p:cNvSpPr>
              <a:spLocks/>
            </p:cNvSpPr>
            <p:nvPr/>
          </p:nvSpPr>
          <p:spPr bwMode="auto">
            <a:xfrm>
              <a:off x="2757488" y="917575"/>
              <a:ext cx="66675" cy="95250"/>
            </a:xfrm>
            <a:custGeom>
              <a:avLst/>
              <a:gdLst>
                <a:gd name="T0" fmla="*/ 31 w 42"/>
                <a:gd name="T1" fmla="*/ 6 h 60"/>
                <a:gd name="T2" fmla="*/ 32 w 42"/>
                <a:gd name="T3" fmla="*/ 6 h 60"/>
                <a:gd name="T4" fmla="*/ 39 w 42"/>
                <a:gd name="T5" fmla="*/ 8 h 60"/>
                <a:gd name="T6" fmla="*/ 36 w 42"/>
                <a:gd name="T7" fmla="*/ 11 h 60"/>
                <a:gd name="T8" fmla="*/ 31 w 42"/>
                <a:gd name="T9" fmla="*/ 18 h 60"/>
                <a:gd name="T10" fmla="*/ 26 w 42"/>
                <a:gd name="T11" fmla="*/ 28 h 60"/>
                <a:gd name="T12" fmla="*/ 9 w 42"/>
                <a:gd name="T13" fmla="*/ 60 h 60"/>
                <a:gd name="T14" fmla="*/ 0 w 42"/>
                <a:gd name="T15" fmla="*/ 55 h 60"/>
                <a:gd name="T16" fmla="*/ 16 w 42"/>
                <a:gd name="T17" fmla="*/ 23 h 60"/>
                <a:gd name="T18" fmla="*/ 23 w 42"/>
                <a:gd name="T19" fmla="*/ 13 h 60"/>
                <a:gd name="T20" fmla="*/ 27 w 42"/>
                <a:gd name="T21" fmla="*/ 5 h 60"/>
                <a:gd name="T22" fmla="*/ 32 w 42"/>
                <a:gd name="T23" fmla="*/ 0 h 60"/>
                <a:gd name="T24" fmla="*/ 41 w 42"/>
                <a:gd name="T25" fmla="*/ 2 h 60"/>
                <a:gd name="T26" fmla="*/ 42 w 42"/>
                <a:gd name="T27" fmla="*/ 5 h 60"/>
                <a:gd name="T28" fmla="*/ 31 w 42"/>
                <a:gd name="T29" fmla="*/ 6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2" h="60">
                  <a:moveTo>
                    <a:pt x="31" y="6"/>
                  </a:moveTo>
                  <a:lnTo>
                    <a:pt x="32" y="6"/>
                  </a:lnTo>
                  <a:lnTo>
                    <a:pt x="39" y="8"/>
                  </a:lnTo>
                  <a:lnTo>
                    <a:pt x="36" y="11"/>
                  </a:lnTo>
                  <a:lnTo>
                    <a:pt x="31" y="18"/>
                  </a:lnTo>
                  <a:lnTo>
                    <a:pt x="26" y="28"/>
                  </a:lnTo>
                  <a:lnTo>
                    <a:pt x="9" y="60"/>
                  </a:lnTo>
                  <a:lnTo>
                    <a:pt x="0" y="55"/>
                  </a:lnTo>
                  <a:lnTo>
                    <a:pt x="16" y="23"/>
                  </a:lnTo>
                  <a:lnTo>
                    <a:pt x="23" y="13"/>
                  </a:lnTo>
                  <a:lnTo>
                    <a:pt x="27" y="5"/>
                  </a:lnTo>
                  <a:lnTo>
                    <a:pt x="32" y="0"/>
                  </a:lnTo>
                  <a:lnTo>
                    <a:pt x="41" y="2"/>
                  </a:lnTo>
                  <a:lnTo>
                    <a:pt x="42" y="5"/>
                  </a:lnTo>
                  <a:lnTo>
                    <a:pt x="31"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232" name="Freeform 241">
              <a:extLst>
                <a:ext uri="{FF2B5EF4-FFF2-40B4-BE49-F238E27FC236}">
                  <a16:creationId xmlns:a16="http://schemas.microsoft.com/office/drawing/2014/main" id="{BA73E28C-F52D-A26B-DB76-6B112EF61730}"/>
                </a:ext>
              </a:extLst>
            </p:cNvPr>
            <p:cNvSpPr>
              <a:spLocks/>
            </p:cNvSpPr>
            <p:nvPr/>
          </p:nvSpPr>
          <p:spPr bwMode="auto">
            <a:xfrm>
              <a:off x="2806700" y="925512"/>
              <a:ext cx="17463" cy="1588"/>
            </a:xfrm>
            <a:custGeom>
              <a:avLst/>
              <a:gdLst>
                <a:gd name="T0" fmla="*/ 11 w 11"/>
                <a:gd name="T1" fmla="*/ 0 h 1"/>
                <a:gd name="T2" fmla="*/ 0 w 11"/>
                <a:gd name="T3" fmla="*/ 1 h 1"/>
                <a:gd name="T4" fmla="*/ 11 w 11"/>
                <a:gd name="T5" fmla="*/ 0 h 1"/>
              </a:gdLst>
              <a:ahLst/>
              <a:cxnLst>
                <a:cxn ang="0">
                  <a:pos x="T0" y="T1"/>
                </a:cxn>
                <a:cxn ang="0">
                  <a:pos x="T2" y="T3"/>
                </a:cxn>
                <a:cxn ang="0">
                  <a:pos x="T4" y="T5"/>
                </a:cxn>
              </a:cxnLst>
              <a:rect l="0" t="0" r="r" b="b"/>
              <a:pathLst>
                <a:path w="11" h="1">
                  <a:moveTo>
                    <a:pt x="11" y="0"/>
                  </a:moveTo>
                  <a:lnTo>
                    <a:pt x="0" y="1"/>
                  </a:lnTo>
                  <a:lnTo>
                    <a:pt x="1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233" name="Freeform 242">
              <a:extLst>
                <a:ext uri="{FF2B5EF4-FFF2-40B4-BE49-F238E27FC236}">
                  <a16:creationId xmlns:a16="http://schemas.microsoft.com/office/drawing/2014/main" id="{AF14B3F4-14B5-8C3A-B749-9E31C52666FE}"/>
                </a:ext>
              </a:extLst>
            </p:cNvPr>
            <p:cNvSpPr>
              <a:spLocks/>
            </p:cNvSpPr>
            <p:nvPr/>
          </p:nvSpPr>
          <p:spPr bwMode="auto">
            <a:xfrm>
              <a:off x="2679700" y="1003300"/>
              <a:ext cx="90488" cy="82550"/>
            </a:xfrm>
            <a:custGeom>
              <a:avLst/>
              <a:gdLst>
                <a:gd name="T0" fmla="*/ 57 w 57"/>
                <a:gd name="T1" fmla="*/ 8 h 52"/>
                <a:gd name="T2" fmla="*/ 50 w 57"/>
                <a:gd name="T3" fmla="*/ 11 h 52"/>
                <a:gd name="T4" fmla="*/ 37 w 57"/>
                <a:gd name="T5" fmla="*/ 19 h 52"/>
                <a:gd name="T6" fmla="*/ 29 w 57"/>
                <a:gd name="T7" fmla="*/ 26 h 52"/>
                <a:gd name="T8" fmla="*/ 21 w 57"/>
                <a:gd name="T9" fmla="*/ 34 h 52"/>
                <a:gd name="T10" fmla="*/ 18 w 57"/>
                <a:gd name="T11" fmla="*/ 37 h 52"/>
                <a:gd name="T12" fmla="*/ 14 w 57"/>
                <a:gd name="T13" fmla="*/ 42 h 52"/>
                <a:gd name="T14" fmla="*/ 11 w 57"/>
                <a:gd name="T15" fmla="*/ 47 h 52"/>
                <a:gd name="T16" fmla="*/ 8 w 57"/>
                <a:gd name="T17" fmla="*/ 52 h 52"/>
                <a:gd name="T18" fmla="*/ 0 w 57"/>
                <a:gd name="T19" fmla="*/ 47 h 52"/>
                <a:gd name="T20" fmla="*/ 1 w 57"/>
                <a:gd name="T21" fmla="*/ 42 h 52"/>
                <a:gd name="T22" fmla="*/ 6 w 57"/>
                <a:gd name="T23" fmla="*/ 36 h 52"/>
                <a:gd name="T24" fmla="*/ 9 w 57"/>
                <a:gd name="T25" fmla="*/ 31 h 52"/>
                <a:gd name="T26" fmla="*/ 13 w 57"/>
                <a:gd name="T27" fmla="*/ 26 h 52"/>
                <a:gd name="T28" fmla="*/ 23 w 57"/>
                <a:gd name="T29" fmla="*/ 18 h 52"/>
                <a:gd name="T30" fmla="*/ 31 w 57"/>
                <a:gd name="T31" fmla="*/ 11 h 52"/>
                <a:gd name="T32" fmla="*/ 45 w 57"/>
                <a:gd name="T33" fmla="*/ 1 h 52"/>
                <a:gd name="T34" fmla="*/ 52 w 57"/>
                <a:gd name="T35" fmla="*/ 0 h 52"/>
                <a:gd name="T36" fmla="*/ 57 w 57"/>
                <a:gd name="T37" fmla="*/ 8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7" h="52">
                  <a:moveTo>
                    <a:pt x="57" y="8"/>
                  </a:moveTo>
                  <a:lnTo>
                    <a:pt x="50" y="11"/>
                  </a:lnTo>
                  <a:lnTo>
                    <a:pt x="37" y="19"/>
                  </a:lnTo>
                  <a:lnTo>
                    <a:pt x="29" y="26"/>
                  </a:lnTo>
                  <a:lnTo>
                    <a:pt x="21" y="34"/>
                  </a:lnTo>
                  <a:lnTo>
                    <a:pt x="18" y="37"/>
                  </a:lnTo>
                  <a:lnTo>
                    <a:pt x="14" y="42"/>
                  </a:lnTo>
                  <a:lnTo>
                    <a:pt x="11" y="47"/>
                  </a:lnTo>
                  <a:lnTo>
                    <a:pt x="8" y="52"/>
                  </a:lnTo>
                  <a:lnTo>
                    <a:pt x="0" y="47"/>
                  </a:lnTo>
                  <a:lnTo>
                    <a:pt x="1" y="42"/>
                  </a:lnTo>
                  <a:lnTo>
                    <a:pt x="6" y="36"/>
                  </a:lnTo>
                  <a:lnTo>
                    <a:pt x="9" y="31"/>
                  </a:lnTo>
                  <a:lnTo>
                    <a:pt x="13" y="26"/>
                  </a:lnTo>
                  <a:lnTo>
                    <a:pt x="23" y="18"/>
                  </a:lnTo>
                  <a:lnTo>
                    <a:pt x="31" y="11"/>
                  </a:lnTo>
                  <a:lnTo>
                    <a:pt x="45" y="1"/>
                  </a:lnTo>
                  <a:lnTo>
                    <a:pt x="52" y="0"/>
                  </a:lnTo>
                  <a:lnTo>
                    <a:pt x="57" y="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234" name="Freeform 243">
              <a:extLst>
                <a:ext uri="{FF2B5EF4-FFF2-40B4-BE49-F238E27FC236}">
                  <a16:creationId xmlns:a16="http://schemas.microsoft.com/office/drawing/2014/main" id="{F4106D99-11F2-5E2F-4F90-19FE80DD1EA2}"/>
                </a:ext>
              </a:extLst>
            </p:cNvPr>
            <p:cNvSpPr>
              <a:spLocks/>
            </p:cNvSpPr>
            <p:nvPr/>
          </p:nvSpPr>
          <p:spPr bwMode="auto">
            <a:xfrm>
              <a:off x="2757488" y="1003300"/>
              <a:ext cx="14288" cy="12700"/>
            </a:xfrm>
            <a:custGeom>
              <a:avLst/>
              <a:gdLst>
                <a:gd name="T0" fmla="*/ 9 w 9"/>
                <a:gd name="T1" fmla="*/ 6 h 8"/>
                <a:gd name="T2" fmla="*/ 9 w 9"/>
                <a:gd name="T3" fmla="*/ 8 h 8"/>
                <a:gd name="T4" fmla="*/ 8 w 9"/>
                <a:gd name="T5" fmla="*/ 8 h 8"/>
                <a:gd name="T6" fmla="*/ 3 w 9"/>
                <a:gd name="T7" fmla="*/ 0 h 8"/>
                <a:gd name="T8" fmla="*/ 0 w 9"/>
                <a:gd name="T9" fmla="*/ 1 h 8"/>
                <a:gd name="T10" fmla="*/ 9 w 9"/>
                <a:gd name="T11" fmla="*/ 6 h 8"/>
              </a:gdLst>
              <a:ahLst/>
              <a:cxnLst>
                <a:cxn ang="0">
                  <a:pos x="T0" y="T1"/>
                </a:cxn>
                <a:cxn ang="0">
                  <a:pos x="T2" y="T3"/>
                </a:cxn>
                <a:cxn ang="0">
                  <a:pos x="T4" y="T5"/>
                </a:cxn>
                <a:cxn ang="0">
                  <a:pos x="T6" y="T7"/>
                </a:cxn>
                <a:cxn ang="0">
                  <a:pos x="T8" y="T9"/>
                </a:cxn>
                <a:cxn ang="0">
                  <a:pos x="T10" y="T11"/>
                </a:cxn>
              </a:cxnLst>
              <a:rect l="0" t="0" r="r" b="b"/>
              <a:pathLst>
                <a:path w="9" h="8">
                  <a:moveTo>
                    <a:pt x="9" y="6"/>
                  </a:moveTo>
                  <a:lnTo>
                    <a:pt x="9" y="8"/>
                  </a:lnTo>
                  <a:lnTo>
                    <a:pt x="8" y="8"/>
                  </a:lnTo>
                  <a:lnTo>
                    <a:pt x="3" y="0"/>
                  </a:lnTo>
                  <a:lnTo>
                    <a:pt x="0" y="1"/>
                  </a:lnTo>
                  <a:lnTo>
                    <a:pt x="9"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235" name="Freeform 244">
              <a:extLst>
                <a:ext uri="{FF2B5EF4-FFF2-40B4-BE49-F238E27FC236}">
                  <a16:creationId xmlns:a16="http://schemas.microsoft.com/office/drawing/2014/main" id="{DD1AB54D-71FA-47C9-AFB0-E9BAF25E94A1}"/>
                </a:ext>
              </a:extLst>
            </p:cNvPr>
            <p:cNvSpPr>
              <a:spLocks/>
            </p:cNvSpPr>
            <p:nvPr/>
          </p:nvSpPr>
          <p:spPr bwMode="auto">
            <a:xfrm>
              <a:off x="2668588" y="1077912"/>
              <a:ext cx="111125" cy="146050"/>
            </a:xfrm>
            <a:custGeom>
              <a:avLst/>
              <a:gdLst>
                <a:gd name="T0" fmla="*/ 16 w 70"/>
                <a:gd name="T1" fmla="*/ 5 h 92"/>
                <a:gd name="T2" fmla="*/ 13 w 70"/>
                <a:gd name="T3" fmla="*/ 10 h 92"/>
                <a:gd name="T4" fmla="*/ 12 w 70"/>
                <a:gd name="T5" fmla="*/ 16 h 92"/>
                <a:gd name="T6" fmla="*/ 12 w 70"/>
                <a:gd name="T7" fmla="*/ 20 h 92"/>
                <a:gd name="T8" fmla="*/ 10 w 70"/>
                <a:gd name="T9" fmla="*/ 25 h 92"/>
                <a:gd name="T10" fmla="*/ 10 w 70"/>
                <a:gd name="T11" fmla="*/ 34 h 92"/>
                <a:gd name="T12" fmla="*/ 13 w 70"/>
                <a:gd name="T13" fmla="*/ 41 h 92"/>
                <a:gd name="T14" fmla="*/ 16 w 70"/>
                <a:gd name="T15" fmla="*/ 47 h 92"/>
                <a:gd name="T16" fmla="*/ 21 w 70"/>
                <a:gd name="T17" fmla="*/ 54 h 92"/>
                <a:gd name="T18" fmla="*/ 26 w 70"/>
                <a:gd name="T19" fmla="*/ 59 h 92"/>
                <a:gd name="T20" fmla="*/ 31 w 70"/>
                <a:gd name="T21" fmla="*/ 64 h 92"/>
                <a:gd name="T22" fmla="*/ 39 w 70"/>
                <a:gd name="T23" fmla="*/ 69 h 92"/>
                <a:gd name="T24" fmla="*/ 46 w 70"/>
                <a:gd name="T25" fmla="*/ 72 h 92"/>
                <a:gd name="T26" fmla="*/ 52 w 70"/>
                <a:gd name="T27" fmla="*/ 75 h 92"/>
                <a:gd name="T28" fmla="*/ 57 w 70"/>
                <a:gd name="T29" fmla="*/ 77 h 92"/>
                <a:gd name="T30" fmla="*/ 70 w 70"/>
                <a:gd name="T31" fmla="*/ 82 h 92"/>
                <a:gd name="T32" fmla="*/ 67 w 70"/>
                <a:gd name="T33" fmla="*/ 92 h 92"/>
                <a:gd name="T34" fmla="*/ 54 w 70"/>
                <a:gd name="T35" fmla="*/ 87 h 92"/>
                <a:gd name="T36" fmla="*/ 48 w 70"/>
                <a:gd name="T37" fmla="*/ 85 h 92"/>
                <a:gd name="T38" fmla="*/ 41 w 70"/>
                <a:gd name="T39" fmla="*/ 82 h 92"/>
                <a:gd name="T40" fmla="*/ 33 w 70"/>
                <a:gd name="T41" fmla="*/ 77 h 92"/>
                <a:gd name="T42" fmla="*/ 26 w 70"/>
                <a:gd name="T43" fmla="*/ 74 h 92"/>
                <a:gd name="T44" fmla="*/ 18 w 70"/>
                <a:gd name="T45" fmla="*/ 67 h 92"/>
                <a:gd name="T46" fmla="*/ 13 w 70"/>
                <a:gd name="T47" fmla="*/ 61 h 92"/>
                <a:gd name="T48" fmla="*/ 7 w 70"/>
                <a:gd name="T49" fmla="*/ 54 h 92"/>
                <a:gd name="T50" fmla="*/ 3 w 70"/>
                <a:gd name="T51" fmla="*/ 44 h 92"/>
                <a:gd name="T52" fmla="*/ 0 w 70"/>
                <a:gd name="T53" fmla="*/ 34 h 92"/>
                <a:gd name="T54" fmla="*/ 0 w 70"/>
                <a:gd name="T55" fmla="*/ 25 h 92"/>
                <a:gd name="T56" fmla="*/ 0 w 70"/>
                <a:gd name="T57" fmla="*/ 20 h 92"/>
                <a:gd name="T58" fmla="*/ 2 w 70"/>
                <a:gd name="T59" fmla="*/ 13 h 92"/>
                <a:gd name="T60" fmla="*/ 3 w 70"/>
                <a:gd name="T61" fmla="*/ 7 h 92"/>
                <a:gd name="T62" fmla="*/ 7 w 70"/>
                <a:gd name="T63" fmla="*/ 0 h 92"/>
                <a:gd name="T64" fmla="*/ 16 w 70"/>
                <a:gd name="T65" fmla="*/ 5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0" h="92">
                  <a:moveTo>
                    <a:pt x="16" y="5"/>
                  </a:moveTo>
                  <a:lnTo>
                    <a:pt x="13" y="10"/>
                  </a:lnTo>
                  <a:lnTo>
                    <a:pt x="12" y="16"/>
                  </a:lnTo>
                  <a:lnTo>
                    <a:pt x="12" y="20"/>
                  </a:lnTo>
                  <a:lnTo>
                    <a:pt x="10" y="25"/>
                  </a:lnTo>
                  <a:lnTo>
                    <a:pt x="10" y="34"/>
                  </a:lnTo>
                  <a:lnTo>
                    <a:pt x="13" y="41"/>
                  </a:lnTo>
                  <a:lnTo>
                    <a:pt x="16" y="47"/>
                  </a:lnTo>
                  <a:lnTo>
                    <a:pt x="21" y="54"/>
                  </a:lnTo>
                  <a:lnTo>
                    <a:pt x="26" y="59"/>
                  </a:lnTo>
                  <a:lnTo>
                    <a:pt x="31" y="64"/>
                  </a:lnTo>
                  <a:lnTo>
                    <a:pt x="39" y="69"/>
                  </a:lnTo>
                  <a:lnTo>
                    <a:pt x="46" y="72"/>
                  </a:lnTo>
                  <a:lnTo>
                    <a:pt x="52" y="75"/>
                  </a:lnTo>
                  <a:lnTo>
                    <a:pt x="57" y="77"/>
                  </a:lnTo>
                  <a:lnTo>
                    <a:pt x="70" y="82"/>
                  </a:lnTo>
                  <a:lnTo>
                    <a:pt x="67" y="92"/>
                  </a:lnTo>
                  <a:lnTo>
                    <a:pt x="54" y="87"/>
                  </a:lnTo>
                  <a:lnTo>
                    <a:pt x="48" y="85"/>
                  </a:lnTo>
                  <a:lnTo>
                    <a:pt x="41" y="82"/>
                  </a:lnTo>
                  <a:lnTo>
                    <a:pt x="33" y="77"/>
                  </a:lnTo>
                  <a:lnTo>
                    <a:pt x="26" y="74"/>
                  </a:lnTo>
                  <a:lnTo>
                    <a:pt x="18" y="67"/>
                  </a:lnTo>
                  <a:lnTo>
                    <a:pt x="13" y="61"/>
                  </a:lnTo>
                  <a:lnTo>
                    <a:pt x="7" y="54"/>
                  </a:lnTo>
                  <a:lnTo>
                    <a:pt x="3" y="44"/>
                  </a:lnTo>
                  <a:lnTo>
                    <a:pt x="0" y="34"/>
                  </a:lnTo>
                  <a:lnTo>
                    <a:pt x="0" y="25"/>
                  </a:lnTo>
                  <a:lnTo>
                    <a:pt x="0" y="20"/>
                  </a:lnTo>
                  <a:lnTo>
                    <a:pt x="2" y="13"/>
                  </a:lnTo>
                  <a:lnTo>
                    <a:pt x="3" y="7"/>
                  </a:lnTo>
                  <a:lnTo>
                    <a:pt x="7" y="0"/>
                  </a:lnTo>
                  <a:lnTo>
                    <a:pt x="16"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236" name="Freeform 245">
              <a:extLst>
                <a:ext uri="{FF2B5EF4-FFF2-40B4-BE49-F238E27FC236}">
                  <a16:creationId xmlns:a16="http://schemas.microsoft.com/office/drawing/2014/main" id="{CADA304B-56DA-1A21-B747-6B6C44774A77}"/>
                </a:ext>
              </a:extLst>
            </p:cNvPr>
            <p:cNvSpPr>
              <a:spLocks/>
            </p:cNvSpPr>
            <p:nvPr/>
          </p:nvSpPr>
          <p:spPr bwMode="auto">
            <a:xfrm>
              <a:off x="2679700" y="1077912"/>
              <a:ext cx="14288" cy="7938"/>
            </a:xfrm>
            <a:custGeom>
              <a:avLst/>
              <a:gdLst>
                <a:gd name="T0" fmla="*/ 0 w 9"/>
                <a:gd name="T1" fmla="*/ 0 h 5"/>
                <a:gd name="T2" fmla="*/ 9 w 9"/>
                <a:gd name="T3" fmla="*/ 5 h 5"/>
                <a:gd name="T4" fmla="*/ 8 w 9"/>
                <a:gd name="T5" fmla="*/ 5 h 5"/>
                <a:gd name="T6" fmla="*/ 0 w 9"/>
                <a:gd name="T7" fmla="*/ 0 h 5"/>
              </a:gdLst>
              <a:ahLst/>
              <a:cxnLst>
                <a:cxn ang="0">
                  <a:pos x="T0" y="T1"/>
                </a:cxn>
                <a:cxn ang="0">
                  <a:pos x="T2" y="T3"/>
                </a:cxn>
                <a:cxn ang="0">
                  <a:pos x="T4" y="T5"/>
                </a:cxn>
                <a:cxn ang="0">
                  <a:pos x="T6" y="T7"/>
                </a:cxn>
              </a:cxnLst>
              <a:rect l="0" t="0" r="r" b="b"/>
              <a:pathLst>
                <a:path w="9" h="5">
                  <a:moveTo>
                    <a:pt x="0" y="0"/>
                  </a:moveTo>
                  <a:lnTo>
                    <a:pt x="9" y="5"/>
                  </a:lnTo>
                  <a:lnTo>
                    <a:pt x="8" y="5"/>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237" name="Freeform 246">
              <a:extLst>
                <a:ext uri="{FF2B5EF4-FFF2-40B4-BE49-F238E27FC236}">
                  <a16:creationId xmlns:a16="http://schemas.microsoft.com/office/drawing/2014/main" id="{51E4C0BB-6523-98A8-40FE-A5108DA60FE0}"/>
                </a:ext>
              </a:extLst>
            </p:cNvPr>
            <p:cNvSpPr>
              <a:spLocks/>
            </p:cNvSpPr>
            <p:nvPr/>
          </p:nvSpPr>
          <p:spPr bwMode="auto">
            <a:xfrm>
              <a:off x="2774950" y="1204912"/>
              <a:ext cx="4763" cy="19050"/>
            </a:xfrm>
            <a:custGeom>
              <a:avLst/>
              <a:gdLst>
                <a:gd name="T0" fmla="*/ 0 w 3"/>
                <a:gd name="T1" fmla="*/ 12 h 12"/>
                <a:gd name="T2" fmla="*/ 2 w 3"/>
                <a:gd name="T3" fmla="*/ 12 h 12"/>
                <a:gd name="T4" fmla="*/ 2 w 3"/>
                <a:gd name="T5" fmla="*/ 0 h 12"/>
                <a:gd name="T6" fmla="*/ 3 w 3"/>
                <a:gd name="T7" fmla="*/ 2 h 12"/>
                <a:gd name="T8" fmla="*/ 0 w 3"/>
                <a:gd name="T9" fmla="*/ 12 h 12"/>
              </a:gdLst>
              <a:ahLst/>
              <a:cxnLst>
                <a:cxn ang="0">
                  <a:pos x="T0" y="T1"/>
                </a:cxn>
                <a:cxn ang="0">
                  <a:pos x="T2" y="T3"/>
                </a:cxn>
                <a:cxn ang="0">
                  <a:pos x="T4" y="T5"/>
                </a:cxn>
                <a:cxn ang="0">
                  <a:pos x="T6" y="T7"/>
                </a:cxn>
                <a:cxn ang="0">
                  <a:pos x="T8" y="T9"/>
                </a:cxn>
              </a:cxnLst>
              <a:rect l="0" t="0" r="r" b="b"/>
              <a:pathLst>
                <a:path w="3" h="12">
                  <a:moveTo>
                    <a:pt x="0" y="12"/>
                  </a:moveTo>
                  <a:lnTo>
                    <a:pt x="2" y="12"/>
                  </a:lnTo>
                  <a:lnTo>
                    <a:pt x="2" y="0"/>
                  </a:lnTo>
                  <a:lnTo>
                    <a:pt x="3" y="2"/>
                  </a:lnTo>
                  <a:lnTo>
                    <a:pt x="0"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238" name="Freeform 247">
              <a:extLst>
                <a:ext uri="{FF2B5EF4-FFF2-40B4-BE49-F238E27FC236}">
                  <a16:creationId xmlns:a16="http://schemas.microsoft.com/office/drawing/2014/main" id="{1A06EC3D-0BAE-FC31-119E-CCDCDF079563}"/>
                </a:ext>
              </a:extLst>
            </p:cNvPr>
            <p:cNvSpPr>
              <a:spLocks/>
            </p:cNvSpPr>
            <p:nvPr/>
          </p:nvSpPr>
          <p:spPr bwMode="auto">
            <a:xfrm>
              <a:off x="2754313" y="1049337"/>
              <a:ext cx="44450" cy="125413"/>
            </a:xfrm>
            <a:custGeom>
              <a:avLst/>
              <a:gdLst>
                <a:gd name="T0" fmla="*/ 28 w 28"/>
                <a:gd name="T1" fmla="*/ 2 h 79"/>
                <a:gd name="T2" fmla="*/ 25 w 28"/>
                <a:gd name="T3" fmla="*/ 20 h 79"/>
                <a:gd name="T4" fmla="*/ 21 w 28"/>
                <a:gd name="T5" fmla="*/ 43 h 79"/>
                <a:gd name="T6" fmla="*/ 18 w 28"/>
                <a:gd name="T7" fmla="*/ 56 h 79"/>
                <a:gd name="T8" fmla="*/ 15 w 28"/>
                <a:gd name="T9" fmla="*/ 65 h 79"/>
                <a:gd name="T10" fmla="*/ 11 w 28"/>
                <a:gd name="T11" fmla="*/ 74 h 79"/>
                <a:gd name="T12" fmla="*/ 10 w 28"/>
                <a:gd name="T13" fmla="*/ 77 h 79"/>
                <a:gd name="T14" fmla="*/ 7 w 28"/>
                <a:gd name="T15" fmla="*/ 79 h 79"/>
                <a:gd name="T16" fmla="*/ 0 w 28"/>
                <a:gd name="T17" fmla="*/ 70 h 79"/>
                <a:gd name="T18" fmla="*/ 2 w 28"/>
                <a:gd name="T19" fmla="*/ 69 h 79"/>
                <a:gd name="T20" fmla="*/ 3 w 28"/>
                <a:gd name="T21" fmla="*/ 69 h 79"/>
                <a:gd name="T22" fmla="*/ 5 w 28"/>
                <a:gd name="T23" fmla="*/ 62 h 79"/>
                <a:gd name="T24" fmla="*/ 8 w 28"/>
                <a:gd name="T25" fmla="*/ 52 h 79"/>
                <a:gd name="T26" fmla="*/ 10 w 28"/>
                <a:gd name="T27" fmla="*/ 43 h 79"/>
                <a:gd name="T28" fmla="*/ 15 w 28"/>
                <a:gd name="T29" fmla="*/ 18 h 79"/>
                <a:gd name="T30" fmla="*/ 18 w 28"/>
                <a:gd name="T31" fmla="*/ 0 h 79"/>
                <a:gd name="T32" fmla="*/ 28 w 28"/>
                <a:gd name="T33" fmla="*/ 2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8" h="79">
                  <a:moveTo>
                    <a:pt x="28" y="2"/>
                  </a:moveTo>
                  <a:lnTo>
                    <a:pt x="25" y="20"/>
                  </a:lnTo>
                  <a:lnTo>
                    <a:pt x="21" y="43"/>
                  </a:lnTo>
                  <a:lnTo>
                    <a:pt x="18" y="56"/>
                  </a:lnTo>
                  <a:lnTo>
                    <a:pt x="15" y="65"/>
                  </a:lnTo>
                  <a:lnTo>
                    <a:pt x="11" y="74"/>
                  </a:lnTo>
                  <a:lnTo>
                    <a:pt x="10" y="77"/>
                  </a:lnTo>
                  <a:lnTo>
                    <a:pt x="7" y="79"/>
                  </a:lnTo>
                  <a:lnTo>
                    <a:pt x="0" y="70"/>
                  </a:lnTo>
                  <a:lnTo>
                    <a:pt x="2" y="69"/>
                  </a:lnTo>
                  <a:lnTo>
                    <a:pt x="3" y="69"/>
                  </a:lnTo>
                  <a:lnTo>
                    <a:pt x="5" y="62"/>
                  </a:lnTo>
                  <a:lnTo>
                    <a:pt x="8" y="52"/>
                  </a:lnTo>
                  <a:lnTo>
                    <a:pt x="10" y="43"/>
                  </a:lnTo>
                  <a:lnTo>
                    <a:pt x="15" y="18"/>
                  </a:lnTo>
                  <a:lnTo>
                    <a:pt x="18" y="0"/>
                  </a:lnTo>
                  <a:lnTo>
                    <a:pt x="28"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239" name="Freeform 248">
              <a:extLst>
                <a:ext uri="{FF2B5EF4-FFF2-40B4-BE49-F238E27FC236}">
                  <a16:creationId xmlns:a16="http://schemas.microsoft.com/office/drawing/2014/main" id="{21F659A5-3D89-FC5B-3757-753E7B698C19}"/>
                </a:ext>
              </a:extLst>
            </p:cNvPr>
            <p:cNvSpPr>
              <a:spLocks/>
            </p:cNvSpPr>
            <p:nvPr/>
          </p:nvSpPr>
          <p:spPr bwMode="auto">
            <a:xfrm>
              <a:off x="2598738" y="1298575"/>
              <a:ext cx="130175" cy="136525"/>
            </a:xfrm>
            <a:custGeom>
              <a:avLst/>
              <a:gdLst>
                <a:gd name="T0" fmla="*/ 3 w 82"/>
                <a:gd name="T1" fmla="*/ 77 h 86"/>
                <a:gd name="T2" fmla="*/ 6 w 82"/>
                <a:gd name="T3" fmla="*/ 77 h 86"/>
                <a:gd name="T4" fmla="*/ 11 w 82"/>
                <a:gd name="T5" fmla="*/ 77 h 86"/>
                <a:gd name="T6" fmla="*/ 16 w 82"/>
                <a:gd name="T7" fmla="*/ 77 h 86"/>
                <a:gd name="T8" fmla="*/ 21 w 82"/>
                <a:gd name="T9" fmla="*/ 75 h 86"/>
                <a:gd name="T10" fmla="*/ 28 w 82"/>
                <a:gd name="T11" fmla="*/ 73 h 86"/>
                <a:gd name="T12" fmla="*/ 34 w 82"/>
                <a:gd name="T13" fmla="*/ 70 h 86"/>
                <a:gd name="T14" fmla="*/ 41 w 82"/>
                <a:gd name="T15" fmla="*/ 67 h 86"/>
                <a:gd name="T16" fmla="*/ 46 w 82"/>
                <a:gd name="T17" fmla="*/ 64 h 86"/>
                <a:gd name="T18" fmla="*/ 52 w 82"/>
                <a:gd name="T19" fmla="*/ 59 h 86"/>
                <a:gd name="T20" fmla="*/ 57 w 82"/>
                <a:gd name="T21" fmla="*/ 54 h 86"/>
                <a:gd name="T22" fmla="*/ 62 w 82"/>
                <a:gd name="T23" fmla="*/ 47 h 86"/>
                <a:gd name="T24" fmla="*/ 65 w 82"/>
                <a:gd name="T25" fmla="*/ 39 h 86"/>
                <a:gd name="T26" fmla="*/ 69 w 82"/>
                <a:gd name="T27" fmla="*/ 31 h 86"/>
                <a:gd name="T28" fmla="*/ 70 w 82"/>
                <a:gd name="T29" fmla="*/ 23 h 86"/>
                <a:gd name="T30" fmla="*/ 72 w 82"/>
                <a:gd name="T31" fmla="*/ 11 h 86"/>
                <a:gd name="T32" fmla="*/ 70 w 82"/>
                <a:gd name="T33" fmla="*/ 0 h 86"/>
                <a:gd name="T34" fmla="*/ 82 w 82"/>
                <a:gd name="T35" fmla="*/ 0 h 86"/>
                <a:gd name="T36" fmla="*/ 82 w 82"/>
                <a:gd name="T37" fmla="*/ 11 h 86"/>
                <a:gd name="T38" fmla="*/ 82 w 82"/>
                <a:gd name="T39" fmla="*/ 24 h 86"/>
                <a:gd name="T40" fmla="*/ 78 w 82"/>
                <a:gd name="T41" fmla="*/ 34 h 86"/>
                <a:gd name="T42" fmla="*/ 75 w 82"/>
                <a:gd name="T43" fmla="*/ 44 h 86"/>
                <a:gd name="T44" fmla="*/ 72 w 82"/>
                <a:gd name="T45" fmla="*/ 52 h 86"/>
                <a:gd name="T46" fmla="*/ 65 w 82"/>
                <a:gd name="T47" fmla="*/ 60 h 86"/>
                <a:gd name="T48" fmla="*/ 60 w 82"/>
                <a:gd name="T49" fmla="*/ 67 h 86"/>
                <a:gd name="T50" fmla="*/ 52 w 82"/>
                <a:gd name="T51" fmla="*/ 72 h 86"/>
                <a:gd name="T52" fmla="*/ 46 w 82"/>
                <a:gd name="T53" fmla="*/ 77 h 86"/>
                <a:gd name="T54" fmla="*/ 39 w 82"/>
                <a:gd name="T55" fmla="*/ 80 h 86"/>
                <a:gd name="T56" fmla="*/ 31 w 82"/>
                <a:gd name="T57" fmla="*/ 83 h 86"/>
                <a:gd name="T58" fmla="*/ 24 w 82"/>
                <a:gd name="T59" fmla="*/ 85 h 86"/>
                <a:gd name="T60" fmla="*/ 18 w 82"/>
                <a:gd name="T61" fmla="*/ 86 h 86"/>
                <a:gd name="T62" fmla="*/ 11 w 82"/>
                <a:gd name="T63" fmla="*/ 86 h 86"/>
                <a:gd name="T64" fmla="*/ 5 w 82"/>
                <a:gd name="T65" fmla="*/ 86 h 86"/>
                <a:gd name="T66" fmla="*/ 0 w 82"/>
                <a:gd name="T67" fmla="*/ 86 h 86"/>
                <a:gd name="T68" fmla="*/ 3 w 82"/>
                <a:gd name="T69" fmla="*/ 77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2" h="86">
                  <a:moveTo>
                    <a:pt x="3" y="77"/>
                  </a:moveTo>
                  <a:lnTo>
                    <a:pt x="6" y="77"/>
                  </a:lnTo>
                  <a:lnTo>
                    <a:pt x="11" y="77"/>
                  </a:lnTo>
                  <a:lnTo>
                    <a:pt x="16" y="77"/>
                  </a:lnTo>
                  <a:lnTo>
                    <a:pt x="21" y="75"/>
                  </a:lnTo>
                  <a:lnTo>
                    <a:pt x="28" y="73"/>
                  </a:lnTo>
                  <a:lnTo>
                    <a:pt x="34" y="70"/>
                  </a:lnTo>
                  <a:lnTo>
                    <a:pt x="41" y="67"/>
                  </a:lnTo>
                  <a:lnTo>
                    <a:pt x="46" y="64"/>
                  </a:lnTo>
                  <a:lnTo>
                    <a:pt x="52" y="59"/>
                  </a:lnTo>
                  <a:lnTo>
                    <a:pt x="57" y="54"/>
                  </a:lnTo>
                  <a:lnTo>
                    <a:pt x="62" y="47"/>
                  </a:lnTo>
                  <a:lnTo>
                    <a:pt x="65" y="39"/>
                  </a:lnTo>
                  <a:lnTo>
                    <a:pt x="69" y="31"/>
                  </a:lnTo>
                  <a:lnTo>
                    <a:pt x="70" y="23"/>
                  </a:lnTo>
                  <a:lnTo>
                    <a:pt x="72" y="11"/>
                  </a:lnTo>
                  <a:lnTo>
                    <a:pt x="70" y="0"/>
                  </a:lnTo>
                  <a:lnTo>
                    <a:pt x="82" y="0"/>
                  </a:lnTo>
                  <a:lnTo>
                    <a:pt x="82" y="11"/>
                  </a:lnTo>
                  <a:lnTo>
                    <a:pt x="82" y="24"/>
                  </a:lnTo>
                  <a:lnTo>
                    <a:pt x="78" y="34"/>
                  </a:lnTo>
                  <a:lnTo>
                    <a:pt x="75" y="44"/>
                  </a:lnTo>
                  <a:lnTo>
                    <a:pt x="72" y="52"/>
                  </a:lnTo>
                  <a:lnTo>
                    <a:pt x="65" y="60"/>
                  </a:lnTo>
                  <a:lnTo>
                    <a:pt x="60" y="67"/>
                  </a:lnTo>
                  <a:lnTo>
                    <a:pt x="52" y="72"/>
                  </a:lnTo>
                  <a:lnTo>
                    <a:pt x="46" y="77"/>
                  </a:lnTo>
                  <a:lnTo>
                    <a:pt x="39" y="80"/>
                  </a:lnTo>
                  <a:lnTo>
                    <a:pt x="31" y="83"/>
                  </a:lnTo>
                  <a:lnTo>
                    <a:pt x="24" y="85"/>
                  </a:lnTo>
                  <a:lnTo>
                    <a:pt x="18" y="86"/>
                  </a:lnTo>
                  <a:lnTo>
                    <a:pt x="11" y="86"/>
                  </a:lnTo>
                  <a:lnTo>
                    <a:pt x="5" y="86"/>
                  </a:lnTo>
                  <a:lnTo>
                    <a:pt x="0" y="86"/>
                  </a:lnTo>
                  <a:lnTo>
                    <a:pt x="3" y="7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240" name="Freeform 249">
              <a:extLst>
                <a:ext uri="{FF2B5EF4-FFF2-40B4-BE49-F238E27FC236}">
                  <a16:creationId xmlns:a16="http://schemas.microsoft.com/office/drawing/2014/main" id="{7B182B29-690A-8BC0-6094-746761FF0A39}"/>
                </a:ext>
              </a:extLst>
            </p:cNvPr>
            <p:cNvSpPr>
              <a:spLocks/>
            </p:cNvSpPr>
            <p:nvPr/>
          </p:nvSpPr>
          <p:spPr bwMode="auto">
            <a:xfrm>
              <a:off x="2659063" y="1196975"/>
              <a:ext cx="69850" cy="104775"/>
            </a:xfrm>
            <a:custGeom>
              <a:avLst/>
              <a:gdLst>
                <a:gd name="T0" fmla="*/ 32 w 44"/>
                <a:gd name="T1" fmla="*/ 66 h 66"/>
                <a:gd name="T2" fmla="*/ 32 w 44"/>
                <a:gd name="T3" fmla="*/ 61 h 66"/>
                <a:gd name="T4" fmla="*/ 29 w 44"/>
                <a:gd name="T5" fmla="*/ 52 h 66"/>
                <a:gd name="T6" fmla="*/ 24 w 44"/>
                <a:gd name="T7" fmla="*/ 46 h 66"/>
                <a:gd name="T8" fmla="*/ 19 w 44"/>
                <a:gd name="T9" fmla="*/ 38 h 66"/>
                <a:gd name="T10" fmla="*/ 9 w 44"/>
                <a:gd name="T11" fmla="*/ 20 h 66"/>
                <a:gd name="T12" fmla="*/ 0 w 44"/>
                <a:gd name="T13" fmla="*/ 5 h 66"/>
                <a:gd name="T14" fmla="*/ 9 w 44"/>
                <a:gd name="T15" fmla="*/ 0 h 66"/>
                <a:gd name="T16" fmla="*/ 18 w 44"/>
                <a:gd name="T17" fmla="*/ 15 h 66"/>
                <a:gd name="T18" fmla="*/ 29 w 44"/>
                <a:gd name="T19" fmla="*/ 31 h 66"/>
                <a:gd name="T20" fmla="*/ 34 w 44"/>
                <a:gd name="T21" fmla="*/ 41 h 66"/>
                <a:gd name="T22" fmla="*/ 37 w 44"/>
                <a:gd name="T23" fmla="*/ 48 h 66"/>
                <a:gd name="T24" fmla="*/ 42 w 44"/>
                <a:gd name="T25" fmla="*/ 56 h 66"/>
                <a:gd name="T26" fmla="*/ 44 w 44"/>
                <a:gd name="T27" fmla="*/ 62 h 66"/>
                <a:gd name="T28" fmla="*/ 32 w 44"/>
                <a:gd name="T29" fmla="*/ 6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4" h="66">
                  <a:moveTo>
                    <a:pt x="32" y="66"/>
                  </a:moveTo>
                  <a:lnTo>
                    <a:pt x="32" y="61"/>
                  </a:lnTo>
                  <a:lnTo>
                    <a:pt x="29" y="52"/>
                  </a:lnTo>
                  <a:lnTo>
                    <a:pt x="24" y="46"/>
                  </a:lnTo>
                  <a:lnTo>
                    <a:pt x="19" y="38"/>
                  </a:lnTo>
                  <a:lnTo>
                    <a:pt x="9" y="20"/>
                  </a:lnTo>
                  <a:lnTo>
                    <a:pt x="0" y="5"/>
                  </a:lnTo>
                  <a:lnTo>
                    <a:pt x="9" y="0"/>
                  </a:lnTo>
                  <a:lnTo>
                    <a:pt x="18" y="15"/>
                  </a:lnTo>
                  <a:lnTo>
                    <a:pt x="29" y="31"/>
                  </a:lnTo>
                  <a:lnTo>
                    <a:pt x="34" y="41"/>
                  </a:lnTo>
                  <a:lnTo>
                    <a:pt x="37" y="48"/>
                  </a:lnTo>
                  <a:lnTo>
                    <a:pt x="42" y="56"/>
                  </a:lnTo>
                  <a:lnTo>
                    <a:pt x="44" y="62"/>
                  </a:lnTo>
                  <a:lnTo>
                    <a:pt x="32" y="6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241" name="Freeform 250">
              <a:extLst>
                <a:ext uri="{FF2B5EF4-FFF2-40B4-BE49-F238E27FC236}">
                  <a16:creationId xmlns:a16="http://schemas.microsoft.com/office/drawing/2014/main" id="{4C328924-B611-5C0E-F731-946D24FF55C2}"/>
                </a:ext>
              </a:extLst>
            </p:cNvPr>
            <p:cNvSpPr>
              <a:spLocks/>
            </p:cNvSpPr>
            <p:nvPr/>
          </p:nvSpPr>
          <p:spPr bwMode="auto">
            <a:xfrm>
              <a:off x="2709863" y="1295400"/>
              <a:ext cx="19050" cy="6350"/>
            </a:xfrm>
            <a:custGeom>
              <a:avLst/>
              <a:gdLst>
                <a:gd name="T0" fmla="*/ 12 w 12"/>
                <a:gd name="T1" fmla="*/ 2 h 4"/>
                <a:gd name="T2" fmla="*/ 12 w 12"/>
                <a:gd name="T3" fmla="*/ 0 h 4"/>
                <a:gd name="T4" fmla="*/ 0 w 12"/>
                <a:gd name="T5" fmla="*/ 4 h 4"/>
                <a:gd name="T6" fmla="*/ 0 w 12"/>
                <a:gd name="T7" fmla="*/ 2 h 4"/>
                <a:gd name="T8" fmla="*/ 12 w 12"/>
                <a:gd name="T9" fmla="*/ 2 h 4"/>
              </a:gdLst>
              <a:ahLst/>
              <a:cxnLst>
                <a:cxn ang="0">
                  <a:pos x="T0" y="T1"/>
                </a:cxn>
                <a:cxn ang="0">
                  <a:pos x="T2" y="T3"/>
                </a:cxn>
                <a:cxn ang="0">
                  <a:pos x="T4" y="T5"/>
                </a:cxn>
                <a:cxn ang="0">
                  <a:pos x="T6" y="T7"/>
                </a:cxn>
                <a:cxn ang="0">
                  <a:pos x="T8" y="T9"/>
                </a:cxn>
              </a:cxnLst>
              <a:rect l="0" t="0" r="r" b="b"/>
              <a:pathLst>
                <a:path w="12" h="4">
                  <a:moveTo>
                    <a:pt x="12" y="2"/>
                  </a:moveTo>
                  <a:lnTo>
                    <a:pt x="12" y="0"/>
                  </a:lnTo>
                  <a:lnTo>
                    <a:pt x="0" y="4"/>
                  </a:lnTo>
                  <a:lnTo>
                    <a:pt x="0" y="2"/>
                  </a:lnTo>
                  <a:lnTo>
                    <a:pt x="12"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242" name="Freeform 251">
              <a:extLst>
                <a:ext uri="{FF2B5EF4-FFF2-40B4-BE49-F238E27FC236}">
                  <a16:creationId xmlns:a16="http://schemas.microsoft.com/office/drawing/2014/main" id="{EFA5FEBE-915D-D13C-FC9D-C842014C2892}"/>
                </a:ext>
              </a:extLst>
            </p:cNvPr>
            <p:cNvSpPr>
              <a:spLocks/>
            </p:cNvSpPr>
            <p:nvPr/>
          </p:nvSpPr>
          <p:spPr bwMode="auto">
            <a:xfrm>
              <a:off x="2627313" y="1122362"/>
              <a:ext cx="46038" cy="82550"/>
            </a:xfrm>
            <a:custGeom>
              <a:avLst/>
              <a:gdLst>
                <a:gd name="T0" fmla="*/ 20 w 29"/>
                <a:gd name="T1" fmla="*/ 52 h 52"/>
                <a:gd name="T2" fmla="*/ 15 w 29"/>
                <a:gd name="T3" fmla="*/ 42 h 52"/>
                <a:gd name="T4" fmla="*/ 8 w 29"/>
                <a:gd name="T5" fmla="*/ 26 h 52"/>
                <a:gd name="T6" fmla="*/ 2 w 29"/>
                <a:gd name="T7" fmla="*/ 11 h 52"/>
                <a:gd name="T8" fmla="*/ 0 w 29"/>
                <a:gd name="T9" fmla="*/ 5 h 52"/>
                <a:gd name="T10" fmla="*/ 0 w 29"/>
                <a:gd name="T11" fmla="*/ 2 h 52"/>
                <a:gd name="T12" fmla="*/ 10 w 29"/>
                <a:gd name="T13" fmla="*/ 0 h 52"/>
                <a:gd name="T14" fmla="*/ 10 w 29"/>
                <a:gd name="T15" fmla="*/ 3 h 52"/>
                <a:gd name="T16" fmla="*/ 11 w 29"/>
                <a:gd name="T17" fmla="*/ 8 h 52"/>
                <a:gd name="T18" fmla="*/ 18 w 29"/>
                <a:gd name="T19" fmla="*/ 23 h 52"/>
                <a:gd name="T20" fmla="*/ 24 w 29"/>
                <a:gd name="T21" fmla="*/ 37 h 52"/>
                <a:gd name="T22" fmla="*/ 29 w 29"/>
                <a:gd name="T23" fmla="*/ 47 h 52"/>
                <a:gd name="T24" fmla="*/ 20 w 29"/>
                <a:gd name="T25" fmla="*/ 5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 h="52">
                  <a:moveTo>
                    <a:pt x="20" y="52"/>
                  </a:moveTo>
                  <a:lnTo>
                    <a:pt x="15" y="42"/>
                  </a:lnTo>
                  <a:lnTo>
                    <a:pt x="8" y="26"/>
                  </a:lnTo>
                  <a:lnTo>
                    <a:pt x="2" y="11"/>
                  </a:lnTo>
                  <a:lnTo>
                    <a:pt x="0" y="5"/>
                  </a:lnTo>
                  <a:lnTo>
                    <a:pt x="0" y="2"/>
                  </a:lnTo>
                  <a:lnTo>
                    <a:pt x="10" y="0"/>
                  </a:lnTo>
                  <a:lnTo>
                    <a:pt x="10" y="3"/>
                  </a:lnTo>
                  <a:lnTo>
                    <a:pt x="11" y="8"/>
                  </a:lnTo>
                  <a:lnTo>
                    <a:pt x="18" y="23"/>
                  </a:lnTo>
                  <a:lnTo>
                    <a:pt x="24" y="37"/>
                  </a:lnTo>
                  <a:lnTo>
                    <a:pt x="29" y="47"/>
                  </a:lnTo>
                  <a:lnTo>
                    <a:pt x="20" y="5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243" name="Freeform 252">
              <a:extLst>
                <a:ext uri="{FF2B5EF4-FFF2-40B4-BE49-F238E27FC236}">
                  <a16:creationId xmlns:a16="http://schemas.microsoft.com/office/drawing/2014/main" id="{A27C4793-1689-05EF-E482-77E008560BB9}"/>
                </a:ext>
              </a:extLst>
            </p:cNvPr>
            <p:cNvSpPr>
              <a:spLocks/>
            </p:cNvSpPr>
            <p:nvPr/>
          </p:nvSpPr>
          <p:spPr bwMode="auto">
            <a:xfrm>
              <a:off x="2659063" y="1196975"/>
              <a:ext cx="14288" cy="7938"/>
            </a:xfrm>
            <a:custGeom>
              <a:avLst/>
              <a:gdLst>
                <a:gd name="T0" fmla="*/ 0 w 9"/>
                <a:gd name="T1" fmla="*/ 5 h 5"/>
                <a:gd name="T2" fmla="*/ 9 w 9"/>
                <a:gd name="T3" fmla="*/ 0 h 5"/>
                <a:gd name="T4" fmla="*/ 0 w 9"/>
                <a:gd name="T5" fmla="*/ 5 h 5"/>
              </a:gdLst>
              <a:ahLst/>
              <a:cxnLst>
                <a:cxn ang="0">
                  <a:pos x="T0" y="T1"/>
                </a:cxn>
                <a:cxn ang="0">
                  <a:pos x="T2" y="T3"/>
                </a:cxn>
                <a:cxn ang="0">
                  <a:pos x="T4" y="T5"/>
                </a:cxn>
              </a:cxnLst>
              <a:rect l="0" t="0" r="r" b="b"/>
              <a:pathLst>
                <a:path w="9" h="5">
                  <a:moveTo>
                    <a:pt x="0" y="5"/>
                  </a:moveTo>
                  <a:lnTo>
                    <a:pt x="9" y="0"/>
                  </a:lnTo>
                  <a:lnTo>
                    <a:pt x="0"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244" name="Freeform 253">
              <a:extLst>
                <a:ext uri="{FF2B5EF4-FFF2-40B4-BE49-F238E27FC236}">
                  <a16:creationId xmlns:a16="http://schemas.microsoft.com/office/drawing/2014/main" id="{C90935AB-D204-2C75-D517-510BFD7197F9}"/>
                </a:ext>
              </a:extLst>
            </p:cNvPr>
            <p:cNvSpPr>
              <a:spLocks/>
            </p:cNvSpPr>
            <p:nvPr/>
          </p:nvSpPr>
          <p:spPr bwMode="auto">
            <a:xfrm>
              <a:off x="2593975" y="1122362"/>
              <a:ext cx="49213" cy="122238"/>
            </a:xfrm>
            <a:custGeom>
              <a:avLst/>
              <a:gdLst>
                <a:gd name="T0" fmla="*/ 31 w 31"/>
                <a:gd name="T1" fmla="*/ 0 h 77"/>
                <a:gd name="T2" fmla="*/ 31 w 31"/>
                <a:gd name="T3" fmla="*/ 6 h 77"/>
                <a:gd name="T4" fmla="*/ 29 w 31"/>
                <a:gd name="T5" fmla="*/ 16 h 77"/>
                <a:gd name="T6" fmla="*/ 27 w 31"/>
                <a:gd name="T7" fmla="*/ 29 h 77"/>
                <a:gd name="T8" fmla="*/ 24 w 31"/>
                <a:gd name="T9" fmla="*/ 42 h 77"/>
                <a:gd name="T10" fmla="*/ 21 w 31"/>
                <a:gd name="T11" fmla="*/ 55 h 77"/>
                <a:gd name="T12" fmla="*/ 16 w 31"/>
                <a:gd name="T13" fmla="*/ 67 h 77"/>
                <a:gd name="T14" fmla="*/ 11 w 31"/>
                <a:gd name="T15" fmla="*/ 73 h 77"/>
                <a:gd name="T16" fmla="*/ 8 w 31"/>
                <a:gd name="T17" fmla="*/ 77 h 77"/>
                <a:gd name="T18" fmla="*/ 0 w 31"/>
                <a:gd name="T19" fmla="*/ 68 h 77"/>
                <a:gd name="T20" fmla="*/ 3 w 31"/>
                <a:gd name="T21" fmla="*/ 65 h 77"/>
                <a:gd name="T22" fmla="*/ 6 w 31"/>
                <a:gd name="T23" fmla="*/ 62 h 77"/>
                <a:gd name="T24" fmla="*/ 11 w 31"/>
                <a:gd name="T25" fmla="*/ 52 h 77"/>
                <a:gd name="T26" fmla="*/ 14 w 31"/>
                <a:gd name="T27" fmla="*/ 39 h 77"/>
                <a:gd name="T28" fmla="*/ 18 w 31"/>
                <a:gd name="T29" fmla="*/ 28 h 77"/>
                <a:gd name="T30" fmla="*/ 19 w 31"/>
                <a:gd name="T31" fmla="*/ 16 h 77"/>
                <a:gd name="T32" fmla="*/ 21 w 31"/>
                <a:gd name="T33" fmla="*/ 6 h 77"/>
                <a:gd name="T34" fmla="*/ 21 w 31"/>
                <a:gd name="T35" fmla="*/ 0 h 77"/>
                <a:gd name="T36" fmla="*/ 31 w 31"/>
                <a:gd name="T37"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1" h="77">
                  <a:moveTo>
                    <a:pt x="31" y="0"/>
                  </a:moveTo>
                  <a:lnTo>
                    <a:pt x="31" y="6"/>
                  </a:lnTo>
                  <a:lnTo>
                    <a:pt x="29" y="16"/>
                  </a:lnTo>
                  <a:lnTo>
                    <a:pt x="27" y="29"/>
                  </a:lnTo>
                  <a:lnTo>
                    <a:pt x="24" y="42"/>
                  </a:lnTo>
                  <a:lnTo>
                    <a:pt x="21" y="55"/>
                  </a:lnTo>
                  <a:lnTo>
                    <a:pt x="16" y="67"/>
                  </a:lnTo>
                  <a:lnTo>
                    <a:pt x="11" y="73"/>
                  </a:lnTo>
                  <a:lnTo>
                    <a:pt x="8" y="77"/>
                  </a:lnTo>
                  <a:lnTo>
                    <a:pt x="0" y="68"/>
                  </a:lnTo>
                  <a:lnTo>
                    <a:pt x="3" y="65"/>
                  </a:lnTo>
                  <a:lnTo>
                    <a:pt x="6" y="62"/>
                  </a:lnTo>
                  <a:lnTo>
                    <a:pt x="11" y="52"/>
                  </a:lnTo>
                  <a:lnTo>
                    <a:pt x="14" y="39"/>
                  </a:lnTo>
                  <a:lnTo>
                    <a:pt x="18" y="28"/>
                  </a:lnTo>
                  <a:lnTo>
                    <a:pt x="19" y="16"/>
                  </a:lnTo>
                  <a:lnTo>
                    <a:pt x="21" y="6"/>
                  </a:lnTo>
                  <a:lnTo>
                    <a:pt x="21" y="0"/>
                  </a:lnTo>
                  <a:lnTo>
                    <a:pt x="3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245" name="Freeform 254">
              <a:extLst>
                <a:ext uri="{FF2B5EF4-FFF2-40B4-BE49-F238E27FC236}">
                  <a16:creationId xmlns:a16="http://schemas.microsoft.com/office/drawing/2014/main" id="{721CB49E-B68D-6BFC-E2A0-85954B6F13CC}"/>
                </a:ext>
              </a:extLst>
            </p:cNvPr>
            <p:cNvSpPr>
              <a:spLocks/>
            </p:cNvSpPr>
            <p:nvPr/>
          </p:nvSpPr>
          <p:spPr bwMode="auto">
            <a:xfrm>
              <a:off x="2627313" y="1122362"/>
              <a:ext cx="15875" cy="3175"/>
            </a:xfrm>
            <a:custGeom>
              <a:avLst/>
              <a:gdLst>
                <a:gd name="T0" fmla="*/ 10 w 10"/>
                <a:gd name="T1" fmla="*/ 0 h 2"/>
                <a:gd name="T2" fmla="*/ 0 w 10"/>
                <a:gd name="T3" fmla="*/ 0 h 2"/>
                <a:gd name="T4" fmla="*/ 10 w 10"/>
                <a:gd name="T5" fmla="*/ 0 h 2"/>
                <a:gd name="T6" fmla="*/ 0 w 10"/>
                <a:gd name="T7" fmla="*/ 2 h 2"/>
                <a:gd name="T8" fmla="*/ 10 w 10"/>
                <a:gd name="T9" fmla="*/ 0 h 2"/>
              </a:gdLst>
              <a:ahLst/>
              <a:cxnLst>
                <a:cxn ang="0">
                  <a:pos x="T0" y="T1"/>
                </a:cxn>
                <a:cxn ang="0">
                  <a:pos x="T2" y="T3"/>
                </a:cxn>
                <a:cxn ang="0">
                  <a:pos x="T4" y="T5"/>
                </a:cxn>
                <a:cxn ang="0">
                  <a:pos x="T6" y="T7"/>
                </a:cxn>
                <a:cxn ang="0">
                  <a:pos x="T8" y="T9"/>
                </a:cxn>
              </a:cxnLst>
              <a:rect l="0" t="0" r="r" b="b"/>
              <a:pathLst>
                <a:path w="10" h="2">
                  <a:moveTo>
                    <a:pt x="10" y="0"/>
                  </a:moveTo>
                  <a:lnTo>
                    <a:pt x="0" y="0"/>
                  </a:lnTo>
                  <a:lnTo>
                    <a:pt x="10" y="0"/>
                  </a:lnTo>
                  <a:lnTo>
                    <a:pt x="0" y="2"/>
                  </a:lnTo>
                  <a:lnTo>
                    <a:pt x="1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246" name="Freeform 255">
              <a:extLst>
                <a:ext uri="{FF2B5EF4-FFF2-40B4-BE49-F238E27FC236}">
                  <a16:creationId xmlns:a16="http://schemas.microsoft.com/office/drawing/2014/main" id="{C6BF91BC-AB4E-A43A-67CA-DFF274EDA29E}"/>
                </a:ext>
              </a:extLst>
            </p:cNvPr>
            <p:cNvSpPr>
              <a:spLocks/>
            </p:cNvSpPr>
            <p:nvPr/>
          </p:nvSpPr>
          <p:spPr bwMode="auto">
            <a:xfrm>
              <a:off x="2538413" y="1230312"/>
              <a:ext cx="68263" cy="120650"/>
            </a:xfrm>
            <a:custGeom>
              <a:avLst/>
              <a:gdLst>
                <a:gd name="T0" fmla="*/ 43 w 43"/>
                <a:gd name="T1" fmla="*/ 9 h 76"/>
                <a:gd name="T2" fmla="*/ 38 w 43"/>
                <a:gd name="T3" fmla="*/ 14 h 76"/>
                <a:gd name="T4" fmla="*/ 33 w 43"/>
                <a:gd name="T5" fmla="*/ 20 h 76"/>
                <a:gd name="T6" fmla="*/ 27 w 43"/>
                <a:gd name="T7" fmla="*/ 30 h 76"/>
                <a:gd name="T8" fmla="*/ 22 w 43"/>
                <a:gd name="T9" fmla="*/ 40 h 76"/>
                <a:gd name="T10" fmla="*/ 17 w 43"/>
                <a:gd name="T11" fmla="*/ 49 h 76"/>
                <a:gd name="T12" fmla="*/ 13 w 43"/>
                <a:gd name="T13" fmla="*/ 59 h 76"/>
                <a:gd name="T14" fmla="*/ 12 w 43"/>
                <a:gd name="T15" fmla="*/ 69 h 76"/>
                <a:gd name="T16" fmla="*/ 10 w 43"/>
                <a:gd name="T17" fmla="*/ 71 h 76"/>
                <a:gd name="T18" fmla="*/ 12 w 43"/>
                <a:gd name="T19" fmla="*/ 76 h 76"/>
                <a:gd name="T20" fmla="*/ 0 w 43"/>
                <a:gd name="T21" fmla="*/ 76 h 76"/>
                <a:gd name="T22" fmla="*/ 0 w 43"/>
                <a:gd name="T23" fmla="*/ 72 h 76"/>
                <a:gd name="T24" fmla="*/ 0 w 43"/>
                <a:gd name="T25" fmla="*/ 67 h 76"/>
                <a:gd name="T26" fmla="*/ 2 w 43"/>
                <a:gd name="T27" fmla="*/ 56 h 76"/>
                <a:gd name="T28" fmla="*/ 7 w 43"/>
                <a:gd name="T29" fmla="*/ 46 h 76"/>
                <a:gd name="T30" fmla="*/ 12 w 43"/>
                <a:gd name="T31" fmla="*/ 35 h 76"/>
                <a:gd name="T32" fmla="*/ 18 w 43"/>
                <a:gd name="T33" fmla="*/ 23 h 76"/>
                <a:gd name="T34" fmla="*/ 25 w 43"/>
                <a:gd name="T35" fmla="*/ 15 h 76"/>
                <a:gd name="T36" fmla="*/ 30 w 43"/>
                <a:gd name="T37" fmla="*/ 7 h 76"/>
                <a:gd name="T38" fmla="*/ 35 w 43"/>
                <a:gd name="T39" fmla="*/ 0 h 76"/>
                <a:gd name="T40" fmla="*/ 43 w 43"/>
                <a:gd name="T41" fmla="*/ 9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3" h="76">
                  <a:moveTo>
                    <a:pt x="43" y="9"/>
                  </a:moveTo>
                  <a:lnTo>
                    <a:pt x="38" y="14"/>
                  </a:lnTo>
                  <a:lnTo>
                    <a:pt x="33" y="20"/>
                  </a:lnTo>
                  <a:lnTo>
                    <a:pt x="27" y="30"/>
                  </a:lnTo>
                  <a:lnTo>
                    <a:pt x="22" y="40"/>
                  </a:lnTo>
                  <a:lnTo>
                    <a:pt x="17" y="49"/>
                  </a:lnTo>
                  <a:lnTo>
                    <a:pt x="13" y="59"/>
                  </a:lnTo>
                  <a:lnTo>
                    <a:pt x="12" y="69"/>
                  </a:lnTo>
                  <a:lnTo>
                    <a:pt x="10" y="71"/>
                  </a:lnTo>
                  <a:lnTo>
                    <a:pt x="12" y="76"/>
                  </a:lnTo>
                  <a:lnTo>
                    <a:pt x="0" y="76"/>
                  </a:lnTo>
                  <a:lnTo>
                    <a:pt x="0" y="72"/>
                  </a:lnTo>
                  <a:lnTo>
                    <a:pt x="0" y="67"/>
                  </a:lnTo>
                  <a:lnTo>
                    <a:pt x="2" y="56"/>
                  </a:lnTo>
                  <a:lnTo>
                    <a:pt x="7" y="46"/>
                  </a:lnTo>
                  <a:lnTo>
                    <a:pt x="12" y="35"/>
                  </a:lnTo>
                  <a:lnTo>
                    <a:pt x="18" y="23"/>
                  </a:lnTo>
                  <a:lnTo>
                    <a:pt x="25" y="15"/>
                  </a:lnTo>
                  <a:lnTo>
                    <a:pt x="30" y="7"/>
                  </a:lnTo>
                  <a:lnTo>
                    <a:pt x="35" y="0"/>
                  </a:lnTo>
                  <a:lnTo>
                    <a:pt x="43" y="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247" name="Freeform 256">
              <a:extLst>
                <a:ext uri="{FF2B5EF4-FFF2-40B4-BE49-F238E27FC236}">
                  <a16:creationId xmlns:a16="http://schemas.microsoft.com/office/drawing/2014/main" id="{2361199E-233E-D718-4927-C9115C7601AB}"/>
                </a:ext>
              </a:extLst>
            </p:cNvPr>
            <p:cNvSpPr>
              <a:spLocks/>
            </p:cNvSpPr>
            <p:nvPr/>
          </p:nvSpPr>
          <p:spPr bwMode="auto">
            <a:xfrm>
              <a:off x="2593975" y="1230312"/>
              <a:ext cx="12700" cy="14288"/>
            </a:xfrm>
            <a:custGeom>
              <a:avLst/>
              <a:gdLst>
                <a:gd name="T0" fmla="*/ 8 w 8"/>
                <a:gd name="T1" fmla="*/ 9 h 9"/>
                <a:gd name="T2" fmla="*/ 0 w 8"/>
                <a:gd name="T3" fmla="*/ 0 h 9"/>
                <a:gd name="T4" fmla="*/ 8 w 8"/>
                <a:gd name="T5" fmla="*/ 9 h 9"/>
              </a:gdLst>
              <a:ahLst/>
              <a:cxnLst>
                <a:cxn ang="0">
                  <a:pos x="T0" y="T1"/>
                </a:cxn>
                <a:cxn ang="0">
                  <a:pos x="T2" y="T3"/>
                </a:cxn>
                <a:cxn ang="0">
                  <a:pos x="T4" y="T5"/>
                </a:cxn>
              </a:cxnLst>
              <a:rect l="0" t="0" r="r" b="b"/>
              <a:pathLst>
                <a:path w="8" h="9">
                  <a:moveTo>
                    <a:pt x="8" y="9"/>
                  </a:moveTo>
                  <a:lnTo>
                    <a:pt x="0" y="0"/>
                  </a:lnTo>
                  <a:lnTo>
                    <a:pt x="8" y="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248" name="Freeform 257">
              <a:extLst>
                <a:ext uri="{FF2B5EF4-FFF2-40B4-BE49-F238E27FC236}">
                  <a16:creationId xmlns:a16="http://schemas.microsoft.com/office/drawing/2014/main" id="{A6E57D32-C27F-A0C8-C01D-0997C6F09244}"/>
                </a:ext>
              </a:extLst>
            </p:cNvPr>
            <p:cNvSpPr>
              <a:spLocks/>
            </p:cNvSpPr>
            <p:nvPr/>
          </p:nvSpPr>
          <p:spPr bwMode="auto">
            <a:xfrm>
              <a:off x="2538413" y="1347787"/>
              <a:ext cx="65088" cy="87313"/>
            </a:xfrm>
            <a:custGeom>
              <a:avLst/>
              <a:gdLst>
                <a:gd name="T0" fmla="*/ 12 w 41"/>
                <a:gd name="T1" fmla="*/ 0 h 55"/>
                <a:gd name="T2" fmla="*/ 15 w 41"/>
                <a:gd name="T3" fmla="*/ 13 h 55"/>
                <a:gd name="T4" fmla="*/ 18 w 41"/>
                <a:gd name="T5" fmla="*/ 20 h 55"/>
                <a:gd name="T6" fmla="*/ 22 w 41"/>
                <a:gd name="T7" fmla="*/ 26 h 55"/>
                <a:gd name="T8" fmla="*/ 25 w 41"/>
                <a:gd name="T9" fmla="*/ 33 h 55"/>
                <a:gd name="T10" fmla="*/ 30 w 41"/>
                <a:gd name="T11" fmla="*/ 37 h 55"/>
                <a:gd name="T12" fmla="*/ 35 w 41"/>
                <a:gd name="T13" fmla="*/ 42 h 55"/>
                <a:gd name="T14" fmla="*/ 41 w 41"/>
                <a:gd name="T15" fmla="*/ 46 h 55"/>
                <a:gd name="T16" fmla="*/ 38 w 41"/>
                <a:gd name="T17" fmla="*/ 55 h 55"/>
                <a:gd name="T18" fmla="*/ 30 w 41"/>
                <a:gd name="T19" fmla="*/ 51 h 55"/>
                <a:gd name="T20" fmla="*/ 23 w 41"/>
                <a:gd name="T21" fmla="*/ 46 h 55"/>
                <a:gd name="T22" fmla="*/ 17 w 41"/>
                <a:gd name="T23" fmla="*/ 39 h 55"/>
                <a:gd name="T24" fmla="*/ 12 w 41"/>
                <a:gd name="T25" fmla="*/ 31 h 55"/>
                <a:gd name="T26" fmla="*/ 9 w 41"/>
                <a:gd name="T27" fmla="*/ 23 h 55"/>
                <a:gd name="T28" fmla="*/ 5 w 41"/>
                <a:gd name="T29" fmla="*/ 16 h 55"/>
                <a:gd name="T30" fmla="*/ 0 w 41"/>
                <a:gd name="T31" fmla="*/ 3 h 55"/>
                <a:gd name="T32" fmla="*/ 12 w 41"/>
                <a:gd name="T33"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1" h="55">
                  <a:moveTo>
                    <a:pt x="12" y="0"/>
                  </a:moveTo>
                  <a:lnTo>
                    <a:pt x="15" y="13"/>
                  </a:lnTo>
                  <a:lnTo>
                    <a:pt x="18" y="20"/>
                  </a:lnTo>
                  <a:lnTo>
                    <a:pt x="22" y="26"/>
                  </a:lnTo>
                  <a:lnTo>
                    <a:pt x="25" y="33"/>
                  </a:lnTo>
                  <a:lnTo>
                    <a:pt x="30" y="37"/>
                  </a:lnTo>
                  <a:lnTo>
                    <a:pt x="35" y="42"/>
                  </a:lnTo>
                  <a:lnTo>
                    <a:pt x="41" y="46"/>
                  </a:lnTo>
                  <a:lnTo>
                    <a:pt x="38" y="55"/>
                  </a:lnTo>
                  <a:lnTo>
                    <a:pt x="30" y="51"/>
                  </a:lnTo>
                  <a:lnTo>
                    <a:pt x="23" y="46"/>
                  </a:lnTo>
                  <a:lnTo>
                    <a:pt x="17" y="39"/>
                  </a:lnTo>
                  <a:lnTo>
                    <a:pt x="12" y="31"/>
                  </a:lnTo>
                  <a:lnTo>
                    <a:pt x="9" y="23"/>
                  </a:lnTo>
                  <a:lnTo>
                    <a:pt x="5" y="16"/>
                  </a:lnTo>
                  <a:lnTo>
                    <a:pt x="0" y="3"/>
                  </a:lnTo>
                  <a:lnTo>
                    <a:pt x="1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249" name="Freeform 258">
              <a:extLst>
                <a:ext uri="{FF2B5EF4-FFF2-40B4-BE49-F238E27FC236}">
                  <a16:creationId xmlns:a16="http://schemas.microsoft.com/office/drawing/2014/main" id="{DBF361E8-CF73-E730-AAE8-D34822B163A4}"/>
                </a:ext>
              </a:extLst>
            </p:cNvPr>
            <p:cNvSpPr>
              <a:spLocks/>
            </p:cNvSpPr>
            <p:nvPr/>
          </p:nvSpPr>
          <p:spPr bwMode="auto">
            <a:xfrm>
              <a:off x="2538413" y="1347787"/>
              <a:ext cx="19050" cy="4763"/>
            </a:xfrm>
            <a:custGeom>
              <a:avLst/>
              <a:gdLst>
                <a:gd name="T0" fmla="*/ 0 w 12"/>
                <a:gd name="T1" fmla="*/ 2 h 3"/>
                <a:gd name="T2" fmla="*/ 0 w 12"/>
                <a:gd name="T3" fmla="*/ 3 h 3"/>
                <a:gd name="T4" fmla="*/ 12 w 12"/>
                <a:gd name="T5" fmla="*/ 0 h 3"/>
                <a:gd name="T6" fmla="*/ 12 w 12"/>
                <a:gd name="T7" fmla="*/ 2 h 3"/>
                <a:gd name="T8" fmla="*/ 0 w 12"/>
                <a:gd name="T9" fmla="*/ 2 h 3"/>
              </a:gdLst>
              <a:ahLst/>
              <a:cxnLst>
                <a:cxn ang="0">
                  <a:pos x="T0" y="T1"/>
                </a:cxn>
                <a:cxn ang="0">
                  <a:pos x="T2" y="T3"/>
                </a:cxn>
                <a:cxn ang="0">
                  <a:pos x="T4" y="T5"/>
                </a:cxn>
                <a:cxn ang="0">
                  <a:pos x="T6" y="T7"/>
                </a:cxn>
                <a:cxn ang="0">
                  <a:pos x="T8" y="T9"/>
                </a:cxn>
              </a:cxnLst>
              <a:rect l="0" t="0" r="r" b="b"/>
              <a:pathLst>
                <a:path w="12" h="3">
                  <a:moveTo>
                    <a:pt x="0" y="2"/>
                  </a:moveTo>
                  <a:lnTo>
                    <a:pt x="0" y="3"/>
                  </a:lnTo>
                  <a:lnTo>
                    <a:pt x="12" y="0"/>
                  </a:lnTo>
                  <a:lnTo>
                    <a:pt x="12" y="2"/>
                  </a:lnTo>
                  <a:lnTo>
                    <a:pt x="0"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250" name="Freeform 259">
              <a:extLst>
                <a:ext uri="{FF2B5EF4-FFF2-40B4-BE49-F238E27FC236}">
                  <a16:creationId xmlns:a16="http://schemas.microsoft.com/office/drawing/2014/main" id="{853DD1C0-534F-745F-4584-D9AE62ECA940}"/>
                </a:ext>
              </a:extLst>
            </p:cNvPr>
            <p:cNvSpPr>
              <a:spLocks/>
            </p:cNvSpPr>
            <p:nvPr/>
          </p:nvSpPr>
          <p:spPr bwMode="auto">
            <a:xfrm>
              <a:off x="2598738" y="1420812"/>
              <a:ext cx="4763" cy="14288"/>
            </a:xfrm>
            <a:custGeom>
              <a:avLst/>
              <a:gdLst>
                <a:gd name="T0" fmla="*/ 0 w 3"/>
                <a:gd name="T1" fmla="*/ 9 h 9"/>
                <a:gd name="T2" fmla="*/ 3 w 3"/>
                <a:gd name="T3" fmla="*/ 0 h 9"/>
                <a:gd name="T4" fmla="*/ 0 w 3"/>
                <a:gd name="T5" fmla="*/ 9 h 9"/>
              </a:gdLst>
              <a:ahLst/>
              <a:cxnLst>
                <a:cxn ang="0">
                  <a:pos x="T0" y="T1"/>
                </a:cxn>
                <a:cxn ang="0">
                  <a:pos x="T2" y="T3"/>
                </a:cxn>
                <a:cxn ang="0">
                  <a:pos x="T4" y="T5"/>
                </a:cxn>
              </a:cxnLst>
              <a:rect l="0" t="0" r="r" b="b"/>
              <a:pathLst>
                <a:path w="3" h="9">
                  <a:moveTo>
                    <a:pt x="0" y="9"/>
                  </a:moveTo>
                  <a:lnTo>
                    <a:pt x="3" y="0"/>
                  </a:lnTo>
                  <a:lnTo>
                    <a:pt x="0" y="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251" name="Freeform 260">
              <a:extLst>
                <a:ext uri="{FF2B5EF4-FFF2-40B4-BE49-F238E27FC236}">
                  <a16:creationId xmlns:a16="http://schemas.microsoft.com/office/drawing/2014/main" id="{7BB0B83B-78B3-8A94-C104-48BDED7D4A37}"/>
                </a:ext>
              </a:extLst>
            </p:cNvPr>
            <p:cNvSpPr>
              <a:spLocks/>
            </p:cNvSpPr>
            <p:nvPr/>
          </p:nvSpPr>
          <p:spPr bwMode="auto">
            <a:xfrm>
              <a:off x="2606675" y="1244600"/>
              <a:ext cx="46038" cy="147638"/>
            </a:xfrm>
            <a:custGeom>
              <a:avLst/>
              <a:gdLst>
                <a:gd name="T0" fmla="*/ 28 w 29"/>
                <a:gd name="T1" fmla="*/ 0 h 93"/>
                <a:gd name="T2" fmla="*/ 28 w 29"/>
                <a:gd name="T3" fmla="*/ 8 h 93"/>
                <a:gd name="T4" fmla="*/ 28 w 29"/>
                <a:gd name="T5" fmla="*/ 19 h 93"/>
                <a:gd name="T6" fmla="*/ 29 w 29"/>
                <a:gd name="T7" fmla="*/ 32 h 93"/>
                <a:gd name="T8" fmla="*/ 28 w 29"/>
                <a:gd name="T9" fmla="*/ 45 h 93"/>
                <a:gd name="T10" fmla="*/ 26 w 29"/>
                <a:gd name="T11" fmla="*/ 58 h 93"/>
                <a:gd name="T12" fmla="*/ 24 w 29"/>
                <a:gd name="T13" fmla="*/ 67 h 93"/>
                <a:gd name="T14" fmla="*/ 23 w 29"/>
                <a:gd name="T15" fmla="*/ 73 h 93"/>
                <a:gd name="T16" fmla="*/ 19 w 29"/>
                <a:gd name="T17" fmla="*/ 78 h 93"/>
                <a:gd name="T18" fmla="*/ 16 w 29"/>
                <a:gd name="T19" fmla="*/ 85 h 93"/>
                <a:gd name="T20" fmla="*/ 11 w 29"/>
                <a:gd name="T21" fmla="*/ 89 h 93"/>
                <a:gd name="T22" fmla="*/ 8 w 29"/>
                <a:gd name="T23" fmla="*/ 93 h 93"/>
                <a:gd name="T24" fmla="*/ 0 w 29"/>
                <a:gd name="T25" fmla="*/ 86 h 93"/>
                <a:gd name="T26" fmla="*/ 5 w 29"/>
                <a:gd name="T27" fmla="*/ 81 h 93"/>
                <a:gd name="T28" fmla="*/ 8 w 29"/>
                <a:gd name="T29" fmla="*/ 78 h 93"/>
                <a:gd name="T30" fmla="*/ 10 w 29"/>
                <a:gd name="T31" fmla="*/ 73 h 93"/>
                <a:gd name="T32" fmla="*/ 13 w 29"/>
                <a:gd name="T33" fmla="*/ 68 h 93"/>
                <a:gd name="T34" fmla="*/ 15 w 29"/>
                <a:gd name="T35" fmla="*/ 63 h 93"/>
                <a:gd name="T36" fmla="*/ 16 w 29"/>
                <a:gd name="T37" fmla="*/ 58 h 93"/>
                <a:gd name="T38" fmla="*/ 18 w 29"/>
                <a:gd name="T39" fmla="*/ 45 h 93"/>
                <a:gd name="T40" fmla="*/ 18 w 29"/>
                <a:gd name="T41" fmla="*/ 32 h 93"/>
                <a:gd name="T42" fmla="*/ 18 w 29"/>
                <a:gd name="T43" fmla="*/ 19 h 93"/>
                <a:gd name="T44" fmla="*/ 18 w 29"/>
                <a:gd name="T45" fmla="*/ 9 h 93"/>
                <a:gd name="T46" fmla="*/ 16 w 29"/>
                <a:gd name="T47" fmla="*/ 0 h 93"/>
                <a:gd name="T48" fmla="*/ 28 w 29"/>
                <a:gd name="T49" fmla="*/ 0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9" h="93">
                  <a:moveTo>
                    <a:pt x="28" y="0"/>
                  </a:moveTo>
                  <a:lnTo>
                    <a:pt x="28" y="8"/>
                  </a:lnTo>
                  <a:lnTo>
                    <a:pt x="28" y="19"/>
                  </a:lnTo>
                  <a:lnTo>
                    <a:pt x="29" y="32"/>
                  </a:lnTo>
                  <a:lnTo>
                    <a:pt x="28" y="45"/>
                  </a:lnTo>
                  <a:lnTo>
                    <a:pt x="26" y="58"/>
                  </a:lnTo>
                  <a:lnTo>
                    <a:pt x="24" y="67"/>
                  </a:lnTo>
                  <a:lnTo>
                    <a:pt x="23" y="73"/>
                  </a:lnTo>
                  <a:lnTo>
                    <a:pt x="19" y="78"/>
                  </a:lnTo>
                  <a:lnTo>
                    <a:pt x="16" y="85"/>
                  </a:lnTo>
                  <a:lnTo>
                    <a:pt x="11" y="89"/>
                  </a:lnTo>
                  <a:lnTo>
                    <a:pt x="8" y="93"/>
                  </a:lnTo>
                  <a:lnTo>
                    <a:pt x="0" y="86"/>
                  </a:lnTo>
                  <a:lnTo>
                    <a:pt x="5" y="81"/>
                  </a:lnTo>
                  <a:lnTo>
                    <a:pt x="8" y="78"/>
                  </a:lnTo>
                  <a:lnTo>
                    <a:pt x="10" y="73"/>
                  </a:lnTo>
                  <a:lnTo>
                    <a:pt x="13" y="68"/>
                  </a:lnTo>
                  <a:lnTo>
                    <a:pt x="15" y="63"/>
                  </a:lnTo>
                  <a:lnTo>
                    <a:pt x="16" y="58"/>
                  </a:lnTo>
                  <a:lnTo>
                    <a:pt x="18" y="45"/>
                  </a:lnTo>
                  <a:lnTo>
                    <a:pt x="18" y="32"/>
                  </a:lnTo>
                  <a:lnTo>
                    <a:pt x="18" y="19"/>
                  </a:lnTo>
                  <a:lnTo>
                    <a:pt x="18" y="9"/>
                  </a:lnTo>
                  <a:lnTo>
                    <a:pt x="16" y="0"/>
                  </a:lnTo>
                  <a:lnTo>
                    <a:pt x="2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252" name="Freeform 261">
              <a:extLst>
                <a:ext uri="{FF2B5EF4-FFF2-40B4-BE49-F238E27FC236}">
                  <a16:creationId xmlns:a16="http://schemas.microsoft.com/office/drawing/2014/main" id="{67EBD5BF-3A62-950D-E10C-8BD12D93CE7D}"/>
                </a:ext>
              </a:extLst>
            </p:cNvPr>
            <p:cNvSpPr>
              <a:spLocks/>
            </p:cNvSpPr>
            <p:nvPr/>
          </p:nvSpPr>
          <p:spPr bwMode="auto">
            <a:xfrm>
              <a:off x="2660650" y="1406525"/>
              <a:ext cx="179388" cy="127000"/>
            </a:xfrm>
            <a:custGeom>
              <a:avLst/>
              <a:gdLst>
                <a:gd name="T0" fmla="*/ 0 w 113"/>
                <a:gd name="T1" fmla="*/ 80 h 80"/>
                <a:gd name="T2" fmla="*/ 0 w 113"/>
                <a:gd name="T3" fmla="*/ 76 h 80"/>
                <a:gd name="T4" fmla="*/ 0 w 113"/>
                <a:gd name="T5" fmla="*/ 69 h 80"/>
                <a:gd name="T6" fmla="*/ 2 w 113"/>
                <a:gd name="T7" fmla="*/ 63 h 80"/>
                <a:gd name="T8" fmla="*/ 3 w 113"/>
                <a:gd name="T9" fmla="*/ 54 h 80"/>
                <a:gd name="T10" fmla="*/ 7 w 113"/>
                <a:gd name="T11" fmla="*/ 46 h 80"/>
                <a:gd name="T12" fmla="*/ 12 w 113"/>
                <a:gd name="T13" fmla="*/ 38 h 80"/>
                <a:gd name="T14" fmla="*/ 17 w 113"/>
                <a:gd name="T15" fmla="*/ 32 h 80"/>
                <a:gd name="T16" fmla="*/ 23 w 113"/>
                <a:gd name="T17" fmla="*/ 23 h 80"/>
                <a:gd name="T18" fmla="*/ 30 w 113"/>
                <a:gd name="T19" fmla="*/ 17 h 80"/>
                <a:gd name="T20" fmla="*/ 39 w 113"/>
                <a:gd name="T21" fmla="*/ 12 h 80"/>
                <a:gd name="T22" fmla="*/ 49 w 113"/>
                <a:gd name="T23" fmla="*/ 7 h 80"/>
                <a:gd name="T24" fmla="*/ 59 w 113"/>
                <a:gd name="T25" fmla="*/ 4 h 80"/>
                <a:gd name="T26" fmla="*/ 70 w 113"/>
                <a:gd name="T27" fmla="*/ 0 h 80"/>
                <a:gd name="T28" fmla="*/ 84 w 113"/>
                <a:gd name="T29" fmla="*/ 0 h 80"/>
                <a:gd name="T30" fmla="*/ 98 w 113"/>
                <a:gd name="T31" fmla="*/ 0 h 80"/>
                <a:gd name="T32" fmla="*/ 113 w 113"/>
                <a:gd name="T33" fmla="*/ 4 h 80"/>
                <a:gd name="T34" fmla="*/ 110 w 113"/>
                <a:gd name="T35" fmla="*/ 15 h 80"/>
                <a:gd name="T36" fmla="*/ 97 w 113"/>
                <a:gd name="T37" fmla="*/ 12 h 80"/>
                <a:gd name="T38" fmla="*/ 84 w 113"/>
                <a:gd name="T39" fmla="*/ 10 h 80"/>
                <a:gd name="T40" fmla="*/ 72 w 113"/>
                <a:gd name="T41" fmla="*/ 12 h 80"/>
                <a:gd name="T42" fmla="*/ 62 w 113"/>
                <a:gd name="T43" fmla="*/ 14 h 80"/>
                <a:gd name="T44" fmla="*/ 53 w 113"/>
                <a:gd name="T45" fmla="*/ 17 h 80"/>
                <a:gd name="T46" fmla="*/ 44 w 113"/>
                <a:gd name="T47" fmla="*/ 20 h 80"/>
                <a:gd name="T48" fmla="*/ 36 w 113"/>
                <a:gd name="T49" fmla="*/ 25 h 80"/>
                <a:gd name="T50" fmla="*/ 30 w 113"/>
                <a:gd name="T51" fmla="*/ 32 h 80"/>
                <a:gd name="T52" fmla="*/ 25 w 113"/>
                <a:gd name="T53" fmla="*/ 38 h 80"/>
                <a:gd name="T54" fmla="*/ 20 w 113"/>
                <a:gd name="T55" fmla="*/ 45 h 80"/>
                <a:gd name="T56" fmla="*/ 17 w 113"/>
                <a:gd name="T57" fmla="*/ 51 h 80"/>
                <a:gd name="T58" fmla="*/ 13 w 113"/>
                <a:gd name="T59" fmla="*/ 58 h 80"/>
                <a:gd name="T60" fmla="*/ 12 w 113"/>
                <a:gd name="T61" fmla="*/ 64 h 80"/>
                <a:gd name="T62" fmla="*/ 10 w 113"/>
                <a:gd name="T63" fmla="*/ 71 h 80"/>
                <a:gd name="T64" fmla="*/ 10 w 113"/>
                <a:gd name="T65" fmla="*/ 76 h 80"/>
                <a:gd name="T66" fmla="*/ 10 w 113"/>
                <a:gd name="T67" fmla="*/ 80 h 80"/>
                <a:gd name="T68" fmla="*/ 0 w 113"/>
                <a:gd name="T69"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13" h="80">
                  <a:moveTo>
                    <a:pt x="0" y="80"/>
                  </a:moveTo>
                  <a:lnTo>
                    <a:pt x="0" y="76"/>
                  </a:lnTo>
                  <a:lnTo>
                    <a:pt x="0" y="69"/>
                  </a:lnTo>
                  <a:lnTo>
                    <a:pt x="2" y="63"/>
                  </a:lnTo>
                  <a:lnTo>
                    <a:pt x="3" y="54"/>
                  </a:lnTo>
                  <a:lnTo>
                    <a:pt x="7" y="46"/>
                  </a:lnTo>
                  <a:lnTo>
                    <a:pt x="12" y="38"/>
                  </a:lnTo>
                  <a:lnTo>
                    <a:pt x="17" y="32"/>
                  </a:lnTo>
                  <a:lnTo>
                    <a:pt x="23" y="23"/>
                  </a:lnTo>
                  <a:lnTo>
                    <a:pt x="30" y="17"/>
                  </a:lnTo>
                  <a:lnTo>
                    <a:pt x="39" y="12"/>
                  </a:lnTo>
                  <a:lnTo>
                    <a:pt x="49" y="7"/>
                  </a:lnTo>
                  <a:lnTo>
                    <a:pt x="59" y="4"/>
                  </a:lnTo>
                  <a:lnTo>
                    <a:pt x="70" y="0"/>
                  </a:lnTo>
                  <a:lnTo>
                    <a:pt x="84" y="0"/>
                  </a:lnTo>
                  <a:lnTo>
                    <a:pt x="98" y="0"/>
                  </a:lnTo>
                  <a:lnTo>
                    <a:pt x="113" y="4"/>
                  </a:lnTo>
                  <a:lnTo>
                    <a:pt x="110" y="15"/>
                  </a:lnTo>
                  <a:lnTo>
                    <a:pt x="97" y="12"/>
                  </a:lnTo>
                  <a:lnTo>
                    <a:pt x="84" y="10"/>
                  </a:lnTo>
                  <a:lnTo>
                    <a:pt x="72" y="12"/>
                  </a:lnTo>
                  <a:lnTo>
                    <a:pt x="62" y="14"/>
                  </a:lnTo>
                  <a:lnTo>
                    <a:pt x="53" y="17"/>
                  </a:lnTo>
                  <a:lnTo>
                    <a:pt x="44" y="20"/>
                  </a:lnTo>
                  <a:lnTo>
                    <a:pt x="36" y="25"/>
                  </a:lnTo>
                  <a:lnTo>
                    <a:pt x="30" y="32"/>
                  </a:lnTo>
                  <a:lnTo>
                    <a:pt x="25" y="38"/>
                  </a:lnTo>
                  <a:lnTo>
                    <a:pt x="20" y="45"/>
                  </a:lnTo>
                  <a:lnTo>
                    <a:pt x="17" y="51"/>
                  </a:lnTo>
                  <a:lnTo>
                    <a:pt x="13" y="58"/>
                  </a:lnTo>
                  <a:lnTo>
                    <a:pt x="12" y="64"/>
                  </a:lnTo>
                  <a:lnTo>
                    <a:pt x="10" y="71"/>
                  </a:lnTo>
                  <a:lnTo>
                    <a:pt x="10" y="76"/>
                  </a:lnTo>
                  <a:lnTo>
                    <a:pt x="10" y="80"/>
                  </a:lnTo>
                  <a:lnTo>
                    <a:pt x="0" y="8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253" name="Freeform 262">
              <a:extLst>
                <a:ext uri="{FF2B5EF4-FFF2-40B4-BE49-F238E27FC236}">
                  <a16:creationId xmlns:a16="http://schemas.microsoft.com/office/drawing/2014/main" id="{A6CB88A7-ECAC-7D85-0E4B-8CA5B20D504C}"/>
                </a:ext>
              </a:extLst>
            </p:cNvPr>
            <p:cNvSpPr>
              <a:spLocks/>
            </p:cNvSpPr>
            <p:nvPr/>
          </p:nvSpPr>
          <p:spPr bwMode="auto">
            <a:xfrm>
              <a:off x="2835275" y="1412875"/>
              <a:ext cx="119063" cy="93663"/>
            </a:xfrm>
            <a:custGeom>
              <a:avLst/>
              <a:gdLst>
                <a:gd name="T0" fmla="*/ 3 w 75"/>
                <a:gd name="T1" fmla="*/ 0 h 59"/>
                <a:gd name="T2" fmla="*/ 11 w 75"/>
                <a:gd name="T3" fmla="*/ 3 h 59"/>
                <a:gd name="T4" fmla="*/ 19 w 75"/>
                <a:gd name="T5" fmla="*/ 8 h 59"/>
                <a:gd name="T6" fmla="*/ 39 w 75"/>
                <a:gd name="T7" fmla="*/ 23 h 59"/>
                <a:gd name="T8" fmla="*/ 59 w 75"/>
                <a:gd name="T9" fmla="*/ 37 h 59"/>
                <a:gd name="T10" fmla="*/ 75 w 75"/>
                <a:gd name="T11" fmla="*/ 50 h 59"/>
                <a:gd name="T12" fmla="*/ 68 w 75"/>
                <a:gd name="T13" fmla="*/ 59 h 59"/>
                <a:gd name="T14" fmla="*/ 52 w 75"/>
                <a:gd name="T15" fmla="*/ 47 h 59"/>
                <a:gd name="T16" fmla="*/ 32 w 75"/>
                <a:gd name="T17" fmla="*/ 31 h 59"/>
                <a:gd name="T18" fmla="*/ 14 w 75"/>
                <a:gd name="T19" fmla="*/ 18 h 59"/>
                <a:gd name="T20" fmla="*/ 6 w 75"/>
                <a:gd name="T21" fmla="*/ 13 h 59"/>
                <a:gd name="T22" fmla="*/ 0 w 75"/>
                <a:gd name="T23" fmla="*/ 10 h 59"/>
                <a:gd name="T24" fmla="*/ 3 w 75"/>
                <a:gd name="T25"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5" h="59">
                  <a:moveTo>
                    <a:pt x="3" y="0"/>
                  </a:moveTo>
                  <a:lnTo>
                    <a:pt x="11" y="3"/>
                  </a:lnTo>
                  <a:lnTo>
                    <a:pt x="19" y="8"/>
                  </a:lnTo>
                  <a:lnTo>
                    <a:pt x="39" y="23"/>
                  </a:lnTo>
                  <a:lnTo>
                    <a:pt x="59" y="37"/>
                  </a:lnTo>
                  <a:lnTo>
                    <a:pt x="75" y="50"/>
                  </a:lnTo>
                  <a:lnTo>
                    <a:pt x="68" y="59"/>
                  </a:lnTo>
                  <a:lnTo>
                    <a:pt x="52" y="47"/>
                  </a:lnTo>
                  <a:lnTo>
                    <a:pt x="32" y="31"/>
                  </a:lnTo>
                  <a:lnTo>
                    <a:pt x="14" y="18"/>
                  </a:lnTo>
                  <a:lnTo>
                    <a:pt x="6" y="13"/>
                  </a:lnTo>
                  <a:lnTo>
                    <a:pt x="0" y="10"/>
                  </a:lnTo>
                  <a:lnTo>
                    <a:pt x="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254" name="Freeform 263">
              <a:extLst>
                <a:ext uri="{FF2B5EF4-FFF2-40B4-BE49-F238E27FC236}">
                  <a16:creationId xmlns:a16="http://schemas.microsoft.com/office/drawing/2014/main" id="{F9CC0BA1-0741-C788-FDFF-39AA0C3F3D2B}"/>
                </a:ext>
              </a:extLst>
            </p:cNvPr>
            <p:cNvSpPr>
              <a:spLocks/>
            </p:cNvSpPr>
            <p:nvPr/>
          </p:nvSpPr>
          <p:spPr bwMode="auto">
            <a:xfrm>
              <a:off x="2835275" y="1412875"/>
              <a:ext cx="7938" cy="17463"/>
            </a:xfrm>
            <a:custGeom>
              <a:avLst/>
              <a:gdLst>
                <a:gd name="T0" fmla="*/ 3 w 5"/>
                <a:gd name="T1" fmla="*/ 0 h 11"/>
                <a:gd name="T2" fmla="*/ 5 w 5"/>
                <a:gd name="T3" fmla="*/ 1 h 11"/>
                <a:gd name="T4" fmla="*/ 3 w 5"/>
                <a:gd name="T5" fmla="*/ 0 h 11"/>
                <a:gd name="T6" fmla="*/ 0 w 5"/>
                <a:gd name="T7" fmla="*/ 10 h 11"/>
                <a:gd name="T8" fmla="*/ 0 w 5"/>
                <a:gd name="T9" fmla="*/ 11 h 11"/>
                <a:gd name="T10" fmla="*/ 3 w 5"/>
                <a:gd name="T11" fmla="*/ 0 h 11"/>
              </a:gdLst>
              <a:ahLst/>
              <a:cxnLst>
                <a:cxn ang="0">
                  <a:pos x="T0" y="T1"/>
                </a:cxn>
                <a:cxn ang="0">
                  <a:pos x="T2" y="T3"/>
                </a:cxn>
                <a:cxn ang="0">
                  <a:pos x="T4" y="T5"/>
                </a:cxn>
                <a:cxn ang="0">
                  <a:pos x="T6" y="T7"/>
                </a:cxn>
                <a:cxn ang="0">
                  <a:pos x="T8" y="T9"/>
                </a:cxn>
                <a:cxn ang="0">
                  <a:pos x="T10" y="T11"/>
                </a:cxn>
              </a:cxnLst>
              <a:rect l="0" t="0" r="r" b="b"/>
              <a:pathLst>
                <a:path w="5" h="11">
                  <a:moveTo>
                    <a:pt x="3" y="0"/>
                  </a:moveTo>
                  <a:lnTo>
                    <a:pt x="5" y="1"/>
                  </a:lnTo>
                  <a:lnTo>
                    <a:pt x="3" y="0"/>
                  </a:lnTo>
                  <a:lnTo>
                    <a:pt x="0" y="10"/>
                  </a:lnTo>
                  <a:lnTo>
                    <a:pt x="0" y="11"/>
                  </a:lnTo>
                  <a:lnTo>
                    <a:pt x="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255" name="Freeform 264">
              <a:extLst>
                <a:ext uri="{FF2B5EF4-FFF2-40B4-BE49-F238E27FC236}">
                  <a16:creationId xmlns:a16="http://schemas.microsoft.com/office/drawing/2014/main" id="{E765CA7C-EB2B-D7C9-7957-BD6D47A63DBB}"/>
                </a:ext>
              </a:extLst>
            </p:cNvPr>
            <p:cNvSpPr>
              <a:spLocks/>
            </p:cNvSpPr>
            <p:nvPr/>
          </p:nvSpPr>
          <p:spPr bwMode="auto">
            <a:xfrm>
              <a:off x="2943225" y="1492250"/>
              <a:ext cx="100013" cy="63500"/>
            </a:xfrm>
            <a:custGeom>
              <a:avLst/>
              <a:gdLst>
                <a:gd name="T0" fmla="*/ 7 w 63"/>
                <a:gd name="T1" fmla="*/ 0 h 40"/>
                <a:gd name="T2" fmla="*/ 35 w 63"/>
                <a:gd name="T3" fmla="*/ 17 h 40"/>
                <a:gd name="T4" fmla="*/ 53 w 63"/>
                <a:gd name="T5" fmla="*/ 26 h 40"/>
                <a:gd name="T6" fmla="*/ 58 w 63"/>
                <a:gd name="T7" fmla="*/ 28 h 40"/>
                <a:gd name="T8" fmla="*/ 63 w 63"/>
                <a:gd name="T9" fmla="*/ 30 h 40"/>
                <a:gd name="T10" fmla="*/ 59 w 63"/>
                <a:gd name="T11" fmla="*/ 40 h 40"/>
                <a:gd name="T12" fmla="*/ 54 w 63"/>
                <a:gd name="T13" fmla="*/ 40 h 40"/>
                <a:gd name="T14" fmla="*/ 48 w 63"/>
                <a:gd name="T15" fmla="*/ 36 h 40"/>
                <a:gd name="T16" fmla="*/ 30 w 63"/>
                <a:gd name="T17" fmla="*/ 26 h 40"/>
                <a:gd name="T18" fmla="*/ 0 w 63"/>
                <a:gd name="T19" fmla="*/ 9 h 40"/>
                <a:gd name="T20" fmla="*/ 7 w 63"/>
                <a:gd name="T21"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3" h="40">
                  <a:moveTo>
                    <a:pt x="7" y="0"/>
                  </a:moveTo>
                  <a:lnTo>
                    <a:pt x="35" y="17"/>
                  </a:lnTo>
                  <a:lnTo>
                    <a:pt x="53" y="26"/>
                  </a:lnTo>
                  <a:lnTo>
                    <a:pt x="58" y="28"/>
                  </a:lnTo>
                  <a:lnTo>
                    <a:pt x="63" y="30"/>
                  </a:lnTo>
                  <a:lnTo>
                    <a:pt x="59" y="40"/>
                  </a:lnTo>
                  <a:lnTo>
                    <a:pt x="54" y="40"/>
                  </a:lnTo>
                  <a:lnTo>
                    <a:pt x="48" y="36"/>
                  </a:lnTo>
                  <a:lnTo>
                    <a:pt x="30" y="26"/>
                  </a:lnTo>
                  <a:lnTo>
                    <a:pt x="0" y="9"/>
                  </a:lnTo>
                  <a:lnTo>
                    <a:pt x="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256" name="Freeform 265">
              <a:extLst>
                <a:ext uri="{FF2B5EF4-FFF2-40B4-BE49-F238E27FC236}">
                  <a16:creationId xmlns:a16="http://schemas.microsoft.com/office/drawing/2014/main" id="{53D492C2-7847-B2A2-9DF6-2AAA27C1CAB5}"/>
                </a:ext>
              </a:extLst>
            </p:cNvPr>
            <p:cNvSpPr>
              <a:spLocks/>
            </p:cNvSpPr>
            <p:nvPr/>
          </p:nvSpPr>
          <p:spPr bwMode="auto">
            <a:xfrm>
              <a:off x="2943225" y="1492250"/>
              <a:ext cx="11113" cy="14288"/>
            </a:xfrm>
            <a:custGeom>
              <a:avLst/>
              <a:gdLst>
                <a:gd name="T0" fmla="*/ 0 w 7"/>
                <a:gd name="T1" fmla="*/ 9 h 9"/>
                <a:gd name="T2" fmla="*/ 7 w 7"/>
                <a:gd name="T3" fmla="*/ 0 h 9"/>
                <a:gd name="T4" fmla="*/ 0 w 7"/>
                <a:gd name="T5" fmla="*/ 9 h 9"/>
              </a:gdLst>
              <a:ahLst/>
              <a:cxnLst>
                <a:cxn ang="0">
                  <a:pos x="T0" y="T1"/>
                </a:cxn>
                <a:cxn ang="0">
                  <a:pos x="T2" y="T3"/>
                </a:cxn>
                <a:cxn ang="0">
                  <a:pos x="T4" y="T5"/>
                </a:cxn>
              </a:cxnLst>
              <a:rect l="0" t="0" r="r" b="b"/>
              <a:pathLst>
                <a:path w="7" h="9">
                  <a:moveTo>
                    <a:pt x="0" y="9"/>
                  </a:moveTo>
                  <a:lnTo>
                    <a:pt x="7" y="0"/>
                  </a:lnTo>
                  <a:lnTo>
                    <a:pt x="0" y="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257" name="Freeform 266">
              <a:extLst>
                <a:ext uri="{FF2B5EF4-FFF2-40B4-BE49-F238E27FC236}">
                  <a16:creationId xmlns:a16="http://schemas.microsoft.com/office/drawing/2014/main" id="{A7C26747-E765-2273-C0E7-ED0AC28697BC}"/>
                </a:ext>
              </a:extLst>
            </p:cNvPr>
            <p:cNvSpPr>
              <a:spLocks/>
            </p:cNvSpPr>
            <p:nvPr/>
          </p:nvSpPr>
          <p:spPr bwMode="auto">
            <a:xfrm>
              <a:off x="2892425" y="1536700"/>
              <a:ext cx="147638" cy="36513"/>
            </a:xfrm>
            <a:custGeom>
              <a:avLst/>
              <a:gdLst>
                <a:gd name="T0" fmla="*/ 93 w 93"/>
                <a:gd name="T1" fmla="*/ 12 h 23"/>
                <a:gd name="T2" fmla="*/ 85 w 93"/>
                <a:gd name="T3" fmla="*/ 12 h 23"/>
                <a:gd name="T4" fmla="*/ 73 w 93"/>
                <a:gd name="T5" fmla="*/ 12 h 23"/>
                <a:gd name="T6" fmla="*/ 60 w 93"/>
                <a:gd name="T7" fmla="*/ 12 h 23"/>
                <a:gd name="T8" fmla="*/ 44 w 93"/>
                <a:gd name="T9" fmla="*/ 12 h 23"/>
                <a:gd name="T10" fmla="*/ 29 w 93"/>
                <a:gd name="T11" fmla="*/ 15 h 23"/>
                <a:gd name="T12" fmla="*/ 23 w 93"/>
                <a:gd name="T13" fmla="*/ 15 h 23"/>
                <a:gd name="T14" fmla="*/ 16 w 93"/>
                <a:gd name="T15" fmla="*/ 18 h 23"/>
                <a:gd name="T16" fmla="*/ 11 w 93"/>
                <a:gd name="T17" fmla="*/ 20 h 23"/>
                <a:gd name="T18" fmla="*/ 6 w 93"/>
                <a:gd name="T19" fmla="*/ 23 h 23"/>
                <a:gd name="T20" fmla="*/ 0 w 93"/>
                <a:gd name="T21" fmla="*/ 15 h 23"/>
                <a:gd name="T22" fmla="*/ 5 w 93"/>
                <a:gd name="T23" fmla="*/ 12 h 23"/>
                <a:gd name="T24" fmla="*/ 11 w 93"/>
                <a:gd name="T25" fmla="*/ 8 h 23"/>
                <a:gd name="T26" fmla="*/ 19 w 93"/>
                <a:gd name="T27" fmla="*/ 5 h 23"/>
                <a:gd name="T28" fmla="*/ 26 w 93"/>
                <a:gd name="T29" fmla="*/ 3 h 23"/>
                <a:gd name="T30" fmla="*/ 42 w 93"/>
                <a:gd name="T31" fmla="*/ 2 h 23"/>
                <a:gd name="T32" fmla="*/ 59 w 93"/>
                <a:gd name="T33" fmla="*/ 0 h 23"/>
                <a:gd name="T34" fmla="*/ 73 w 93"/>
                <a:gd name="T35" fmla="*/ 0 h 23"/>
                <a:gd name="T36" fmla="*/ 86 w 93"/>
                <a:gd name="T37" fmla="*/ 2 h 23"/>
                <a:gd name="T38" fmla="*/ 93 w 93"/>
                <a:gd name="T39" fmla="*/ 2 h 23"/>
                <a:gd name="T40" fmla="*/ 93 w 93"/>
                <a:gd name="T41" fmla="*/ 1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3" h="23">
                  <a:moveTo>
                    <a:pt x="93" y="12"/>
                  </a:moveTo>
                  <a:lnTo>
                    <a:pt x="85" y="12"/>
                  </a:lnTo>
                  <a:lnTo>
                    <a:pt x="73" y="12"/>
                  </a:lnTo>
                  <a:lnTo>
                    <a:pt x="60" y="12"/>
                  </a:lnTo>
                  <a:lnTo>
                    <a:pt x="44" y="12"/>
                  </a:lnTo>
                  <a:lnTo>
                    <a:pt x="29" y="15"/>
                  </a:lnTo>
                  <a:lnTo>
                    <a:pt x="23" y="15"/>
                  </a:lnTo>
                  <a:lnTo>
                    <a:pt x="16" y="18"/>
                  </a:lnTo>
                  <a:lnTo>
                    <a:pt x="11" y="20"/>
                  </a:lnTo>
                  <a:lnTo>
                    <a:pt x="6" y="23"/>
                  </a:lnTo>
                  <a:lnTo>
                    <a:pt x="0" y="15"/>
                  </a:lnTo>
                  <a:lnTo>
                    <a:pt x="5" y="12"/>
                  </a:lnTo>
                  <a:lnTo>
                    <a:pt x="11" y="8"/>
                  </a:lnTo>
                  <a:lnTo>
                    <a:pt x="19" y="5"/>
                  </a:lnTo>
                  <a:lnTo>
                    <a:pt x="26" y="3"/>
                  </a:lnTo>
                  <a:lnTo>
                    <a:pt x="42" y="2"/>
                  </a:lnTo>
                  <a:lnTo>
                    <a:pt x="59" y="0"/>
                  </a:lnTo>
                  <a:lnTo>
                    <a:pt x="73" y="0"/>
                  </a:lnTo>
                  <a:lnTo>
                    <a:pt x="86" y="2"/>
                  </a:lnTo>
                  <a:lnTo>
                    <a:pt x="93" y="2"/>
                  </a:lnTo>
                  <a:lnTo>
                    <a:pt x="93"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258" name="Freeform 267">
              <a:extLst>
                <a:ext uri="{FF2B5EF4-FFF2-40B4-BE49-F238E27FC236}">
                  <a16:creationId xmlns:a16="http://schemas.microsoft.com/office/drawing/2014/main" id="{F64ED440-44B2-8FC7-81A9-C1BF122F8CDF}"/>
                </a:ext>
              </a:extLst>
            </p:cNvPr>
            <p:cNvSpPr>
              <a:spLocks/>
            </p:cNvSpPr>
            <p:nvPr/>
          </p:nvSpPr>
          <p:spPr bwMode="auto">
            <a:xfrm>
              <a:off x="3036888" y="1539875"/>
              <a:ext cx="6350" cy="15875"/>
            </a:xfrm>
            <a:custGeom>
              <a:avLst/>
              <a:gdLst>
                <a:gd name="T0" fmla="*/ 4 w 4"/>
                <a:gd name="T1" fmla="*/ 0 h 10"/>
                <a:gd name="T2" fmla="*/ 2 w 4"/>
                <a:gd name="T3" fmla="*/ 10 h 10"/>
                <a:gd name="T4" fmla="*/ 2 w 4"/>
                <a:gd name="T5" fmla="*/ 0 h 10"/>
                <a:gd name="T6" fmla="*/ 0 w 4"/>
                <a:gd name="T7" fmla="*/ 10 h 10"/>
                <a:gd name="T8" fmla="*/ 4 w 4"/>
                <a:gd name="T9" fmla="*/ 0 h 10"/>
              </a:gdLst>
              <a:ahLst/>
              <a:cxnLst>
                <a:cxn ang="0">
                  <a:pos x="T0" y="T1"/>
                </a:cxn>
                <a:cxn ang="0">
                  <a:pos x="T2" y="T3"/>
                </a:cxn>
                <a:cxn ang="0">
                  <a:pos x="T4" y="T5"/>
                </a:cxn>
                <a:cxn ang="0">
                  <a:pos x="T6" y="T7"/>
                </a:cxn>
                <a:cxn ang="0">
                  <a:pos x="T8" y="T9"/>
                </a:cxn>
              </a:cxnLst>
              <a:rect l="0" t="0" r="r" b="b"/>
              <a:pathLst>
                <a:path w="4" h="10">
                  <a:moveTo>
                    <a:pt x="4" y="0"/>
                  </a:moveTo>
                  <a:lnTo>
                    <a:pt x="2" y="10"/>
                  </a:lnTo>
                  <a:lnTo>
                    <a:pt x="2" y="0"/>
                  </a:lnTo>
                  <a:lnTo>
                    <a:pt x="0" y="10"/>
                  </a:lnTo>
                  <a:lnTo>
                    <a:pt x="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259" name="Freeform 268">
              <a:extLst>
                <a:ext uri="{FF2B5EF4-FFF2-40B4-BE49-F238E27FC236}">
                  <a16:creationId xmlns:a16="http://schemas.microsoft.com/office/drawing/2014/main" id="{550A8BCE-F33C-928A-6E14-BA60630FB0F1}"/>
                </a:ext>
              </a:extLst>
            </p:cNvPr>
            <p:cNvSpPr>
              <a:spLocks/>
            </p:cNvSpPr>
            <p:nvPr/>
          </p:nvSpPr>
          <p:spPr bwMode="auto">
            <a:xfrm>
              <a:off x="2754313" y="1560512"/>
              <a:ext cx="147638" cy="58738"/>
            </a:xfrm>
            <a:custGeom>
              <a:avLst/>
              <a:gdLst>
                <a:gd name="T0" fmla="*/ 93 w 93"/>
                <a:gd name="T1" fmla="*/ 8 h 37"/>
                <a:gd name="T2" fmla="*/ 87 w 93"/>
                <a:gd name="T3" fmla="*/ 13 h 37"/>
                <a:gd name="T4" fmla="*/ 75 w 93"/>
                <a:gd name="T5" fmla="*/ 19 h 37"/>
                <a:gd name="T6" fmla="*/ 64 w 93"/>
                <a:gd name="T7" fmla="*/ 24 h 37"/>
                <a:gd name="T8" fmla="*/ 51 w 93"/>
                <a:gd name="T9" fmla="*/ 29 h 37"/>
                <a:gd name="T10" fmla="*/ 36 w 93"/>
                <a:gd name="T11" fmla="*/ 34 h 37"/>
                <a:gd name="T12" fmla="*/ 23 w 93"/>
                <a:gd name="T13" fmla="*/ 36 h 37"/>
                <a:gd name="T14" fmla="*/ 10 w 93"/>
                <a:gd name="T15" fmla="*/ 37 h 37"/>
                <a:gd name="T16" fmla="*/ 3 w 93"/>
                <a:gd name="T17" fmla="*/ 36 h 37"/>
                <a:gd name="T18" fmla="*/ 0 w 93"/>
                <a:gd name="T19" fmla="*/ 36 h 37"/>
                <a:gd name="T20" fmla="*/ 2 w 93"/>
                <a:gd name="T21" fmla="*/ 24 h 37"/>
                <a:gd name="T22" fmla="*/ 7 w 93"/>
                <a:gd name="T23" fmla="*/ 26 h 37"/>
                <a:gd name="T24" fmla="*/ 10 w 93"/>
                <a:gd name="T25" fmla="*/ 26 h 37"/>
                <a:gd name="T26" fmla="*/ 21 w 93"/>
                <a:gd name="T27" fmla="*/ 26 h 37"/>
                <a:gd name="T28" fmla="*/ 34 w 93"/>
                <a:gd name="T29" fmla="*/ 23 h 37"/>
                <a:gd name="T30" fmla="*/ 46 w 93"/>
                <a:gd name="T31" fmla="*/ 19 h 37"/>
                <a:gd name="T32" fmla="*/ 59 w 93"/>
                <a:gd name="T33" fmla="*/ 15 h 37"/>
                <a:gd name="T34" fmla="*/ 70 w 93"/>
                <a:gd name="T35" fmla="*/ 10 h 37"/>
                <a:gd name="T36" fmla="*/ 80 w 93"/>
                <a:gd name="T37" fmla="*/ 5 h 37"/>
                <a:gd name="T38" fmla="*/ 87 w 93"/>
                <a:gd name="T39" fmla="*/ 0 h 37"/>
                <a:gd name="T40" fmla="*/ 93 w 93"/>
                <a:gd name="T41" fmla="*/ 8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3" h="37">
                  <a:moveTo>
                    <a:pt x="93" y="8"/>
                  </a:moveTo>
                  <a:lnTo>
                    <a:pt x="87" y="13"/>
                  </a:lnTo>
                  <a:lnTo>
                    <a:pt x="75" y="19"/>
                  </a:lnTo>
                  <a:lnTo>
                    <a:pt x="64" y="24"/>
                  </a:lnTo>
                  <a:lnTo>
                    <a:pt x="51" y="29"/>
                  </a:lnTo>
                  <a:lnTo>
                    <a:pt x="36" y="34"/>
                  </a:lnTo>
                  <a:lnTo>
                    <a:pt x="23" y="36"/>
                  </a:lnTo>
                  <a:lnTo>
                    <a:pt x="10" y="37"/>
                  </a:lnTo>
                  <a:lnTo>
                    <a:pt x="3" y="36"/>
                  </a:lnTo>
                  <a:lnTo>
                    <a:pt x="0" y="36"/>
                  </a:lnTo>
                  <a:lnTo>
                    <a:pt x="2" y="24"/>
                  </a:lnTo>
                  <a:lnTo>
                    <a:pt x="7" y="26"/>
                  </a:lnTo>
                  <a:lnTo>
                    <a:pt x="10" y="26"/>
                  </a:lnTo>
                  <a:lnTo>
                    <a:pt x="21" y="26"/>
                  </a:lnTo>
                  <a:lnTo>
                    <a:pt x="34" y="23"/>
                  </a:lnTo>
                  <a:lnTo>
                    <a:pt x="46" y="19"/>
                  </a:lnTo>
                  <a:lnTo>
                    <a:pt x="59" y="15"/>
                  </a:lnTo>
                  <a:lnTo>
                    <a:pt x="70" y="10"/>
                  </a:lnTo>
                  <a:lnTo>
                    <a:pt x="80" y="5"/>
                  </a:lnTo>
                  <a:lnTo>
                    <a:pt x="87" y="0"/>
                  </a:lnTo>
                  <a:lnTo>
                    <a:pt x="93" y="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260" name="Freeform 269">
              <a:extLst>
                <a:ext uri="{FF2B5EF4-FFF2-40B4-BE49-F238E27FC236}">
                  <a16:creationId xmlns:a16="http://schemas.microsoft.com/office/drawing/2014/main" id="{C7266C58-1685-B8CC-948F-A54ED1F5C5EA}"/>
                </a:ext>
              </a:extLst>
            </p:cNvPr>
            <p:cNvSpPr>
              <a:spLocks/>
            </p:cNvSpPr>
            <p:nvPr/>
          </p:nvSpPr>
          <p:spPr bwMode="auto">
            <a:xfrm>
              <a:off x="2892425" y="1560512"/>
              <a:ext cx="9525" cy="12700"/>
            </a:xfrm>
            <a:custGeom>
              <a:avLst/>
              <a:gdLst>
                <a:gd name="T0" fmla="*/ 0 w 6"/>
                <a:gd name="T1" fmla="*/ 0 h 8"/>
                <a:gd name="T2" fmla="*/ 6 w 6"/>
                <a:gd name="T3" fmla="*/ 8 h 8"/>
                <a:gd name="T4" fmla="*/ 0 w 6"/>
                <a:gd name="T5" fmla="*/ 0 h 8"/>
              </a:gdLst>
              <a:ahLst/>
              <a:cxnLst>
                <a:cxn ang="0">
                  <a:pos x="T0" y="T1"/>
                </a:cxn>
                <a:cxn ang="0">
                  <a:pos x="T2" y="T3"/>
                </a:cxn>
                <a:cxn ang="0">
                  <a:pos x="T4" y="T5"/>
                </a:cxn>
              </a:cxnLst>
              <a:rect l="0" t="0" r="r" b="b"/>
              <a:pathLst>
                <a:path w="6" h="8">
                  <a:moveTo>
                    <a:pt x="0" y="0"/>
                  </a:moveTo>
                  <a:lnTo>
                    <a:pt x="6" y="8"/>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261" name="Freeform 270">
              <a:extLst>
                <a:ext uri="{FF2B5EF4-FFF2-40B4-BE49-F238E27FC236}">
                  <a16:creationId xmlns:a16="http://schemas.microsoft.com/office/drawing/2014/main" id="{4AD37A76-3038-3284-4B94-6A58239FE972}"/>
                </a:ext>
              </a:extLst>
            </p:cNvPr>
            <p:cNvSpPr>
              <a:spLocks/>
            </p:cNvSpPr>
            <p:nvPr/>
          </p:nvSpPr>
          <p:spPr bwMode="auto">
            <a:xfrm>
              <a:off x="2660650" y="1531937"/>
              <a:ext cx="98425" cy="82550"/>
            </a:xfrm>
            <a:custGeom>
              <a:avLst/>
              <a:gdLst>
                <a:gd name="T0" fmla="*/ 57 w 62"/>
                <a:gd name="T1" fmla="*/ 52 h 52"/>
                <a:gd name="T2" fmla="*/ 43 w 62"/>
                <a:gd name="T3" fmla="*/ 46 h 52"/>
                <a:gd name="T4" fmla="*/ 33 w 62"/>
                <a:gd name="T5" fmla="*/ 41 h 52"/>
                <a:gd name="T6" fmla="*/ 25 w 62"/>
                <a:gd name="T7" fmla="*/ 36 h 52"/>
                <a:gd name="T8" fmla="*/ 17 w 62"/>
                <a:gd name="T9" fmla="*/ 29 h 52"/>
                <a:gd name="T10" fmla="*/ 10 w 62"/>
                <a:gd name="T11" fmla="*/ 21 h 52"/>
                <a:gd name="T12" fmla="*/ 3 w 62"/>
                <a:gd name="T13" fmla="*/ 13 h 52"/>
                <a:gd name="T14" fmla="*/ 0 w 62"/>
                <a:gd name="T15" fmla="*/ 3 h 52"/>
                <a:gd name="T16" fmla="*/ 10 w 62"/>
                <a:gd name="T17" fmla="*/ 0 h 52"/>
                <a:gd name="T18" fmla="*/ 13 w 62"/>
                <a:gd name="T19" fmla="*/ 8 h 52"/>
                <a:gd name="T20" fmla="*/ 18 w 62"/>
                <a:gd name="T21" fmla="*/ 15 h 52"/>
                <a:gd name="T22" fmla="*/ 25 w 62"/>
                <a:gd name="T23" fmla="*/ 21 h 52"/>
                <a:gd name="T24" fmla="*/ 31 w 62"/>
                <a:gd name="T25" fmla="*/ 28 h 52"/>
                <a:gd name="T26" fmla="*/ 39 w 62"/>
                <a:gd name="T27" fmla="*/ 33 h 52"/>
                <a:gd name="T28" fmla="*/ 48 w 62"/>
                <a:gd name="T29" fmla="*/ 37 h 52"/>
                <a:gd name="T30" fmla="*/ 62 w 62"/>
                <a:gd name="T31" fmla="*/ 44 h 52"/>
                <a:gd name="T32" fmla="*/ 57 w 62"/>
                <a:gd name="T33" fmla="*/ 5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 h="52">
                  <a:moveTo>
                    <a:pt x="57" y="52"/>
                  </a:moveTo>
                  <a:lnTo>
                    <a:pt x="43" y="46"/>
                  </a:lnTo>
                  <a:lnTo>
                    <a:pt x="33" y="41"/>
                  </a:lnTo>
                  <a:lnTo>
                    <a:pt x="25" y="36"/>
                  </a:lnTo>
                  <a:lnTo>
                    <a:pt x="17" y="29"/>
                  </a:lnTo>
                  <a:lnTo>
                    <a:pt x="10" y="21"/>
                  </a:lnTo>
                  <a:lnTo>
                    <a:pt x="3" y="13"/>
                  </a:lnTo>
                  <a:lnTo>
                    <a:pt x="0" y="3"/>
                  </a:lnTo>
                  <a:lnTo>
                    <a:pt x="10" y="0"/>
                  </a:lnTo>
                  <a:lnTo>
                    <a:pt x="13" y="8"/>
                  </a:lnTo>
                  <a:lnTo>
                    <a:pt x="18" y="15"/>
                  </a:lnTo>
                  <a:lnTo>
                    <a:pt x="25" y="21"/>
                  </a:lnTo>
                  <a:lnTo>
                    <a:pt x="31" y="28"/>
                  </a:lnTo>
                  <a:lnTo>
                    <a:pt x="39" y="33"/>
                  </a:lnTo>
                  <a:lnTo>
                    <a:pt x="48" y="37"/>
                  </a:lnTo>
                  <a:lnTo>
                    <a:pt x="62" y="44"/>
                  </a:lnTo>
                  <a:lnTo>
                    <a:pt x="57" y="5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262" name="Freeform 271">
              <a:extLst>
                <a:ext uri="{FF2B5EF4-FFF2-40B4-BE49-F238E27FC236}">
                  <a16:creationId xmlns:a16="http://schemas.microsoft.com/office/drawing/2014/main" id="{41096661-2283-747F-B5C2-627F6BB64516}"/>
                </a:ext>
              </a:extLst>
            </p:cNvPr>
            <p:cNvSpPr>
              <a:spLocks/>
            </p:cNvSpPr>
            <p:nvPr/>
          </p:nvSpPr>
          <p:spPr bwMode="auto">
            <a:xfrm>
              <a:off x="2751138" y="1598612"/>
              <a:ext cx="7938" cy="19050"/>
            </a:xfrm>
            <a:custGeom>
              <a:avLst/>
              <a:gdLst>
                <a:gd name="T0" fmla="*/ 2 w 5"/>
                <a:gd name="T1" fmla="*/ 12 h 12"/>
                <a:gd name="T2" fmla="*/ 0 w 5"/>
                <a:gd name="T3" fmla="*/ 10 h 12"/>
                <a:gd name="T4" fmla="*/ 5 w 5"/>
                <a:gd name="T5" fmla="*/ 2 h 12"/>
                <a:gd name="T6" fmla="*/ 4 w 5"/>
                <a:gd name="T7" fmla="*/ 0 h 12"/>
                <a:gd name="T8" fmla="*/ 2 w 5"/>
                <a:gd name="T9" fmla="*/ 12 h 12"/>
              </a:gdLst>
              <a:ahLst/>
              <a:cxnLst>
                <a:cxn ang="0">
                  <a:pos x="T0" y="T1"/>
                </a:cxn>
                <a:cxn ang="0">
                  <a:pos x="T2" y="T3"/>
                </a:cxn>
                <a:cxn ang="0">
                  <a:pos x="T4" y="T5"/>
                </a:cxn>
                <a:cxn ang="0">
                  <a:pos x="T6" y="T7"/>
                </a:cxn>
                <a:cxn ang="0">
                  <a:pos x="T8" y="T9"/>
                </a:cxn>
              </a:cxnLst>
              <a:rect l="0" t="0" r="r" b="b"/>
              <a:pathLst>
                <a:path w="5" h="12">
                  <a:moveTo>
                    <a:pt x="2" y="12"/>
                  </a:moveTo>
                  <a:lnTo>
                    <a:pt x="0" y="10"/>
                  </a:lnTo>
                  <a:lnTo>
                    <a:pt x="5" y="2"/>
                  </a:lnTo>
                  <a:lnTo>
                    <a:pt x="4" y="0"/>
                  </a:lnTo>
                  <a:lnTo>
                    <a:pt x="2"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263" name="Freeform 272">
              <a:extLst>
                <a:ext uri="{FF2B5EF4-FFF2-40B4-BE49-F238E27FC236}">
                  <a16:creationId xmlns:a16="http://schemas.microsoft.com/office/drawing/2014/main" id="{6A0BA309-70A4-6EA6-CC66-27A3F974FBCF}"/>
                </a:ext>
              </a:extLst>
            </p:cNvPr>
            <p:cNvSpPr>
              <a:spLocks/>
            </p:cNvSpPr>
            <p:nvPr/>
          </p:nvSpPr>
          <p:spPr bwMode="auto">
            <a:xfrm>
              <a:off x="2660650" y="1531937"/>
              <a:ext cx="15875" cy="4763"/>
            </a:xfrm>
            <a:custGeom>
              <a:avLst/>
              <a:gdLst>
                <a:gd name="T0" fmla="*/ 0 w 10"/>
                <a:gd name="T1" fmla="*/ 3 h 3"/>
                <a:gd name="T2" fmla="*/ 0 w 10"/>
                <a:gd name="T3" fmla="*/ 1 h 3"/>
                <a:gd name="T4" fmla="*/ 10 w 10"/>
                <a:gd name="T5" fmla="*/ 1 h 3"/>
                <a:gd name="T6" fmla="*/ 10 w 10"/>
                <a:gd name="T7" fmla="*/ 0 h 3"/>
                <a:gd name="T8" fmla="*/ 0 w 10"/>
                <a:gd name="T9" fmla="*/ 3 h 3"/>
              </a:gdLst>
              <a:ahLst/>
              <a:cxnLst>
                <a:cxn ang="0">
                  <a:pos x="T0" y="T1"/>
                </a:cxn>
                <a:cxn ang="0">
                  <a:pos x="T2" y="T3"/>
                </a:cxn>
                <a:cxn ang="0">
                  <a:pos x="T4" y="T5"/>
                </a:cxn>
                <a:cxn ang="0">
                  <a:pos x="T6" y="T7"/>
                </a:cxn>
                <a:cxn ang="0">
                  <a:pos x="T8" y="T9"/>
                </a:cxn>
              </a:cxnLst>
              <a:rect l="0" t="0" r="r" b="b"/>
              <a:pathLst>
                <a:path w="10" h="3">
                  <a:moveTo>
                    <a:pt x="0" y="3"/>
                  </a:moveTo>
                  <a:lnTo>
                    <a:pt x="0" y="1"/>
                  </a:lnTo>
                  <a:lnTo>
                    <a:pt x="10" y="1"/>
                  </a:lnTo>
                  <a:lnTo>
                    <a:pt x="10" y="0"/>
                  </a:lnTo>
                  <a:lnTo>
                    <a:pt x="0"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264" name="Freeform 273">
              <a:extLst>
                <a:ext uri="{FF2B5EF4-FFF2-40B4-BE49-F238E27FC236}">
                  <a16:creationId xmlns:a16="http://schemas.microsoft.com/office/drawing/2014/main" id="{1805DB40-A5B8-9D92-4D27-075BCDD8FDE3}"/>
                </a:ext>
              </a:extLst>
            </p:cNvPr>
            <p:cNvSpPr>
              <a:spLocks/>
            </p:cNvSpPr>
            <p:nvPr/>
          </p:nvSpPr>
          <p:spPr bwMode="auto">
            <a:xfrm>
              <a:off x="2713038" y="1498600"/>
              <a:ext cx="184150" cy="34925"/>
            </a:xfrm>
            <a:custGeom>
              <a:avLst/>
              <a:gdLst>
                <a:gd name="T0" fmla="*/ 113 w 116"/>
                <a:gd name="T1" fmla="*/ 19 h 22"/>
                <a:gd name="T2" fmla="*/ 90 w 116"/>
                <a:gd name="T3" fmla="*/ 14 h 22"/>
                <a:gd name="T4" fmla="*/ 75 w 116"/>
                <a:gd name="T5" fmla="*/ 11 h 22"/>
                <a:gd name="T6" fmla="*/ 59 w 116"/>
                <a:gd name="T7" fmla="*/ 9 h 22"/>
                <a:gd name="T8" fmla="*/ 44 w 116"/>
                <a:gd name="T9" fmla="*/ 9 h 22"/>
                <a:gd name="T10" fmla="*/ 36 w 116"/>
                <a:gd name="T11" fmla="*/ 11 h 22"/>
                <a:gd name="T12" fmla="*/ 29 w 116"/>
                <a:gd name="T13" fmla="*/ 11 h 22"/>
                <a:gd name="T14" fmla="*/ 23 w 116"/>
                <a:gd name="T15" fmla="*/ 13 h 22"/>
                <a:gd name="T16" fmla="*/ 18 w 116"/>
                <a:gd name="T17" fmla="*/ 16 h 22"/>
                <a:gd name="T18" fmla="*/ 15 w 116"/>
                <a:gd name="T19" fmla="*/ 18 h 22"/>
                <a:gd name="T20" fmla="*/ 13 w 116"/>
                <a:gd name="T21" fmla="*/ 18 h 22"/>
                <a:gd name="T22" fmla="*/ 8 w 116"/>
                <a:gd name="T23" fmla="*/ 22 h 22"/>
                <a:gd name="T24" fmla="*/ 0 w 116"/>
                <a:gd name="T25" fmla="*/ 14 h 22"/>
                <a:gd name="T26" fmla="*/ 5 w 116"/>
                <a:gd name="T27" fmla="*/ 9 h 22"/>
                <a:gd name="T28" fmla="*/ 8 w 116"/>
                <a:gd name="T29" fmla="*/ 8 h 22"/>
                <a:gd name="T30" fmla="*/ 13 w 116"/>
                <a:gd name="T31" fmla="*/ 6 h 22"/>
                <a:gd name="T32" fmla="*/ 20 w 116"/>
                <a:gd name="T33" fmla="*/ 3 h 22"/>
                <a:gd name="T34" fmla="*/ 26 w 116"/>
                <a:gd name="T35" fmla="*/ 1 h 22"/>
                <a:gd name="T36" fmla="*/ 34 w 116"/>
                <a:gd name="T37" fmla="*/ 0 h 22"/>
                <a:gd name="T38" fmla="*/ 42 w 116"/>
                <a:gd name="T39" fmla="*/ 0 h 22"/>
                <a:gd name="T40" fmla="*/ 60 w 116"/>
                <a:gd name="T41" fmla="*/ 0 h 22"/>
                <a:gd name="T42" fmla="*/ 77 w 116"/>
                <a:gd name="T43" fmla="*/ 1 h 22"/>
                <a:gd name="T44" fmla="*/ 91 w 116"/>
                <a:gd name="T45" fmla="*/ 3 h 22"/>
                <a:gd name="T46" fmla="*/ 116 w 116"/>
                <a:gd name="T47" fmla="*/ 9 h 22"/>
                <a:gd name="T48" fmla="*/ 113 w 116"/>
                <a:gd name="T49" fmla="*/ 19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6" h="22">
                  <a:moveTo>
                    <a:pt x="113" y="19"/>
                  </a:moveTo>
                  <a:lnTo>
                    <a:pt x="90" y="14"/>
                  </a:lnTo>
                  <a:lnTo>
                    <a:pt x="75" y="11"/>
                  </a:lnTo>
                  <a:lnTo>
                    <a:pt x="59" y="9"/>
                  </a:lnTo>
                  <a:lnTo>
                    <a:pt x="44" y="9"/>
                  </a:lnTo>
                  <a:lnTo>
                    <a:pt x="36" y="11"/>
                  </a:lnTo>
                  <a:lnTo>
                    <a:pt x="29" y="11"/>
                  </a:lnTo>
                  <a:lnTo>
                    <a:pt x="23" y="13"/>
                  </a:lnTo>
                  <a:lnTo>
                    <a:pt x="18" y="16"/>
                  </a:lnTo>
                  <a:lnTo>
                    <a:pt x="15" y="18"/>
                  </a:lnTo>
                  <a:lnTo>
                    <a:pt x="13" y="18"/>
                  </a:lnTo>
                  <a:lnTo>
                    <a:pt x="8" y="22"/>
                  </a:lnTo>
                  <a:lnTo>
                    <a:pt x="0" y="14"/>
                  </a:lnTo>
                  <a:lnTo>
                    <a:pt x="5" y="9"/>
                  </a:lnTo>
                  <a:lnTo>
                    <a:pt x="8" y="8"/>
                  </a:lnTo>
                  <a:lnTo>
                    <a:pt x="13" y="6"/>
                  </a:lnTo>
                  <a:lnTo>
                    <a:pt x="20" y="3"/>
                  </a:lnTo>
                  <a:lnTo>
                    <a:pt x="26" y="1"/>
                  </a:lnTo>
                  <a:lnTo>
                    <a:pt x="34" y="0"/>
                  </a:lnTo>
                  <a:lnTo>
                    <a:pt x="42" y="0"/>
                  </a:lnTo>
                  <a:lnTo>
                    <a:pt x="60" y="0"/>
                  </a:lnTo>
                  <a:lnTo>
                    <a:pt x="77" y="1"/>
                  </a:lnTo>
                  <a:lnTo>
                    <a:pt x="91" y="3"/>
                  </a:lnTo>
                  <a:lnTo>
                    <a:pt x="116" y="9"/>
                  </a:lnTo>
                  <a:lnTo>
                    <a:pt x="113" y="1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265" name="Freeform 274">
              <a:extLst>
                <a:ext uri="{FF2B5EF4-FFF2-40B4-BE49-F238E27FC236}">
                  <a16:creationId xmlns:a16="http://schemas.microsoft.com/office/drawing/2014/main" id="{09674FD2-C2A8-019F-7A88-C51BA30FB108}"/>
                </a:ext>
              </a:extLst>
            </p:cNvPr>
            <p:cNvSpPr>
              <a:spLocks/>
            </p:cNvSpPr>
            <p:nvPr/>
          </p:nvSpPr>
          <p:spPr bwMode="auto">
            <a:xfrm>
              <a:off x="2749550" y="1217612"/>
              <a:ext cx="179388" cy="96838"/>
            </a:xfrm>
            <a:custGeom>
              <a:avLst/>
              <a:gdLst>
                <a:gd name="T0" fmla="*/ 0 w 113"/>
                <a:gd name="T1" fmla="*/ 61 h 61"/>
                <a:gd name="T2" fmla="*/ 0 w 113"/>
                <a:gd name="T3" fmla="*/ 56 h 61"/>
                <a:gd name="T4" fmla="*/ 1 w 113"/>
                <a:gd name="T5" fmla="*/ 49 h 61"/>
                <a:gd name="T6" fmla="*/ 8 w 113"/>
                <a:gd name="T7" fmla="*/ 38 h 61"/>
                <a:gd name="T8" fmla="*/ 11 w 113"/>
                <a:gd name="T9" fmla="*/ 31 h 61"/>
                <a:gd name="T10" fmla="*/ 16 w 113"/>
                <a:gd name="T11" fmla="*/ 25 h 61"/>
                <a:gd name="T12" fmla="*/ 23 w 113"/>
                <a:gd name="T13" fmla="*/ 20 h 61"/>
                <a:gd name="T14" fmla="*/ 29 w 113"/>
                <a:gd name="T15" fmla="*/ 15 h 61"/>
                <a:gd name="T16" fmla="*/ 37 w 113"/>
                <a:gd name="T17" fmla="*/ 10 h 61"/>
                <a:gd name="T18" fmla="*/ 46 w 113"/>
                <a:gd name="T19" fmla="*/ 5 h 61"/>
                <a:gd name="T20" fmla="*/ 54 w 113"/>
                <a:gd name="T21" fmla="*/ 4 h 61"/>
                <a:gd name="T22" fmla="*/ 65 w 113"/>
                <a:gd name="T23" fmla="*/ 0 h 61"/>
                <a:gd name="T24" fmla="*/ 75 w 113"/>
                <a:gd name="T25" fmla="*/ 0 h 61"/>
                <a:gd name="T26" fmla="*/ 86 w 113"/>
                <a:gd name="T27" fmla="*/ 2 h 61"/>
                <a:gd name="T28" fmla="*/ 100 w 113"/>
                <a:gd name="T29" fmla="*/ 4 h 61"/>
                <a:gd name="T30" fmla="*/ 106 w 113"/>
                <a:gd name="T31" fmla="*/ 7 h 61"/>
                <a:gd name="T32" fmla="*/ 113 w 113"/>
                <a:gd name="T33" fmla="*/ 8 h 61"/>
                <a:gd name="T34" fmla="*/ 108 w 113"/>
                <a:gd name="T35" fmla="*/ 18 h 61"/>
                <a:gd name="T36" fmla="*/ 103 w 113"/>
                <a:gd name="T37" fmla="*/ 17 h 61"/>
                <a:gd name="T38" fmla="*/ 96 w 113"/>
                <a:gd name="T39" fmla="*/ 15 h 61"/>
                <a:gd name="T40" fmla="*/ 86 w 113"/>
                <a:gd name="T41" fmla="*/ 12 h 61"/>
                <a:gd name="T42" fmla="*/ 75 w 113"/>
                <a:gd name="T43" fmla="*/ 12 h 61"/>
                <a:gd name="T44" fmla="*/ 65 w 113"/>
                <a:gd name="T45" fmla="*/ 12 h 61"/>
                <a:gd name="T46" fmla="*/ 57 w 113"/>
                <a:gd name="T47" fmla="*/ 13 h 61"/>
                <a:gd name="T48" fmla="*/ 49 w 113"/>
                <a:gd name="T49" fmla="*/ 15 h 61"/>
                <a:gd name="T50" fmla="*/ 42 w 113"/>
                <a:gd name="T51" fmla="*/ 18 h 61"/>
                <a:gd name="T52" fmla="*/ 36 w 113"/>
                <a:gd name="T53" fmla="*/ 23 h 61"/>
                <a:gd name="T54" fmla="*/ 29 w 113"/>
                <a:gd name="T55" fmla="*/ 28 h 61"/>
                <a:gd name="T56" fmla="*/ 24 w 113"/>
                <a:gd name="T57" fmla="*/ 33 h 61"/>
                <a:gd name="T58" fmla="*/ 19 w 113"/>
                <a:gd name="T59" fmla="*/ 38 h 61"/>
                <a:gd name="T60" fmla="*/ 16 w 113"/>
                <a:gd name="T61" fmla="*/ 43 h 61"/>
                <a:gd name="T62" fmla="*/ 11 w 113"/>
                <a:gd name="T63" fmla="*/ 53 h 61"/>
                <a:gd name="T64" fmla="*/ 11 w 113"/>
                <a:gd name="T65" fmla="*/ 57 h 61"/>
                <a:gd name="T66" fmla="*/ 11 w 113"/>
                <a:gd name="T67" fmla="*/ 61 h 61"/>
                <a:gd name="T68" fmla="*/ 0 w 113"/>
                <a:gd name="T69" fmla="*/ 6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13" h="61">
                  <a:moveTo>
                    <a:pt x="0" y="61"/>
                  </a:moveTo>
                  <a:lnTo>
                    <a:pt x="0" y="56"/>
                  </a:lnTo>
                  <a:lnTo>
                    <a:pt x="1" y="49"/>
                  </a:lnTo>
                  <a:lnTo>
                    <a:pt x="8" y="38"/>
                  </a:lnTo>
                  <a:lnTo>
                    <a:pt x="11" y="31"/>
                  </a:lnTo>
                  <a:lnTo>
                    <a:pt x="16" y="25"/>
                  </a:lnTo>
                  <a:lnTo>
                    <a:pt x="23" y="20"/>
                  </a:lnTo>
                  <a:lnTo>
                    <a:pt x="29" y="15"/>
                  </a:lnTo>
                  <a:lnTo>
                    <a:pt x="37" y="10"/>
                  </a:lnTo>
                  <a:lnTo>
                    <a:pt x="46" y="5"/>
                  </a:lnTo>
                  <a:lnTo>
                    <a:pt x="54" y="4"/>
                  </a:lnTo>
                  <a:lnTo>
                    <a:pt x="65" y="0"/>
                  </a:lnTo>
                  <a:lnTo>
                    <a:pt x="75" y="0"/>
                  </a:lnTo>
                  <a:lnTo>
                    <a:pt x="86" y="2"/>
                  </a:lnTo>
                  <a:lnTo>
                    <a:pt x="100" y="4"/>
                  </a:lnTo>
                  <a:lnTo>
                    <a:pt x="106" y="7"/>
                  </a:lnTo>
                  <a:lnTo>
                    <a:pt x="113" y="8"/>
                  </a:lnTo>
                  <a:lnTo>
                    <a:pt x="108" y="18"/>
                  </a:lnTo>
                  <a:lnTo>
                    <a:pt x="103" y="17"/>
                  </a:lnTo>
                  <a:lnTo>
                    <a:pt x="96" y="15"/>
                  </a:lnTo>
                  <a:lnTo>
                    <a:pt x="86" y="12"/>
                  </a:lnTo>
                  <a:lnTo>
                    <a:pt x="75" y="12"/>
                  </a:lnTo>
                  <a:lnTo>
                    <a:pt x="65" y="12"/>
                  </a:lnTo>
                  <a:lnTo>
                    <a:pt x="57" y="13"/>
                  </a:lnTo>
                  <a:lnTo>
                    <a:pt x="49" y="15"/>
                  </a:lnTo>
                  <a:lnTo>
                    <a:pt x="42" y="18"/>
                  </a:lnTo>
                  <a:lnTo>
                    <a:pt x="36" y="23"/>
                  </a:lnTo>
                  <a:lnTo>
                    <a:pt x="29" y="28"/>
                  </a:lnTo>
                  <a:lnTo>
                    <a:pt x="24" y="33"/>
                  </a:lnTo>
                  <a:lnTo>
                    <a:pt x="19" y="38"/>
                  </a:lnTo>
                  <a:lnTo>
                    <a:pt x="16" y="43"/>
                  </a:lnTo>
                  <a:lnTo>
                    <a:pt x="11" y="53"/>
                  </a:lnTo>
                  <a:lnTo>
                    <a:pt x="11" y="57"/>
                  </a:lnTo>
                  <a:lnTo>
                    <a:pt x="11" y="61"/>
                  </a:lnTo>
                  <a:lnTo>
                    <a:pt x="0" y="6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266" name="Freeform 275">
              <a:extLst>
                <a:ext uri="{FF2B5EF4-FFF2-40B4-BE49-F238E27FC236}">
                  <a16:creationId xmlns:a16="http://schemas.microsoft.com/office/drawing/2014/main" id="{9BC81480-A379-34C8-77EA-EB1FD26761A1}"/>
                </a:ext>
              </a:extLst>
            </p:cNvPr>
            <p:cNvSpPr>
              <a:spLocks/>
            </p:cNvSpPr>
            <p:nvPr/>
          </p:nvSpPr>
          <p:spPr bwMode="auto">
            <a:xfrm>
              <a:off x="2921000" y="1230312"/>
              <a:ext cx="98425" cy="96838"/>
            </a:xfrm>
            <a:custGeom>
              <a:avLst/>
              <a:gdLst>
                <a:gd name="T0" fmla="*/ 5 w 62"/>
                <a:gd name="T1" fmla="*/ 0 h 61"/>
                <a:gd name="T2" fmla="*/ 11 w 62"/>
                <a:gd name="T3" fmla="*/ 4 h 61"/>
                <a:gd name="T4" fmla="*/ 19 w 62"/>
                <a:gd name="T5" fmla="*/ 10 h 61"/>
                <a:gd name="T6" fmla="*/ 34 w 62"/>
                <a:gd name="T7" fmla="*/ 25 h 61"/>
                <a:gd name="T8" fmla="*/ 49 w 62"/>
                <a:gd name="T9" fmla="*/ 40 h 61"/>
                <a:gd name="T10" fmla="*/ 62 w 62"/>
                <a:gd name="T11" fmla="*/ 53 h 61"/>
                <a:gd name="T12" fmla="*/ 54 w 62"/>
                <a:gd name="T13" fmla="*/ 61 h 61"/>
                <a:gd name="T14" fmla="*/ 41 w 62"/>
                <a:gd name="T15" fmla="*/ 48 h 61"/>
                <a:gd name="T16" fmla="*/ 26 w 62"/>
                <a:gd name="T17" fmla="*/ 31 h 61"/>
                <a:gd name="T18" fmla="*/ 11 w 62"/>
                <a:gd name="T19" fmla="*/ 18 h 61"/>
                <a:gd name="T20" fmla="*/ 6 w 62"/>
                <a:gd name="T21" fmla="*/ 14 h 61"/>
                <a:gd name="T22" fmla="*/ 0 w 62"/>
                <a:gd name="T23" fmla="*/ 10 h 61"/>
                <a:gd name="T24" fmla="*/ 5 w 62"/>
                <a:gd name="T25"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2" h="61">
                  <a:moveTo>
                    <a:pt x="5" y="0"/>
                  </a:moveTo>
                  <a:lnTo>
                    <a:pt x="11" y="4"/>
                  </a:lnTo>
                  <a:lnTo>
                    <a:pt x="19" y="10"/>
                  </a:lnTo>
                  <a:lnTo>
                    <a:pt x="34" y="25"/>
                  </a:lnTo>
                  <a:lnTo>
                    <a:pt x="49" y="40"/>
                  </a:lnTo>
                  <a:lnTo>
                    <a:pt x="62" y="53"/>
                  </a:lnTo>
                  <a:lnTo>
                    <a:pt x="54" y="61"/>
                  </a:lnTo>
                  <a:lnTo>
                    <a:pt x="41" y="48"/>
                  </a:lnTo>
                  <a:lnTo>
                    <a:pt x="26" y="31"/>
                  </a:lnTo>
                  <a:lnTo>
                    <a:pt x="11" y="18"/>
                  </a:lnTo>
                  <a:lnTo>
                    <a:pt x="6" y="14"/>
                  </a:lnTo>
                  <a:lnTo>
                    <a:pt x="0" y="10"/>
                  </a:lnTo>
                  <a:lnTo>
                    <a:pt x="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267" name="Freeform 276">
              <a:extLst>
                <a:ext uri="{FF2B5EF4-FFF2-40B4-BE49-F238E27FC236}">
                  <a16:creationId xmlns:a16="http://schemas.microsoft.com/office/drawing/2014/main" id="{22FB1FB9-9468-F3C2-01F0-36F5A57F2991}"/>
                </a:ext>
              </a:extLst>
            </p:cNvPr>
            <p:cNvSpPr>
              <a:spLocks/>
            </p:cNvSpPr>
            <p:nvPr/>
          </p:nvSpPr>
          <p:spPr bwMode="auto">
            <a:xfrm>
              <a:off x="2921000" y="1230312"/>
              <a:ext cx="7938" cy="15875"/>
            </a:xfrm>
            <a:custGeom>
              <a:avLst/>
              <a:gdLst>
                <a:gd name="T0" fmla="*/ 5 w 5"/>
                <a:gd name="T1" fmla="*/ 0 h 10"/>
                <a:gd name="T2" fmla="*/ 0 w 5"/>
                <a:gd name="T3" fmla="*/ 10 h 10"/>
                <a:gd name="T4" fmla="*/ 5 w 5"/>
                <a:gd name="T5" fmla="*/ 0 h 10"/>
              </a:gdLst>
              <a:ahLst/>
              <a:cxnLst>
                <a:cxn ang="0">
                  <a:pos x="T0" y="T1"/>
                </a:cxn>
                <a:cxn ang="0">
                  <a:pos x="T2" y="T3"/>
                </a:cxn>
                <a:cxn ang="0">
                  <a:pos x="T4" y="T5"/>
                </a:cxn>
              </a:cxnLst>
              <a:rect l="0" t="0" r="r" b="b"/>
              <a:pathLst>
                <a:path w="5" h="10">
                  <a:moveTo>
                    <a:pt x="5" y="0"/>
                  </a:moveTo>
                  <a:lnTo>
                    <a:pt x="0" y="10"/>
                  </a:lnTo>
                  <a:lnTo>
                    <a:pt x="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268" name="Freeform 277">
              <a:extLst>
                <a:ext uri="{FF2B5EF4-FFF2-40B4-BE49-F238E27FC236}">
                  <a16:creationId xmlns:a16="http://schemas.microsoft.com/office/drawing/2014/main" id="{1FC461F9-F045-7F91-271C-D12CF082E178}"/>
                </a:ext>
              </a:extLst>
            </p:cNvPr>
            <p:cNvSpPr>
              <a:spLocks/>
            </p:cNvSpPr>
            <p:nvPr/>
          </p:nvSpPr>
          <p:spPr bwMode="auto">
            <a:xfrm>
              <a:off x="3006725" y="1314450"/>
              <a:ext cx="82550" cy="66675"/>
            </a:xfrm>
            <a:custGeom>
              <a:avLst/>
              <a:gdLst>
                <a:gd name="T0" fmla="*/ 6 w 52"/>
                <a:gd name="T1" fmla="*/ 0 h 42"/>
                <a:gd name="T2" fmla="*/ 29 w 52"/>
                <a:gd name="T3" fmla="*/ 18 h 42"/>
                <a:gd name="T4" fmla="*/ 44 w 52"/>
                <a:gd name="T5" fmla="*/ 27 h 42"/>
                <a:gd name="T6" fmla="*/ 52 w 52"/>
                <a:gd name="T7" fmla="*/ 32 h 42"/>
                <a:gd name="T8" fmla="*/ 47 w 52"/>
                <a:gd name="T9" fmla="*/ 42 h 42"/>
                <a:gd name="T10" fmla="*/ 37 w 52"/>
                <a:gd name="T11" fmla="*/ 36 h 42"/>
                <a:gd name="T12" fmla="*/ 24 w 52"/>
                <a:gd name="T13" fmla="*/ 26 h 42"/>
                <a:gd name="T14" fmla="*/ 0 w 52"/>
                <a:gd name="T15" fmla="*/ 8 h 42"/>
                <a:gd name="T16" fmla="*/ 6 w 52"/>
                <a:gd name="T17"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 h="42">
                  <a:moveTo>
                    <a:pt x="6" y="0"/>
                  </a:moveTo>
                  <a:lnTo>
                    <a:pt x="29" y="18"/>
                  </a:lnTo>
                  <a:lnTo>
                    <a:pt x="44" y="27"/>
                  </a:lnTo>
                  <a:lnTo>
                    <a:pt x="52" y="32"/>
                  </a:lnTo>
                  <a:lnTo>
                    <a:pt x="47" y="42"/>
                  </a:lnTo>
                  <a:lnTo>
                    <a:pt x="37" y="36"/>
                  </a:lnTo>
                  <a:lnTo>
                    <a:pt x="24" y="26"/>
                  </a:lnTo>
                  <a:lnTo>
                    <a:pt x="0" y="8"/>
                  </a:lnTo>
                  <a:lnTo>
                    <a:pt x="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269" name="Freeform 278">
              <a:extLst>
                <a:ext uri="{FF2B5EF4-FFF2-40B4-BE49-F238E27FC236}">
                  <a16:creationId xmlns:a16="http://schemas.microsoft.com/office/drawing/2014/main" id="{2165FE76-CF7C-43ED-8185-B8834621D3A5}"/>
                </a:ext>
              </a:extLst>
            </p:cNvPr>
            <p:cNvSpPr>
              <a:spLocks/>
            </p:cNvSpPr>
            <p:nvPr/>
          </p:nvSpPr>
          <p:spPr bwMode="auto">
            <a:xfrm>
              <a:off x="3006725" y="1314450"/>
              <a:ext cx="12700" cy="12700"/>
            </a:xfrm>
            <a:custGeom>
              <a:avLst/>
              <a:gdLst>
                <a:gd name="T0" fmla="*/ 0 w 8"/>
                <a:gd name="T1" fmla="*/ 8 h 8"/>
                <a:gd name="T2" fmla="*/ 6 w 8"/>
                <a:gd name="T3" fmla="*/ 0 h 8"/>
                <a:gd name="T4" fmla="*/ 8 w 8"/>
                <a:gd name="T5" fmla="*/ 0 h 8"/>
                <a:gd name="T6" fmla="*/ 0 w 8"/>
                <a:gd name="T7" fmla="*/ 8 h 8"/>
              </a:gdLst>
              <a:ahLst/>
              <a:cxnLst>
                <a:cxn ang="0">
                  <a:pos x="T0" y="T1"/>
                </a:cxn>
                <a:cxn ang="0">
                  <a:pos x="T2" y="T3"/>
                </a:cxn>
                <a:cxn ang="0">
                  <a:pos x="T4" y="T5"/>
                </a:cxn>
                <a:cxn ang="0">
                  <a:pos x="T6" y="T7"/>
                </a:cxn>
              </a:cxnLst>
              <a:rect l="0" t="0" r="r" b="b"/>
              <a:pathLst>
                <a:path w="8" h="8">
                  <a:moveTo>
                    <a:pt x="0" y="8"/>
                  </a:moveTo>
                  <a:lnTo>
                    <a:pt x="6" y="0"/>
                  </a:lnTo>
                  <a:lnTo>
                    <a:pt x="8" y="0"/>
                  </a:lnTo>
                  <a:lnTo>
                    <a:pt x="0" y="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270" name="Freeform 279">
              <a:extLst>
                <a:ext uri="{FF2B5EF4-FFF2-40B4-BE49-F238E27FC236}">
                  <a16:creationId xmlns:a16="http://schemas.microsoft.com/office/drawing/2014/main" id="{C19356D3-1D54-7DB8-E692-37D5B4EBF10F}"/>
                </a:ext>
              </a:extLst>
            </p:cNvPr>
            <p:cNvSpPr>
              <a:spLocks/>
            </p:cNvSpPr>
            <p:nvPr/>
          </p:nvSpPr>
          <p:spPr bwMode="auto">
            <a:xfrm>
              <a:off x="2951163" y="1352550"/>
              <a:ext cx="138113" cy="28575"/>
            </a:xfrm>
            <a:custGeom>
              <a:avLst/>
              <a:gdLst>
                <a:gd name="T0" fmla="*/ 84 w 87"/>
                <a:gd name="T1" fmla="*/ 18 h 18"/>
                <a:gd name="T2" fmla="*/ 77 w 87"/>
                <a:gd name="T3" fmla="*/ 17 h 18"/>
                <a:gd name="T4" fmla="*/ 54 w 87"/>
                <a:gd name="T5" fmla="*/ 13 h 18"/>
                <a:gd name="T6" fmla="*/ 41 w 87"/>
                <a:gd name="T7" fmla="*/ 12 h 18"/>
                <a:gd name="T8" fmla="*/ 26 w 87"/>
                <a:gd name="T9" fmla="*/ 12 h 18"/>
                <a:gd name="T10" fmla="*/ 15 w 87"/>
                <a:gd name="T11" fmla="*/ 13 h 18"/>
                <a:gd name="T12" fmla="*/ 10 w 87"/>
                <a:gd name="T13" fmla="*/ 13 h 18"/>
                <a:gd name="T14" fmla="*/ 5 w 87"/>
                <a:gd name="T15" fmla="*/ 17 h 18"/>
                <a:gd name="T16" fmla="*/ 0 w 87"/>
                <a:gd name="T17" fmla="*/ 7 h 18"/>
                <a:gd name="T18" fmla="*/ 5 w 87"/>
                <a:gd name="T19" fmla="*/ 5 h 18"/>
                <a:gd name="T20" fmla="*/ 12 w 87"/>
                <a:gd name="T21" fmla="*/ 2 h 18"/>
                <a:gd name="T22" fmla="*/ 26 w 87"/>
                <a:gd name="T23" fmla="*/ 0 h 18"/>
                <a:gd name="T24" fmla="*/ 41 w 87"/>
                <a:gd name="T25" fmla="*/ 2 h 18"/>
                <a:gd name="T26" fmla="*/ 56 w 87"/>
                <a:gd name="T27" fmla="*/ 2 h 18"/>
                <a:gd name="T28" fmla="*/ 79 w 87"/>
                <a:gd name="T29" fmla="*/ 7 h 18"/>
                <a:gd name="T30" fmla="*/ 87 w 87"/>
                <a:gd name="T31" fmla="*/ 8 h 18"/>
                <a:gd name="T32" fmla="*/ 84 w 87"/>
                <a:gd name="T33"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7" h="18">
                  <a:moveTo>
                    <a:pt x="84" y="18"/>
                  </a:moveTo>
                  <a:lnTo>
                    <a:pt x="77" y="17"/>
                  </a:lnTo>
                  <a:lnTo>
                    <a:pt x="54" y="13"/>
                  </a:lnTo>
                  <a:lnTo>
                    <a:pt x="41" y="12"/>
                  </a:lnTo>
                  <a:lnTo>
                    <a:pt x="26" y="12"/>
                  </a:lnTo>
                  <a:lnTo>
                    <a:pt x="15" y="13"/>
                  </a:lnTo>
                  <a:lnTo>
                    <a:pt x="10" y="13"/>
                  </a:lnTo>
                  <a:lnTo>
                    <a:pt x="5" y="17"/>
                  </a:lnTo>
                  <a:lnTo>
                    <a:pt x="0" y="7"/>
                  </a:lnTo>
                  <a:lnTo>
                    <a:pt x="5" y="5"/>
                  </a:lnTo>
                  <a:lnTo>
                    <a:pt x="12" y="2"/>
                  </a:lnTo>
                  <a:lnTo>
                    <a:pt x="26" y="0"/>
                  </a:lnTo>
                  <a:lnTo>
                    <a:pt x="41" y="2"/>
                  </a:lnTo>
                  <a:lnTo>
                    <a:pt x="56" y="2"/>
                  </a:lnTo>
                  <a:lnTo>
                    <a:pt x="79" y="7"/>
                  </a:lnTo>
                  <a:lnTo>
                    <a:pt x="87" y="8"/>
                  </a:lnTo>
                  <a:lnTo>
                    <a:pt x="84" y="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271" name="Freeform 280">
              <a:extLst>
                <a:ext uri="{FF2B5EF4-FFF2-40B4-BE49-F238E27FC236}">
                  <a16:creationId xmlns:a16="http://schemas.microsoft.com/office/drawing/2014/main" id="{1B36DAA5-7CE3-B308-1E5F-16025A9CB151}"/>
                </a:ext>
              </a:extLst>
            </p:cNvPr>
            <p:cNvSpPr>
              <a:spLocks/>
            </p:cNvSpPr>
            <p:nvPr/>
          </p:nvSpPr>
          <p:spPr bwMode="auto">
            <a:xfrm>
              <a:off x="3081338" y="1365250"/>
              <a:ext cx="7938" cy="15875"/>
            </a:xfrm>
            <a:custGeom>
              <a:avLst/>
              <a:gdLst>
                <a:gd name="T0" fmla="*/ 5 w 5"/>
                <a:gd name="T1" fmla="*/ 0 h 10"/>
                <a:gd name="T2" fmla="*/ 2 w 5"/>
                <a:gd name="T3" fmla="*/ 10 h 10"/>
                <a:gd name="T4" fmla="*/ 5 w 5"/>
                <a:gd name="T5" fmla="*/ 0 h 10"/>
                <a:gd name="T6" fmla="*/ 0 w 5"/>
                <a:gd name="T7" fmla="*/ 10 h 10"/>
                <a:gd name="T8" fmla="*/ 5 w 5"/>
                <a:gd name="T9" fmla="*/ 0 h 10"/>
              </a:gdLst>
              <a:ahLst/>
              <a:cxnLst>
                <a:cxn ang="0">
                  <a:pos x="T0" y="T1"/>
                </a:cxn>
                <a:cxn ang="0">
                  <a:pos x="T2" y="T3"/>
                </a:cxn>
                <a:cxn ang="0">
                  <a:pos x="T4" y="T5"/>
                </a:cxn>
                <a:cxn ang="0">
                  <a:pos x="T6" y="T7"/>
                </a:cxn>
                <a:cxn ang="0">
                  <a:pos x="T8" y="T9"/>
                </a:cxn>
              </a:cxnLst>
              <a:rect l="0" t="0" r="r" b="b"/>
              <a:pathLst>
                <a:path w="5" h="10">
                  <a:moveTo>
                    <a:pt x="5" y="0"/>
                  </a:moveTo>
                  <a:lnTo>
                    <a:pt x="2" y="10"/>
                  </a:lnTo>
                  <a:lnTo>
                    <a:pt x="5" y="0"/>
                  </a:lnTo>
                  <a:lnTo>
                    <a:pt x="0" y="10"/>
                  </a:lnTo>
                  <a:lnTo>
                    <a:pt x="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272" name="Freeform 281">
              <a:extLst>
                <a:ext uri="{FF2B5EF4-FFF2-40B4-BE49-F238E27FC236}">
                  <a16:creationId xmlns:a16="http://schemas.microsoft.com/office/drawing/2014/main" id="{2F53A9CD-9E1F-C5EF-4D8C-9BE0BEBA4627}"/>
                </a:ext>
              </a:extLst>
            </p:cNvPr>
            <p:cNvSpPr>
              <a:spLocks/>
            </p:cNvSpPr>
            <p:nvPr/>
          </p:nvSpPr>
          <p:spPr bwMode="auto">
            <a:xfrm>
              <a:off x="2822575" y="1363662"/>
              <a:ext cx="136525" cy="38100"/>
            </a:xfrm>
            <a:custGeom>
              <a:avLst/>
              <a:gdLst>
                <a:gd name="T0" fmla="*/ 86 w 86"/>
                <a:gd name="T1" fmla="*/ 10 h 24"/>
                <a:gd name="T2" fmla="*/ 80 w 86"/>
                <a:gd name="T3" fmla="*/ 13 h 24"/>
                <a:gd name="T4" fmla="*/ 70 w 86"/>
                <a:gd name="T5" fmla="*/ 16 h 24"/>
                <a:gd name="T6" fmla="*/ 58 w 86"/>
                <a:gd name="T7" fmla="*/ 19 h 24"/>
                <a:gd name="T8" fmla="*/ 45 w 86"/>
                <a:gd name="T9" fmla="*/ 21 h 24"/>
                <a:gd name="T10" fmla="*/ 32 w 86"/>
                <a:gd name="T11" fmla="*/ 23 h 24"/>
                <a:gd name="T12" fmla="*/ 19 w 86"/>
                <a:gd name="T13" fmla="*/ 24 h 24"/>
                <a:gd name="T14" fmla="*/ 9 w 86"/>
                <a:gd name="T15" fmla="*/ 23 h 24"/>
                <a:gd name="T16" fmla="*/ 3 w 86"/>
                <a:gd name="T17" fmla="*/ 21 h 24"/>
                <a:gd name="T18" fmla="*/ 0 w 86"/>
                <a:gd name="T19" fmla="*/ 19 h 24"/>
                <a:gd name="T20" fmla="*/ 3 w 86"/>
                <a:gd name="T21" fmla="*/ 10 h 24"/>
                <a:gd name="T22" fmla="*/ 6 w 86"/>
                <a:gd name="T23" fmla="*/ 11 h 24"/>
                <a:gd name="T24" fmla="*/ 11 w 86"/>
                <a:gd name="T25" fmla="*/ 13 h 24"/>
                <a:gd name="T26" fmla="*/ 19 w 86"/>
                <a:gd name="T27" fmla="*/ 13 h 24"/>
                <a:gd name="T28" fmla="*/ 31 w 86"/>
                <a:gd name="T29" fmla="*/ 13 h 24"/>
                <a:gd name="T30" fmla="*/ 44 w 86"/>
                <a:gd name="T31" fmla="*/ 11 h 24"/>
                <a:gd name="T32" fmla="*/ 55 w 86"/>
                <a:gd name="T33" fmla="*/ 10 h 24"/>
                <a:gd name="T34" fmla="*/ 67 w 86"/>
                <a:gd name="T35" fmla="*/ 6 h 24"/>
                <a:gd name="T36" fmla="*/ 75 w 86"/>
                <a:gd name="T37" fmla="*/ 3 h 24"/>
                <a:gd name="T38" fmla="*/ 81 w 86"/>
                <a:gd name="T39" fmla="*/ 0 h 24"/>
                <a:gd name="T40" fmla="*/ 86 w 86"/>
                <a:gd name="T41" fmla="*/ 1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6" h="24">
                  <a:moveTo>
                    <a:pt x="86" y="10"/>
                  </a:moveTo>
                  <a:lnTo>
                    <a:pt x="80" y="13"/>
                  </a:lnTo>
                  <a:lnTo>
                    <a:pt x="70" y="16"/>
                  </a:lnTo>
                  <a:lnTo>
                    <a:pt x="58" y="19"/>
                  </a:lnTo>
                  <a:lnTo>
                    <a:pt x="45" y="21"/>
                  </a:lnTo>
                  <a:lnTo>
                    <a:pt x="32" y="23"/>
                  </a:lnTo>
                  <a:lnTo>
                    <a:pt x="19" y="24"/>
                  </a:lnTo>
                  <a:lnTo>
                    <a:pt x="9" y="23"/>
                  </a:lnTo>
                  <a:lnTo>
                    <a:pt x="3" y="21"/>
                  </a:lnTo>
                  <a:lnTo>
                    <a:pt x="0" y="19"/>
                  </a:lnTo>
                  <a:lnTo>
                    <a:pt x="3" y="10"/>
                  </a:lnTo>
                  <a:lnTo>
                    <a:pt x="6" y="11"/>
                  </a:lnTo>
                  <a:lnTo>
                    <a:pt x="11" y="13"/>
                  </a:lnTo>
                  <a:lnTo>
                    <a:pt x="19" y="13"/>
                  </a:lnTo>
                  <a:lnTo>
                    <a:pt x="31" y="13"/>
                  </a:lnTo>
                  <a:lnTo>
                    <a:pt x="44" y="11"/>
                  </a:lnTo>
                  <a:lnTo>
                    <a:pt x="55" y="10"/>
                  </a:lnTo>
                  <a:lnTo>
                    <a:pt x="67" y="6"/>
                  </a:lnTo>
                  <a:lnTo>
                    <a:pt x="75" y="3"/>
                  </a:lnTo>
                  <a:lnTo>
                    <a:pt x="81" y="0"/>
                  </a:lnTo>
                  <a:lnTo>
                    <a:pt x="86"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273" name="Freeform 282">
              <a:extLst>
                <a:ext uri="{FF2B5EF4-FFF2-40B4-BE49-F238E27FC236}">
                  <a16:creationId xmlns:a16="http://schemas.microsoft.com/office/drawing/2014/main" id="{9201524E-F8CF-2C34-1787-B08A7BC40B06}"/>
                </a:ext>
              </a:extLst>
            </p:cNvPr>
            <p:cNvSpPr>
              <a:spLocks/>
            </p:cNvSpPr>
            <p:nvPr/>
          </p:nvSpPr>
          <p:spPr bwMode="auto">
            <a:xfrm>
              <a:off x="2951163" y="1363662"/>
              <a:ext cx="7938" cy="15875"/>
            </a:xfrm>
            <a:custGeom>
              <a:avLst/>
              <a:gdLst>
                <a:gd name="T0" fmla="*/ 0 w 5"/>
                <a:gd name="T1" fmla="*/ 0 h 10"/>
                <a:gd name="T2" fmla="*/ 5 w 5"/>
                <a:gd name="T3" fmla="*/ 10 h 10"/>
                <a:gd name="T4" fmla="*/ 0 w 5"/>
                <a:gd name="T5" fmla="*/ 0 h 10"/>
              </a:gdLst>
              <a:ahLst/>
              <a:cxnLst>
                <a:cxn ang="0">
                  <a:pos x="T0" y="T1"/>
                </a:cxn>
                <a:cxn ang="0">
                  <a:pos x="T2" y="T3"/>
                </a:cxn>
                <a:cxn ang="0">
                  <a:pos x="T4" y="T5"/>
                </a:cxn>
              </a:cxnLst>
              <a:rect l="0" t="0" r="r" b="b"/>
              <a:pathLst>
                <a:path w="5" h="10">
                  <a:moveTo>
                    <a:pt x="0" y="0"/>
                  </a:moveTo>
                  <a:lnTo>
                    <a:pt x="5" y="1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274" name="Freeform 283">
              <a:extLst>
                <a:ext uri="{FF2B5EF4-FFF2-40B4-BE49-F238E27FC236}">
                  <a16:creationId xmlns:a16="http://schemas.microsoft.com/office/drawing/2014/main" id="{5811E460-7F65-9A19-ADF0-18C2F341969C}"/>
                </a:ext>
              </a:extLst>
            </p:cNvPr>
            <p:cNvSpPr>
              <a:spLocks/>
            </p:cNvSpPr>
            <p:nvPr/>
          </p:nvSpPr>
          <p:spPr bwMode="auto">
            <a:xfrm>
              <a:off x="2749550" y="1311275"/>
              <a:ext cx="79375" cy="82550"/>
            </a:xfrm>
            <a:custGeom>
              <a:avLst/>
              <a:gdLst>
                <a:gd name="T0" fmla="*/ 44 w 50"/>
                <a:gd name="T1" fmla="*/ 52 h 52"/>
                <a:gd name="T2" fmla="*/ 31 w 50"/>
                <a:gd name="T3" fmla="*/ 44 h 52"/>
                <a:gd name="T4" fmla="*/ 24 w 50"/>
                <a:gd name="T5" fmla="*/ 39 h 52"/>
                <a:gd name="T6" fmla="*/ 18 w 50"/>
                <a:gd name="T7" fmla="*/ 33 h 52"/>
                <a:gd name="T8" fmla="*/ 11 w 50"/>
                <a:gd name="T9" fmla="*/ 28 h 52"/>
                <a:gd name="T10" fmla="*/ 6 w 50"/>
                <a:gd name="T11" fmla="*/ 20 h 52"/>
                <a:gd name="T12" fmla="*/ 1 w 50"/>
                <a:gd name="T13" fmla="*/ 12 h 52"/>
                <a:gd name="T14" fmla="*/ 0 w 50"/>
                <a:gd name="T15" fmla="*/ 3 h 52"/>
                <a:gd name="T16" fmla="*/ 11 w 50"/>
                <a:gd name="T17" fmla="*/ 0 h 52"/>
                <a:gd name="T18" fmla="*/ 11 w 50"/>
                <a:gd name="T19" fmla="*/ 8 h 52"/>
                <a:gd name="T20" fmla="*/ 14 w 50"/>
                <a:gd name="T21" fmla="*/ 13 h 52"/>
                <a:gd name="T22" fmla="*/ 19 w 50"/>
                <a:gd name="T23" fmla="*/ 20 h 52"/>
                <a:gd name="T24" fmla="*/ 24 w 50"/>
                <a:gd name="T25" fmla="*/ 26 h 52"/>
                <a:gd name="T26" fmla="*/ 31 w 50"/>
                <a:gd name="T27" fmla="*/ 31 h 52"/>
                <a:gd name="T28" fmla="*/ 37 w 50"/>
                <a:gd name="T29" fmla="*/ 36 h 52"/>
                <a:gd name="T30" fmla="*/ 50 w 50"/>
                <a:gd name="T31" fmla="*/ 43 h 52"/>
                <a:gd name="T32" fmla="*/ 44 w 50"/>
                <a:gd name="T33" fmla="*/ 5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52">
                  <a:moveTo>
                    <a:pt x="44" y="52"/>
                  </a:moveTo>
                  <a:lnTo>
                    <a:pt x="31" y="44"/>
                  </a:lnTo>
                  <a:lnTo>
                    <a:pt x="24" y="39"/>
                  </a:lnTo>
                  <a:lnTo>
                    <a:pt x="18" y="33"/>
                  </a:lnTo>
                  <a:lnTo>
                    <a:pt x="11" y="28"/>
                  </a:lnTo>
                  <a:lnTo>
                    <a:pt x="6" y="20"/>
                  </a:lnTo>
                  <a:lnTo>
                    <a:pt x="1" y="12"/>
                  </a:lnTo>
                  <a:lnTo>
                    <a:pt x="0" y="3"/>
                  </a:lnTo>
                  <a:lnTo>
                    <a:pt x="11" y="0"/>
                  </a:lnTo>
                  <a:lnTo>
                    <a:pt x="11" y="8"/>
                  </a:lnTo>
                  <a:lnTo>
                    <a:pt x="14" y="13"/>
                  </a:lnTo>
                  <a:lnTo>
                    <a:pt x="19" y="20"/>
                  </a:lnTo>
                  <a:lnTo>
                    <a:pt x="24" y="26"/>
                  </a:lnTo>
                  <a:lnTo>
                    <a:pt x="31" y="31"/>
                  </a:lnTo>
                  <a:lnTo>
                    <a:pt x="37" y="36"/>
                  </a:lnTo>
                  <a:lnTo>
                    <a:pt x="50" y="43"/>
                  </a:lnTo>
                  <a:lnTo>
                    <a:pt x="44" y="5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275" name="Freeform 284">
              <a:extLst>
                <a:ext uri="{FF2B5EF4-FFF2-40B4-BE49-F238E27FC236}">
                  <a16:creationId xmlns:a16="http://schemas.microsoft.com/office/drawing/2014/main" id="{471C79DB-8DC4-39BD-DC23-3CA256CAEFC2}"/>
                </a:ext>
              </a:extLst>
            </p:cNvPr>
            <p:cNvSpPr>
              <a:spLocks/>
            </p:cNvSpPr>
            <p:nvPr/>
          </p:nvSpPr>
          <p:spPr bwMode="auto">
            <a:xfrm>
              <a:off x="2819400" y="1379537"/>
              <a:ext cx="9525" cy="14288"/>
            </a:xfrm>
            <a:custGeom>
              <a:avLst/>
              <a:gdLst>
                <a:gd name="T0" fmla="*/ 2 w 6"/>
                <a:gd name="T1" fmla="*/ 9 h 9"/>
                <a:gd name="T2" fmla="*/ 0 w 6"/>
                <a:gd name="T3" fmla="*/ 9 h 9"/>
                <a:gd name="T4" fmla="*/ 6 w 6"/>
                <a:gd name="T5" fmla="*/ 0 h 9"/>
                <a:gd name="T6" fmla="*/ 5 w 6"/>
                <a:gd name="T7" fmla="*/ 0 h 9"/>
                <a:gd name="T8" fmla="*/ 2 w 6"/>
                <a:gd name="T9" fmla="*/ 9 h 9"/>
              </a:gdLst>
              <a:ahLst/>
              <a:cxnLst>
                <a:cxn ang="0">
                  <a:pos x="T0" y="T1"/>
                </a:cxn>
                <a:cxn ang="0">
                  <a:pos x="T2" y="T3"/>
                </a:cxn>
                <a:cxn ang="0">
                  <a:pos x="T4" y="T5"/>
                </a:cxn>
                <a:cxn ang="0">
                  <a:pos x="T6" y="T7"/>
                </a:cxn>
                <a:cxn ang="0">
                  <a:pos x="T8" y="T9"/>
                </a:cxn>
              </a:cxnLst>
              <a:rect l="0" t="0" r="r" b="b"/>
              <a:pathLst>
                <a:path w="6" h="9">
                  <a:moveTo>
                    <a:pt x="2" y="9"/>
                  </a:moveTo>
                  <a:lnTo>
                    <a:pt x="0" y="9"/>
                  </a:lnTo>
                  <a:lnTo>
                    <a:pt x="6" y="0"/>
                  </a:lnTo>
                  <a:lnTo>
                    <a:pt x="5" y="0"/>
                  </a:lnTo>
                  <a:lnTo>
                    <a:pt x="2" y="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276" name="Freeform 285">
              <a:extLst>
                <a:ext uri="{FF2B5EF4-FFF2-40B4-BE49-F238E27FC236}">
                  <a16:creationId xmlns:a16="http://schemas.microsoft.com/office/drawing/2014/main" id="{65F9100A-816C-F517-6A68-7C2AB6CDD3D8}"/>
                </a:ext>
              </a:extLst>
            </p:cNvPr>
            <p:cNvSpPr>
              <a:spLocks/>
            </p:cNvSpPr>
            <p:nvPr/>
          </p:nvSpPr>
          <p:spPr bwMode="auto">
            <a:xfrm>
              <a:off x="2749550" y="1311275"/>
              <a:ext cx="17463" cy="4763"/>
            </a:xfrm>
            <a:custGeom>
              <a:avLst/>
              <a:gdLst>
                <a:gd name="T0" fmla="*/ 0 w 11"/>
                <a:gd name="T1" fmla="*/ 3 h 3"/>
                <a:gd name="T2" fmla="*/ 0 w 11"/>
                <a:gd name="T3" fmla="*/ 2 h 3"/>
                <a:gd name="T4" fmla="*/ 11 w 11"/>
                <a:gd name="T5" fmla="*/ 2 h 3"/>
                <a:gd name="T6" fmla="*/ 11 w 11"/>
                <a:gd name="T7" fmla="*/ 0 h 3"/>
                <a:gd name="T8" fmla="*/ 0 w 11"/>
                <a:gd name="T9" fmla="*/ 3 h 3"/>
              </a:gdLst>
              <a:ahLst/>
              <a:cxnLst>
                <a:cxn ang="0">
                  <a:pos x="T0" y="T1"/>
                </a:cxn>
                <a:cxn ang="0">
                  <a:pos x="T2" y="T3"/>
                </a:cxn>
                <a:cxn ang="0">
                  <a:pos x="T4" y="T5"/>
                </a:cxn>
                <a:cxn ang="0">
                  <a:pos x="T6" y="T7"/>
                </a:cxn>
                <a:cxn ang="0">
                  <a:pos x="T8" y="T9"/>
                </a:cxn>
              </a:cxnLst>
              <a:rect l="0" t="0" r="r" b="b"/>
              <a:pathLst>
                <a:path w="11" h="3">
                  <a:moveTo>
                    <a:pt x="0" y="3"/>
                  </a:moveTo>
                  <a:lnTo>
                    <a:pt x="0" y="2"/>
                  </a:lnTo>
                  <a:lnTo>
                    <a:pt x="11" y="2"/>
                  </a:lnTo>
                  <a:lnTo>
                    <a:pt x="11" y="0"/>
                  </a:lnTo>
                  <a:lnTo>
                    <a:pt x="0"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277" name="Freeform 286">
              <a:extLst>
                <a:ext uri="{FF2B5EF4-FFF2-40B4-BE49-F238E27FC236}">
                  <a16:creationId xmlns:a16="http://schemas.microsoft.com/office/drawing/2014/main" id="{4616B70A-A488-2194-A1B3-1B443E7C1FC7}"/>
                </a:ext>
              </a:extLst>
            </p:cNvPr>
            <p:cNvSpPr>
              <a:spLocks/>
            </p:cNvSpPr>
            <p:nvPr/>
          </p:nvSpPr>
          <p:spPr bwMode="auto">
            <a:xfrm>
              <a:off x="2798763" y="1295400"/>
              <a:ext cx="165100" cy="41275"/>
            </a:xfrm>
            <a:custGeom>
              <a:avLst/>
              <a:gdLst>
                <a:gd name="T0" fmla="*/ 100 w 104"/>
                <a:gd name="T1" fmla="*/ 26 h 26"/>
                <a:gd name="T2" fmla="*/ 80 w 104"/>
                <a:gd name="T3" fmla="*/ 20 h 26"/>
                <a:gd name="T4" fmla="*/ 67 w 104"/>
                <a:gd name="T5" fmla="*/ 17 h 26"/>
                <a:gd name="T6" fmla="*/ 54 w 104"/>
                <a:gd name="T7" fmla="*/ 13 h 26"/>
                <a:gd name="T8" fmla="*/ 39 w 104"/>
                <a:gd name="T9" fmla="*/ 10 h 26"/>
                <a:gd name="T10" fmla="*/ 28 w 104"/>
                <a:gd name="T11" fmla="*/ 10 h 26"/>
                <a:gd name="T12" fmla="*/ 21 w 104"/>
                <a:gd name="T13" fmla="*/ 12 h 26"/>
                <a:gd name="T14" fmla="*/ 16 w 104"/>
                <a:gd name="T15" fmla="*/ 12 h 26"/>
                <a:gd name="T16" fmla="*/ 11 w 104"/>
                <a:gd name="T17" fmla="*/ 15 h 26"/>
                <a:gd name="T18" fmla="*/ 6 w 104"/>
                <a:gd name="T19" fmla="*/ 17 h 26"/>
                <a:gd name="T20" fmla="*/ 0 w 104"/>
                <a:gd name="T21" fmla="*/ 8 h 26"/>
                <a:gd name="T22" fmla="*/ 6 w 104"/>
                <a:gd name="T23" fmla="*/ 5 h 26"/>
                <a:gd name="T24" fmla="*/ 11 w 104"/>
                <a:gd name="T25" fmla="*/ 2 h 26"/>
                <a:gd name="T26" fmla="*/ 19 w 104"/>
                <a:gd name="T27" fmla="*/ 0 h 26"/>
                <a:gd name="T28" fmla="*/ 26 w 104"/>
                <a:gd name="T29" fmla="*/ 0 h 26"/>
                <a:gd name="T30" fmla="*/ 41 w 104"/>
                <a:gd name="T31" fmla="*/ 0 h 26"/>
                <a:gd name="T32" fmla="*/ 55 w 104"/>
                <a:gd name="T33" fmla="*/ 2 h 26"/>
                <a:gd name="T34" fmla="*/ 70 w 104"/>
                <a:gd name="T35" fmla="*/ 5 h 26"/>
                <a:gd name="T36" fmla="*/ 83 w 104"/>
                <a:gd name="T37" fmla="*/ 10 h 26"/>
                <a:gd name="T38" fmla="*/ 104 w 104"/>
                <a:gd name="T39" fmla="*/ 17 h 26"/>
                <a:gd name="T40" fmla="*/ 100 w 104"/>
                <a:gd name="T41"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4" h="26">
                  <a:moveTo>
                    <a:pt x="100" y="26"/>
                  </a:moveTo>
                  <a:lnTo>
                    <a:pt x="80" y="20"/>
                  </a:lnTo>
                  <a:lnTo>
                    <a:pt x="67" y="17"/>
                  </a:lnTo>
                  <a:lnTo>
                    <a:pt x="54" y="13"/>
                  </a:lnTo>
                  <a:lnTo>
                    <a:pt x="39" y="10"/>
                  </a:lnTo>
                  <a:lnTo>
                    <a:pt x="28" y="10"/>
                  </a:lnTo>
                  <a:lnTo>
                    <a:pt x="21" y="12"/>
                  </a:lnTo>
                  <a:lnTo>
                    <a:pt x="16" y="12"/>
                  </a:lnTo>
                  <a:lnTo>
                    <a:pt x="11" y="15"/>
                  </a:lnTo>
                  <a:lnTo>
                    <a:pt x="6" y="17"/>
                  </a:lnTo>
                  <a:lnTo>
                    <a:pt x="0" y="8"/>
                  </a:lnTo>
                  <a:lnTo>
                    <a:pt x="6" y="5"/>
                  </a:lnTo>
                  <a:lnTo>
                    <a:pt x="11" y="2"/>
                  </a:lnTo>
                  <a:lnTo>
                    <a:pt x="19" y="0"/>
                  </a:lnTo>
                  <a:lnTo>
                    <a:pt x="26" y="0"/>
                  </a:lnTo>
                  <a:lnTo>
                    <a:pt x="41" y="0"/>
                  </a:lnTo>
                  <a:lnTo>
                    <a:pt x="55" y="2"/>
                  </a:lnTo>
                  <a:lnTo>
                    <a:pt x="70" y="5"/>
                  </a:lnTo>
                  <a:lnTo>
                    <a:pt x="83" y="10"/>
                  </a:lnTo>
                  <a:lnTo>
                    <a:pt x="104" y="17"/>
                  </a:lnTo>
                  <a:lnTo>
                    <a:pt x="100" y="2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278" name="Freeform 287">
              <a:extLst>
                <a:ext uri="{FF2B5EF4-FFF2-40B4-BE49-F238E27FC236}">
                  <a16:creationId xmlns:a16="http://schemas.microsoft.com/office/drawing/2014/main" id="{56B6FBBE-EF8A-061F-99E1-25EF86087C25}"/>
                </a:ext>
              </a:extLst>
            </p:cNvPr>
            <p:cNvSpPr>
              <a:spLocks/>
            </p:cNvSpPr>
            <p:nvPr/>
          </p:nvSpPr>
          <p:spPr bwMode="auto">
            <a:xfrm>
              <a:off x="3073400" y="1274762"/>
              <a:ext cx="171450" cy="90488"/>
            </a:xfrm>
            <a:custGeom>
              <a:avLst/>
              <a:gdLst>
                <a:gd name="T0" fmla="*/ 10 w 108"/>
                <a:gd name="T1" fmla="*/ 0 h 57"/>
                <a:gd name="T2" fmla="*/ 13 w 108"/>
                <a:gd name="T3" fmla="*/ 10 h 57"/>
                <a:gd name="T4" fmla="*/ 16 w 108"/>
                <a:gd name="T5" fmla="*/ 18 h 57"/>
                <a:gd name="T6" fmla="*/ 25 w 108"/>
                <a:gd name="T7" fmla="*/ 28 h 57"/>
                <a:gd name="T8" fmla="*/ 34 w 108"/>
                <a:gd name="T9" fmla="*/ 38 h 57"/>
                <a:gd name="T10" fmla="*/ 48 w 108"/>
                <a:gd name="T11" fmla="*/ 44 h 57"/>
                <a:gd name="T12" fmla="*/ 66 w 108"/>
                <a:gd name="T13" fmla="*/ 48 h 57"/>
                <a:gd name="T14" fmla="*/ 85 w 108"/>
                <a:gd name="T15" fmla="*/ 48 h 57"/>
                <a:gd name="T16" fmla="*/ 95 w 108"/>
                <a:gd name="T17" fmla="*/ 44 h 57"/>
                <a:gd name="T18" fmla="*/ 106 w 108"/>
                <a:gd name="T19" fmla="*/ 39 h 57"/>
                <a:gd name="T20" fmla="*/ 108 w 108"/>
                <a:gd name="T21" fmla="*/ 49 h 57"/>
                <a:gd name="T22" fmla="*/ 97 w 108"/>
                <a:gd name="T23" fmla="*/ 54 h 57"/>
                <a:gd name="T24" fmla="*/ 85 w 108"/>
                <a:gd name="T25" fmla="*/ 57 h 57"/>
                <a:gd name="T26" fmla="*/ 66 w 108"/>
                <a:gd name="T27" fmla="*/ 57 h 57"/>
                <a:gd name="T28" fmla="*/ 46 w 108"/>
                <a:gd name="T29" fmla="*/ 54 h 57"/>
                <a:gd name="T30" fmla="*/ 30 w 108"/>
                <a:gd name="T31" fmla="*/ 46 h 57"/>
                <a:gd name="T32" fmla="*/ 18 w 108"/>
                <a:gd name="T33" fmla="*/ 36 h 57"/>
                <a:gd name="T34" fmla="*/ 8 w 108"/>
                <a:gd name="T35" fmla="*/ 23 h 57"/>
                <a:gd name="T36" fmla="*/ 3 w 108"/>
                <a:gd name="T37" fmla="*/ 12 h 57"/>
                <a:gd name="T38" fmla="*/ 0 w 108"/>
                <a:gd name="T39" fmla="*/ 2 h 57"/>
                <a:gd name="T40" fmla="*/ 10 w 108"/>
                <a:gd name="T41"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8" h="57">
                  <a:moveTo>
                    <a:pt x="10" y="0"/>
                  </a:moveTo>
                  <a:lnTo>
                    <a:pt x="13" y="10"/>
                  </a:lnTo>
                  <a:lnTo>
                    <a:pt x="16" y="18"/>
                  </a:lnTo>
                  <a:lnTo>
                    <a:pt x="25" y="28"/>
                  </a:lnTo>
                  <a:lnTo>
                    <a:pt x="34" y="38"/>
                  </a:lnTo>
                  <a:lnTo>
                    <a:pt x="48" y="44"/>
                  </a:lnTo>
                  <a:lnTo>
                    <a:pt x="66" y="48"/>
                  </a:lnTo>
                  <a:lnTo>
                    <a:pt x="85" y="48"/>
                  </a:lnTo>
                  <a:lnTo>
                    <a:pt x="95" y="44"/>
                  </a:lnTo>
                  <a:lnTo>
                    <a:pt x="106" y="39"/>
                  </a:lnTo>
                  <a:lnTo>
                    <a:pt x="108" y="49"/>
                  </a:lnTo>
                  <a:lnTo>
                    <a:pt x="97" y="54"/>
                  </a:lnTo>
                  <a:lnTo>
                    <a:pt x="85" y="57"/>
                  </a:lnTo>
                  <a:lnTo>
                    <a:pt x="66" y="57"/>
                  </a:lnTo>
                  <a:lnTo>
                    <a:pt x="46" y="54"/>
                  </a:lnTo>
                  <a:lnTo>
                    <a:pt x="30" y="46"/>
                  </a:lnTo>
                  <a:lnTo>
                    <a:pt x="18" y="36"/>
                  </a:lnTo>
                  <a:lnTo>
                    <a:pt x="8" y="23"/>
                  </a:lnTo>
                  <a:lnTo>
                    <a:pt x="3" y="12"/>
                  </a:lnTo>
                  <a:lnTo>
                    <a:pt x="0" y="2"/>
                  </a:lnTo>
                  <a:lnTo>
                    <a:pt x="1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279" name="Freeform 288">
              <a:extLst>
                <a:ext uri="{FF2B5EF4-FFF2-40B4-BE49-F238E27FC236}">
                  <a16:creationId xmlns:a16="http://schemas.microsoft.com/office/drawing/2014/main" id="{5D63CE34-5235-D94B-4283-BD90737DB2D4}"/>
                </a:ext>
              </a:extLst>
            </p:cNvPr>
            <p:cNvSpPr>
              <a:spLocks/>
            </p:cNvSpPr>
            <p:nvPr/>
          </p:nvSpPr>
          <p:spPr bwMode="auto">
            <a:xfrm>
              <a:off x="3236913" y="1257300"/>
              <a:ext cx="85725" cy="95250"/>
            </a:xfrm>
            <a:custGeom>
              <a:avLst/>
              <a:gdLst>
                <a:gd name="T0" fmla="*/ 0 w 54"/>
                <a:gd name="T1" fmla="*/ 52 h 60"/>
                <a:gd name="T2" fmla="*/ 12 w 54"/>
                <a:gd name="T3" fmla="*/ 44 h 60"/>
                <a:gd name="T4" fmla="*/ 23 w 54"/>
                <a:gd name="T5" fmla="*/ 29 h 60"/>
                <a:gd name="T6" fmla="*/ 48 w 54"/>
                <a:gd name="T7" fmla="*/ 0 h 60"/>
                <a:gd name="T8" fmla="*/ 54 w 54"/>
                <a:gd name="T9" fmla="*/ 8 h 60"/>
                <a:gd name="T10" fmla="*/ 30 w 54"/>
                <a:gd name="T11" fmla="*/ 37 h 60"/>
                <a:gd name="T12" fmla="*/ 18 w 54"/>
                <a:gd name="T13" fmla="*/ 52 h 60"/>
                <a:gd name="T14" fmla="*/ 5 w 54"/>
                <a:gd name="T15" fmla="*/ 60 h 60"/>
                <a:gd name="T16" fmla="*/ 0 w 54"/>
                <a:gd name="T17" fmla="*/ 52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60">
                  <a:moveTo>
                    <a:pt x="0" y="52"/>
                  </a:moveTo>
                  <a:lnTo>
                    <a:pt x="12" y="44"/>
                  </a:lnTo>
                  <a:lnTo>
                    <a:pt x="23" y="29"/>
                  </a:lnTo>
                  <a:lnTo>
                    <a:pt x="48" y="0"/>
                  </a:lnTo>
                  <a:lnTo>
                    <a:pt x="54" y="8"/>
                  </a:lnTo>
                  <a:lnTo>
                    <a:pt x="30" y="37"/>
                  </a:lnTo>
                  <a:lnTo>
                    <a:pt x="18" y="52"/>
                  </a:lnTo>
                  <a:lnTo>
                    <a:pt x="5" y="60"/>
                  </a:lnTo>
                  <a:lnTo>
                    <a:pt x="0" y="5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280" name="Freeform 289">
              <a:extLst>
                <a:ext uri="{FF2B5EF4-FFF2-40B4-BE49-F238E27FC236}">
                  <a16:creationId xmlns:a16="http://schemas.microsoft.com/office/drawing/2014/main" id="{5B77985D-E83E-2CD5-B4E1-BC3699E3355B}"/>
                </a:ext>
              </a:extLst>
            </p:cNvPr>
            <p:cNvSpPr>
              <a:spLocks/>
            </p:cNvSpPr>
            <p:nvPr/>
          </p:nvSpPr>
          <p:spPr bwMode="auto">
            <a:xfrm>
              <a:off x="3236913" y="1336675"/>
              <a:ext cx="7938" cy="15875"/>
            </a:xfrm>
            <a:custGeom>
              <a:avLst/>
              <a:gdLst>
                <a:gd name="T0" fmla="*/ 5 w 5"/>
                <a:gd name="T1" fmla="*/ 10 h 10"/>
                <a:gd name="T2" fmla="*/ 0 w 5"/>
                <a:gd name="T3" fmla="*/ 2 h 10"/>
                <a:gd name="T4" fmla="*/ 3 w 5"/>
                <a:gd name="T5" fmla="*/ 0 h 10"/>
                <a:gd name="T6" fmla="*/ 5 w 5"/>
                <a:gd name="T7" fmla="*/ 10 h 10"/>
              </a:gdLst>
              <a:ahLst/>
              <a:cxnLst>
                <a:cxn ang="0">
                  <a:pos x="T0" y="T1"/>
                </a:cxn>
                <a:cxn ang="0">
                  <a:pos x="T2" y="T3"/>
                </a:cxn>
                <a:cxn ang="0">
                  <a:pos x="T4" y="T5"/>
                </a:cxn>
                <a:cxn ang="0">
                  <a:pos x="T6" y="T7"/>
                </a:cxn>
              </a:cxnLst>
              <a:rect l="0" t="0" r="r" b="b"/>
              <a:pathLst>
                <a:path w="5" h="10">
                  <a:moveTo>
                    <a:pt x="5" y="10"/>
                  </a:moveTo>
                  <a:lnTo>
                    <a:pt x="0" y="2"/>
                  </a:lnTo>
                  <a:lnTo>
                    <a:pt x="3" y="0"/>
                  </a:lnTo>
                  <a:lnTo>
                    <a:pt x="5"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281" name="Freeform 290">
              <a:extLst>
                <a:ext uri="{FF2B5EF4-FFF2-40B4-BE49-F238E27FC236}">
                  <a16:creationId xmlns:a16="http://schemas.microsoft.com/office/drawing/2014/main" id="{108499D4-6F6E-0305-FF39-3C8C64359242}"/>
                </a:ext>
              </a:extLst>
            </p:cNvPr>
            <p:cNvSpPr>
              <a:spLocks/>
            </p:cNvSpPr>
            <p:nvPr/>
          </p:nvSpPr>
          <p:spPr bwMode="auto">
            <a:xfrm>
              <a:off x="3313113" y="1201737"/>
              <a:ext cx="69850" cy="68263"/>
            </a:xfrm>
            <a:custGeom>
              <a:avLst/>
              <a:gdLst>
                <a:gd name="T0" fmla="*/ 0 w 44"/>
                <a:gd name="T1" fmla="*/ 35 h 43"/>
                <a:gd name="T2" fmla="*/ 19 w 44"/>
                <a:gd name="T3" fmla="*/ 17 h 43"/>
                <a:gd name="T4" fmla="*/ 31 w 44"/>
                <a:gd name="T5" fmla="*/ 5 h 43"/>
                <a:gd name="T6" fmla="*/ 39 w 44"/>
                <a:gd name="T7" fmla="*/ 0 h 43"/>
                <a:gd name="T8" fmla="*/ 44 w 44"/>
                <a:gd name="T9" fmla="*/ 9 h 43"/>
                <a:gd name="T10" fmla="*/ 36 w 44"/>
                <a:gd name="T11" fmla="*/ 14 h 43"/>
                <a:gd name="T12" fmla="*/ 26 w 44"/>
                <a:gd name="T13" fmla="*/ 25 h 43"/>
                <a:gd name="T14" fmla="*/ 6 w 44"/>
                <a:gd name="T15" fmla="*/ 43 h 43"/>
                <a:gd name="T16" fmla="*/ 0 w 44"/>
                <a:gd name="T17" fmla="*/ 35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43">
                  <a:moveTo>
                    <a:pt x="0" y="35"/>
                  </a:moveTo>
                  <a:lnTo>
                    <a:pt x="19" y="17"/>
                  </a:lnTo>
                  <a:lnTo>
                    <a:pt x="31" y="5"/>
                  </a:lnTo>
                  <a:lnTo>
                    <a:pt x="39" y="0"/>
                  </a:lnTo>
                  <a:lnTo>
                    <a:pt x="44" y="9"/>
                  </a:lnTo>
                  <a:lnTo>
                    <a:pt x="36" y="14"/>
                  </a:lnTo>
                  <a:lnTo>
                    <a:pt x="26" y="25"/>
                  </a:lnTo>
                  <a:lnTo>
                    <a:pt x="6" y="43"/>
                  </a:lnTo>
                  <a:lnTo>
                    <a:pt x="0" y="3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282" name="Freeform 291">
              <a:extLst>
                <a:ext uri="{FF2B5EF4-FFF2-40B4-BE49-F238E27FC236}">
                  <a16:creationId xmlns:a16="http://schemas.microsoft.com/office/drawing/2014/main" id="{514C774A-8EB9-9494-3BA1-D9F664F05518}"/>
                </a:ext>
              </a:extLst>
            </p:cNvPr>
            <p:cNvSpPr>
              <a:spLocks/>
            </p:cNvSpPr>
            <p:nvPr/>
          </p:nvSpPr>
          <p:spPr bwMode="auto">
            <a:xfrm>
              <a:off x="3313113" y="1257300"/>
              <a:ext cx="9525" cy="12700"/>
            </a:xfrm>
            <a:custGeom>
              <a:avLst/>
              <a:gdLst>
                <a:gd name="T0" fmla="*/ 0 w 6"/>
                <a:gd name="T1" fmla="*/ 0 h 8"/>
                <a:gd name="T2" fmla="*/ 6 w 6"/>
                <a:gd name="T3" fmla="*/ 8 h 8"/>
                <a:gd name="T4" fmla="*/ 0 w 6"/>
                <a:gd name="T5" fmla="*/ 0 h 8"/>
              </a:gdLst>
              <a:ahLst/>
              <a:cxnLst>
                <a:cxn ang="0">
                  <a:pos x="T0" y="T1"/>
                </a:cxn>
                <a:cxn ang="0">
                  <a:pos x="T2" y="T3"/>
                </a:cxn>
                <a:cxn ang="0">
                  <a:pos x="T4" y="T5"/>
                </a:cxn>
              </a:cxnLst>
              <a:rect l="0" t="0" r="r" b="b"/>
              <a:pathLst>
                <a:path w="6" h="8">
                  <a:moveTo>
                    <a:pt x="0" y="0"/>
                  </a:moveTo>
                  <a:lnTo>
                    <a:pt x="6" y="8"/>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283" name="Freeform 292">
              <a:extLst>
                <a:ext uri="{FF2B5EF4-FFF2-40B4-BE49-F238E27FC236}">
                  <a16:creationId xmlns:a16="http://schemas.microsoft.com/office/drawing/2014/main" id="{80896042-0815-0C9C-6D82-AF9A78D6ED41}"/>
                </a:ext>
              </a:extLst>
            </p:cNvPr>
            <p:cNvSpPr>
              <a:spLocks/>
            </p:cNvSpPr>
            <p:nvPr/>
          </p:nvSpPr>
          <p:spPr bwMode="auto">
            <a:xfrm>
              <a:off x="3257550" y="1201737"/>
              <a:ext cx="125413" cy="26988"/>
            </a:xfrm>
            <a:custGeom>
              <a:avLst/>
              <a:gdLst>
                <a:gd name="T0" fmla="*/ 79 w 79"/>
                <a:gd name="T1" fmla="*/ 9 h 17"/>
                <a:gd name="T2" fmla="*/ 53 w 79"/>
                <a:gd name="T3" fmla="*/ 15 h 17"/>
                <a:gd name="T4" fmla="*/ 25 w 79"/>
                <a:gd name="T5" fmla="*/ 17 h 17"/>
                <a:gd name="T6" fmla="*/ 0 w 79"/>
                <a:gd name="T7" fmla="*/ 12 h 17"/>
                <a:gd name="T8" fmla="*/ 4 w 79"/>
                <a:gd name="T9" fmla="*/ 4 h 17"/>
                <a:gd name="T10" fmla="*/ 25 w 79"/>
                <a:gd name="T11" fmla="*/ 9 h 17"/>
                <a:gd name="T12" fmla="*/ 49 w 79"/>
                <a:gd name="T13" fmla="*/ 7 h 17"/>
                <a:gd name="T14" fmla="*/ 75 w 79"/>
                <a:gd name="T15" fmla="*/ 0 h 17"/>
                <a:gd name="T16" fmla="*/ 79 w 79"/>
                <a:gd name="T17" fmla="*/ 9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9" h="17">
                  <a:moveTo>
                    <a:pt x="79" y="9"/>
                  </a:moveTo>
                  <a:lnTo>
                    <a:pt x="53" y="15"/>
                  </a:lnTo>
                  <a:lnTo>
                    <a:pt x="25" y="17"/>
                  </a:lnTo>
                  <a:lnTo>
                    <a:pt x="0" y="12"/>
                  </a:lnTo>
                  <a:lnTo>
                    <a:pt x="4" y="4"/>
                  </a:lnTo>
                  <a:lnTo>
                    <a:pt x="25" y="9"/>
                  </a:lnTo>
                  <a:lnTo>
                    <a:pt x="49" y="7"/>
                  </a:lnTo>
                  <a:lnTo>
                    <a:pt x="75" y="0"/>
                  </a:lnTo>
                  <a:lnTo>
                    <a:pt x="79" y="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284" name="Freeform 293">
              <a:extLst>
                <a:ext uri="{FF2B5EF4-FFF2-40B4-BE49-F238E27FC236}">
                  <a16:creationId xmlns:a16="http://schemas.microsoft.com/office/drawing/2014/main" id="{93A52F02-B251-35EB-E579-E82B58225766}"/>
                </a:ext>
              </a:extLst>
            </p:cNvPr>
            <p:cNvSpPr>
              <a:spLocks/>
            </p:cNvSpPr>
            <p:nvPr/>
          </p:nvSpPr>
          <p:spPr bwMode="auto">
            <a:xfrm>
              <a:off x="3375025" y="1201737"/>
              <a:ext cx="7938" cy="14288"/>
            </a:xfrm>
            <a:custGeom>
              <a:avLst/>
              <a:gdLst>
                <a:gd name="T0" fmla="*/ 5 w 5"/>
                <a:gd name="T1" fmla="*/ 9 h 9"/>
                <a:gd name="T2" fmla="*/ 1 w 5"/>
                <a:gd name="T3" fmla="*/ 0 h 9"/>
                <a:gd name="T4" fmla="*/ 5 w 5"/>
                <a:gd name="T5" fmla="*/ 9 h 9"/>
                <a:gd name="T6" fmla="*/ 0 w 5"/>
                <a:gd name="T7" fmla="*/ 0 h 9"/>
                <a:gd name="T8" fmla="*/ 5 w 5"/>
                <a:gd name="T9" fmla="*/ 9 h 9"/>
              </a:gdLst>
              <a:ahLst/>
              <a:cxnLst>
                <a:cxn ang="0">
                  <a:pos x="T0" y="T1"/>
                </a:cxn>
                <a:cxn ang="0">
                  <a:pos x="T2" y="T3"/>
                </a:cxn>
                <a:cxn ang="0">
                  <a:pos x="T4" y="T5"/>
                </a:cxn>
                <a:cxn ang="0">
                  <a:pos x="T6" y="T7"/>
                </a:cxn>
                <a:cxn ang="0">
                  <a:pos x="T8" y="T9"/>
                </a:cxn>
              </a:cxnLst>
              <a:rect l="0" t="0" r="r" b="b"/>
              <a:pathLst>
                <a:path w="5" h="9">
                  <a:moveTo>
                    <a:pt x="5" y="9"/>
                  </a:moveTo>
                  <a:lnTo>
                    <a:pt x="1" y="0"/>
                  </a:lnTo>
                  <a:lnTo>
                    <a:pt x="5" y="9"/>
                  </a:lnTo>
                  <a:lnTo>
                    <a:pt x="0" y="0"/>
                  </a:lnTo>
                  <a:lnTo>
                    <a:pt x="5" y="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285" name="Freeform 294">
              <a:extLst>
                <a:ext uri="{FF2B5EF4-FFF2-40B4-BE49-F238E27FC236}">
                  <a16:creationId xmlns:a16="http://schemas.microsoft.com/office/drawing/2014/main" id="{5D593185-0DF9-460E-66D2-CD3DE8AED80F}"/>
                </a:ext>
              </a:extLst>
            </p:cNvPr>
            <p:cNvSpPr>
              <a:spLocks/>
            </p:cNvSpPr>
            <p:nvPr/>
          </p:nvSpPr>
          <p:spPr bwMode="auto">
            <a:xfrm>
              <a:off x="3135313" y="1189037"/>
              <a:ext cx="128588" cy="31750"/>
            </a:xfrm>
            <a:custGeom>
              <a:avLst/>
              <a:gdLst>
                <a:gd name="T0" fmla="*/ 77 w 81"/>
                <a:gd name="T1" fmla="*/ 20 h 20"/>
                <a:gd name="T2" fmla="*/ 40 w 81"/>
                <a:gd name="T3" fmla="*/ 10 h 20"/>
                <a:gd name="T4" fmla="*/ 20 w 81"/>
                <a:gd name="T5" fmla="*/ 8 h 20"/>
                <a:gd name="T6" fmla="*/ 4 w 81"/>
                <a:gd name="T7" fmla="*/ 12 h 20"/>
                <a:gd name="T8" fmla="*/ 0 w 81"/>
                <a:gd name="T9" fmla="*/ 4 h 20"/>
                <a:gd name="T10" fmla="*/ 17 w 81"/>
                <a:gd name="T11" fmla="*/ 0 h 20"/>
                <a:gd name="T12" fmla="*/ 43 w 81"/>
                <a:gd name="T13" fmla="*/ 2 h 20"/>
                <a:gd name="T14" fmla="*/ 81 w 81"/>
                <a:gd name="T15" fmla="*/ 12 h 20"/>
                <a:gd name="T16" fmla="*/ 77 w 81"/>
                <a:gd name="T17"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1" h="20">
                  <a:moveTo>
                    <a:pt x="77" y="20"/>
                  </a:moveTo>
                  <a:lnTo>
                    <a:pt x="40" y="10"/>
                  </a:lnTo>
                  <a:lnTo>
                    <a:pt x="20" y="8"/>
                  </a:lnTo>
                  <a:lnTo>
                    <a:pt x="4" y="12"/>
                  </a:lnTo>
                  <a:lnTo>
                    <a:pt x="0" y="4"/>
                  </a:lnTo>
                  <a:lnTo>
                    <a:pt x="17" y="0"/>
                  </a:lnTo>
                  <a:lnTo>
                    <a:pt x="43" y="2"/>
                  </a:lnTo>
                  <a:lnTo>
                    <a:pt x="81" y="12"/>
                  </a:lnTo>
                  <a:lnTo>
                    <a:pt x="77"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286" name="Freeform 295">
              <a:extLst>
                <a:ext uri="{FF2B5EF4-FFF2-40B4-BE49-F238E27FC236}">
                  <a16:creationId xmlns:a16="http://schemas.microsoft.com/office/drawing/2014/main" id="{B875BAB0-8B60-C742-1935-3622A3AFE48A}"/>
                </a:ext>
              </a:extLst>
            </p:cNvPr>
            <p:cNvSpPr>
              <a:spLocks/>
            </p:cNvSpPr>
            <p:nvPr/>
          </p:nvSpPr>
          <p:spPr bwMode="auto">
            <a:xfrm>
              <a:off x="3257550" y="1208087"/>
              <a:ext cx="6350" cy="12700"/>
            </a:xfrm>
            <a:custGeom>
              <a:avLst/>
              <a:gdLst>
                <a:gd name="T0" fmla="*/ 0 w 4"/>
                <a:gd name="T1" fmla="*/ 8 h 8"/>
                <a:gd name="T2" fmla="*/ 4 w 4"/>
                <a:gd name="T3" fmla="*/ 0 h 8"/>
                <a:gd name="T4" fmla="*/ 0 w 4"/>
                <a:gd name="T5" fmla="*/ 8 h 8"/>
              </a:gdLst>
              <a:ahLst/>
              <a:cxnLst>
                <a:cxn ang="0">
                  <a:pos x="T0" y="T1"/>
                </a:cxn>
                <a:cxn ang="0">
                  <a:pos x="T2" y="T3"/>
                </a:cxn>
                <a:cxn ang="0">
                  <a:pos x="T4" y="T5"/>
                </a:cxn>
              </a:cxnLst>
              <a:rect l="0" t="0" r="r" b="b"/>
              <a:pathLst>
                <a:path w="4" h="8">
                  <a:moveTo>
                    <a:pt x="0" y="8"/>
                  </a:moveTo>
                  <a:lnTo>
                    <a:pt x="4" y="0"/>
                  </a:lnTo>
                  <a:lnTo>
                    <a:pt x="0" y="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287" name="Freeform 296">
              <a:extLst>
                <a:ext uri="{FF2B5EF4-FFF2-40B4-BE49-F238E27FC236}">
                  <a16:creationId xmlns:a16="http://schemas.microsoft.com/office/drawing/2014/main" id="{6473C908-2C56-9670-8B19-DCBFBD777E9E}"/>
                </a:ext>
              </a:extLst>
            </p:cNvPr>
            <p:cNvSpPr>
              <a:spLocks/>
            </p:cNvSpPr>
            <p:nvPr/>
          </p:nvSpPr>
          <p:spPr bwMode="auto">
            <a:xfrm>
              <a:off x="3073400" y="1195387"/>
              <a:ext cx="69850" cy="79375"/>
            </a:xfrm>
            <a:custGeom>
              <a:avLst/>
              <a:gdLst>
                <a:gd name="T0" fmla="*/ 44 w 44"/>
                <a:gd name="T1" fmla="*/ 8 h 50"/>
                <a:gd name="T2" fmla="*/ 21 w 44"/>
                <a:gd name="T3" fmla="*/ 26 h 50"/>
                <a:gd name="T4" fmla="*/ 13 w 44"/>
                <a:gd name="T5" fmla="*/ 36 h 50"/>
                <a:gd name="T6" fmla="*/ 10 w 44"/>
                <a:gd name="T7" fmla="*/ 50 h 50"/>
                <a:gd name="T8" fmla="*/ 0 w 44"/>
                <a:gd name="T9" fmla="*/ 49 h 50"/>
                <a:gd name="T10" fmla="*/ 3 w 44"/>
                <a:gd name="T11" fmla="*/ 34 h 50"/>
                <a:gd name="T12" fmla="*/ 15 w 44"/>
                <a:gd name="T13" fmla="*/ 18 h 50"/>
                <a:gd name="T14" fmla="*/ 38 w 44"/>
                <a:gd name="T15" fmla="*/ 0 h 50"/>
                <a:gd name="T16" fmla="*/ 44 w 44"/>
                <a:gd name="T17" fmla="*/ 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50">
                  <a:moveTo>
                    <a:pt x="44" y="8"/>
                  </a:moveTo>
                  <a:lnTo>
                    <a:pt x="21" y="26"/>
                  </a:lnTo>
                  <a:lnTo>
                    <a:pt x="13" y="36"/>
                  </a:lnTo>
                  <a:lnTo>
                    <a:pt x="10" y="50"/>
                  </a:lnTo>
                  <a:lnTo>
                    <a:pt x="0" y="49"/>
                  </a:lnTo>
                  <a:lnTo>
                    <a:pt x="3" y="34"/>
                  </a:lnTo>
                  <a:lnTo>
                    <a:pt x="15" y="18"/>
                  </a:lnTo>
                  <a:lnTo>
                    <a:pt x="38" y="0"/>
                  </a:lnTo>
                  <a:lnTo>
                    <a:pt x="44" y="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288" name="Freeform 297">
              <a:extLst>
                <a:ext uri="{FF2B5EF4-FFF2-40B4-BE49-F238E27FC236}">
                  <a16:creationId xmlns:a16="http://schemas.microsoft.com/office/drawing/2014/main" id="{CA7602F7-6AB9-E596-6E04-4D2AAC0EA2EE}"/>
                </a:ext>
              </a:extLst>
            </p:cNvPr>
            <p:cNvSpPr>
              <a:spLocks/>
            </p:cNvSpPr>
            <p:nvPr/>
          </p:nvSpPr>
          <p:spPr bwMode="auto">
            <a:xfrm>
              <a:off x="3133725" y="1195387"/>
              <a:ext cx="9525" cy="12700"/>
            </a:xfrm>
            <a:custGeom>
              <a:avLst/>
              <a:gdLst>
                <a:gd name="T0" fmla="*/ 1 w 6"/>
                <a:gd name="T1" fmla="*/ 0 h 8"/>
                <a:gd name="T2" fmla="*/ 0 w 6"/>
                <a:gd name="T3" fmla="*/ 0 h 8"/>
                <a:gd name="T4" fmla="*/ 6 w 6"/>
                <a:gd name="T5" fmla="*/ 8 h 8"/>
                <a:gd name="T6" fmla="*/ 5 w 6"/>
                <a:gd name="T7" fmla="*/ 8 h 8"/>
                <a:gd name="T8" fmla="*/ 1 w 6"/>
                <a:gd name="T9" fmla="*/ 0 h 8"/>
              </a:gdLst>
              <a:ahLst/>
              <a:cxnLst>
                <a:cxn ang="0">
                  <a:pos x="T0" y="T1"/>
                </a:cxn>
                <a:cxn ang="0">
                  <a:pos x="T2" y="T3"/>
                </a:cxn>
                <a:cxn ang="0">
                  <a:pos x="T4" y="T5"/>
                </a:cxn>
                <a:cxn ang="0">
                  <a:pos x="T6" y="T7"/>
                </a:cxn>
                <a:cxn ang="0">
                  <a:pos x="T8" y="T9"/>
                </a:cxn>
              </a:cxnLst>
              <a:rect l="0" t="0" r="r" b="b"/>
              <a:pathLst>
                <a:path w="6" h="8">
                  <a:moveTo>
                    <a:pt x="1" y="0"/>
                  </a:moveTo>
                  <a:lnTo>
                    <a:pt x="0" y="0"/>
                  </a:lnTo>
                  <a:lnTo>
                    <a:pt x="6" y="8"/>
                  </a:lnTo>
                  <a:lnTo>
                    <a:pt x="5" y="8"/>
                  </a:ln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289" name="Freeform 298">
              <a:extLst>
                <a:ext uri="{FF2B5EF4-FFF2-40B4-BE49-F238E27FC236}">
                  <a16:creationId xmlns:a16="http://schemas.microsoft.com/office/drawing/2014/main" id="{C18AFA82-82CF-A2F4-8EA2-71E39178BD24}"/>
                </a:ext>
              </a:extLst>
            </p:cNvPr>
            <p:cNvSpPr>
              <a:spLocks/>
            </p:cNvSpPr>
            <p:nvPr/>
          </p:nvSpPr>
          <p:spPr bwMode="auto">
            <a:xfrm>
              <a:off x="3073400" y="1273175"/>
              <a:ext cx="15875" cy="4763"/>
            </a:xfrm>
            <a:custGeom>
              <a:avLst/>
              <a:gdLst>
                <a:gd name="T0" fmla="*/ 0 w 10"/>
                <a:gd name="T1" fmla="*/ 0 h 3"/>
                <a:gd name="T2" fmla="*/ 0 w 10"/>
                <a:gd name="T3" fmla="*/ 1 h 3"/>
                <a:gd name="T4" fmla="*/ 0 w 10"/>
                <a:gd name="T5" fmla="*/ 3 h 3"/>
                <a:gd name="T6" fmla="*/ 10 w 10"/>
                <a:gd name="T7" fmla="*/ 1 h 3"/>
                <a:gd name="T8" fmla="*/ 0 w 10"/>
                <a:gd name="T9" fmla="*/ 0 h 3"/>
              </a:gdLst>
              <a:ahLst/>
              <a:cxnLst>
                <a:cxn ang="0">
                  <a:pos x="T0" y="T1"/>
                </a:cxn>
                <a:cxn ang="0">
                  <a:pos x="T2" y="T3"/>
                </a:cxn>
                <a:cxn ang="0">
                  <a:pos x="T4" y="T5"/>
                </a:cxn>
                <a:cxn ang="0">
                  <a:pos x="T6" y="T7"/>
                </a:cxn>
                <a:cxn ang="0">
                  <a:pos x="T8" y="T9"/>
                </a:cxn>
              </a:cxnLst>
              <a:rect l="0" t="0" r="r" b="b"/>
              <a:pathLst>
                <a:path w="10" h="3">
                  <a:moveTo>
                    <a:pt x="0" y="0"/>
                  </a:moveTo>
                  <a:lnTo>
                    <a:pt x="0" y="1"/>
                  </a:lnTo>
                  <a:lnTo>
                    <a:pt x="0" y="3"/>
                  </a:lnTo>
                  <a:lnTo>
                    <a:pt x="10" y="1"/>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290" name="Freeform 299">
              <a:extLst>
                <a:ext uri="{FF2B5EF4-FFF2-40B4-BE49-F238E27FC236}">
                  <a16:creationId xmlns:a16="http://schemas.microsoft.com/office/drawing/2014/main" id="{D1466D92-7B99-2C7C-7983-2B7ACC45285D}"/>
                </a:ext>
              </a:extLst>
            </p:cNvPr>
            <p:cNvSpPr>
              <a:spLocks/>
            </p:cNvSpPr>
            <p:nvPr/>
          </p:nvSpPr>
          <p:spPr bwMode="auto">
            <a:xfrm>
              <a:off x="3121025" y="1249362"/>
              <a:ext cx="149225" cy="41275"/>
            </a:xfrm>
            <a:custGeom>
              <a:avLst/>
              <a:gdLst>
                <a:gd name="T0" fmla="*/ 94 w 94"/>
                <a:gd name="T1" fmla="*/ 8 h 26"/>
                <a:gd name="T2" fmla="*/ 52 w 94"/>
                <a:gd name="T3" fmla="*/ 23 h 26"/>
                <a:gd name="T4" fmla="*/ 24 w 94"/>
                <a:gd name="T5" fmla="*/ 26 h 26"/>
                <a:gd name="T6" fmla="*/ 9 w 94"/>
                <a:gd name="T7" fmla="*/ 24 h 26"/>
                <a:gd name="T8" fmla="*/ 0 w 94"/>
                <a:gd name="T9" fmla="*/ 19 h 26"/>
                <a:gd name="T10" fmla="*/ 4 w 94"/>
                <a:gd name="T11" fmla="*/ 11 h 26"/>
                <a:gd name="T12" fmla="*/ 14 w 94"/>
                <a:gd name="T13" fmla="*/ 16 h 26"/>
                <a:gd name="T14" fmla="*/ 24 w 94"/>
                <a:gd name="T15" fmla="*/ 18 h 26"/>
                <a:gd name="T16" fmla="*/ 47 w 94"/>
                <a:gd name="T17" fmla="*/ 15 h 26"/>
                <a:gd name="T18" fmla="*/ 90 w 94"/>
                <a:gd name="T19" fmla="*/ 0 h 26"/>
                <a:gd name="T20" fmla="*/ 94 w 94"/>
                <a:gd name="T21" fmla="*/ 8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4" h="26">
                  <a:moveTo>
                    <a:pt x="94" y="8"/>
                  </a:moveTo>
                  <a:lnTo>
                    <a:pt x="52" y="23"/>
                  </a:lnTo>
                  <a:lnTo>
                    <a:pt x="24" y="26"/>
                  </a:lnTo>
                  <a:lnTo>
                    <a:pt x="9" y="24"/>
                  </a:lnTo>
                  <a:lnTo>
                    <a:pt x="0" y="19"/>
                  </a:lnTo>
                  <a:lnTo>
                    <a:pt x="4" y="11"/>
                  </a:lnTo>
                  <a:lnTo>
                    <a:pt x="14" y="16"/>
                  </a:lnTo>
                  <a:lnTo>
                    <a:pt x="24" y="18"/>
                  </a:lnTo>
                  <a:lnTo>
                    <a:pt x="47" y="15"/>
                  </a:lnTo>
                  <a:lnTo>
                    <a:pt x="90" y="0"/>
                  </a:lnTo>
                  <a:lnTo>
                    <a:pt x="94" y="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291" name="Freeform 300">
              <a:extLst>
                <a:ext uri="{FF2B5EF4-FFF2-40B4-BE49-F238E27FC236}">
                  <a16:creationId xmlns:a16="http://schemas.microsoft.com/office/drawing/2014/main" id="{AE72CDD0-AA3F-BE4B-FE62-F7F51069DDC5}"/>
                </a:ext>
              </a:extLst>
            </p:cNvPr>
            <p:cNvSpPr>
              <a:spLocks/>
            </p:cNvSpPr>
            <p:nvPr/>
          </p:nvSpPr>
          <p:spPr bwMode="auto">
            <a:xfrm>
              <a:off x="3146425" y="1568450"/>
              <a:ext cx="106363" cy="107950"/>
            </a:xfrm>
            <a:custGeom>
              <a:avLst/>
              <a:gdLst>
                <a:gd name="T0" fmla="*/ 0 w 67"/>
                <a:gd name="T1" fmla="*/ 57 h 68"/>
                <a:gd name="T2" fmla="*/ 10 w 67"/>
                <a:gd name="T3" fmla="*/ 57 h 68"/>
                <a:gd name="T4" fmla="*/ 20 w 67"/>
                <a:gd name="T5" fmla="*/ 54 h 68"/>
                <a:gd name="T6" fmla="*/ 24 w 67"/>
                <a:gd name="T7" fmla="*/ 50 h 68"/>
                <a:gd name="T8" fmla="*/ 29 w 67"/>
                <a:gd name="T9" fmla="*/ 49 h 68"/>
                <a:gd name="T10" fmla="*/ 39 w 67"/>
                <a:gd name="T11" fmla="*/ 41 h 68"/>
                <a:gd name="T12" fmla="*/ 44 w 67"/>
                <a:gd name="T13" fmla="*/ 37 h 68"/>
                <a:gd name="T14" fmla="*/ 49 w 67"/>
                <a:gd name="T15" fmla="*/ 31 h 68"/>
                <a:gd name="T16" fmla="*/ 52 w 67"/>
                <a:gd name="T17" fmla="*/ 24 h 68"/>
                <a:gd name="T18" fmla="*/ 54 w 67"/>
                <a:gd name="T19" fmla="*/ 18 h 68"/>
                <a:gd name="T20" fmla="*/ 56 w 67"/>
                <a:gd name="T21" fmla="*/ 10 h 68"/>
                <a:gd name="T22" fmla="*/ 56 w 67"/>
                <a:gd name="T23" fmla="*/ 0 h 68"/>
                <a:gd name="T24" fmla="*/ 67 w 67"/>
                <a:gd name="T25" fmla="*/ 0 h 68"/>
                <a:gd name="T26" fmla="*/ 65 w 67"/>
                <a:gd name="T27" fmla="*/ 11 h 68"/>
                <a:gd name="T28" fmla="*/ 64 w 67"/>
                <a:gd name="T29" fmla="*/ 21 h 68"/>
                <a:gd name="T30" fmla="*/ 60 w 67"/>
                <a:gd name="T31" fmla="*/ 29 h 68"/>
                <a:gd name="T32" fmla="*/ 57 w 67"/>
                <a:gd name="T33" fmla="*/ 37 h 68"/>
                <a:gd name="T34" fmla="*/ 52 w 67"/>
                <a:gd name="T35" fmla="*/ 44 h 68"/>
                <a:gd name="T36" fmla="*/ 47 w 67"/>
                <a:gd name="T37" fmla="*/ 49 h 68"/>
                <a:gd name="T38" fmla="*/ 36 w 67"/>
                <a:gd name="T39" fmla="*/ 57 h 68"/>
                <a:gd name="T40" fmla="*/ 29 w 67"/>
                <a:gd name="T41" fmla="*/ 60 h 68"/>
                <a:gd name="T42" fmla="*/ 23 w 67"/>
                <a:gd name="T43" fmla="*/ 63 h 68"/>
                <a:gd name="T44" fmla="*/ 13 w 67"/>
                <a:gd name="T45" fmla="*/ 67 h 68"/>
                <a:gd name="T46" fmla="*/ 2 w 67"/>
                <a:gd name="T47" fmla="*/ 68 h 68"/>
                <a:gd name="T48" fmla="*/ 0 w 67"/>
                <a:gd name="T49" fmla="*/ 57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7" h="68">
                  <a:moveTo>
                    <a:pt x="0" y="57"/>
                  </a:moveTo>
                  <a:lnTo>
                    <a:pt x="10" y="57"/>
                  </a:lnTo>
                  <a:lnTo>
                    <a:pt x="20" y="54"/>
                  </a:lnTo>
                  <a:lnTo>
                    <a:pt x="24" y="50"/>
                  </a:lnTo>
                  <a:lnTo>
                    <a:pt x="29" y="49"/>
                  </a:lnTo>
                  <a:lnTo>
                    <a:pt x="39" y="41"/>
                  </a:lnTo>
                  <a:lnTo>
                    <a:pt x="44" y="37"/>
                  </a:lnTo>
                  <a:lnTo>
                    <a:pt x="49" y="31"/>
                  </a:lnTo>
                  <a:lnTo>
                    <a:pt x="52" y="24"/>
                  </a:lnTo>
                  <a:lnTo>
                    <a:pt x="54" y="18"/>
                  </a:lnTo>
                  <a:lnTo>
                    <a:pt x="56" y="10"/>
                  </a:lnTo>
                  <a:lnTo>
                    <a:pt x="56" y="0"/>
                  </a:lnTo>
                  <a:lnTo>
                    <a:pt x="67" y="0"/>
                  </a:lnTo>
                  <a:lnTo>
                    <a:pt x="65" y="11"/>
                  </a:lnTo>
                  <a:lnTo>
                    <a:pt x="64" y="21"/>
                  </a:lnTo>
                  <a:lnTo>
                    <a:pt x="60" y="29"/>
                  </a:lnTo>
                  <a:lnTo>
                    <a:pt x="57" y="37"/>
                  </a:lnTo>
                  <a:lnTo>
                    <a:pt x="52" y="44"/>
                  </a:lnTo>
                  <a:lnTo>
                    <a:pt x="47" y="49"/>
                  </a:lnTo>
                  <a:lnTo>
                    <a:pt x="36" y="57"/>
                  </a:lnTo>
                  <a:lnTo>
                    <a:pt x="29" y="60"/>
                  </a:lnTo>
                  <a:lnTo>
                    <a:pt x="23" y="63"/>
                  </a:lnTo>
                  <a:lnTo>
                    <a:pt x="13" y="67"/>
                  </a:lnTo>
                  <a:lnTo>
                    <a:pt x="2" y="68"/>
                  </a:lnTo>
                  <a:lnTo>
                    <a:pt x="0" y="5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292" name="Freeform 301">
              <a:extLst>
                <a:ext uri="{FF2B5EF4-FFF2-40B4-BE49-F238E27FC236}">
                  <a16:creationId xmlns:a16="http://schemas.microsoft.com/office/drawing/2014/main" id="{4DB8CE81-F16C-58AA-AC1C-07721B0BAA72}"/>
                </a:ext>
              </a:extLst>
            </p:cNvPr>
            <p:cNvSpPr>
              <a:spLocks/>
            </p:cNvSpPr>
            <p:nvPr/>
          </p:nvSpPr>
          <p:spPr bwMode="auto">
            <a:xfrm>
              <a:off x="3171825" y="1425575"/>
              <a:ext cx="80963" cy="142875"/>
            </a:xfrm>
            <a:custGeom>
              <a:avLst/>
              <a:gdLst>
                <a:gd name="T0" fmla="*/ 40 w 51"/>
                <a:gd name="T1" fmla="*/ 90 h 90"/>
                <a:gd name="T2" fmla="*/ 40 w 51"/>
                <a:gd name="T3" fmla="*/ 82 h 90"/>
                <a:gd name="T4" fmla="*/ 38 w 51"/>
                <a:gd name="T5" fmla="*/ 73 h 90"/>
                <a:gd name="T6" fmla="*/ 36 w 51"/>
                <a:gd name="T7" fmla="*/ 65 h 90"/>
                <a:gd name="T8" fmla="*/ 33 w 51"/>
                <a:gd name="T9" fmla="*/ 59 h 90"/>
                <a:gd name="T10" fmla="*/ 28 w 51"/>
                <a:gd name="T11" fmla="*/ 47 h 90"/>
                <a:gd name="T12" fmla="*/ 20 w 51"/>
                <a:gd name="T13" fmla="*/ 36 h 90"/>
                <a:gd name="T14" fmla="*/ 7 w 51"/>
                <a:gd name="T15" fmla="*/ 18 h 90"/>
                <a:gd name="T16" fmla="*/ 2 w 51"/>
                <a:gd name="T17" fmla="*/ 10 h 90"/>
                <a:gd name="T18" fmla="*/ 0 w 51"/>
                <a:gd name="T19" fmla="*/ 5 h 90"/>
                <a:gd name="T20" fmla="*/ 0 w 51"/>
                <a:gd name="T21" fmla="*/ 0 h 90"/>
                <a:gd name="T22" fmla="*/ 10 w 51"/>
                <a:gd name="T23" fmla="*/ 0 h 90"/>
                <a:gd name="T24" fmla="*/ 10 w 51"/>
                <a:gd name="T25" fmla="*/ 2 h 90"/>
                <a:gd name="T26" fmla="*/ 12 w 51"/>
                <a:gd name="T27" fmla="*/ 5 h 90"/>
                <a:gd name="T28" fmla="*/ 15 w 51"/>
                <a:gd name="T29" fmla="*/ 11 h 90"/>
                <a:gd name="T30" fmla="*/ 28 w 51"/>
                <a:gd name="T31" fmla="*/ 29 h 90"/>
                <a:gd name="T32" fmla="*/ 36 w 51"/>
                <a:gd name="T33" fmla="*/ 41 h 90"/>
                <a:gd name="T34" fmla="*/ 43 w 51"/>
                <a:gd name="T35" fmla="*/ 55 h 90"/>
                <a:gd name="T36" fmla="*/ 46 w 51"/>
                <a:gd name="T37" fmla="*/ 62 h 90"/>
                <a:gd name="T38" fmla="*/ 48 w 51"/>
                <a:gd name="T39" fmla="*/ 70 h 90"/>
                <a:gd name="T40" fmla="*/ 49 w 51"/>
                <a:gd name="T41" fmla="*/ 80 h 90"/>
                <a:gd name="T42" fmla="*/ 51 w 51"/>
                <a:gd name="T43" fmla="*/ 90 h 90"/>
                <a:gd name="T44" fmla="*/ 40 w 51"/>
                <a:gd name="T45"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1" h="90">
                  <a:moveTo>
                    <a:pt x="40" y="90"/>
                  </a:moveTo>
                  <a:lnTo>
                    <a:pt x="40" y="82"/>
                  </a:lnTo>
                  <a:lnTo>
                    <a:pt x="38" y="73"/>
                  </a:lnTo>
                  <a:lnTo>
                    <a:pt x="36" y="65"/>
                  </a:lnTo>
                  <a:lnTo>
                    <a:pt x="33" y="59"/>
                  </a:lnTo>
                  <a:lnTo>
                    <a:pt x="28" y="47"/>
                  </a:lnTo>
                  <a:lnTo>
                    <a:pt x="20" y="36"/>
                  </a:lnTo>
                  <a:lnTo>
                    <a:pt x="7" y="18"/>
                  </a:lnTo>
                  <a:lnTo>
                    <a:pt x="2" y="10"/>
                  </a:lnTo>
                  <a:lnTo>
                    <a:pt x="0" y="5"/>
                  </a:lnTo>
                  <a:lnTo>
                    <a:pt x="0" y="0"/>
                  </a:lnTo>
                  <a:lnTo>
                    <a:pt x="10" y="0"/>
                  </a:lnTo>
                  <a:lnTo>
                    <a:pt x="10" y="2"/>
                  </a:lnTo>
                  <a:lnTo>
                    <a:pt x="12" y="5"/>
                  </a:lnTo>
                  <a:lnTo>
                    <a:pt x="15" y="11"/>
                  </a:lnTo>
                  <a:lnTo>
                    <a:pt x="28" y="29"/>
                  </a:lnTo>
                  <a:lnTo>
                    <a:pt x="36" y="41"/>
                  </a:lnTo>
                  <a:lnTo>
                    <a:pt x="43" y="55"/>
                  </a:lnTo>
                  <a:lnTo>
                    <a:pt x="46" y="62"/>
                  </a:lnTo>
                  <a:lnTo>
                    <a:pt x="48" y="70"/>
                  </a:lnTo>
                  <a:lnTo>
                    <a:pt x="49" y="80"/>
                  </a:lnTo>
                  <a:lnTo>
                    <a:pt x="51" y="90"/>
                  </a:lnTo>
                  <a:lnTo>
                    <a:pt x="40" y="9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293" name="Freeform 302">
              <a:extLst>
                <a:ext uri="{FF2B5EF4-FFF2-40B4-BE49-F238E27FC236}">
                  <a16:creationId xmlns:a16="http://schemas.microsoft.com/office/drawing/2014/main" id="{7557EFF7-34BE-C367-2D36-FEFBD2AAED11}"/>
                </a:ext>
              </a:extLst>
            </p:cNvPr>
            <p:cNvSpPr>
              <a:spLocks/>
            </p:cNvSpPr>
            <p:nvPr/>
          </p:nvSpPr>
          <p:spPr bwMode="auto">
            <a:xfrm>
              <a:off x="3235325" y="1568450"/>
              <a:ext cx="17463" cy="0"/>
            </a:xfrm>
            <a:custGeom>
              <a:avLst/>
              <a:gdLst>
                <a:gd name="T0" fmla="*/ 11 w 11"/>
                <a:gd name="T1" fmla="*/ 0 w 11"/>
                <a:gd name="T2" fmla="*/ 11 w 11"/>
              </a:gdLst>
              <a:ahLst/>
              <a:cxnLst>
                <a:cxn ang="0">
                  <a:pos x="T0" y="0"/>
                </a:cxn>
                <a:cxn ang="0">
                  <a:pos x="T1" y="0"/>
                </a:cxn>
                <a:cxn ang="0">
                  <a:pos x="T2" y="0"/>
                </a:cxn>
              </a:cxnLst>
              <a:rect l="0" t="0" r="r" b="b"/>
              <a:pathLst>
                <a:path w="11">
                  <a:moveTo>
                    <a:pt x="11" y="0"/>
                  </a:moveTo>
                  <a:lnTo>
                    <a:pt x="0" y="0"/>
                  </a:lnTo>
                  <a:lnTo>
                    <a:pt x="1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294" name="Freeform 303">
              <a:extLst>
                <a:ext uri="{FF2B5EF4-FFF2-40B4-BE49-F238E27FC236}">
                  <a16:creationId xmlns:a16="http://schemas.microsoft.com/office/drawing/2014/main" id="{2AA29E29-FBAC-A145-3200-B4AF604383AA}"/>
                </a:ext>
              </a:extLst>
            </p:cNvPr>
            <p:cNvSpPr>
              <a:spLocks/>
            </p:cNvSpPr>
            <p:nvPr/>
          </p:nvSpPr>
          <p:spPr bwMode="auto">
            <a:xfrm>
              <a:off x="3130550" y="1414462"/>
              <a:ext cx="57150" cy="84138"/>
            </a:xfrm>
            <a:custGeom>
              <a:avLst/>
              <a:gdLst>
                <a:gd name="T0" fmla="*/ 26 w 36"/>
                <a:gd name="T1" fmla="*/ 9 h 53"/>
                <a:gd name="T2" fmla="*/ 26 w 36"/>
                <a:gd name="T3" fmla="*/ 9 h 53"/>
                <a:gd name="T4" fmla="*/ 34 w 36"/>
                <a:gd name="T5" fmla="*/ 9 h 53"/>
                <a:gd name="T6" fmla="*/ 31 w 36"/>
                <a:gd name="T7" fmla="*/ 10 h 53"/>
                <a:gd name="T8" fmla="*/ 23 w 36"/>
                <a:gd name="T9" fmla="*/ 27 h 53"/>
                <a:gd name="T10" fmla="*/ 10 w 36"/>
                <a:gd name="T11" fmla="*/ 53 h 53"/>
                <a:gd name="T12" fmla="*/ 0 w 36"/>
                <a:gd name="T13" fmla="*/ 48 h 53"/>
                <a:gd name="T14" fmla="*/ 13 w 36"/>
                <a:gd name="T15" fmla="*/ 22 h 53"/>
                <a:gd name="T16" fmla="*/ 23 w 36"/>
                <a:gd name="T17" fmla="*/ 5 h 53"/>
                <a:gd name="T18" fmla="*/ 26 w 36"/>
                <a:gd name="T19" fmla="*/ 0 h 53"/>
                <a:gd name="T20" fmla="*/ 36 w 36"/>
                <a:gd name="T21" fmla="*/ 2 h 53"/>
                <a:gd name="T22" fmla="*/ 36 w 36"/>
                <a:gd name="T23" fmla="*/ 5 h 53"/>
                <a:gd name="T24" fmla="*/ 26 w 36"/>
                <a:gd name="T25" fmla="*/ 9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 h="53">
                  <a:moveTo>
                    <a:pt x="26" y="9"/>
                  </a:moveTo>
                  <a:lnTo>
                    <a:pt x="26" y="9"/>
                  </a:lnTo>
                  <a:lnTo>
                    <a:pt x="34" y="9"/>
                  </a:lnTo>
                  <a:lnTo>
                    <a:pt x="31" y="10"/>
                  </a:lnTo>
                  <a:lnTo>
                    <a:pt x="23" y="27"/>
                  </a:lnTo>
                  <a:lnTo>
                    <a:pt x="10" y="53"/>
                  </a:lnTo>
                  <a:lnTo>
                    <a:pt x="0" y="48"/>
                  </a:lnTo>
                  <a:lnTo>
                    <a:pt x="13" y="22"/>
                  </a:lnTo>
                  <a:lnTo>
                    <a:pt x="23" y="5"/>
                  </a:lnTo>
                  <a:lnTo>
                    <a:pt x="26" y="0"/>
                  </a:lnTo>
                  <a:lnTo>
                    <a:pt x="36" y="2"/>
                  </a:lnTo>
                  <a:lnTo>
                    <a:pt x="36" y="5"/>
                  </a:lnTo>
                  <a:lnTo>
                    <a:pt x="26" y="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295" name="Freeform 304">
              <a:extLst>
                <a:ext uri="{FF2B5EF4-FFF2-40B4-BE49-F238E27FC236}">
                  <a16:creationId xmlns:a16="http://schemas.microsoft.com/office/drawing/2014/main" id="{6C1698D2-AE16-D78C-DF50-A7F238EE7147}"/>
                </a:ext>
              </a:extLst>
            </p:cNvPr>
            <p:cNvSpPr>
              <a:spLocks/>
            </p:cNvSpPr>
            <p:nvPr/>
          </p:nvSpPr>
          <p:spPr bwMode="auto">
            <a:xfrm>
              <a:off x="3171825" y="1422400"/>
              <a:ext cx="15875" cy="6350"/>
            </a:xfrm>
            <a:custGeom>
              <a:avLst/>
              <a:gdLst>
                <a:gd name="T0" fmla="*/ 10 w 10"/>
                <a:gd name="T1" fmla="*/ 2 h 4"/>
                <a:gd name="T2" fmla="*/ 10 w 10"/>
                <a:gd name="T3" fmla="*/ 0 h 4"/>
                <a:gd name="T4" fmla="*/ 0 w 10"/>
                <a:gd name="T5" fmla="*/ 4 h 4"/>
                <a:gd name="T6" fmla="*/ 0 w 10"/>
                <a:gd name="T7" fmla="*/ 2 h 4"/>
                <a:gd name="T8" fmla="*/ 10 w 10"/>
                <a:gd name="T9" fmla="*/ 2 h 4"/>
              </a:gdLst>
              <a:ahLst/>
              <a:cxnLst>
                <a:cxn ang="0">
                  <a:pos x="T0" y="T1"/>
                </a:cxn>
                <a:cxn ang="0">
                  <a:pos x="T2" y="T3"/>
                </a:cxn>
                <a:cxn ang="0">
                  <a:pos x="T4" y="T5"/>
                </a:cxn>
                <a:cxn ang="0">
                  <a:pos x="T6" y="T7"/>
                </a:cxn>
                <a:cxn ang="0">
                  <a:pos x="T8" y="T9"/>
                </a:cxn>
              </a:cxnLst>
              <a:rect l="0" t="0" r="r" b="b"/>
              <a:pathLst>
                <a:path w="10" h="4">
                  <a:moveTo>
                    <a:pt x="10" y="2"/>
                  </a:moveTo>
                  <a:lnTo>
                    <a:pt x="10" y="0"/>
                  </a:lnTo>
                  <a:lnTo>
                    <a:pt x="0" y="4"/>
                  </a:lnTo>
                  <a:lnTo>
                    <a:pt x="0" y="2"/>
                  </a:lnTo>
                  <a:lnTo>
                    <a:pt x="10"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296" name="Freeform 305">
              <a:extLst>
                <a:ext uri="{FF2B5EF4-FFF2-40B4-BE49-F238E27FC236}">
                  <a16:creationId xmlns:a16="http://schemas.microsoft.com/office/drawing/2014/main" id="{8F91706A-9586-B29E-7BEE-A1730E970583}"/>
                </a:ext>
              </a:extLst>
            </p:cNvPr>
            <p:cNvSpPr>
              <a:spLocks/>
            </p:cNvSpPr>
            <p:nvPr/>
          </p:nvSpPr>
          <p:spPr bwMode="auto">
            <a:xfrm>
              <a:off x="3063875" y="1487487"/>
              <a:ext cx="77788" cy="73025"/>
            </a:xfrm>
            <a:custGeom>
              <a:avLst/>
              <a:gdLst>
                <a:gd name="T0" fmla="*/ 49 w 49"/>
                <a:gd name="T1" fmla="*/ 10 h 46"/>
                <a:gd name="T2" fmla="*/ 45 w 49"/>
                <a:gd name="T3" fmla="*/ 12 h 46"/>
                <a:gd name="T4" fmla="*/ 32 w 49"/>
                <a:gd name="T5" fmla="*/ 18 h 46"/>
                <a:gd name="T6" fmla="*/ 27 w 49"/>
                <a:gd name="T7" fmla="*/ 25 h 46"/>
                <a:gd name="T8" fmla="*/ 19 w 49"/>
                <a:gd name="T9" fmla="*/ 29 h 46"/>
                <a:gd name="T10" fmla="*/ 14 w 49"/>
                <a:gd name="T11" fmla="*/ 38 h 46"/>
                <a:gd name="T12" fmla="*/ 9 w 49"/>
                <a:gd name="T13" fmla="*/ 46 h 46"/>
                <a:gd name="T14" fmla="*/ 0 w 49"/>
                <a:gd name="T15" fmla="*/ 41 h 46"/>
                <a:gd name="T16" fmla="*/ 5 w 49"/>
                <a:gd name="T17" fmla="*/ 31 h 46"/>
                <a:gd name="T18" fmla="*/ 11 w 49"/>
                <a:gd name="T19" fmla="*/ 23 h 46"/>
                <a:gd name="T20" fmla="*/ 19 w 49"/>
                <a:gd name="T21" fmla="*/ 16 h 46"/>
                <a:gd name="T22" fmla="*/ 27 w 49"/>
                <a:gd name="T23" fmla="*/ 10 h 46"/>
                <a:gd name="T24" fmla="*/ 39 w 49"/>
                <a:gd name="T25" fmla="*/ 2 h 46"/>
                <a:gd name="T26" fmla="*/ 44 w 49"/>
                <a:gd name="T27" fmla="*/ 0 h 46"/>
                <a:gd name="T28" fmla="*/ 49 w 49"/>
                <a:gd name="T29" fmla="*/ 1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9" h="46">
                  <a:moveTo>
                    <a:pt x="49" y="10"/>
                  </a:moveTo>
                  <a:lnTo>
                    <a:pt x="45" y="12"/>
                  </a:lnTo>
                  <a:lnTo>
                    <a:pt x="32" y="18"/>
                  </a:lnTo>
                  <a:lnTo>
                    <a:pt x="27" y="25"/>
                  </a:lnTo>
                  <a:lnTo>
                    <a:pt x="19" y="29"/>
                  </a:lnTo>
                  <a:lnTo>
                    <a:pt x="14" y="38"/>
                  </a:lnTo>
                  <a:lnTo>
                    <a:pt x="9" y="46"/>
                  </a:lnTo>
                  <a:lnTo>
                    <a:pt x="0" y="41"/>
                  </a:lnTo>
                  <a:lnTo>
                    <a:pt x="5" y="31"/>
                  </a:lnTo>
                  <a:lnTo>
                    <a:pt x="11" y="23"/>
                  </a:lnTo>
                  <a:lnTo>
                    <a:pt x="19" y="16"/>
                  </a:lnTo>
                  <a:lnTo>
                    <a:pt x="27" y="10"/>
                  </a:lnTo>
                  <a:lnTo>
                    <a:pt x="39" y="2"/>
                  </a:lnTo>
                  <a:lnTo>
                    <a:pt x="44" y="0"/>
                  </a:lnTo>
                  <a:lnTo>
                    <a:pt x="49"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297" name="Freeform 306">
              <a:extLst>
                <a:ext uri="{FF2B5EF4-FFF2-40B4-BE49-F238E27FC236}">
                  <a16:creationId xmlns:a16="http://schemas.microsoft.com/office/drawing/2014/main" id="{270ACE61-B858-EECF-A471-A572F4918928}"/>
                </a:ext>
              </a:extLst>
            </p:cNvPr>
            <p:cNvSpPr>
              <a:spLocks/>
            </p:cNvSpPr>
            <p:nvPr/>
          </p:nvSpPr>
          <p:spPr bwMode="auto">
            <a:xfrm>
              <a:off x="3130550" y="1487487"/>
              <a:ext cx="15875" cy="15875"/>
            </a:xfrm>
            <a:custGeom>
              <a:avLst/>
              <a:gdLst>
                <a:gd name="T0" fmla="*/ 10 w 10"/>
                <a:gd name="T1" fmla="*/ 7 h 10"/>
                <a:gd name="T2" fmla="*/ 8 w 10"/>
                <a:gd name="T3" fmla="*/ 8 h 10"/>
                <a:gd name="T4" fmla="*/ 7 w 10"/>
                <a:gd name="T5" fmla="*/ 10 h 10"/>
                <a:gd name="T6" fmla="*/ 2 w 10"/>
                <a:gd name="T7" fmla="*/ 0 h 10"/>
                <a:gd name="T8" fmla="*/ 0 w 10"/>
                <a:gd name="T9" fmla="*/ 2 h 10"/>
                <a:gd name="T10" fmla="*/ 10 w 10"/>
                <a:gd name="T11" fmla="*/ 7 h 10"/>
              </a:gdLst>
              <a:ahLst/>
              <a:cxnLst>
                <a:cxn ang="0">
                  <a:pos x="T0" y="T1"/>
                </a:cxn>
                <a:cxn ang="0">
                  <a:pos x="T2" y="T3"/>
                </a:cxn>
                <a:cxn ang="0">
                  <a:pos x="T4" y="T5"/>
                </a:cxn>
                <a:cxn ang="0">
                  <a:pos x="T6" y="T7"/>
                </a:cxn>
                <a:cxn ang="0">
                  <a:pos x="T8" y="T9"/>
                </a:cxn>
                <a:cxn ang="0">
                  <a:pos x="T10" y="T11"/>
                </a:cxn>
              </a:cxnLst>
              <a:rect l="0" t="0" r="r" b="b"/>
              <a:pathLst>
                <a:path w="10" h="10">
                  <a:moveTo>
                    <a:pt x="10" y="7"/>
                  </a:moveTo>
                  <a:lnTo>
                    <a:pt x="8" y="8"/>
                  </a:lnTo>
                  <a:lnTo>
                    <a:pt x="7" y="10"/>
                  </a:lnTo>
                  <a:lnTo>
                    <a:pt x="2" y="0"/>
                  </a:lnTo>
                  <a:lnTo>
                    <a:pt x="0" y="2"/>
                  </a:lnTo>
                  <a:lnTo>
                    <a:pt x="10" y="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298" name="Freeform 307">
              <a:extLst>
                <a:ext uri="{FF2B5EF4-FFF2-40B4-BE49-F238E27FC236}">
                  <a16:creationId xmlns:a16="http://schemas.microsoft.com/office/drawing/2014/main" id="{F49B45B7-4DFC-CF92-DE48-650856337F82}"/>
                </a:ext>
              </a:extLst>
            </p:cNvPr>
            <p:cNvSpPr>
              <a:spLocks/>
            </p:cNvSpPr>
            <p:nvPr/>
          </p:nvSpPr>
          <p:spPr bwMode="auto">
            <a:xfrm>
              <a:off x="3055938" y="1552575"/>
              <a:ext cx="95250" cy="123825"/>
            </a:xfrm>
            <a:custGeom>
              <a:avLst/>
              <a:gdLst>
                <a:gd name="T0" fmla="*/ 14 w 60"/>
                <a:gd name="T1" fmla="*/ 5 h 78"/>
                <a:gd name="T2" fmla="*/ 11 w 60"/>
                <a:gd name="T3" fmla="*/ 13 h 78"/>
                <a:gd name="T4" fmla="*/ 10 w 60"/>
                <a:gd name="T5" fmla="*/ 21 h 78"/>
                <a:gd name="T6" fmla="*/ 10 w 60"/>
                <a:gd name="T7" fmla="*/ 29 h 78"/>
                <a:gd name="T8" fmla="*/ 11 w 60"/>
                <a:gd name="T9" fmla="*/ 34 h 78"/>
                <a:gd name="T10" fmla="*/ 14 w 60"/>
                <a:gd name="T11" fmla="*/ 39 h 78"/>
                <a:gd name="T12" fmla="*/ 18 w 60"/>
                <a:gd name="T13" fmla="*/ 44 h 78"/>
                <a:gd name="T14" fmla="*/ 23 w 60"/>
                <a:gd name="T15" fmla="*/ 51 h 78"/>
                <a:gd name="T16" fmla="*/ 27 w 60"/>
                <a:gd name="T17" fmla="*/ 54 h 78"/>
                <a:gd name="T18" fmla="*/ 34 w 60"/>
                <a:gd name="T19" fmla="*/ 57 h 78"/>
                <a:gd name="T20" fmla="*/ 39 w 60"/>
                <a:gd name="T21" fmla="*/ 60 h 78"/>
                <a:gd name="T22" fmla="*/ 44 w 60"/>
                <a:gd name="T23" fmla="*/ 62 h 78"/>
                <a:gd name="T24" fmla="*/ 49 w 60"/>
                <a:gd name="T25" fmla="*/ 65 h 78"/>
                <a:gd name="T26" fmla="*/ 57 w 60"/>
                <a:gd name="T27" fmla="*/ 67 h 78"/>
                <a:gd name="T28" fmla="*/ 60 w 60"/>
                <a:gd name="T29" fmla="*/ 69 h 78"/>
                <a:gd name="T30" fmla="*/ 57 w 60"/>
                <a:gd name="T31" fmla="*/ 78 h 78"/>
                <a:gd name="T32" fmla="*/ 54 w 60"/>
                <a:gd name="T33" fmla="*/ 77 h 78"/>
                <a:gd name="T34" fmla="*/ 45 w 60"/>
                <a:gd name="T35" fmla="*/ 75 h 78"/>
                <a:gd name="T36" fmla="*/ 41 w 60"/>
                <a:gd name="T37" fmla="*/ 72 h 78"/>
                <a:gd name="T38" fmla="*/ 34 w 60"/>
                <a:gd name="T39" fmla="*/ 70 h 78"/>
                <a:gd name="T40" fmla="*/ 27 w 60"/>
                <a:gd name="T41" fmla="*/ 67 h 78"/>
                <a:gd name="T42" fmla="*/ 21 w 60"/>
                <a:gd name="T43" fmla="*/ 62 h 78"/>
                <a:gd name="T44" fmla="*/ 16 w 60"/>
                <a:gd name="T45" fmla="*/ 57 h 78"/>
                <a:gd name="T46" fmla="*/ 10 w 60"/>
                <a:gd name="T47" fmla="*/ 52 h 78"/>
                <a:gd name="T48" fmla="*/ 6 w 60"/>
                <a:gd name="T49" fmla="*/ 46 h 78"/>
                <a:gd name="T50" fmla="*/ 1 w 60"/>
                <a:gd name="T51" fmla="*/ 37 h 78"/>
                <a:gd name="T52" fmla="*/ 0 w 60"/>
                <a:gd name="T53" fmla="*/ 29 h 78"/>
                <a:gd name="T54" fmla="*/ 0 w 60"/>
                <a:gd name="T55" fmla="*/ 21 h 78"/>
                <a:gd name="T56" fmla="*/ 1 w 60"/>
                <a:gd name="T57" fmla="*/ 11 h 78"/>
                <a:gd name="T58" fmla="*/ 5 w 60"/>
                <a:gd name="T59" fmla="*/ 0 h 78"/>
                <a:gd name="T60" fmla="*/ 14 w 60"/>
                <a:gd name="T61" fmla="*/ 5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0" h="78">
                  <a:moveTo>
                    <a:pt x="14" y="5"/>
                  </a:moveTo>
                  <a:lnTo>
                    <a:pt x="11" y="13"/>
                  </a:lnTo>
                  <a:lnTo>
                    <a:pt x="10" y="21"/>
                  </a:lnTo>
                  <a:lnTo>
                    <a:pt x="10" y="29"/>
                  </a:lnTo>
                  <a:lnTo>
                    <a:pt x="11" y="34"/>
                  </a:lnTo>
                  <a:lnTo>
                    <a:pt x="14" y="39"/>
                  </a:lnTo>
                  <a:lnTo>
                    <a:pt x="18" y="44"/>
                  </a:lnTo>
                  <a:lnTo>
                    <a:pt x="23" y="51"/>
                  </a:lnTo>
                  <a:lnTo>
                    <a:pt x="27" y="54"/>
                  </a:lnTo>
                  <a:lnTo>
                    <a:pt x="34" y="57"/>
                  </a:lnTo>
                  <a:lnTo>
                    <a:pt x="39" y="60"/>
                  </a:lnTo>
                  <a:lnTo>
                    <a:pt x="44" y="62"/>
                  </a:lnTo>
                  <a:lnTo>
                    <a:pt x="49" y="65"/>
                  </a:lnTo>
                  <a:lnTo>
                    <a:pt x="57" y="67"/>
                  </a:lnTo>
                  <a:lnTo>
                    <a:pt x="60" y="69"/>
                  </a:lnTo>
                  <a:lnTo>
                    <a:pt x="57" y="78"/>
                  </a:lnTo>
                  <a:lnTo>
                    <a:pt x="54" y="77"/>
                  </a:lnTo>
                  <a:lnTo>
                    <a:pt x="45" y="75"/>
                  </a:lnTo>
                  <a:lnTo>
                    <a:pt x="41" y="72"/>
                  </a:lnTo>
                  <a:lnTo>
                    <a:pt x="34" y="70"/>
                  </a:lnTo>
                  <a:lnTo>
                    <a:pt x="27" y="67"/>
                  </a:lnTo>
                  <a:lnTo>
                    <a:pt x="21" y="62"/>
                  </a:lnTo>
                  <a:lnTo>
                    <a:pt x="16" y="57"/>
                  </a:lnTo>
                  <a:lnTo>
                    <a:pt x="10" y="52"/>
                  </a:lnTo>
                  <a:lnTo>
                    <a:pt x="6" y="46"/>
                  </a:lnTo>
                  <a:lnTo>
                    <a:pt x="1" y="37"/>
                  </a:lnTo>
                  <a:lnTo>
                    <a:pt x="0" y="29"/>
                  </a:lnTo>
                  <a:lnTo>
                    <a:pt x="0" y="21"/>
                  </a:lnTo>
                  <a:lnTo>
                    <a:pt x="1" y="11"/>
                  </a:lnTo>
                  <a:lnTo>
                    <a:pt x="5" y="0"/>
                  </a:lnTo>
                  <a:lnTo>
                    <a:pt x="14"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299" name="Freeform 308">
              <a:extLst>
                <a:ext uri="{FF2B5EF4-FFF2-40B4-BE49-F238E27FC236}">
                  <a16:creationId xmlns:a16="http://schemas.microsoft.com/office/drawing/2014/main" id="{787B64CD-8AB6-FF89-61DA-313C6358D31D}"/>
                </a:ext>
              </a:extLst>
            </p:cNvPr>
            <p:cNvSpPr>
              <a:spLocks/>
            </p:cNvSpPr>
            <p:nvPr/>
          </p:nvSpPr>
          <p:spPr bwMode="auto">
            <a:xfrm>
              <a:off x="3063875" y="1549400"/>
              <a:ext cx="14288" cy="11113"/>
            </a:xfrm>
            <a:custGeom>
              <a:avLst/>
              <a:gdLst>
                <a:gd name="T0" fmla="*/ 0 w 9"/>
                <a:gd name="T1" fmla="*/ 2 h 7"/>
                <a:gd name="T2" fmla="*/ 0 w 9"/>
                <a:gd name="T3" fmla="*/ 0 h 7"/>
                <a:gd name="T4" fmla="*/ 0 w 9"/>
                <a:gd name="T5" fmla="*/ 2 h 7"/>
                <a:gd name="T6" fmla="*/ 9 w 9"/>
                <a:gd name="T7" fmla="*/ 7 h 7"/>
                <a:gd name="T8" fmla="*/ 0 w 9"/>
                <a:gd name="T9" fmla="*/ 2 h 7"/>
              </a:gdLst>
              <a:ahLst/>
              <a:cxnLst>
                <a:cxn ang="0">
                  <a:pos x="T0" y="T1"/>
                </a:cxn>
                <a:cxn ang="0">
                  <a:pos x="T2" y="T3"/>
                </a:cxn>
                <a:cxn ang="0">
                  <a:pos x="T4" y="T5"/>
                </a:cxn>
                <a:cxn ang="0">
                  <a:pos x="T6" y="T7"/>
                </a:cxn>
                <a:cxn ang="0">
                  <a:pos x="T8" y="T9"/>
                </a:cxn>
              </a:cxnLst>
              <a:rect l="0" t="0" r="r" b="b"/>
              <a:pathLst>
                <a:path w="9" h="7">
                  <a:moveTo>
                    <a:pt x="0" y="2"/>
                  </a:moveTo>
                  <a:lnTo>
                    <a:pt x="0" y="0"/>
                  </a:lnTo>
                  <a:lnTo>
                    <a:pt x="0" y="2"/>
                  </a:lnTo>
                  <a:lnTo>
                    <a:pt x="9" y="7"/>
                  </a:lnTo>
                  <a:lnTo>
                    <a:pt x="0"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300" name="Freeform 309">
              <a:extLst>
                <a:ext uri="{FF2B5EF4-FFF2-40B4-BE49-F238E27FC236}">
                  <a16:creationId xmlns:a16="http://schemas.microsoft.com/office/drawing/2014/main" id="{D7CE155C-EC81-4516-D256-F8497C4E96EA}"/>
                </a:ext>
              </a:extLst>
            </p:cNvPr>
            <p:cNvSpPr>
              <a:spLocks/>
            </p:cNvSpPr>
            <p:nvPr/>
          </p:nvSpPr>
          <p:spPr bwMode="auto">
            <a:xfrm>
              <a:off x="3146425" y="1658937"/>
              <a:ext cx="4763" cy="17463"/>
            </a:xfrm>
            <a:custGeom>
              <a:avLst/>
              <a:gdLst>
                <a:gd name="T0" fmla="*/ 0 w 3"/>
                <a:gd name="T1" fmla="*/ 11 h 11"/>
                <a:gd name="T2" fmla="*/ 2 w 3"/>
                <a:gd name="T3" fmla="*/ 11 h 11"/>
                <a:gd name="T4" fmla="*/ 0 w 3"/>
                <a:gd name="T5" fmla="*/ 0 h 11"/>
                <a:gd name="T6" fmla="*/ 3 w 3"/>
                <a:gd name="T7" fmla="*/ 2 h 11"/>
                <a:gd name="T8" fmla="*/ 0 w 3"/>
                <a:gd name="T9" fmla="*/ 11 h 11"/>
              </a:gdLst>
              <a:ahLst/>
              <a:cxnLst>
                <a:cxn ang="0">
                  <a:pos x="T0" y="T1"/>
                </a:cxn>
                <a:cxn ang="0">
                  <a:pos x="T2" y="T3"/>
                </a:cxn>
                <a:cxn ang="0">
                  <a:pos x="T4" y="T5"/>
                </a:cxn>
                <a:cxn ang="0">
                  <a:pos x="T6" y="T7"/>
                </a:cxn>
                <a:cxn ang="0">
                  <a:pos x="T8" y="T9"/>
                </a:cxn>
              </a:cxnLst>
              <a:rect l="0" t="0" r="r" b="b"/>
              <a:pathLst>
                <a:path w="3" h="11">
                  <a:moveTo>
                    <a:pt x="0" y="11"/>
                  </a:moveTo>
                  <a:lnTo>
                    <a:pt x="2" y="11"/>
                  </a:lnTo>
                  <a:lnTo>
                    <a:pt x="0" y="0"/>
                  </a:lnTo>
                  <a:lnTo>
                    <a:pt x="3" y="2"/>
                  </a:lnTo>
                  <a:lnTo>
                    <a:pt x="0" y="1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301" name="Freeform 310">
              <a:extLst>
                <a:ext uri="{FF2B5EF4-FFF2-40B4-BE49-F238E27FC236}">
                  <a16:creationId xmlns:a16="http://schemas.microsoft.com/office/drawing/2014/main" id="{E609C47E-17C9-8AD4-BBBE-5FE7489DD003}"/>
                </a:ext>
              </a:extLst>
            </p:cNvPr>
            <p:cNvSpPr>
              <a:spLocks/>
            </p:cNvSpPr>
            <p:nvPr/>
          </p:nvSpPr>
          <p:spPr bwMode="auto">
            <a:xfrm>
              <a:off x="3127375" y="1528762"/>
              <a:ext cx="39688" cy="106363"/>
            </a:xfrm>
            <a:custGeom>
              <a:avLst/>
              <a:gdLst>
                <a:gd name="T0" fmla="*/ 25 w 25"/>
                <a:gd name="T1" fmla="*/ 2 h 67"/>
                <a:gd name="T2" fmla="*/ 18 w 25"/>
                <a:gd name="T3" fmla="*/ 38 h 67"/>
                <a:gd name="T4" fmla="*/ 15 w 25"/>
                <a:gd name="T5" fmla="*/ 56 h 67"/>
                <a:gd name="T6" fmla="*/ 12 w 25"/>
                <a:gd name="T7" fmla="*/ 62 h 67"/>
                <a:gd name="T8" fmla="*/ 9 w 25"/>
                <a:gd name="T9" fmla="*/ 66 h 67"/>
                <a:gd name="T10" fmla="*/ 7 w 25"/>
                <a:gd name="T11" fmla="*/ 67 h 67"/>
                <a:gd name="T12" fmla="*/ 0 w 25"/>
                <a:gd name="T13" fmla="*/ 59 h 67"/>
                <a:gd name="T14" fmla="*/ 2 w 25"/>
                <a:gd name="T15" fmla="*/ 57 h 67"/>
                <a:gd name="T16" fmla="*/ 2 w 25"/>
                <a:gd name="T17" fmla="*/ 57 h 67"/>
                <a:gd name="T18" fmla="*/ 4 w 25"/>
                <a:gd name="T19" fmla="*/ 52 h 67"/>
                <a:gd name="T20" fmla="*/ 9 w 25"/>
                <a:gd name="T21" fmla="*/ 35 h 67"/>
                <a:gd name="T22" fmla="*/ 15 w 25"/>
                <a:gd name="T23" fmla="*/ 0 h 67"/>
                <a:gd name="T24" fmla="*/ 25 w 25"/>
                <a:gd name="T25" fmla="*/ 2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 h="67">
                  <a:moveTo>
                    <a:pt x="25" y="2"/>
                  </a:moveTo>
                  <a:lnTo>
                    <a:pt x="18" y="38"/>
                  </a:lnTo>
                  <a:lnTo>
                    <a:pt x="15" y="56"/>
                  </a:lnTo>
                  <a:lnTo>
                    <a:pt x="12" y="62"/>
                  </a:lnTo>
                  <a:lnTo>
                    <a:pt x="9" y="66"/>
                  </a:lnTo>
                  <a:lnTo>
                    <a:pt x="7" y="67"/>
                  </a:lnTo>
                  <a:lnTo>
                    <a:pt x="0" y="59"/>
                  </a:lnTo>
                  <a:lnTo>
                    <a:pt x="2" y="57"/>
                  </a:lnTo>
                  <a:lnTo>
                    <a:pt x="2" y="57"/>
                  </a:lnTo>
                  <a:lnTo>
                    <a:pt x="4" y="52"/>
                  </a:lnTo>
                  <a:lnTo>
                    <a:pt x="9" y="35"/>
                  </a:lnTo>
                  <a:lnTo>
                    <a:pt x="15" y="0"/>
                  </a:lnTo>
                  <a:lnTo>
                    <a:pt x="25"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302" name="Freeform 311">
              <a:extLst>
                <a:ext uri="{FF2B5EF4-FFF2-40B4-BE49-F238E27FC236}">
                  <a16:creationId xmlns:a16="http://schemas.microsoft.com/office/drawing/2014/main" id="{330D4FFC-4181-E095-0B1B-73C3D5D7F14F}"/>
                </a:ext>
              </a:extLst>
            </p:cNvPr>
            <p:cNvSpPr>
              <a:spLocks/>
            </p:cNvSpPr>
            <p:nvPr/>
          </p:nvSpPr>
          <p:spPr bwMode="auto">
            <a:xfrm>
              <a:off x="3568700" y="2114550"/>
              <a:ext cx="73025" cy="211138"/>
            </a:xfrm>
            <a:custGeom>
              <a:avLst/>
              <a:gdLst>
                <a:gd name="T0" fmla="*/ 5 w 46"/>
                <a:gd name="T1" fmla="*/ 0 h 133"/>
                <a:gd name="T2" fmla="*/ 15 w 46"/>
                <a:gd name="T3" fmla="*/ 5 h 133"/>
                <a:gd name="T4" fmla="*/ 27 w 46"/>
                <a:gd name="T5" fmla="*/ 15 h 133"/>
                <a:gd name="T6" fmla="*/ 35 w 46"/>
                <a:gd name="T7" fmla="*/ 30 h 133"/>
                <a:gd name="T8" fmla="*/ 43 w 46"/>
                <a:gd name="T9" fmla="*/ 48 h 133"/>
                <a:gd name="T10" fmla="*/ 46 w 46"/>
                <a:gd name="T11" fmla="*/ 66 h 133"/>
                <a:gd name="T12" fmla="*/ 45 w 46"/>
                <a:gd name="T13" fmla="*/ 87 h 133"/>
                <a:gd name="T14" fmla="*/ 35 w 46"/>
                <a:gd name="T15" fmla="*/ 111 h 133"/>
                <a:gd name="T16" fmla="*/ 17 w 46"/>
                <a:gd name="T17" fmla="*/ 133 h 133"/>
                <a:gd name="T18" fmla="*/ 9 w 46"/>
                <a:gd name="T19" fmla="*/ 128 h 133"/>
                <a:gd name="T20" fmla="*/ 27 w 46"/>
                <a:gd name="T21" fmla="*/ 106 h 133"/>
                <a:gd name="T22" fmla="*/ 35 w 46"/>
                <a:gd name="T23" fmla="*/ 85 h 133"/>
                <a:gd name="T24" fmla="*/ 36 w 46"/>
                <a:gd name="T25" fmla="*/ 66 h 133"/>
                <a:gd name="T26" fmla="*/ 33 w 46"/>
                <a:gd name="T27" fmla="*/ 49 h 133"/>
                <a:gd name="T28" fmla="*/ 27 w 46"/>
                <a:gd name="T29" fmla="*/ 35 h 133"/>
                <a:gd name="T30" fmla="*/ 18 w 46"/>
                <a:gd name="T31" fmla="*/ 20 h 133"/>
                <a:gd name="T32" fmla="*/ 10 w 46"/>
                <a:gd name="T33" fmla="*/ 13 h 133"/>
                <a:gd name="T34" fmla="*/ 0 w 46"/>
                <a:gd name="T35" fmla="*/ 8 h 133"/>
                <a:gd name="T36" fmla="*/ 5 w 46"/>
                <a:gd name="T37" fmla="*/ 0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6" h="133">
                  <a:moveTo>
                    <a:pt x="5" y="0"/>
                  </a:moveTo>
                  <a:lnTo>
                    <a:pt x="15" y="5"/>
                  </a:lnTo>
                  <a:lnTo>
                    <a:pt x="27" y="15"/>
                  </a:lnTo>
                  <a:lnTo>
                    <a:pt x="35" y="30"/>
                  </a:lnTo>
                  <a:lnTo>
                    <a:pt x="43" y="48"/>
                  </a:lnTo>
                  <a:lnTo>
                    <a:pt x="46" y="66"/>
                  </a:lnTo>
                  <a:lnTo>
                    <a:pt x="45" y="87"/>
                  </a:lnTo>
                  <a:lnTo>
                    <a:pt x="35" y="111"/>
                  </a:lnTo>
                  <a:lnTo>
                    <a:pt x="17" y="133"/>
                  </a:lnTo>
                  <a:lnTo>
                    <a:pt x="9" y="128"/>
                  </a:lnTo>
                  <a:lnTo>
                    <a:pt x="27" y="106"/>
                  </a:lnTo>
                  <a:lnTo>
                    <a:pt x="35" y="85"/>
                  </a:lnTo>
                  <a:lnTo>
                    <a:pt x="36" y="66"/>
                  </a:lnTo>
                  <a:lnTo>
                    <a:pt x="33" y="49"/>
                  </a:lnTo>
                  <a:lnTo>
                    <a:pt x="27" y="35"/>
                  </a:lnTo>
                  <a:lnTo>
                    <a:pt x="18" y="20"/>
                  </a:lnTo>
                  <a:lnTo>
                    <a:pt x="10" y="13"/>
                  </a:lnTo>
                  <a:lnTo>
                    <a:pt x="0" y="8"/>
                  </a:lnTo>
                  <a:lnTo>
                    <a:pt x="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303" name="Freeform 312">
              <a:extLst>
                <a:ext uri="{FF2B5EF4-FFF2-40B4-BE49-F238E27FC236}">
                  <a16:creationId xmlns:a16="http://schemas.microsoft.com/office/drawing/2014/main" id="{3F96F6F4-FEB8-FFDC-C334-7A0CC08C7F2B}"/>
                </a:ext>
              </a:extLst>
            </p:cNvPr>
            <p:cNvSpPr>
              <a:spLocks/>
            </p:cNvSpPr>
            <p:nvPr/>
          </p:nvSpPr>
          <p:spPr bwMode="auto">
            <a:xfrm>
              <a:off x="3462338" y="2314575"/>
              <a:ext cx="133350" cy="73025"/>
            </a:xfrm>
            <a:custGeom>
              <a:avLst/>
              <a:gdLst>
                <a:gd name="T0" fmla="*/ 84 w 84"/>
                <a:gd name="T1" fmla="*/ 7 h 46"/>
                <a:gd name="T2" fmla="*/ 69 w 84"/>
                <a:gd name="T3" fmla="*/ 18 h 46"/>
                <a:gd name="T4" fmla="*/ 48 w 84"/>
                <a:gd name="T5" fmla="*/ 28 h 46"/>
                <a:gd name="T6" fmla="*/ 5 w 84"/>
                <a:gd name="T7" fmla="*/ 46 h 46"/>
                <a:gd name="T8" fmla="*/ 0 w 84"/>
                <a:gd name="T9" fmla="*/ 38 h 46"/>
                <a:gd name="T10" fmla="*/ 43 w 84"/>
                <a:gd name="T11" fmla="*/ 20 h 46"/>
                <a:gd name="T12" fmla="*/ 64 w 84"/>
                <a:gd name="T13" fmla="*/ 10 h 46"/>
                <a:gd name="T14" fmla="*/ 77 w 84"/>
                <a:gd name="T15" fmla="*/ 0 h 46"/>
                <a:gd name="T16" fmla="*/ 84 w 84"/>
                <a:gd name="T17" fmla="*/ 7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4" h="46">
                  <a:moveTo>
                    <a:pt x="84" y="7"/>
                  </a:moveTo>
                  <a:lnTo>
                    <a:pt x="69" y="18"/>
                  </a:lnTo>
                  <a:lnTo>
                    <a:pt x="48" y="28"/>
                  </a:lnTo>
                  <a:lnTo>
                    <a:pt x="5" y="46"/>
                  </a:lnTo>
                  <a:lnTo>
                    <a:pt x="0" y="38"/>
                  </a:lnTo>
                  <a:lnTo>
                    <a:pt x="43" y="20"/>
                  </a:lnTo>
                  <a:lnTo>
                    <a:pt x="64" y="10"/>
                  </a:lnTo>
                  <a:lnTo>
                    <a:pt x="77" y="0"/>
                  </a:lnTo>
                  <a:lnTo>
                    <a:pt x="84" y="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304" name="Freeform 313">
              <a:extLst>
                <a:ext uri="{FF2B5EF4-FFF2-40B4-BE49-F238E27FC236}">
                  <a16:creationId xmlns:a16="http://schemas.microsoft.com/office/drawing/2014/main" id="{DFCABBD2-3995-FE49-D875-E6753E357965}"/>
                </a:ext>
              </a:extLst>
            </p:cNvPr>
            <p:cNvSpPr>
              <a:spLocks/>
            </p:cNvSpPr>
            <p:nvPr/>
          </p:nvSpPr>
          <p:spPr bwMode="auto">
            <a:xfrm>
              <a:off x="3582988" y="2314575"/>
              <a:ext cx="12700" cy="11113"/>
            </a:xfrm>
            <a:custGeom>
              <a:avLst/>
              <a:gdLst>
                <a:gd name="T0" fmla="*/ 8 w 8"/>
                <a:gd name="T1" fmla="*/ 7 h 7"/>
                <a:gd name="T2" fmla="*/ 1 w 8"/>
                <a:gd name="T3" fmla="*/ 0 h 7"/>
                <a:gd name="T4" fmla="*/ 0 w 8"/>
                <a:gd name="T5" fmla="*/ 2 h 7"/>
                <a:gd name="T6" fmla="*/ 8 w 8"/>
                <a:gd name="T7" fmla="*/ 7 h 7"/>
              </a:gdLst>
              <a:ahLst/>
              <a:cxnLst>
                <a:cxn ang="0">
                  <a:pos x="T0" y="T1"/>
                </a:cxn>
                <a:cxn ang="0">
                  <a:pos x="T2" y="T3"/>
                </a:cxn>
                <a:cxn ang="0">
                  <a:pos x="T4" y="T5"/>
                </a:cxn>
                <a:cxn ang="0">
                  <a:pos x="T6" y="T7"/>
                </a:cxn>
              </a:cxnLst>
              <a:rect l="0" t="0" r="r" b="b"/>
              <a:pathLst>
                <a:path w="8" h="7">
                  <a:moveTo>
                    <a:pt x="8" y="7"/>
                  </a:moveTo>
                  <a:lnTo>
                    <a:pt x="1" y="0"/>
                  </a:lnTo>
                  <a:lnTo>
                    <a:pt x="0" y="2"/>
                  </a:lnTo>
                  <a:lnTo>
                    <a:pt x="8" y="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305" name="Freeform 314">
              <a:extLst>
                <a:ext uri="{FF2B5EF4-FFF2-40B4-BE49-F238E27FC236}">
                  <a16:creationId xmlns:a16="http://schemas.microsoft.com/office/drawing/2014/main" id="{0E229C42-8109-C826-EAC6-E59B2F5375C6}"/>
                </a:ext>
              </a:extLst>
            </p:cNvPr>
            <p:cNvSpPr>
              <a:spLocks/>
            </p:cNvSpPr>
            <p:nvPr/>
          </p:nvSpPr>
          <p:spPr bwMode="auto">
            <a:xfrm>
              <a:off x="3376613" y="2374900"/>
              <a:ext cx="93663" cy="69850"/>
            </a:xfrm>
            <a:custGeom>
              <a:avLst/>
              <a:gdLst>
                <a:gd name="T0" fmla="*/ 59 w 59"/>
                <a:gd name="T1" fmla="*/ 8 h 44"/>
                <a:gd name="T2" fmla="*/ 30 w 59"/>
                <a:gd name="T3" fmla="*/ 26 h 44"/>
                <a:gd name="T4" fmla="*/ 5 w 59"/>
                <a:gd name="T5" fmla="*/ 44 h 44"/>
                <a:gd name="T6" fmla="*/ 0 w 59"/>
                <a:gd name="T7" fmla="*/ 35 h 44"/>
                <a:gd name="T8" fmla="*/ 25 w 59"/>
                <a:gd name="T9" fmla="*/ 18 h 44"/>
                <a:gd name="T10" fmla="*/ 54 w 59"/>
                <a:gd name="T11" fmla="*/ 0 h 44"/>
                <a:gd name="T12" fmla="*/ 59 w 59"/>
                <a:gd name="T13" fmla="*/ 8 h 44"/>
              </a:gdLst>
              <a:ahLst/>
              <a:cxnLst>
                <a:cxn ang="0">
                  <a:pos x="T0" y="T1"/>
                </a:cxn>
                <a:cxn ang="0">
                  <a:pos x="T2" y="T3"/>
                </a:cxn>
                <a:cxn ang="0">
                  <a:pos x="T4" y="T5"/>
                </a:cxn>
                <a:cxn ang="0">
                  <a:pos x="T6" y="T7"/>
                </a:cxn>
                <a:cxn ang="0">
                  <a:pos x="T8" y="T9"/>
                </a:cxn>
                <a:cxn ang="0">
                  <a:pos x="T10" y="T11"/>
                </a:cxn>
                <a:cxn ang="0">
                  <a:pos x="T12" y="T13"/>
                </a:cxn>
              </a:cxnLst>
              <a:rect l="0" t="0" r="r" b="b"/>
              <a:pathLst>
                <a:path w="59" h="44">
                  <a:moveTo>
                    <a:pt x="59" y="8"/>
                  </a:moveTo>
                  <a:lnTo>
                    <a:pt x="30" y="26"/>
                  </a:lnTo>
                  <a:lnTo>
                    <a:pt x="5" y="44"/>
                  </a:lnTo>
                  <a:lnTo>
                    <a:pt x="0" y="35"/>
                  </a:lnTo>
                  <a:lnTo>
                    <a:pt x="25" y="18"/>
                  </a:lnTo>
                  <a:lnTo>
                    <a:pt x="54" y="0"/>
                  </a:lnTo>
                  <a:lnTo>
                    <a:pt x="59" y="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306" name="Freeform 315">
              <a:extLst>
                <a:ext uri="{FF2B5EF4-FFF2-40B4-BE49-F238E27FC236}">
                  <a16:creationId xmlns:a16="http://schemas.microsoft.com/office/drawing/2014/main" id="{4AE96B6D-D8DF-7683-18E7-D054FDFC754A}"/>
                </a:ext>
              </a:extLst>
            </p:cNvPr>
            <p:cNvSpPr>
              <a:spLocks/>
            </p:cNvSpPr>
            <p:nvPr/>
          </p:nvSpPr>
          <p:spPr bwMode="auto">
            <a:xfrm>
              <a:off x="3462338" y="2374900"/>
              <a:ext cx="7938" cy="12700"/>
            </a:xfrm>
            <a:custGeom>
              <a:avLst/>
              <a:gdLst>
                <a:gd name="T0" fmla="*/ 0 w 5"/>
                <a:gd name="T1" fmla="*/ 0 h 8"/>
                <a:gd name="T2" fmla="*/ 5 w 5"/>
                <a:gd name="T3" fmla="*/ 8 h 8"/>
                <a:gd name="T4" fmla="*/ 0 w 5"/>
                <a:gd name="T5" fmla="*/ 0 h 8"/>
              </a:gdLst>
              <a:ahLst/>
              <a:cxnLst>
                <a:cxn ang="0">
                  <a:pos x="T0" y="T1"/>
                </a:cxn>
                <a:cxn ang="0">
                  <a:pos x="T2" y="T3"/>
                </a:cxn>
                <a:cxn ang="0">
                  <a:pos x="T4" y="T5"/>
                </a:cxn>
              </a:cxnLst>
              <a:rect l="0" t="0" r="r" b="b"/>
              <a:pathLst>
                <a:path w="5" h="8">
                  <a:moveTo>
                    <a:pt x="0" y="0"/>
                  </a:moveTo>
                  <a:lnTo>
                    <a:pt x="5" y="8"/>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307" name="Freeform 316">
              <a:extLst>
                <a:ext uri="{FF2B5EF4-FFF2-40B4-BE49-F238E27FC236}">
                  <a16:creationId xmlns:a16="http://schemas.microsoft.com/office/drawing/2014/main" id="{D40C502C-9A1F-3CEE-198C-045864EC1BF6}"/>
                </a:ext>
              </a:extLst>
            </p:cNvPr>
            <p:cNvSpPr>
              <a:spLocks/>
            </p:cNvSpPr>
            <p:nvPr/>
          </p:nvSpPr>
          <p:spPr bwMode="auto">
            <a:xfrm>
              <a:off x="3376613" y="2301875"/>
              <a:ext cx="63500" cy="139700"/>
            </a:xfrm>
            <a:custGeom>
              <a:avLst/>
              <a:gdLst>
                <a:gd name="T0" fmla="*/ 0 w 40"/>
                <a:gd name="T1" fmla="*/ 81 h 88"/>
                <a:gd name="T2" fmla="*/ 2 w 40"/>
                <a:gd name="T3" fmla="*/ 77 h 88"/>
                <a:gd name="T4" fmla="*/ 15 w 40"/>
                <a:gd name="T5" fmla="*/ 54 h 88"/>
                <a:gd name="T6" fmla="*/ 28 w 40"/>
                <a:gd name="T7" fmla="*/ 24 h 88"/>
                <a:gd name="T8" fmla="*/ 32 w 40"/>
                <a:gd name="T9" fmla="*/ 13 h 88"/>
                <a:gd name="T10" fmla="*/ 32 w 40"/>
                <a:gd name="T11" fmla="*/ 0 h 88"/>
                <a:gd name="T12" fmla="*/ 40 w 40"/>
                <a:gd name="T13" fmla="*/ 0 h 88"/>
                <a:gd name="T14" fmla="*/ 40 w 40"/>
                <a:gd name="T15" fmla="*/ 13 h 88"/>
                <a:gd name="T16" fmla="*/ 36 w 40"/>
                <a:gd name="T17" fmla="*/ 29 h 88"/>
                <a:gd name="T18" fmla="*/ 23 w 40"/>
                <a:gd name="T19" fmla="*/ 59 h 88"/>
                <a:gd name="T20" fmla="*/ 10 w 40"/>
                <a:gd name="T21" fmla="*/ 81 h 88"/>
                <a:gd name="T22" fmla="*/ 7 w 40"/>
                <a:gd name="T23" fmla="*/ 88 h 88"/>
                <a:gd name="T24" fmla="*/ 0 w 40"/>
                <a:gd name="T25" fmla="*/ 81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 h="88">
                  <a:moveTo>
                    <a:pt x="0" y="81"/>
                  </a:moveTo>
                  <a:lnTo>
                    <a:pt x="2" y="77"/>
                  </a:lnTo>
                  <a:lnTo>
                    <a:pt x="15" y="54"/>
                  </a:lnTo>
                  <a:lnTo>
                    <a:pt x="28" y="24"/>
                  </a:lnTo>
                  <a:lnTo>
                    <a:pt x="32" y="13"/>
                  </a:lnTo>
                  <a:lnTo>
                    <a:pt x="32" y="0"/>
                  </a:lnTo>
                  <a:lnTo>
                    <a:pt x="40" y="0"/>
                  </a:lnTo>
                  <a:lnTo>
                    <a:pt x="40" y="13"/>
                  </a:lnTo>
                  <a:lnTo>
                    <a:pt x="36" y="29"/>
                  </a:lnTo>
                  <a:lnTo>
                    <a:pt x="23" y="59"/>
                  </a:lnTo>
                  <a:lnTo>
                    <a:pt x="10" y="81"/>
                  </a:lnTo>
                  <a:lnTo>
                    <a:pt x="7" y="88"/>
                  </a:lnTo>
                  <a:lnTo>
                    <a:pt x="0" y="8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308" name="Freeform 317">
              <a:extLst>
                <a:ext uri="{FF2B5EF4-FFF2-40B4-BE49-F238E27FC236}">
                  <a16:creationId xmlns:a16="http://schemas.microsoft.com/office/drawing/2014/main" id="{63A8C7D1-6C30-43F3-B677-D7C7E49A5996}"/>
                </a:ext>
              </a:extLst>
            </p:cNvPr>
            <p:cNvSpPr>
              <a:spLocks/>
            </p:cNvSpPr>
            <p:nvPr/>
          </p:nvSpPr>
          <p:spPr bwMode="auto">
            <a:xfrm>
              <a:off x="3376613" y="2430462"/>
              <a:ext cx="11113" cy="14288"/>
            </a:xfrm>
            <a:custGeom>
              <a:avLst/>
              <a:gdLst>
                <a:gd name="T0" fmla="*/ 5 w 7"/>
                <a:gd name="T1" fmla="*/ 9 h 9"/>
                <a:gd name="T2" fmla="*/ 0 w 7"/>
                <a:gd name="T3" fmla="*/ 0 h 9"/>
                <a:gd name="T4" fmla="*/ 7 w 7"/>
                <a:gd name="T5" fmla="*/ 7 h 9"/>
                <a:gd name="T6" fmla="*/ 0 w 7"/>
                <a:gd name="T7" fmla="*/ 0 h 9"/>
                <a:gd name="T8" fmla="*/ 5 w 7"/>
                <a:gd name="T9" fmla="*/ 9 h 9"/>
              </a:gdLst>
              <a:ahLst/>
              <a:cxnLst>
                <a:cxn ang="0">
                  <a:pos x="T0" y="T1"/>
                </a:cxn>
                <a:cxn ang="0">
                  <a:pos x="T2" y="T3"/>
                </a:cxn>
                <a:cxn ang="0">
                  <a:pos x="T4" y="T5"/>
                </a:cxn>
                <a:cxn ang="0">
                  <a:pos x="T6" y="T7"/>
                </a:cxn>
                <a:cxn ang="0">
                  <a:pos x="T8" y="T9"/>
                </a:cxn>
              </a:cxnLst>
              <a:rect l="0" t="0" r="r" b="b"/>
              <a:pathLst>
                <a:path w="7" h="9">
                  <a:moveTo>
                    <a:pt x="5" y="9"/>
                  </a:moveTo>
                  <a:lnTo>
                    <a:pt x="0" y="0"/>
                  </a:lnTo>
                  <a:lnTo>
                    <a:pt x="7" y="7"/>
                  </a:lnTo>
                  <a:lnTo>
                    <a:pt x="0" y="0"/>
                  </a:lnTo>
                  <a:lnTo>
                    <a:pt x="5" y="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309" name="Freeform 318">
              <a:extLst>
                <a:ext uri="{FF2B5EF4-FFF2-40B4-BE49-F238E27FC236}">
                  <a16:creationId xmlns:a16="http://schemas.microsoft.com/office/drawing/2014/main" id="{3B7BA183-3425-BB9B-7A13-80B7FAC25E35}"/>
                </a:ext>
              </a:extLst>
            </p:cNvPr>
            <p:cNvSpPr>
              <a:spLocks/>
            </p:cNvSpPr>
            <p:nvPr/>
          </p:nvSpPr>
          <p:spPr bwMode="auto">
            <a:xfrm>
              <a:off x="3427413" y="2154237"/>
              <a:ext cx="46038" cy="147638"/>
            </a:xfrm>
            <a:custGeom>
              <a:avLst/>
              <a:gdLst>
                <a:gd name="T0" fmla="*/ 0 w 29"/>
                <a:gd name="T1" fmla="*/ 93 h 93"/>
                <a:gd name="T2" fmla="*/ 0 w 29"/>
                <a:gd name="T3" fmla="*/ 73 h 93"/>
                <a:gd name="T4" fmla="*/ 1 w 29"/>
                <a:gd name="T5" fmla="*/ 45 h 93"/>
                <a:gd name="T6" fmla="*/ 9 w 29"/>
                <a:gd name="T7" fmla="*/ 19 h 93"/>
                <a:gd name="T8" fmla="*/ 16 w 29"/>
                <a:gd name="T9" fmla="*/ 8 h 93"/>
                <a:gd name="T10" fmla="*/ 22 w 29"/>
                <a:gd name="T11" fmla="*/ 0 h 93"/>
                <a:gd name="T12" fmla="*/ 29 w 29"/>
                <a:gd name="T13" fmla="*/ 8 h 93"/>
                <a:gd name="T14" fmla="*/ 22 w 29"/>
                <a:gd name="T15" fmla="*/ 16 h 93"/>
                <a:gd name="T16" fmla="*/ 17 w 29"/>
                <a:gd name="T17" fmla="*/ 24 h 93"/>
                <a:gd name="T18" fmla="*/ 9 w 29"/>
                <a:gd name="T19" fmla="*/ 49 h 93"/>
                <a:gd name="T20" fmla="*/ 8 w 29"/>
                <a:gd name="T21" fmla="*/ 73 h 93"/>
                <a:gd name="T22" fmla="*/ 8 w 29"/>
                <a:gd name="T23" fmla="*/ 93 h 93"/>
                <a:gd name="T24" fmla="*/ 0 w 29"/>
                <a:gd name="T25" fmla="*/ 93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 h="93">
                  <a:moveTo>
                    <a:pt x="0" y="93"/>
                  </a:moveTo>
                  <a:lnTo>
                    <a:pt x="0" y="73"/>
                  </a:lnTo>
                  <a:lnTo>
                    <a:pt x="1" y="45"/>
                  </a:lnTo>
                  <a:lnTo>
                    <a:pt x="9" y="19"/>
                  </a:lnTo>
                  <a:lnTo>
                    <a:pt x="16" y="8"/>
                  </a:lnTo>
                  <a:lnTo>
                    <a:pt x="22" y="0"/>
                  </a:lnTo>
                  <a:lnTo>
                    <a:pt x="29" y="8"/>
                  </a:lnTo>
                  <a:lnTo>
                    <a:pt x="22" y="16"/>
                  </a:lnTo>
                  <a:lnTo>
                    <a:pt x="17" y="24"/>
                  </a:lnTo>
                  <a:lnTo>
                    <a:pt x="9" y="49"/>
                  </a:lnTo>
                  <a:lnTo>
                    <a:pt x="8" y="73"/>
                  </a:lnTo>
                  <a:lnTo>
                    <a:pt x="8" y="93"/>
                  </a:lnTo>
                  <a:lnTo>
                    <a:pt x="0" y="9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310" name="Freeform 319">
              <a:extLst>
                <a:ext uri="{FF2B5EF4-FFF2-40B4-BE49-F238E27FC236}">
                  <a16:creationId xmlns:a16="http://schemas.microsoft.com/office/drawing/2014/main" id="{EEE1EFE0-B851-B03F-802D-08A96A8FE90D}"/>
                </a:ext>
              </a:extLst>
            </p:cNvPr>
            <p:cNvSpPr>
              <a:spLocks/>
            </p:cNvSpPr>
            <p:nvPr/>
          </p:nvSpPr>
          <p:spPr bwMode="auto">
            <a:xfrm>
              <a:off x="3427413" y="2301875"/>
              <a:ext cx="12700" cy="0"/>
            </a:xfrm>
            <a:custGeom>
              <a:avLst/>
              <a:gdLst>
                <a:gd name="T0" fmla="*/ 8 w 8"/>
                <a:gd name="T1" fmla="*/ 0 w 8"/>
                <a:gd name="T2" fmla="*/ 8 w 8"/>
              </a:gdLst>
              <a:ahLst/>
              <a:cxnLst>
                <a:cxn ang="0">
                  <a:pos x="T0" y="0"/>
                </a:cxn>
                <a:cxn ang="0">
                  <a:pos x="T1" y="0"/>
                </a:cxn>
                <a:cxn ang="0">
                  <a:pos x="T2" y="0"/>
                </a:cxn>
              </a:cxnLst>
              <a:rect l="0" t="0" r="r" b="b"/>
              <a:pathLst>
                <a:path w="8">
                  <a:moveTo>
                    <a:pt x="8" y="0"/>
                  </a:moveTo>
                  <a:lnTo>
                    <a:pt x="0" y="0"/>
                  </a:lnTo>
                  <a:lnTo>
                    <a:pt x="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311" name="Freeform 320">
              <a:extLst>
                <a:ext uri="{FF2B5EF4-FFF2-40B4-BE49-F238E27FC236}">
                  <a16:creationId xmlns:a16="http://schemas.microsoft.com/office/drawing/2014/main" id="{8F70E70E-54E7-1CA1-0604-BB1554BB8AFC}"/>
                </a:ext>
              </a:extLst>
            </p:cNvPr>
            <p:cNvSpPr>
              <a:spLocks/>
            </p:cNvSpPr>
            <p:nvPr/>
          </p:nvSpPr>
          <p:spPr bwMode="auto">
            <a:xfrm>
              <a:off x="3462338" y="2109787"/>
              <a:ext cx="112713" cy="57150"/>
            </a:xfrm>
            <a:custGeom>
              <a:avLst/>
              <a:gdLst>
                <a:gd name="T0" fmla="*/ 0 w 71"/>
                <a:gd name="T1" fmla="*/ 28 h 36"/>
                <a:gd name="T2" fmla="*/ 13 w 71"/>
                <a:gd name="T3" fmla="*/ 18 h 36"/>
                <a:gd name="T4" fmla="*/ 30 w 71"/>
                <a:gd name="T5" fmla="*/ 8 h 36"/>
                <a:gd name="T6" fmla="*/ 51 w 71"/>
                <a:gd name="T7" fmla="*/ 0 h 36"/>
                <a:gd name="T8" fmla="*/ 61 w 71"/>
                <a:gd name="T9" fmla="*/ 0 h 36"/>
                <a:gd name="T10" fmla="*/ 71 w 71"/>
                <a:gd name="T11" fmla="*/ 2 h 36"/>
                <a:gd name="T12" fmla="*/ 69 w 71"/>
                <a:gd name="T13" fmla="*/ 11 h 36"/>
                <a:gd name="T14" fmla="*/ 59 w 71"/>
                <a:gd name="T15" fmla="*/ 10 h 36"/>
                <a:gd name="T16" fmla="*/ 53 w 71"/>
                <a:gd name="T17" fmla="*/ 10 h 36"/>
                <a:gd name="T18" fmla="*/ 35 w 71"/>
                <a:gd name="T19" fmla="*/ 16 h 36"/>
                <a:gd name="T20" fmla="*/ 18 w 71"/>
                <a:gd name="T21" fmla="*/ 26 h 36"/>
                <a:gd name="T22" fmla="*/ 5 w 71"/>
                <a:gd name="T23" fmla="*/ 36 h 36"/>
                <a:gd name="T24" fmla="*/ 0 w 71"/>
                <a:gd name="T25" fmla="*/ 28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1" h="36">
                  <a:moveTo>
                    <a:pt x="0" y="28"/>
                  </a:moveTo>
                  <a:lnTo>
                    <a:pt x="13" y="18"/>
                  </a:lnTo>
                  <a:lnTo>
                    <a:pt x="30" y="8"/>
                  </a:lnTo>
                  <a:lnTo>
                    <a:pt x="51" y="0"/>
                  </a:lnTo>
                  <a:lnTo>
                    <a:pt x="61" y="0"/>
                  </a:lnTo>
                  <a:lnTo>
                    <a:pt x="71" y="2"/>
                  </a:lnTo>
                  <a:lnTo>
                    <a:pt x="69" y="11"/>
                  </a:lnTo>
                  <a:lnTo>
                    <a:pt x="59" y="10"/>
                  </a:lnTo>
                  <a:lnTo>
                    <a:pt x="53" y="10"/>
                  </a:lnTo>
                  <a:lnTo>
                    <a:pt x="35" y="16"/>
                  </a:lnTo>
                  <a:lnTo>
                    <a:pt x="18" y="26"/>
                  </a:lnTo>
                  <a:lnTo>
                    <a:pt x="5" y="36"/>
                  </a:lnTo>
                  <a:lnTo>
                    <a:pt x="0" y="2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312" name="Freeform 321">
              <a:extLst>
                <a:ext uri="{FF2B5EF4-FFF2-40B4-BE49-F238E27FC236}">
                  <a16:creationId xmlns:a16="http://schemas.microsoft.com/office/drawing/2014/main" id="{9047E75F-C989-9537-E2C8-DC50F011E37A}"/>
                </a:ext>
              </a:extLst>
            </p:cNvPr>
            <p:cNvSpPr>
              <a:spLocks/>
            </p:cNvSpPr>
            <p:nvPr/>
          </p:nvSpPr>
          <p:spPr bwMode="auto">
            <a:xfrm>
              <a:off x="3462338" y="2154237"/>
              <a:ext cx="11113" cy="12700"/>
            </a:xfrm>
            <a:custGeom>
              <a:avLst/>
              <a:gdLst>
                <a:gd name="T0" fmla="*/ 0 w 7"/>
                <a:gd name="T1" fmla="*/ 0 h 8"/>
                <a:gd name="T2" fmla="*/ 5 w 7"/>
                <a:gd name="T3" fmla="*/ 8 h 8"/>
                <a:gd name="T4" fmla="*/ 7 w 7"/>
                <a:gd name="T5" fmla="*/ 8 h 8"/>
                <a:gd name="T6" fmla="*/ 0 w 7"/>
                <a:gd name="T7" fmla="*/ 0 h 8"/>
              </a:gdLst>
              <a:ahLst/>
              <a:cxnLst>
                <a:cxn ang="0">
                  <a:pos x="T0" y="T1"/>
                </a:cxn>
                <a:cxn ang="0">
                  <a:pos x="T2" y="T3"/>
                </a:cxn>
                <a:cxn ang="0">
                  <a:pos x="T4" y="T5"/>
                </a:cxn>
                <a:cxn ang="0">
                  <a:pos x="T6" y="T7"/>
                </a:cxn>
              </a:cxnLst>
              <a:rect l="0" t="0" r="r" b="b"/>
              <a:pathLst>
                <a:path w="7" h="8">
                  <a:moveTo>
                    <a:pt x="0" y="0"/>
                  </a:moveTo>
                  <a:lnTo>
                    <a:pt x="5" y="8"/>
                  </a:lnTo>
                  <a:lnTo>
                    <a:pt x="7" y="8"/>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313" name="Freeform 322">
              <a:extLst>
                <a:ext uri="{FF2B5EF4-FFF2-40B4-BE49-F238E27FC236}">
                  <a16:creationId xmlns:a16="http://schemas.microsoft.com/office/drawing/2014/main" id="{21815886-881E-44B6-B484-09223AAC9D56}"/>
                </a:ext>
              </a:extLst>
            </p:cNvPr>
            <p:cNvSpPr>
              <a:spLocks/>
            </p:cNvSpPr>
            <p:nvPr/>
          </p:nvSpPr>
          <p:spPr bwMode="auto">
            <a:xfrm>
              <a:off x="3568700" y="2112962"/>
              <a:ext cx="7938" cy="14288"/>
            </a:xfrm>
            <a:custGeom>
              <a:avLst/>
              <a:gdLst>
                <a:gd name="T0" fmla="*/ 4 w 5"/>
                <a:gd name="T1" fmla="*/ 0 h 9"/>
                <a:gd name="T2" fmla="*/ 5 w 5"/>
                <a:gd name="T3" fmla="*/ 1 h 9"/>
                <a:gd name="T4" fmla="*/ 0 w 5"/>
                <a:gd name="T5" fmla="*/ 9 h 9"/>
                <a:gd name="T6" fmla="*/ 2 w 5"/>
                <a:gd name="T7" fmla="*/ 9 h 9"/>
                <a:gd name="T8" fmla="*/ 4 w 5"/>
                <a:gd name="T9" fmla="*/ 0 h 9"/>
              </a:gdLst>
              <a:ahLst/>
              <a:cxnLst>
                <a:cxn ang="0">
                  <a:pos x="T0" y="T1"/>
                </a:cxn>
                <a:cxn ang="0">
                  <a:pos x="T2" y="T3"/>
                </a:cxn>
                <a:cxn ang="0">
                  <a:pos x="T4" y="T5"/>
                </a:cxn>
                <a:cxn ang="0">
                  <a:pos x="T6" y="T7"/>
                </a:cxn>
                <a:cxn ang="0">
                  <a:pos x="T8" y="T9"/>
                </a:cxn>
              </a:cxnLst>
              <a:rect l="0" t="0" r="r" b="b"/>
              <a:pathLst>
                <a:path w="5" h="9">
                  <a:moveTo>
                    <a:pt x="4" y="0"/>
                  </a:moveTo>
                  <a:lnTo>
                    <a:pt x="5" y="1"/>
                  </a:lnTo>
                  <a:lnTo>
                    <a:pt x="0" y="9"/>
                  </a:lnTo>
                  <a:lnTo>
                    <a:pt x="2" y="9"/>
                  </a:lnTo>
                  <a:lnTo>
                    <a:pt x="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314" name="Freeform 323">
              <a:extLst>
                <a:ext uri="{FF2B5EF4-FFF2-40B4-BE49-F238E27FC236}">
                  <a16:creationId xmlns:a16="http://schemas.microsoft.com/office/drawing/2014/main" id="{B071CAB0-817F-3876-D810-938B62BDA9B8}"/>
                </a:ext>
              </a:extLst>
            </p:cNvPr>
            <p:cNvSpPr>
              <a:spLocks/>
            </p:cNvSpPr>
            <p:nvPr/>
          </p:nvSpPr>
          <p:spPr bwMode="auto">
            <a:xfrm>
              <a:off x="3470275" y="2166937"/>
              <a:ext cx="92075" cy="163513"/>
            </a:xfrm>
            <a:custGeom>
              <a:avLst/>
              <a:gdLst>
                <a:gd name="T0" fmla="*/ 0 w 58"/>
                <a:gd name="T1" fmla="*/ 95 h 103"/>
                <a:gd name="T2" fmla="*/ 15 w 58"/>
                <a:gd name="T3" fmla="*/ 77 h 103"/>
                <a:gd name="T4" fmla="*/ 35 w 58"/>
                <a:gd name="T5" fmla="*/ 51 h 103"/>
                <a:gd name="T6" fmla="*/ 41 w 58"/>
                <a:gd name="T7" fmla="*/ 39 h 103"/>
                <a:gd name="T8" fmla="*/ 46 w 58"/>
                <a:gd name="T9" fmla="*/ 24 h 103"/>
                <a:gd name="T10" fmla="*/ 49 w 58"/>
                <a:gd name="T11" fmla="*/ 13 h 103"/>
                <a:gd name="T12" fmla="*/ 48 w 58"/>
                <a:gd name="T13" fmla="*/ 0 h 103"/>
                <a:gd name="T14" fmla="*/ 56 w 58"/>
                <a:gd name="T15" fmla="*/ 0 h 103"/>
                <a:gd name="T16" fmla="*/ 58 w 58"/>
                <a:gd name="T17" fmla="*/ 13 h 103"/>
                <a:gd name="T18" fmla="*/ 54 w 58"/>
                <a:gd name="T19" fmla="*/ 29 h 103"/>
                <a:gd name="T20" fmla="*/ 49 w 58"/>
                <a:gd name="T21" fmla="*/ 44 h 103"/>
                <a:gd name="T22" fmla="*/ 41 w 58"/>
                <a:gd name="T23" fmla="*/ 57 h 103"/>
                <a:gd name="T24" fmla="*/ 22 w 58"/>
                <a:gd name="T25" fmla="*/ 85 h 103"/>
                <a:gd name="T26" fmla="*/ 7 w 58"/>
                <a:gd name="T27" fmla="*/ 103 h 103"/>
                <a:gd name="T28" fmla="*/ 0 w 58"/>
                <a:gd name="T29" fmla="*/ 95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8" h="103">
                  <a:moveTo>
                    <a:pt x="0" y="95"/>
                  </a:moveTo>
                  <a:lnTo>
                    <a:pt x="15" y="77"/>
                  </a:lnTo>
                  <a:lnTo>
                    <a:pt x="35" y="51"/>
                  </a:lnTo>
                  <a:lnTo>
                    <a:pt x="41" y="39"/>
                  </a:lnTo>
                  <a:lnTo>
                    <a:pt x="46" y="24"/>
                  </a:lnTo>
                  <a:lnTo>
                    <a:pt x="49" y="13"/>
                  </a:lnTo>
                  <a:lnTo>
                    <a:pt x="48" y="0"/>
                  </a:lnTo>
                  <a:lnTo>
                    <a:pt x="56" y="0"/>
                  </a:lnTo>
                  <a:lnTo>
                    <a:pt x="58" y="13"/>
                  </a:lnTo>
                  <a:lnTo>
                    <a:pt x="54" y="29"/>
                  </a:lnTo>
                  <a:lnTo>
                    <a:pt x="49" y="44"/>
                  </a:lnTo>
                  <a:lnTo>
                    <a:pt x="41" y="57"/>
                  </a:lnTo>
                  <a:lnTo>
                    <a:pt x="22" y="85"/>
                  </a:lnTo>
                  <a:lnTo>
                    <a:pt x="7" y="103"/>
                  </a:lnTo>
                  <a:lnTo>
                    <a:pt x="0" y="9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315" name="Freeform 324">
              <a:extLst>
                <a:ext uri="{FF2B5EF4-FFF2-40B4-BE49-F238E27FC236}">
                  <a16:creationId xmlns:a16="http://schemas.microsoft.com/office/drawing/2014/main" id="{76ABACB4-B061-97AC-C8CB-56F4F02271DD}"/>
                </a:ext>
              </a:extLst>
            </p:cNvPr>
            <p:cNvSpPr>
              <a:spLocks/>
            </p:cNvSpPr>
            <p:nvPr/>
          </p:nvSpPr>
          <p:spPr bwMode="auto">
            <a:xfrm>
              <a:off x="2430463" y="1216025"/>
              <a:ext cx="82550" cy="42863"/>
            </a:xfrm>
            <a:custGeom>
              <a:avLst/>
              <a:gdLst>
                <a:gd name="T0" fmla="*/ 52 w 52"/>
                <a:gd name="T1" fmla="*/ 27 h 27"/>
                <a:gd name="T2" fmla="*/ 47 w 52"/>
                <a:gd name="T3" fmla="*/ 27 h 27"/>
                <a:gd name="T4" fmla="*/ 41 w 52"/>
                <a:gd name="T5" fmla="*/ 27 h 27"/>
                <a:gd name="T6" fmla="*/ 32 w 52"/>
                <a:gd name="T7" fmla="*/ 26 h 27"/>
                <a:gd name="T8" fmla="*/ 24 w 52"/>
                <a:gd name="T9" fmla="*/ 24 h 27"/>
                <a:gd name="T10" fmla="*/ 16 w 52"/>
                <a:gd name="T11" fmla="*/ 21 h 27"/>
                <a:gd name="T12" fmla="*/ 8 w 52"/>
                <a:gd name="T13" fmla="*/ 16 h 27"/>
                <a:gd name="T14" fmla="*/ 3 w 52"/>
                <a:gd name="T15" fmla="*/ 11 h 27"/>
                <a:gd name="T16" fmla="*/ 0 w 52"/>
                <a:gd name="T17" fmla="*/ 8 h 27"/>
                <a:gd name="T18" fmla="*/ 6 w 52"/>
                <a:gd name="T19" fmla="*/ 0 h 27"/>
                <a:gd name="T20" fmla="*/ 9 w 52"/>
                <a:gd name="T21" fmla="*/ 5 h 27"/>
                <a:gd name="T22" fmla="*/ 13 w 52"/>
                <a:gd name="T23" fmla="*/ 6 h 27"/>
                <a:gd name="T24" fmla="*/ 21 w 52"/>
                <a:gd name="T25" fmla="*/ 11 h 27"/>
                <a:gd name="T26" fmla="*/ 29 w 52"/>
                <a:gd name="T27" fmla="*/ 14 h 27"/>
                <a:gd name="T28" fmla="*/ 36 w 52"/>
                <a:gd name="T29" fmla="*/ 16 h 27"/>
                <a:gd name="T30" fmla="*/ 42 w 52"/>
                <a:gd name="T31" fmla="*/ 18 h 27"/>
                <a:gd name="T32" fmla="*/ 45 w 52"/>
                <a:gd name="T33" fmla="*/ 18 h 27"/>
                <a:gd name="T34" fmla="*/ 50 w 52"/>
                <a:gd name="T35" fmla="*/ 18 h 27"/>
                <a:gd name="T36" fmla="*/ 52 w 52"/>
                <a:gd name="T37"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2" h="27">
                  <a:moveTo>
                    <a:pt x="52" y="27"/>
                  </a:moveTo>
                  <a:lnTo>
                    <a:pt x="47" y="27"/>
                  </a:lnTo>
                  <a:lnTo>
                    <a:pt x="41" y="27"/>
                  </a:lnTo>
                  <a:lnTo>
                    <a:pt x="32" y="26"/>
                  </a:lnTo>
                  <a:lnTo>
                    <a:pt x="24" y="24"/>
                  </a:lnTo>
                  <a:lnTo>
                    <a:pt x="16" y="21"/>
                  </a:lnTo>
                  <a:lnTo>
                    <a:pt x="8" y="16"/>
                  </a:lnTo>
                  <a:lnTo>
                    <a:pt x="3" y="11"/>
                  </a:lnTo>
                  <a:lnTo>
                    <a:pt x="0" y="8"/>
                  </a:lnTo>
                  <a:lnTo>
                    <a:pt x="6" y="0"/>
                  </a:lnTo>
                  <a:lnTo>
                    <a:pt x="9" y="5"/>
                  </a:lnTo>
                  <a:lnTo>
                    <a:pt x="13" y="6"/>
                  </a:lnTo>
                  <a:lnTo>
                    <a:pt x="21" y="11"/>
                  </a:lnTo>
                  <a:lnTo>
                    <a:pt x="29" y="14"/>
                  </a:lnTo>
                  <a:lnTo>
                    <a:pt x="36" y="16"/>
                  </a:lnTo>
                  <a:lnTo>
                    <a:pt x="42" y="18"/>
                  </a:lnTo>
                  <a:lnTo>
                    <a:pt x="45" y="18"/>
                  </a:lnTo>
                  <a:lnTo>
                    <a:pt x="50" y="18"/>
                  </a:lnTo>
                  <a:lnTo>
                    <a:pt x="52" y="2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316" name="Freeform 325">
              <a:extLst>
                <a:ext uri="{FF2B5EF4-FFF2-40B4-BE49-F238E27FC236}">
                  <a16:creationId xmlns:a16="http://schemas.microsoft.com/office/drawing/2014/main" id="{901A601F-EA22-A3B4-84EC-23A9A6ED943C}"/>
                </a:ext>
              </a:extLst>
            </p:cNvPr>
            <p:cNvSpPr>
              <a:spLocks/>
            </p:cNvSpPr>
            <p:nvPr/>
          </p:nvSpPr>
          <p:spPr bwMode="auto">
            <a:xfrm>
              <a:off x="2401888" y="1125537"/>
              <a:ext cx="38100" cy="103188"/>
            </a:xfrm>
            <a:custGeom>
              <a:avLst/>
              <a:gdLst>
                <a:gd name="T0" fmla="*/ 16 w 24"/>
                <a:gd name="T1" fmla="*/ 65 h 65"/>
                <a:gd name="T2" fmla="*/ 8 w 24"/>
                <a:gd name="T3" fmla="*/ 53 h 65"/>
                <a:gd name="T4" fmla="*/ 5 w 24"/>
                <a:gd name="T5" fmla="*/ 47 h 65"/>
                <a:gd name="T6" fmla="*/ 1 w 24"/>
                <a:gd name="T7" fmla="*/ 39 h 65"/>
                <a:gd name="T8" fmla="*/ 0 w 24"/>
                <a:gd name="T9" fmla="*/ 29 h 65"/>
                <a:gd name="T10" fmla="*/ 0 w 24"/>
                <a:gd name="T11" fmla="*/ 24 h 65"/>
                <a:gd name="T12" fmla="*/ 0 w 24"/>
                <a:gd name="T13" fmla="*/ 19 h 65"/>
                <a:gd name="T14" fmla="*/ 3 w 24"/>
                <a:gd name="T15" fmla="*/ 9 h 65"/>
                <a:gd name="T16" fmla="*/ 8 w 24"/>
                <a:gd name="T17" fmla="*/ 0 h 65"/>
                <a:gd name="T18" fmla="*/ 18 w 24"/>
                <a:gd name="T19" fmla="*/ 6 h 65"/>
                <a:gd name="T20" fmla="*/ 13 w 24"/>
                <a:gd name="T21" fmla="*/ 14 h 65"/>
                <a:gd name="T22" fmla="*/ 10 w 24"/>
                <a:gd name="T23" fmla="*/ 22 h 65"/>
                <a:gd name="T24" fmla="*/ 10 w 24"/>
                <a:gd name="T25" fmla="*/ 26 h 65"/>
                <a:gd name="T26" fmla="*/ 10 w 24"/>
                <a:gd name="T27" fmla="*/ 27 h 65"/>
                <a:gd name="T28" fmla="*/ 11 w 24"/>
                <a:gd name="T29" fmla="*/ 35 h 65"/>
                <a:gd name="T30" fmla="*/ 13 w 24"/>
                <a:gd name="T31" fmla="*/ 42 h 65"/>
                <a:gd name="T32" fmla="*/ 16 w 24"/>
                <a:gd name="T33" fmla="*/ 47 h 65"/>
                <a:gd name="T34" fmla="*/ 24 w 24"/>
                <a:gd name="T35" fmla="*/ 58 h 65"/>
                <a:gd name="T36" fmla="*/ 16 w 24"/>
                <a:gd name="T37"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4" h="65">
                  <a:moveTo>
                    <a:pt x="16" y="65"/>
                  </a:moveTo>
                  <a:lnTo>
                    <a:pt x="8" y="53"/>
                  </a:lnTo>
                  <a:lnTo>
                    <a:pt x="5" y="47"/>
                  </a:lnTo>
                  <a:lnTo>
                    <a:pt x="1" y="39"/>
                  </a:lnTo>
                  <a:lnTo>
                    <a:pt x="0" y="29"/>
                  </a:lnTo>
                  <a:lnTo>
                    <a:pt x="0" y="24"/>
                  </a:lnTo>
                  <a:lnTo>
                    <a:pt x="0" y="19"/>
                  </a:lnTo>
                  <a:lnTo>
                    <a:pt x="3" y="9"/>
                  </a:lnTo>
                  <a:lnTo>
                    <a:pt x="8" y="0"/>
                  </a:lnTo>
                  <a:lnTo>
                    <a:pt x="18" y="6"/>
                  </a:lnTo>
                  <a:lnTo>
                    <a:pt x="13" y="14"/>
                  </a:lnTo>
                  <a:lnTo>
                    <a:pt x="10" y="22"/>
                  </a:lnTo>
                  <a:lnTo>
                    <a:pt x="10" y="26"/>
                  </a:lnTo>
                  <a:lnTo>
                    <a:pt x="10" y="27"/>
                  </a:lnTo>
                  <a:lnTo>
                    <a:pt x="11" y="35"/>
                  </a:lnTo>
                  <a:lnTo>
                    <a:pt x="13" y="42"/>
                  </a:lnTo>
                  <a:lnTo>
                    <a:pt x="16" y="47"/>
                  </a:lnTo>
                  <a:lnTo>
                    <a:pt x="24" y="58"/>
                  </a:lnTo>
                  <a:lnTo>
                    <a:pt x="16"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317" name="Freeform 326">
              <a:extLst>
                <a:ext uri="{FF2B5EF4-FFF2-40B4-BE49-F238E27FC236}">
                  <a16:creationId xmlns:a16="http://schemas.microsoft.com/office/drawing/2014/main" id="{08BA47CC-7C4D-8C85-B0CB-63416F3BB134}"/>
                </a:ext>
              </a:extLst>
            </p:cNvPr>
            <p:cNvSpPr>
              <a:spLocks/>
            </p:cNvSpPr>
            <p:nvPr/>
          </p:nvSpPr>
          <p:spPr bwMode="auto">
            <a:xfrm>
              <a:off x="2427288" y="1216025"/>
              <a:ext cx="12700" cy="14288"/>
            </a:xfrm>
            <a:custGeom>
              <a:avLst/>
              <a:gdLst>
                <a:gd name="T0" fmla="*/ 2 w 8"/>
                <a:gd name="T1" fmla="*/ 8 h 9"/>
                <a:gd name="T2" fmla="*/ 2 w 8"/>
                <a:gd name="T3" fmla="*/ 9 h 9"/>
                <a:gd name="T4" fmla="*/ 0 w 8"/>
                <a:gd name="T5" fmla="*/ 8 h 9"/>
                <a:gd name="T6" fmla="*/ 8 w 8"/>
                <a:gd name="T7" fmla="*/ 1 h 9"/>
                <a:gd name="T8" fmla="*/ 8 w 8"/>
                <a:gd name="T9" fmla="*/ 0 h 9"/>
                <a:gd name="T10" fmla="*/ 2 w 8"/>
                <a:gd name="T11" fmla="*/ 8 h 9"/>
              </a:gdLst>
              <a:ahLst/>
              <a:cxnLst>
                <a:cxn ang="0">
                  <a:pos x="T0" y="T1"/>
                </a:cxn>
                <a:cxn ang="0">
                  <a:pos x="T2" y="T3"/>
                </a:cxn>
                <a:cxn ang="0">
                  <a:pos x="T4" y="T5"/>
                </a:cxn>
                <a:cxn ang="0">
                  <a:pos x="T6" y="T7"/>
                </a:cxn>
                <a:cxn ang="0">
                  <a:pos x="T8" y="T9"/>
                </a:cxn>
                <a:cxn ang="0">
                  <a:pos x="T10" y="T11"/>
                </a:cxn>
              </a:cxnLst>
              <a:rect l="0" t="0" r="r" b="b"/>
              <a:pathLst>
                <a:path w="8" h="9">
                  <a:moveTo>
                    <a:pt x="2" y="8"/>
                  </a:moveTo>
                  <a:lnTo>
                    <a:pt x="2" y="9"/>
                  </a:lnTo>
                  <a:lnTo>
                    <a:pt x="0" y="8"/>
                  </a:lnTo>
                  <a:lnTo>
                    <a:pt x="8" y="1"/>
                  </a:lnTo>
                  <a:lnTo>
                    <a:pt x="8" y="0"/>
                  </a:lnTo>
                  <a:lnTo>
                    <a:pt x="2" y="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318" name="Freeform 327">
              <a:extLst>
                <a:ext uri="{FF2B5EF4-FFF2-40B4-BE49-F238E27FC236}">
                  <a16:creationId xmlns:a16="http://schemas.microsoft.com/office/drawing/2014/main" id="{63502CFE-A1F2-0EC0-39E9-9201CDF39A54}"/>
                </a:ext>
              </a:extLst>
            </p:cNvPr>
            <p:cNvSpPr>
              <a:spLocks/>
            </p:cNvSpPr>
            <p:nvPr/>
          </p:nvSpPr>
          <p:spPr bwMode="auto">
            <a:xfrm>
              <a:off x="2414588" y="1031875"/>
              <a:ext cx="58738" cy="103188"/>
            </a:xfrm>
            <a:custGeom>
              <a:avLst/>
              <a:gdLst>
                <a:gd name="T0" fmla="*/ 0 w 37"/>
                <a:gd name="T1" fmla="*/ 59 h 65"/>
                <a:gd name="T2" fmla="*/ 11 w 37"/>
                <a:gd name="T3" fmla="*/ 44 h 65"/>
                <a:gd name="T4" fmla="*/ 16 w 37"/>
                <a:gd name="T5" fmla="*/ 36 h 65"/>
                <a:gd name="T6" fmla="*/ 19 w 37"/>
                <a:gd name="T7" fmla="*/ 27 h 65"/>
                <a:gd name="T8" fmla="*/ 24 w 37"/>
                <a:gd name="T9" fmla="*/ 19 h 65"/>
                <a:gd name="T10" fmla="*/ 26 w 37"/>
                <a:gd name="T11" fmla="*/ 13 h 65"/>
                <a:gd name="T12" fmla="*/ 26 w 37"/>
                <a:gd name="T13" fmla="*/ 10 h 65"/>
                <a:gd name="T14" fmla="*/ 28 w 37"/>
                <a:gd name="T15" fmla="*/ 6 h 65"/>
                <a:gd name="T16" fmla="*/ 28 w 37"/>
                <a:gd name="T17" fmla="*/ 0 h 65"/>
                <a:gd name="T18" fmla="*/ 37 w 37"/>
                <a:gd name="T19" fmla="*/ 0 h 65"/>
                <a:gd name="T20" fmla="*/ 37 w 37"/>
                <a:gd name="T21" fmla="*/ 6 h 65"/>
                <a:gd name="T22" fmla="*/ 37 w 37"/>
                <a:gd name="T23" fmla="*/ 11 h 65"/>
                <a:gd name="T24" fmla="*/ 36 w 37"/>
                <a:gd name="T25" fmla="*/ 16 h 65"/>
                <a:gd name="T26" fmla="*/ 34 w 37"/>
                <a:gd name="T27" fmla="*/ 24 h 65"/>
                <a:gd name="T28" fmla="*/ 29 w 37"/>
                <a:gd name="T29" fmla="*/ 32 h 65"/>
                <a:gd name="T30" fmla="*/ 24 w 37"/>
                <a:gd name="T31" fmla="*/ 41 h 65"/>
                <a:gd name="T32" fmla="*/ 19 w 37"/>
                <a:gd name="T33" fmla="*/ 49 h 65"/>
                <a:gd name="T34" fmla="*/ 8 w 37"/>
                <a:gd name="T35" fmla="*/ 65 h 65"/>
                <a:gd name="T36" fmla="*/ 0 w 37"/>
                <a:gd name="T37" fmla="*/ 59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7" h="65">
                  <a:moveTo>
                    <a:pt x="0" y="59"/>
                  </a:moveTo>
                  <a:lnTo>
                    <a:pt x="11" y="44"/>
                  </a:lnTo>
                  <a:lnTo>
                    <a:pt x="16" y="36"/>
                  </a:lnTo>
                  <a:lnTo>
                    <a:pt x="19" y="27"/>
                  </a:lnTo>
                  <a:lnTo>
                    <a:pt x="24" y="19"/>
                  </a:lnTo>
                  <a:lnTo>
                    <a:pt x="26" y="13"/>
                  </a:lnTo>
                  <a:lnTo>
                    <a:pt x="26" y="10"/>
                  </a:lnTo>
                  <a:lnTo>
                    <a:pt x="28" y="6"/>
                  </a:lnTo>
                  <a:lnTo>
                    <a:pt x="28" y="0"/>
                  </a:lnTo>
                  <a:lnTo>
                    <a:pt x="37" y="0"/>
                  </a:lnTo>
                  <a:lnTo>
                    <a:pt x="37" y="6"/>
                  </a:lnTo>
                  <a:lnTo>
                    <a:pt x="37" y="11"/>
                  </a:lnTo>
                  <a:lnTo>
                    <a:pt x="36" y="16"/>
                  </a:lnTo>
                  <a:lnTo>
                    <a:pt x="34" y="24"/>
                  </a:lnTo>
                  <a:lnTo>
                    <a:pt x="29" y="32"/>
                  </a:lnTo>
                  <a:lnTo>
                    <a:pt x="24" y="41"/>
                  </a:lnTo>
                  <a:lnTo>
                    <a:pt x="19" y="49"/>
                  </a:lnTo>
                  <a:lnTo>
                    <a:pt x="8" y="65"/>
                  </a:lnTo>
                  <a:lnTo>
                    <a:pt x="0" y="5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319" name="Freeform 328">
              <a:extLst>
                <a:ext uri="{FF2B5EF4-FFF2-40B4-BE49-F238E27FC236}">
                  <a16:creationId xmlns:a16="http://schemas.microsoft.com/office/drawing/2014/main" id="{7D8E5123-1B30-3BA0-EFB9-45CB4D8DFA0D}"/>
                </a:ext>
              </a:extLst>
            </p:cNvPr>
            <p:cNvSpPr>
              <a:spLocks/>
            </p:cNvSpPr>
            <p:nvPr/>
          </p:nvSpPr>
          <p:spPr bwMode="auto">
            <a:xfrm>
              <a:off x="2414588" y="1125537"/>
              <a:ext cx="15875" cy="9525"/>
            </a:xfrm>
            <a:custGeom>
              <a:avLst/>
              <a:gdLst>
                <a:gd name="T0" fmla="*/ 0 w 10"/>
                <a:gd name="T1" fmla="*/ 0 h 6"/>
                <a:gd name="T2" fmla="*/ 8 w 10"/>
                <a:gd name="T3" fmla="*/ 6 h 6"/>
                <a:gd name="T4" fmla="*/ 10 w 10"/>
                <a:gd name="T5" fmla="*/ 6 h 6"/>
                <a:gd name="T6" fmla="*/ 0 w 10"/>
                <a:gd name="T7" fmla="*/ 0 h 6"/>
              </a:gdLst>
              <a:ahLst/>
              <a:cxnLst>
                <a:cxn ang="0">
                  <a:pos x="T0" y="T1"/>
                </a:cxn>
                <a:cxn ang="0">
                  <a:pos x="T2" y="T3"/>
                </a:cxn>
                <a:cxn ang="0">
                  <a:pos x="T4" y="T5"/>
                </a:cxn>
                <a:cxn ang="0">
                  <a:pos x="T6" y="T7"/>
                </a:cxn>
              </a:cxnLst>
              <a:rect l="0" t="0" r="r" b="b"/>
              <a:pathLst>
                <a:path w="10" h="6">
                  <a:moveTo>
                    <a:pt x="0" y="0"/>
                  </a:moveTo>
                  <a:lnTo>
                    <a:pt x="8" y="6"/>
                  </a:lnTo>
                  <a:lnTo>
                    <a:pt x="10" y="6"/>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320" name="Freeform 329">
              <a:extLst>
                <a:ext uri="{FF2B5EF4-FFF2-40B4-BE49-F238E27FC236}">
                  <a16:creationId xmlns:a16="http://schemas.microsoft.com/office/drawing/2014/main" id="{0E4A4278-C4F5-75B2-3CE6-591BA8530B5A}"/>
                </a:ext>
              </a:extLst>
            </p:cNvPr>
            <p:cNvSpPr>
              <a:spLocks/>
            </p:cNvSpPr>
            <p:nvPr/>
          </p:nvSpPr>
          <p:spPr bwMode="auto">
            <a:xfrm>
              <a:off x="2455863" y="1012825"/>
              <a:ext cx="74613" cy="60325"/>
            </a:xfrm>
            <a:custGeom>
              <a:avLst/>
              <a:gdLst>
                <a:gd name="T0" fmla="*/ 2 w 47"/>
                <a:gd name="T1" fmla="*/ 12 h 38"/>
                <a:gd name="T2" fmla="*/ 0 w 47"/>
                <a:gd name="T3" fmla="*/ 5 h 38"/>
                <a:gd name="T4" fmla="*/ 10 w 47"/>
                <a:gd name="T5" fmla="*/ 0 h 38"/>
                <a:gd name="T6" fmla="*/ 15 w 47"/>
                <a:gd name="T7" fmla="*/ 2 h 38"/>
                <a:gd name="T8" fmla="*/ 20 w 47"/>
                <a:gd name="T9" fmla="*/ 7 h 38"/>
                <a:gd name="T10" fmla="*/ 31 w 47"/>
                <a:gd name="T11" fmla="*/ 18 h 38"/>
                <a:gd name="T12" fmla="*/ 39 w 47"/>
                <a:gd name="T13" fmla="*/ 25 h 38"/>
                <a:gd name="T14" fmla="*/ 47 w 47"/>
                <a:gd name="T15" fmla="*/ 30 h 38"/>
                <a:gd name="T16" fmla="*/ 43 w 47"/>
                <a:gd name="T17" fmla="*/ 38 h 38"/>
                <a:gd name="T18" fmla="*/ 33 w 47"/>
                <a:gd name="T19" fmla="*/ 33 h 38"/>
                <a:gd name="T20" fmla="*/ 25 w 47"/>
                <a:gd name="T21" fmla="*/ 26 h 38"/>
                <a:gd name="T22" fmla="*/ 11 w 47"/>
                <a:gd name="T23" fmla="*/ 15 h 38"/>
                <a:gd name="T24" fmla="*/ 8 w 47"/>
                <a:gd name="T25" fmla="*/ 12 h 38"/>
                <a:gd name="T26" fmla="*/ 7 w 47"/>
                <a:gd name="T27" fmla="*/ 10 h 38"/>
                <a:gd name="T28" fmla="*/ 11 w 47"/>
                <a:gd name="T29" fmla="*/ 8 h 38"/>
                <a:gd name="T30" fmla="*/ 11 w 47"/>
                <a:gd name="T31" fmla="*/ 12 h 38"/>
                <a:gd name="T32" fmla="*/ 2 w 47"/>
                <a:gd name="T33" fmla="*/ 1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7" h="38">
                  <a:moveTo>
                    <a:pt x="2" y="12"/>
                  </a:moveTo>
                  <a:lnTo>
                    <a:pt x="0" y="5"/>
                  </a:lnTo>
                  <a:lnTo>
                    <a:pt x="10" y="0"/>
                  </a:lnTo>
                  <a:lnTo>
                    <a:pt x="15" y="2"/>
                  </a:lnTo>
                  <a:lnTo>
                    <a:pt x="20" y="7"/>
                  </a:lnTo>
                  <a:lnTo>
                    <a:pt x="31" y="18"/>
                  </a:lnTo>
                  <a:lnTo>
                    <a:pt x="39" y="25"/>
                  </a:lnTo>
                  <a:lnTo>
                    <a:pt x="47" y="30"/>
                  </a:lnTo>
                  <a:lnTo>
                    <a:pt x="43" y="38"/>
                  </a:lnTo>
                  <a:lnTo>
                    <a:pt x="33" y="33"/>
                  </a:lnTo>
                  <a:lnTo>
                    <a:pt x="25" y="26"/>
                  </a:lnTo>
                  <a:lnTo>
                    <a:pt x="11" y="15"/>
                  </a:lnTo>
                  <a:lnTo>
                    <a:pt x="8" y="12"/>
                  </a:lnTo>
                  <a:lnTo>
                    <a:pt x="7" y="10"/>
                  </a:lnTo>
                  <a:lnTo>
                    <a:pt x="11" y="8"/>
                  </a:lnTo>
                  <a:lnTo>
                    <a:pt x="11" y="12"/>
                  </a:lnTo>
                  <a:lnTo>
                    <a:pt x="2"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321" name="Freeform 330">
              <a:extLst>
                <a:ext uri="{FF2B5EF4-FFF2-40B4-BE49-F238E27FC236}">
                  <a16:creationId xmlns:a16="http://schemas.microsoft.com/office/drawing/2014/main" id="{BE9AB77F-1DA8-B27D-731F-69BFBF30B639}"/>
                </a:ext>
              </a:extLst>
            </p:cNvPr>
            <p:cNvSpPr>
              <a:spLocks/>
            </p:cNvSpPr>
            <p:nvPr/>
          </p:nvSpPr>
          <p:spPr bwMode="auto">
            <a:xfrm>
              <a:off x="2459038" y="1031875"/>
              <a:ext cx="14288" cy="0"/>
            </a:xfrm>
            <a:custGeom>
              <a:avLst/>
              <a:gdLst>
                <a:gd name="T0" fmla="*/ 0 w 9"/>
                <a:gd name="T1" fmla="*/ 9 w 9"/>
                <a:gd name="T2" fmla="*/ 0 w 9"/>
              </a:gdLst>
              <a:ahLst/>
              <a:cxnLst>
                <a:cxn ang="0">
                  <a:pos x="T0" y="0"/>
                </a:cxn>
                <a:cxn ang="0">
                  <a:pos x="T1" y="0"/>
                </a:cxn>
                <a:cxn ang="0">
                  <a:pos x="T2" y="0"/>
                </a:cxn>
              </a:cxnLst>
              <a:rect l="0" t="0" r="r" b="b"/>
              <a:pathLst>
                <a:path w="9">
                  <a:moveTo>
                    <a:pt x="0" y="0"/>
                  </a:moveTo>
                  <a:lnTo>
                    <a:pt x="9"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322" name="Freeform 331">
              <a:extLst>
                <a:ext uri="{FF2B5EF4-FFF2-40B4-BE49-F238E27FC236}">
                  <a16:creationId xmlns:a16="http://schemas.microsoft.com/office/drawing/2014/main" id="{FF5BADDC-9CFA-3170-EE56-535C3B27961C}"/>
                </a:ext>
              </a:extLst>
            </p:cNvPr>
            <p:cNvSpPr>
              <a:spLocks/>
            </p:cNvSpPr>
            <p:nvPr/>
          </p:nvSpPr>
          <p:spPr bwMode="auto">
            <a:xfrm>
              <a:off x="2524125" y="1060450"/>
              <a:ext cx="84138" cy="157163"/>
            </a:xfrm>
            <a:custGeom>
              <a:avLst/>
              <a:gdLst>
                <a:gd name="T0" fmla="*/ 4 w 53"/>
                <a:gd name="T1" fmla="*/ 0 h 99"/>
                <a:gd name="T2" fmla="*/ 9 w 53"/>
                <a:gd name="T3" fmla="*/ 3 h 99"/>
                <a:gd name="T4" fmla="*/ 16 w 53"/>
                <a:gd name="T5" fmla="*/ 8 h 99"/>
                <a:gd name="T6" fmla="*/ 27 w 53"/>
                <a:gd name="T7" fmla="*/ 19 h 99"/>
                <a:gd name="T8" fmla="*/ 37 w 53"/>
                <a:gd name="T9" fmla="*/ 31 h 99"/>
                <a:gd name="T10" fmla="*/ 40 w 53"/>
                <a:gd name="T11" fmla="*/ 39 h 99"/>
                <a:gd name="T12" fmla="*/ 45 w 53"/>
                <a:gd name="T13" fmla="*/ 45 h 99"/>
                <a:gd name="T14" fmla="*/ 49 w 53"/>
                <a:gd name="T15" fmla="*/ 54 h 99"/>
                <a:gd name="T16" fmla="*/ 50 w 53"/>
                <a:gd name="T17" fmla="*/ 60 h 99"/>
                <a:gd name="T18" fmla="*/ 52 w 53"/>
                <a:gd name="T19" fmla="*/ 68 h 99"/>
                <a:gd name="T20" fmla="*/ 53 w 53"/>
                <a:gd name="T21" fmla="*/ 75 h 99"/>
                <a:gd name="T22" fmla="*/ 52 w 53"/>
                <a:gd name="T23" fmla="*/ 83 h 99"/>
                <a:gd name="T24" fmla="*/ 50 w 53"/>
                <a:gd name="T25" fmla="*/ 88 h 99"/>
                <a:gd name="T26" fmla="*/ 47 w 53"/>
                <a:gd name="T27" fmla="*/ 94 h 99"/>
                <a:gd name="T28" fmla="*/ 42 w 53"/>
                <a:gd name="T29" fmla="*/ 99 h 99"/>
                <a:gd name="T30" fmla="*/ 34 w 53"/>
                <a:gd name="T31" fmla="*/ 93 h 99"/>
                <a:gd name="T32" fmla="*/ 39 w 53"/>
                <a:gd name="T33" fmla="*/ 89 h 99"/>
                <a:gd name="T34" fmla="*/ 40 w 53"/>
                <a:gd name="T35" fmla="*/ 85 h 99"/>
                <a:gd name="T36" fmla="*/ 42 w 53"/>
                <a:gd name="T37" fmla="*/ 80 h 99"/>
                <a:gd name="T38" fmla="*/ 42 w 53"/>
                <a:gd name="T39" fmla="*/ 75 h 99"/>
                <a:gd name="T40" fmla="*/ 42 w 53"/>
                <a:gd name="T41" fmla="*/ 70 h 99"/>
                <a:gd name="T42" fmla="*/ 40 w 53"/>
                <a:gd name="T43" fmla="*/ 63 h 99"/>
                <a:gd name="T44" fmla="*/ 39 w 53"/>
                <a:gd name="T45" fmla="*/ 57 h 99"/>
                <a:gd name="T46" fmla="*/ 36 w 53"/>
                <a:gd name="T47" fmla="*/ 50 h 99"/>
                <a:gd name="T48" fmla="*/ 32 w 53"/>
                <a:gd name="T49" fmla="*/ 44 h 99"/>
                <a:gd name="T50" fmla="*/ 27 w 53"/>
                <a:gd name="T51" fmla="*/ 37 h 99"/>
                <a:gd name="T52" fmla="*/ 19 w 53"/>
                <a:gd name="T53" fmla="*/ 26 h 99"/>
                <a:gd name="T54" fmla="*/ 9 w 53"/>
                <a:gd name="T55" fmla="*/ 16 h 99"/>
                <a:gd name="T56" fmla="*/ 4 w 53"/>
                <a:gd name="T57" fmla="*/ 11 h 99"/>
                <a:gd name="T58" fmla="*/ 0 w 53"/>
                <a:gd name="T59" fmla="*/ 8 h 99"/>
                <a:gd name="T60" fmla="*/ 4 w 53"/>
                <a:gd name="T61" fmla="*/ 0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3" h="99">
                  <a:moveTo>
                    <a:pt x="4" y="0"/>
                  </a:moveTo>
                  <a:lnTo>
                    <a:pt x="9" y="3"/>
                  </a:lnTo>
                  <a:lnTo>
                    <a:pt x="16" y="8"/>
                  </a:lnTo>
                  <a:lnTo>
                    <a:pt x="27" y="19"/>
                  </a:lnTo>
                  <a:lnTo>
                    <a:pt x="37" y="31"/>
                  </a:lnTo>
                  <a:lnTo>
                    <a:pt x="40" y="39"/>
                  </a:lnTo>
                  <a:lnTo>
                    <a:pt x="45" y="45"/>
                  </a:lnTo>
                  <a:lnTo>
                    <a:pt x="49" y="54"/>
                  </a:lnTo>
                  <a:lnTo>
                    <a:pt x="50" y="60"/>
                  </a:lnTo>
                  <a:lnTo>
                    <a:pt x="52" y="68"/>
                  </a:lnTo>
                  <a:lnTo>
                    <a:pt x="53" y="75"/>
                  </a:lnTo>
                  <a:lnTo>
                    <a:pt x="52" y="83"/>
                  </a:lnTo>
                  <a:lnTo>
                    <a:pt x="50" y="88"/>
                  </a:lnTo>
                  <a:lnTo>
                    <a:pt x="47" y="94"/>
                  </a:lnTo>
                  <a:lnTo>
                    <a:pt x="42" y="99"/>
                  </a:lnTo>
                  <a:lnTo>
                    <a:pt x="34" y="93"/>
                  </a:lnTo>
                  <a:lnTo>
                    <a:pt x="39" y="89"/>
                  </a:lnTo>
                  <a:lnTo>
                    <a:pt x="40" y="85"/>
                  </a:lnTo>
                  <a:lnTo>
                    <a:pt x="42" y="80"/>
                  </a:lnTo>
                  <a:lnTo>
                    <a:pt x="42" y="75"/>
                  </a:lnTo>
                  <a:lnTo>
                    <a:pt x="42" y="70"/>
                  </a:lnTo>
                  <a:lnTo>
                    <a:pt x="40" y="63"/>
                  </a:lnTo>
                  <a:lnTo>
                    <a:pt x="39" y="57"/>
                  </a:lnTo>
                  <a:lnTo>
                    <a:pt x="36" y="50"/>
                  </a:lnTo>
                  <a:lnTo>
                    <a:pt x="32" y="44"/>
                  </a:lnTo>
                  <a:lnTo>
                    <a:pt x="27" y="37"/>
                  </a:lnTo>
                  <a:lnTo>
                    <a:pt x="19" y="26"/>
                  </a:lnTo>
                  <a:lnTo>
                    <a:pt x="9" y="16"/>
                  </a:lnTo>
                  <a:lnTo>
                    <a:pt x="4" y="11"/>
                  </a:lnTo>
                  <a:lnTo>
                    <a:pt x="0" y="8"/>
                  </a:lnTo>
                  <a:lnTo>
                    <a:pt x="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323" name="Freeform 332">
              <a:extLst>
                <a:ext uri="{FF2B5EF4-FFF2-40B4-BE49-F238E27FC236}">
                  <a16:creationId xmlns:a16="http://schemas.microsoft.com/office/drawing/2014/main" id="{7B43AA94-0109-8D73-91B3-27EB602BA166}"/>
                </a:ext>
              </a:extLst>
            </p:cNvPr>
            <p:cNvSpPr>
              <a:spLocks/>
            </p:cNvSpPr>
            <p:nvPr/>
          </p:nvSpPr>
          <p:spPr bwMode="auto">
            <a:xfrm>
              <a:off x="2524125" y="1060450"/>
              <a:ext cx="6350" cy="12700"/>
            </a:xfrm>
            <a:custGeom>
              <a:avLst/>
              <a:gdLst>
                <a:gd name="T0" fmla="*/ 0 w 4"/>
                <a:gd name="T1" fmla="*/ 8 h 8"/>
                <a:gd name="T2" fmla="*/ 4 w 4"/>
                <a:gd name="T3" fmla="*/ 0 h 8"/>
                <a:gd name="T4" fmla="*/ 0 w 4"/>
                <a:gd name="T5" fmla="*/ 8 h 8"/>
              </a:gdLst>
              <a:ahLst/>
              <a:cxnLst>
                <a:cxn ang="0">
                  <a:pos x="T0" y="T1"/>
                </a:cxn>
                <a:cxn ang="0">
                  <a:pos x="T2" y="T3"/>
                </a:cxn>
                <a:cxn ang="0">
                  <a:pos x="T4" y="T5"/>
                </a:cxn>
              </a:cxnLst>
              <a:rect l="0" t="0" r="r" b="b"/>
              <a:pathLst>
                <a:path w="4" h="8">
                  <a:moveTo>
                    <a:pt x="0" y="8"/>
                  </a:moveTo>
                  <a:lnTo>
                    <a:pt x="4" y="0"/>
                  </a:lnTo>
                  <a:lnTo>
                    <a:pt x="0" y="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324" name="Freeform 333">
              <a:extLst>
                <a:ext uri="{FF2B5EF4-FFF2-40B4-BE49-F238E27FC236}">
                  <a16:creationId xmlns:a16="http://schemas.microsoft.com/office/drawing/2014/main" id="{BB335BFC-DA2F-A82F-C1DB-9D0AC7362195}"/>
                </a:ext>
              </a:extLst>
            </p:cNvPr>
            <p:cNvSpPr>
              <a:spLocks/>
            </p:cNvSpPr>
            <p:nvPr/>
          </p:nvSpPr>
          <p:spPr bwMode="auto">
            <a:xfrm>
              <a:off x="2508250" y="1204912"/>
              <a:ext cx="82550" cy="53975"/>
            </a:xfrm>
            <a:custGeom>
              <a:avLst/>
              <a:gdLst>
                <a:gd name="T0" fmla="*/ 52 w 52"/>
                <a:gd name="T1" fmla="*/ 10 h 34"/>
                <a:gd name="T2" fmla="*/ 39 w 52"/>
                <a:gd name="T3" fmla="*/ 18 h 34"/>
                <a:gd name="T4" fmla="*/ 23 w 52"/>
                <a:gd name="T5" fmla="*/ 26 h 34"/>
                <a:gd name="T6" fmla="*/ 5 w 52"/>
                <a:gd name="T7" fmla="*/ 34 h 34"/>
                <a:gd name="T8" fmla="*/ 0 w 52"/>
                <a:gd name="T9" fmla="*/ 25 h 34"/>
                <a:gd name="T10" fmla="*/ 18 w 52"/>
                <a:gd name="T11" fmla="*/ 16 h 34"/>
                <a:gd name="T12" fmla="*/ 32 w 52"/>
                <a:gd name="T13" fmla="*/ 8 h 34"/>
                <a:gd name="T14" fmla="*/ 46 w 52"/>
                <a:gd name="T15" fmla="*/ 0 h 34"/>
                <a:gd name="T16" fmla="*/ 52 w 52"/>
                <a:gd name="T17" fmla="*/ 1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 h="34">
                  <a:moveTo>
                    <a:pt x="52" y="10"/>
                  </a:moveTo>
                  <a:lnTo>
                    <a:pt x="39" y="18"/>
                  </a:lnTo>
                  <a:lnTo>
                    <a:pt x="23" y="26"/>
                  </a:lnTo>
                  <a:lnTo>
                    <a:pt x="5" y="34"/>
                  </a:lnTo>
                  <a:lnTo>
                    <a:pt x="0" y="25"/>
                  </a:lnTo>
                  <a:lnTo>
                    <a:pt x="18" y="16"/>
                  </a:lnTo>
                  <a:lnTo>
                    <a:pt x="32" y="8"/>
                  </a:lnTo>
                  <a:lnTo>
                    <a:pt x="46" y="0"/>
                  </a:lnTo>
                  <a:lnTo>
                    <a:pt x="52"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325" name="Freeform 334">
              <a:extLst>
                <a:ext uri="{FF2B5EF4-FFF2-40B4-BE49-F238E27FC236}">
                  <a16:creationId xmlns:a16="http://schemas.microsoft.com/office/drawing/2014/main" id="{456DB05E-D321-9666-9B33-8ED4A650454A}"/>
                </a:ext>
              </a:extLst>
            </p:cNvPr>
            <p:cNvSpPr>
              <a:spLocks/>
            </p:cNvSpPr>
            <p:nvPr/>
          </p:nvSpPr>
          <p:spPr bwMode="auto">
            <a:xfrm>
              <a:off x="2578100" y="1204912"/>
              <a:ext cx="12700" cy="15875"/>
            </a:xfrm>
            <a:custGeom>
              <a:avLst/>
              <a:gdLst>
                <a:gd name="T0" fmla="*/ 8 w 8"/>
                <a:gd name="T1" fmla="*/ 8 h 10"/>
                <a:gd name="T2" fmla="*/ 8 w 8"/>
                <a:gd name="T3" fmla="*/ 10 h 10"/>
                <a:gd name="T4" fmla="*/ 2 w 8"/>
                <a:gd name="T5" fmla="*/ 0 h 10"/>
                <a:gd name="T6" fmla="*/ 0 w 8"/>
                <a:gd name="T7" fmla="*/ 2 h 10"/>
                <a:gd name="T8" fmla="*/ 8 w 8"/>
                <a:gd name="T9" fmla="*/ 8 h 10"/>
              </a:gdLst>
              <a:ahLst/>
              <a:cxnLst>
                <a:cxn ang="0">
                  <a:pos x="T0" y="T1"/>
                </a:cxn>
                <a:cxn ang="0">
                  <a:pos x="T2" y="T3"/>
                </a:cxn>
                <a:cxn ang="0">
                  <a:pos x="T4" y="T5"/>
                </a:cxn>
                <a:cxn ang="0">
                  <a:pos x="T6" y="T7"/>
                </a:cxn>
                <a:cxn ang="0">
                  <a:pos x="T8" y="T9"/>
                </a:cxn>
              </a:cxnLst>
              <a:rect l="0" t="0" r="r" b="b"/>
              <a:pathLst>
                <a:path w="8" h="10">
                  <a:moveTo>
                    <a:pt x="8" y="8"/>
                  </a:moveTo>
                  <a:lnTo>
                    <a:pt x="8" y="10"/>
                  </a:lnTo>
                  <a:lnTo>
                    <a:pt x="2" y="0"/>
                  </a:lnTo>
                  <a:lnTo>
                    <a:pt x="0" y="2"/>
                  </a:lnTo>
                  <a:lnTo>
                    <a:pt x="8" y="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326" name="Freeform 335">
              <a:extLst>
                <a:ext uri="{FF2B5EF4-FFF2-40B4-BE49-F238E27FC236}">
                  <a16:creationId xmlns:a16="http://schemas.microsoft.com/office/drawing/2014/main" id="{4B74FF34-60D3-7593-71D9-F9F1A01FC0F1}"/>
                </a:ext>
              </a:extLst>
            </p:cNvPr>
            <p:cNvSpPr>
              <a:spLocks/>
            </p:cNvSpPr>
            <p:nvPr/>
          </p:nvSpPr>
          <p:spPr bwMode="auto">
            <a:xfrm>
              <a:off x="2508250" y="1244600"/>
              <a:ext cx="7938" cy="14288"/>
            </a:xfrm>
            <a:custGeom>
              <a:avLst/>
              <a:gdLst>
                <a:gd name="T0" fmla="*/ 5 w 5"/>
                <a:gd name="T1" fmla="*/ 9 h 9"/>
                <a:gd name="T2" fmla="*/ 3 w 5"/>
                <a:gd name="T3" fmla="*/ 9 h 9"/>
                <a:gd name="T4" fmla="*/ 1 w 5"/>
                <a:gd name="T5" fmla="*/ 0 h 9"/>
                <a:gd name="T6" fmla="*/ 0 w 5"/>
                <a:gd name="T7" fmla="*/ 0 h 9"/>
                <a:gd name="T8" fmla="*/ 5 w 5"/>
                <a:gd name="T9" fmla="*/ 9 h 9"/>
              </a:gdLst>
              <a:ahLst/>
              <a:cxnLst>
                <a:cxn ang="0">
                  <a:pos x="T0" y="T1"/>
                </a:cxn>
                <a:cxn ang="0">
                  <a:pos x="T2" y="T3"/>
                </a:cxn>
                <a:cxn ang="0">
                  <a:pos x="T4" y="T5"/>
                </a:cxn>
                <a:cxn ang="0">
                  <a:pos x="T6" y="T7"/>
                </a:cxn>
                <a:cxn ang="0">
                  <a:pos x="T8" y="T9"/>
                </a:cxn>
              </a:cxnLst>
              <a:rect l="0" t="0" r="r" b="b"/>
              <a:pathLst>
                <a:path w="5" h="9">
                  <a:moveTo>
                    <a:pt x="5" y="9"/>
                  </a:moveTo>
                  <a:lnTo>
                    <a:pt x="3" y="9"/>
                  </a:lnTo>
                  <a:lnTo>
                    <a:pt x="1" y="0"/>
                  </a:lnTo>
                  <a:lnTo>
                    <a:pt x="0" y="0"/>
                  </a:lnTo>
                  <a:lnTo>
                    <a:pt x="5" y="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327" name="Freeform 336">
              <a:extLst>
                <a:ext uri="{FF2B5EF4-FFF2-40B4-BE49-F238E27FC236}">
                  <a16:creationId xmlns:a16="http://schemas.microsoft.com/office/drawing/2014/main" id="{7A114F17-740E-073D-64F7-E91E4509BF9D}"/>
                </a:ext>
              </a:extLst>
            </p:cNvPr>
            <p:cNvSpPr>
              <a:spLocks/>
            </p:cNvSpPr>
            <p:nvPr/>
          </p:nvSpPr>
          <p:spPr bwMode="auto">
            <a:xfrm>
              <a:off x="2484438" y="1103312"/>
              <a:ext cx="31750" cy="117475"/>
            </a:xfrm>
            <a:custGeom>
              <a:avLst/>
              <a:gdLst>
                <a:gd name="T0" fmla="*/ 8 w 20"/>
                <a:gd name="T1" fmla="*/ 0 h 74"/>
                <a:gd name="T2" fmla="*/ 11 w 20"/>
                <a:gd name="T3" fmla="*/ 4 h 74"/>
                <a:gd name="T4" fmla="*/ 13 w 20"/>
                <a:gd name="T5" fmla="*/ 9 h 74"/>
                <a:gd name="T6" fmla="*/ 16 w 20"/>
                <a:gd name="T7" fmla="*/ 17 h 74"/>
                <a:gd name="T8" fmla="*/ 18 w 20"/>
                <a:gd name="T9" fmla="*/ 28 h 74"/>
                <a:gd name="T10" fmla="*/ 20 w 20"/>
                <a:gd name="T11" fmla="*/ 38 h 74"/>
                <a:gd name="T12" fmla="*/ 20 w 20"/>
                <a:gd name="T13" fmla="*/ 49 h 74"/>
                <a:gd name="T14" fmla="*/ 18 w 20"/>
                <a:gd name="T15" fmla="*/ 59 h 74"/>
                <a:gd name="T16" fmla="*/ 16 w 20"/>
                <a:gd name="T17" fmla="*/ 67 h 74"/>
                <a:gd name="T18" fmla="*/ 15 w 20"/>
                <a:gd name="T19" fmla="*/ 74 h 74"/>
                <a:gd name="T20" fmla="*/ 5 w 20"/>
                <a:gd name="T21" fmla="*/ 69 h 74"/>
                <a:gd name="T22" fmla="*/ 7 w 20"/>
                <a:gd name="T23" fmla="*/ 64 h 74"/>
                <a:gd name="T24" fmla="*/ 8 w 20"/>
                <a:gd name="T25" fmla="*/ 58 h 74"/>
                <a:gd name="T26" fmla="*/ 8 w 20"/>
                <a:gd name="T27" fmla="*/ 49 h 74"/>
                <a:gd name="T28" fmla="*/ 8 w 20"/>
                <a:gd name="T29" fmla="*/ 40 h 74"/>
                <a:gd name="T30" fmla="*/ 7 w 20"/>
                <a:gd name="T31" fmla="*/ 30 h 74"/>
                <a:gd name="T32" fmla="*/ 5 w 20"/>
                <a:gd name="T33" fmla="*/ 20 h 74"/>
                <a:gd name="T34" fmla="*/ 3 w 20"/>
                <a:gd name="T35" fmla="*/ 12 h 74"/>
                <a:gd name="T36" fmla="*/ 2 w 20"/>
                <a:gd name="T37" fmla="*/ 9 h 74"/>
                <a:gd name="T38" fmla="*/ 0 w 20"/>
                <a:gd name="T39" fmla="*/ 5 h 74"/>
                <a:gd name="T40" fmla="*/ 8 w 20"/>
                <a:gd name="T41"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 h="74">
                  <a:moveTo>
                    <a:pt x="8" y="0"/>
                  </a:moveTo>
                  <a:lnTo>
                    <a:pt x="11" y="4"/>
                  </a:lnTo>
                  <a:lnTo>
                    <a:pt x="13" y="9"/>
                  </a:lnTo>
                  <a:lnTo>
                    <a:pt x="16" y="17"/>
                  </a:lnTo>
                  <a:lnTo>
                    <a:pt x="18" y="28"/>
                  </a:lnTo>
                  <a:lnTo>
                    <a:pt x="20" y="38"/>
                  </a:lnTo>
                  <a:lnTo>
                    <a:pt x="20" y="49"/>
                  </a:lnTo>
                  <a:lnTo>
                    <a:pt x="18" y="59"/>
                  </a:lnTo>
                  <a:lnTo>
                    <a:pt x="16" y="67"/>
                  </a:lnTo>
                  <a:lnTo>
                    <a:pt x="15" y="74"/>
                  </a:lnTo>
                  <a:lnTo>
                    <a:pt x="5" y="69"/>
                  </a:lnTo>
                  <a:lnTo>
                    <a:pt x="7" y="64"/>
                  </a:lnTo>
                  <a:lnTo>
                    <a:pt x="8" y="58"/>
                  </a:lnTo>
                  <a:lnTo>
                    <a:pt x="8" y="49"/>
                  </a:lnTo>
                  <a:lnTo>
                    <a:pt x="8" y="40"/>
                  </a:lnTo>
                  <a:lnTo>
                    <a:pt x="7" y="30"/>
                  </a:lnTo>
                  <a:lnTo>
                    <a:pt x="5" y="20"/>
                  </a:lnTo>
                  <a:lnTo>
                    <a:pt x="3" y="12"/>
                  </a:lnTo>
                  <a:lnTo>
                    <a:pt x="2" y="9"/>
                  </a:lnTo>
                  <a:lnTo>
                    <a:pt x="0" y="5"/>
                  </a:lnTo>
                  <a:lnTo>
                    <a:pt x="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328" name="Freeform 337">
              <a:extLst>
                <a:ext uri="{FF2B5EF4-FFF2-40B4-BE49-F238E27FC236}">
                  <a16:creationId xmlns:a16="http://schemas.microsoft.com/office/drawing/2014/main" id="{7343627C-8290-D670-8144-3E43CAFEF29F}"/>
                </a:ext>
              </a:extLst>
            </p:cNvPr>
            <p:cNvSpPr>
              <a:spLocks/>
            </p:cNvSpPr>
            <p:nvPr/>
          </p:nvSpPr>
          <p:spPr bwMode="auto">
            <a:xfrm>
              <a:off x="3290888" y="1598612"/>
              <a:ext cx="73025" cy="60325"/>
            </a:xfrm>
            <a:custGeom>
              <a:avLst/>
              <a:gdLst>
                <a:gd name="T0" fmla="*/ 9 w 46"/>
                <a:gd name="T1" fmla="*/ 0 h 38"/>
                <a:gd name="T2" fmla="*/ 18 w 46"/>
                <a:gd name="T3" fmla="*/ 12 h 38"/>
                <a:gd name="T4" fmla="*/ 30 w 46"/>
                <a:gd name="T5" fmla="*/ 23 h 38"/>
                <a:gd name="T6" fmla="*/ 46 w 46"/>
                <a:gd name="T7" fmla="*/ 28 h 38"/>
                <a:gd name="T8" fmla="*/ 45 w 46"/>
                <a:gd name="T9" fmla="*/ 38 h 38"/>
                <a:gd name="T10" fmla="*/ 25 w 46"/>
                <a:gd name="T11" fmla="*/ 31 h 38"/>
                <a:gd name="T12" fmla="*/ 12 w 46"/>
                <a:gd name="T13" fmla="*/ 20 h 38"/>
                <a:gd name="T14" fmla="*/ 0 w 46"/>
                <a:gd name="T15" fmla="*/ 5 h 38"/>
                <a:gd name="T16" fmla="*/ 9 w 46"/>
                <a:gd name="T17"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 h="38">
                  <a:moveTo>
                    <a:pt x="9" y="0"/>
                  </a:moveTo>
                  <a:lnTo>
                    <a:pt x="18" y="12"/>
                  </a:lnTo>
                  <a:lnTo>
                    <a:pt x="30" y="23"/>
                  </a:lnTo>
                  <a:lnTo>
                    <a:pt x="46" y="28"/>
                  </a:lnTo>
                  <a:lnTo>
                    <a:pt x="45" y="38"/>
                  </a:lnTo>
                  <a:lnTo>
                    <a:pt x="25" y="31"/>
                  </a:lnTo>
                  <a:lnTo>
                    <a:pt x="12" y="20"/>
                  </a:lnTo>
                  <a:lnTo>
                    <a:pt x="0" y="5"/>
                  </a:lnTo>
                  <a:lnTo>
                    <a:pt x="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329" name="Freeform 338">
              <a:extLst>
                <a:ext uri="{FF2B5EF4-FFF2-40B4-BE49-F238E27FC236}">
                  <a16:creationId xmlns:a16="http://schemas.microsoft.com/office/drawing/2014/main" id="{D6F630EB-434B-5E47-46B5-2D4C3923B495}"/>
                </a:ext>
              </a:extLst>
            </p:cNvPr>
            <p:cNvSpPr>
              <a:spLocks/>
            </p:cNvSpPr>
            <p:nvPr/>
          </p:nvSpPr>
          <p:spPr bwMode="auto">
            <a:xfrm>
              <a:off x="3363913" y="1609725"/>
              <a:ext cx="90488" cy="52388"/>
            </a:xfrm>
            <a:custGeom>
              <a:avLst/>
              <a:gdLst>
                <a:gd name="T0" fmla="*/ 0 w 57"/>
                <a:gd name="T1" fmla="*/ 21 h 33"/>
                <a:gd name="T2" fmla="*/ 13 w 57"/>
                <a:gd name="T3" fmla="*/ 23 h 33"/>
                <a:gd name="T4" fmla="*/ 30 w 57"/>
                <a:gd name="T5" fmla="*/ 19 h 33"/>
                <a:gd name="T6" fmla="*/ 40 w 57"/>
                <a:gd name="T7" fmla="*/ 13 h 33"/>
                <a:gd name="T8" fmla="*/ 44 w 57"/>
                <a:gd name="T9" fmla="*/ 8 h 33"/>
                <a:gd name="T10" fmla="*/ 49 w 57"/>
                <a:gd name="T11" fmla="*/ 0 h 33"/>
                <a:gd name="T12" fmla="*/ 57 w 57"/>
                <a:gd name="T13" fmla="*/ 5 h 33"/>
                <a:gd name="T14" fmla="*/ 53 w 57"/>
                <a:gd name="T15" fmla="*/ 13 h 33"/>
                <a:gd name="T16" fmla="*/ 44 w 57"/>
                <a:gd name="T17" fmla="*/ 21 h 33"/>
                <a:gd name="T18" fmla="*/ 31 w 57"/>
                <a:gd name="T19" fmla="*/ 29 h 33"/>
                <a:gd name="T20" fmla="*/ 13 w 57"/>
                <a:gd name="T21" fmla="*/ 33 h 33"/>
                <a:gd name="T22" fmla="*/ 0 w 57"/>
                <a:gd name="T23" fmla="*/ 31 h 33"/>
                <a:gd name="T24" fmla="*/ 0 w 57"/>
                <a:gd name="T25" fmla="*/ 21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7" h="33">
                  <a:moveTo>
                    <a:pt x="0" y="21"/>
                  </a:moveTo>
                  <a:lnTo>
                    <a:pt x="13" y="23"/>
                  </a:lnTo>
                  <a:lnTo>
                    <a:pt x="30" y="19"/>
                  </a:lnTo>
                  <a:lnTo>
                    <a:pt x="40" y="13"/>
                  </a:lnTo>
                  <a:lnTo>
                    <a:pt x="44" y="8"/>
                  </a:lnTo>
                  <a:lnTo>
                    <a:pt x="49" y="0"/>
                  </a:lnTo>
                  <a:lnTo>
                    <a:pt x="57" y="5"/>
                  </a:lnTo>
                  <a:lnTo>
                    <a:pt x="53" y="13"/>
                  </a:lnTo>
                  <a:lnTo>
                    <a:pt x="44" y="21"/>
                  </a:lnTo>
                  <a:lnTo>
                    <a:pt x="31" y="29"/>
                  </a:lnTo>
                  <a:lnTo>
                    <a:pt x="13" y="33"/>
                  </a:lnTo>
                  <a:lnTo>
                    <a:pt x="0" y="31"/>
                  </a:lnTo>
                  <a:lnTo>
                    <a:pt x="0"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330" name="Freeform 339">
              <a:extLst>
                <a:ext uri="{FF2B5EF4-FFF2-40B4-BE49-F238E27FC236}">
                  <a16:creationId xmlns:a16="http://schemas.microsoft.com/office/drawing/2014/main" id="{40AFA64D-EEDE-3559-0149-651E843DF99D}"/>
                </a:ext>
              </a:extLst>
            </p:cNvPr>
            <p:cNvSpPr>
              <a:spLocks/>
            </p:cNvSpPr>
            <p:nvPr/>
          </p:nvSpPr>
          <p:spPr bwMode="auto">
            <a:xfrm>
              <a:off x="3362325" y="1643062"/>
              <a:ext cx="1588" cy="15875"/>
            </a:xfrm>
            <a:custGeom>
              <a:avLst/>
              <a:gdLst>
                <a:gd name="T0" fmla="*/ 0 w 1"/>
                <a:gd name="T1" fmla="*/ 10 h 10"/>
                <a:gd name="T2" fmla="*/ 1 w 1"/>
                <a:gd name="T3" fmla="*/ 10 h 10"/>
                <a:gd name="T4" fmla="*/ 1 w 1"/>
                <a:gd name="T5" fmla="*/ 0 h 10"/>
                <a:gd name="T6" fmla="*/ 0 w 1"/>
                <a:gd name="T7" fmla="*/ 10 h 10"/>
              </a:gdLst>
              <a:ahLst/>
              <a:cxnLst>
                <a:cxn ang="0">
                  <a:pos x="T0" y="T1"/>
                </a:cxn>
                <a:cxn ang="0">
                  <a:pos x="T2" y="T3"/>
                </a:cxn>
                <a:cxn ang="0">
                  <a:pos x="T4" y="T5"/>
                </a:cxn>
                <a:cxn ang="0">
                  <a:pos x="T6" y="T7"/>
                </a:cxn>
              </a:cxnLst>
              <a:rect l="0" t="0" r="r" b="b"/>
              <a:pathLst>
                <a:path w="1" h="10">
                  <a:moveTo>
                    <a:pt x="0" y="10"/>
                  </a:moveTo>
                  <a:lnTo>
                    <a:pt x="1" y="10"/>
                  </a:lnTo>
                  <a:lnTo>
                    <a:pt x="1" y="0"/>
                  </a:lnTo>
                  <a:lnTo>
                    <a:pt x="0"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331" name="Freeform 340">
              <a:extLst>
                <a:ext uri="{FF2B5EF4-FFF2-40B4-BE49-F238E27FC236}">
                  <a16:creationId xmlns:a16="http://schemas.microsoft.com/office/drawing/2014/main" id="{F3EC5E9B-D11E-A496-8F5A-426253BBCAA1}"/>
                </a:ext>
              </a:extLst>
            </p:cNvPr>
            <p:cNvSpPr>
              <a:spLocks/>
            </p:cNvSpPr>
            <p:nvPr/>
          </p:nvSpPr>
          <p:spPr bwMode="auto">
            <a:xfrm>
              <a:off x="3441700" y="1516062"/>
              <a:ext cx="69850" cy="101600"/>
            </a:xfrm>
            <a:custGeom>
              <a:avLst/>
              <a:gdLst>
                <a:gd name="T0" fmla="*/ 0 w 44"/>
                <a:gd name="T1" fmla="*/ 59 h 64"/>
                <a:gd name="T2" fmla="*/ 15 w 44"/>
                <a:gd name="T3" fmla="*/ 25 h 64"/>
                <a:gd name="T4" fmla="*/ 26 w 44"/>
                <a:gd name="T5" fmla="*/ 8 h 64"/>
                <a:gd name="T6" fmla="*/ 40 w 44"/>
                <a:gd name="T7" fmla="*/ 0 h 64"/>
                <a:gd name="T8" fmla="*/ 44 w 44"/>
                <a:gd name="T9" fmla="*/ 8 h 64"/>
                <a:gd name="T10" fmla="*/ 33 w 44"/>
                <a:gd name="T11" fmla="*/ 16 h 64"/>
                <a:gd name="T12" fmla="*/ 23 w 44"/>
                <a:gd name="T13" fmla="*/ 29 h 64"/>
                <a:gd name="T14" fmla="*/ 8 w 44"/>
                <a:gd name="T15" fmla="*/ 64 h 64"/>
                <a:gd name="T16" fmla="*/ 0 w 44"/>
                <a:gd name="T17" fmla="*/ 59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64">
                  <a:moveTo>
                    <a:pt x="0" y="59"/>
                  </a:moveTo>
                  <a:lnTo>
                    <a:pt x="15" y="25"/>
                  </a:lnTo>
                  <a:lnTo>
                    <a:pt x="26" y="8"/>
                  </a:lnTo>
                  <a:lnTo>
                    <a:pt x="40" y="0"/>
                  </a:lnTo>
                  <a:lnTo>
                    <a:pt x="44" y="8"/>
                  </a:lnTo>
                  <a:lnTo>
                    <a:pt x="33" y="16"/>
                  </a:lnTo>
                  <a:lnTo>
                    <a:pt x="23" y="29"/>
                  </a:lnTo>
                  <a:lnTo>
                    <a:pt x="8" y="64"/>
                  </a:lnTo>
                  <a:lnTo>
                    <a:pt x="0" y="5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332" name="Freeform 341">
              <a:extLst>
                <a:ext uri="{FF2B5EF4-FFF2-40B4-BE49-F238E27FC236}">
                  <a16:creationId xmlns:a16="http://schemas.microsoft.com/office/drawing/2014/main" id="{B4EFD652-7F63-44AF-B723-21D9641B8E05}"/>
                </a:ext>
              </a:extLst>
            </p:cNvPr>
            <p:cNvSpPr>
              <a:spLocks/>
            </p:cNvSpPr>
            <p:nvPr/>
          </p:nvSpPr>
          <p:spPr bwMode="auto">
            <a:xfrm>
              <a:off x="3441700" y="1609725"/>
              <a:ext cx="12700" cy="7938"/>
            </a:xfrm>
            <a:custGeom>
              <a:avLst/>
              <a:gdLst>
                <a:gd name="T0" fmla="*/ 8 w 8"/>
                <a:gd name="T1" fmla="*/ 5 h 5"/>
                <a:gd name="T2" fmla="*/ 0 w 8"/>
                <a:gd name="T3" fmla="*/ 0 h 5"/>
                <a:gd name="T4" fmla="*/ 8 w 8"/>
                <a:gd name="T5" fmla="*/ 5 h 5"/>
              </a:gdLst>
              <a:ahLst/>
              <a:cxnLst>
                <a:cxn ang="0">
                  <a:pos x="T0" y="T1"/>
                </a:cxn>
                <a:cxn ang="0">
                  <a:pos x="T2" y="T3"/>
                </a:cxn>
                <a:cxn ang="0">
                  <a:pos x="T4" y="T5"/>
                </a:cxn>
              </a:cxnLst>
              <a:rect l="0" t="0" r="r" b="b"/>
              <a:pathLst>
                <a:path w="8" h="5">
                  <a:moveTo>
                    <a:pt x="8" y="5"/>
                  </a:moveTo>
                  <a:lnTo>
                    <a:pt x="0" y="0"/>
                  </a:lnTo>
                  <a:lnTo>
                    <a:pt x="8"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333" name="Freeform 342">
              <a:extLst>
                <a:ext uri="{FF2B5EF4-FFF2-40B4-BE49-F238E27FC236}">
                  <a16:creationId xmlns:a16="http://schemas.microsoft.com/office/drawing/2014/main" id="{271855A4-8084-7D79-BA5B-4556D9291AEC}"/>
                </a:ext>
              </a:extLst>
            </p:cNvPr>
            <p:cNvSpPr>
              <a:spLocks/>
            </p:cNvSpPr>
            <p:nvPr/>
          </p:nvSpPr>
          <p:spPr bwMode="auto">
            <a:xfrm>
              <a:off x="3440113" y="1482725"/>
              <a:ext cx="79375" cy="46038"/>
            </a:xfrm>
            <a:custGeom>
              <a:avLst/>
              <a:gdLst>
                <a:gd name="T0" fmla="*/ 41 w 50"/>
                <a:gd name="T1" fmla="*/ 21 h 29"/>
                <a:gd name="T2" fmla="*/ 44 w 50"/>
                <a:gd name="T3" fmla="*/ 18 h 29"/>
                <a:gd name="T4" fmla="*/ 44 w 50"/>
                <a:gd name="T5" fmla="*/ 24 h 29"/>
                <a:gd name="T6" fmla="*/ 37 w 50"/>
                <a:gd name="T7" fmla="*/ 21 h 29"/>
                <a:gd name="T8" fmla="*/ 21 w 50"/>
                <a:gd name="T9" fmla="*/ 16 h 29"/>
                <a:gd name="T10" fmla="*/ 0 w 50"/>
                <a:gd name="T11" fmla="*/ 8 h 29"/>
                <a:gd name="T12" fmla="*/ 5 w 50"/>
                <a:gd name="T13" fmla="*/ 0 h 29"/>
                <a:gd name="T14" fmla="*/ 24 w 50"/>
                <a:gd name="T15" fmla="*/ 8 h 29"/>
                <a:gd name="T16" fmla="*/ 41 w 50"/>
                <a:gd name="T17" fmla="*/ 13 h 29"/>
                <a:gd name="T18" fmla="*/ 49 w 50"/>
                <a:gd name="T19" fmla="*/ 16 h 29"/>
                <a:gd name="T20" fmla="*/ 50 w 50"/>
                <a:gd name="T21" fmla="*/ 26 h 29"/>
                <a:gd name="T22" fmla="*/ 45 w 50"/>
                <a:gd name="T23" fmla="*/ 29 h 29"/>
                <a:gd name="T24" fmla="*/ 41 w 50"/>
                <a:gd name="T25" fmla="*/ 21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0" h="29">
                  <a:moveTo>
                    <a:pt x="41" y="21"/>
                  </a:moveTo>
                  <a:lnTo>
                    <a:pt x="44" y="18"/>
                  </a:lnTo>
                  <a:lnTo>
                    <a:pt x="44" y="24"/>
                  </a:lnTo>
                  <a:lnTo>
                    <a:pt x="37" y="21"/>
                  </a:lnTo>
                  <a:lnTo>
                    <a:pt x="21" y="16"/>
                  </a:lnTo>
                  <a:lnTo>
                    <a:pt x="0" y="8"/>
                  </a:lnTo>
                  <a:lnTo>
                    <a:pt x="5" y="0"/>
                  </a:lnTo>
                  <a:lnTo>
                    <a:pt x="24" y="8"/>
                  </a:lnTo>
                  <a:lnTo>
                    <a:pt x="41" y="13"/>
                  </a:lnTo>
                  <a:lnTo>
                    <a:pt x="49" y="16"/>
                  </a:lnTo>
                  <a:lnTo>
                    <a:pt x="50" y="26"/>
                  </a:lnTo>
                  <a:lnTo>
                    <a:pt x="45" y="29"/>
                  </a:lnTo>
                  <a:lnTo>
                    <a:pt x="41"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334" name="Freeform 343">
              <a:extLst>
                <a:ext uri="{FF2B5EF4-FFF2-40B4-BE49-F238E27FC236}">
                  <a16:creationId xmlns:a16="http://schemas.microsoft.com/office/drawing/2014/main" id="{8AF1A2B0-F981-2603-E3FE-31C32A5A70ED}"/>
                </a:ext>
              </a:extLst>
            </p:cNvPr>
            <p:cNvSpPr>
              <a:spLocks/>
            </p:cNvSpPr>
            <p:nvPr/>
          </p:nvSpPr>
          <p:spPr bwMode="auto">
            <a:xfrm>
              <a:off x="3505200" y="1516062"/>
              <a:ext cx="6350" cy="12700"/>
            </a:xfrm>
            <a:custGeom>
              <a:avLst/>
              <a:gdLst>
                <a:gd name="T0" fmla="*/ 0 w 4"/>
                <a:gd name="T1" fmla="*/ 0 h 8"/>
                <a:gd name="T2" fmla="*/ 4 w 4"/>
                <a:gd name="T3" fmla="*/ 8 h 8"/>
                <a:gd name="T4" fmla="*/ 0 w 4"/>
                <a:gd name="T5" fmla="*/ 0 h 8"/>
              </a:gdLst>
              <a:ahLst/>
              <a:cxnLst>
                <a:cxn ang="0">
                  <a:pos x="T0" y="T1"/>
                </a:cxn>
                <a:cxn ang="0">
                  <a:pos x="T2" y="T3"/>
                </a:cxn>
                <a:cxn ang="0">
                  <a:pos x="T4" y="T5"/>
                </a:cxn>
              </a:cxnLst>
              <a:rect l="0" t="0" r="r" b="b"/>
              <a:pathLst>
                <a:path w="4" h="8">
                  <a:moveTo>
                    <a:pt x="0" y="0"/>
                  </a:moveTo>
                  <a:lnTo>
                    <a:pt x="4" y="8"/>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335" name="Freeform 344">
              <a:extLst>
                <a:ext uri="{FF2B5EF4-FFF2-40B4-BE49-F238E27FC236}">
                  <a16:creationId xmlns:a16="http://schemas.microsoft.com/office/drawing/2014/main" id="{3D57EEDC-ABEB-EFFE-3C66-E710757EE220}"/>
                </a:ext>
              </a:extLst>
            </p:cNvPr>
            <p:cNvSpPr>
              <a:spLocks/>
            </p:cNvSpPr>
            <p:nvPr/>
          </p:nvSpPr>
          <p:spPr bwMode="auto">
            <a:xfrm>
              <a:off x="3284538" y="1470025"/>
              <a:ext cx="163513" cy="49213"/>
            </a:xfrm>
            <a:custGeom>
              <a:avLst/>
              <a:gdLst>
                <a:gd name="T0" fmla="*/ 99 w 103"/>
                <a:gd name="T1" fmla="*/ 16 h 31"/>
                <a:gd name="T2" fmla="*/ 75 w 103"/>
                <a:gd name="T3" fmla="*/ 9 h 31"/>
                <a:gd name="T4" fmla="*/ 44 w 103"/>
                <a:gd name="T5" fmla="*/ 8 h 31"/>
                <a:gd name="T6" fmla="*/ 31 w 103"/>
                <a:gd name="T7" fmla="*/ 11 h 31"/>
                <a:gd name="T8" fmla="*/ 19 w 103"/>
                <a:gd name="T9" fmla="*/ 18 h 31"/>
                <a:gd name="T10" fmla="*/ 11 w 103"/>
                <a:gd name="T11" fmla="*/ 24 h 31"/>
                <a:gd name="T12" fmla="*/ 9 w 103"/>
                <a:gd name="T13" fmla="*/ 31 h 31"/>
                <a:gd name="T14" fmla="*/ 0 w 103"/>
                <a:gd name="T15" fmla="*/ 29 h 31"/>
                <a:gd name="T16" fmla="*/ 3 w 103"/>
                <a:gd name="T17" fmla="*/ 19 h 31"/>
                <a:gd name="T18" fmla="*/ 13 w 103"/>
                <a:gd name="T19" fmla="*/ 9 h 31"/>
                <a:gd name="T20" fmla="*/ 26 w 103"/>
                <a:gd name="T21" fmla="*/ 3 h 31"/>
                <a:gd name="T22" fmla="*/ 44 w 103"/>
                <a:gd name="T23" fmla="*/ 0 h 31"/>
                <a:gd name="T24" fmla="*/ 75 w 103"/>
                <a:gd name="T25" fmla="*/ 1 h 31"/>
                <a:gd name="T26" fmla="*/ 103 w 103"/>
                <a:gd name="T27" fmla="*/ 8 h 31"/>
                <a:gd name="T28" fmla="*/ 99 w 103"/>
                <a:gd name="T29" fmla="*/ 16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3" h="31">
                  <a:moveTo>
                    <a:pt x="99" y="16"/>
                  </a:moveTo>
                  <a:lnTo>
                    <a:pt x="75" y="9"/>
                  </a:lnTo>
                  <a:lnTo>
                    <a:pt x="44" y="8"/>
                  </a:lnTo>
                  <a:lnTo>
                    <a:pt x="31" y="11"/>
                  </a:lnTo>
                  <a:lnTo>
                    <a:pt x="19" y="18"/>
                  </a:lnTo>
                  <a:lnTo>
                    <a:pt x="11" y="24"/>
                  </a:lnTo>
                  <a:lnTo>
                    <a:pt x="9" y="31"/>
                  </a:lnTo>
                  <a:lnTo>
                    <a:pt x="0" y="29"/>
                  </a:lnTo>
                  <a:lnTo>
                    <a:pt x="3" y="19"/>
                  </a:lnTo>
                  <a:lnTo>
                    <a:pt x="13" y="9"/>
                  </a:lnTo>
                  <a:lnTo>
                    <a:pt x="26" y="3"/>
                  </a:lnTo>
                  <a:lnTo>
                    <a:pt x="44" y="0"/>
                  </a:lnTo>
                  <a:lnTo>
                    <a:pt x="75" y="1"/>
                  </a:lnTo>
                  <a:lnTo>
                    <a:pt x="103" y="8"/>
                  </a:lnTo>
                  <a:lnTo>
                    <a:pt x="99" y="1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336" name="Freeform 345">
              <a:extLst>
                <a:ext uri="{FF2B5EF4-FFF2-40B4-BE49-F238E27FC236}">
                  <a16:creationId xmlns:a16="http://schemas.microsoft.com/office/drawing/2014/main" id="{4FB3357B-3502-D8FB-9D52-36A34975457D}"/>
                </a:ext>
              </a:extLst>
            </p:cNvPr>
            <p:cNvSpPr>
              <a:spLocks/>
            </p:cNvSpPr>
            <p:nvPr/>
          </p:nvSpPr>
          <p:spPr bwMode="auto">
            <a:xfrm>
              <a:off x="3440113" y="1482725"/>
              <a:ext cx="7938" cy="12700"/>
            </a:xfrm>
            <a:custGeom>
              <a:avLst/>
              <a:gdLst>
                <a:gd name="T0" fmla="*/ 5 w 5"/>
                <a:gd name="T1" fmla="*/ 0 h 8"/>
                <a:gd name="T2" fmla="*/ 1 w 5"/>
                <a:gd name="T3" fmla="*/ 8 h 8"/>
                <a:gd name="T4" fmla="*/ 0 w 5"/>
                <a:gd name="T5" fmla="*/ 8 h 8"/>
                <a:gd name="T6" fmla="*/ 5 w 5"/>
                <a:gd name="T7" fmla="*/ 0 h 8"/>
              </a:gdLst>
              <a:ahLst/>
              <a:cxnLst>
                <a:cxn ang="0">
                  <a:pos x="T0" y="T1"/>
                </a:cxn>
                <a:cxn ang="0">
                  <a:pos x="T2" y="T3"/>
                </a:cxn>
                <a:cxn ang="0">
                  <a:pos x="T4" y="T5"/>
                </a:cxn>
                <a:cxn ang="0">
                  <a:pos x="T6" y="T7"/>
                </a:cxn>
              </a:cxnLst>
              <a:rect l="0" t="0" r="r" b="b"/>
              <a:pathLst>
                <a:path w="5" h="8">
                  <a:moveTo>
                    <a:pt x="5" y="0"/>
                  </a:moveTo>
                  <a:lnTo>
                    <a:pt x="1" y="8"/>
                  </a:lnTo>
                  <a:lnTo>
                    <a:pt x="0" y="8"/>
                  </a:lnTo>
                  <a:lnTo>
                    <a:pt x="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337" name="Freeform 346">
              <a:extLst>
                <a:ext uri="{FF2B5EF4-FFF2-40B4-BE49-F238E27FC236}">
                  <a16:creationId xmlns:a16="http://schemas.microsoft.com/office/drawing/2014/main" id="{49FCD1EC-1FC5-A4A8-722F-0D34A3CA647E}"/>
                </a:ext>
              </a:extLst>
            </p:cNvPr>
            <p:cNvSpPr>
              <a:spLocks/>
            </p:cNvSpPr>
            <p:nvPr/>
          </p:nvSpPr>
          <p:spPr bwMode="auto">
            <a:xfrm>
              <a:off x="3284538" y="1519237"/>
              <a:ext cx="22225" cy="85725"/>
            </a:xfrm>
            <a:custGeom>
              <a:avLst/>
              <a:gdLst>
                <a:gd name="T0" fmla="*/ 9 w 14"/>
                <a:gd name="T1" fmla="*/ 0 h 54"/>
                <a:gd name="T2" fmla="*/ 11 w 14"/>
                <a:gd name="T3" fmla="*/ 32 h 54"/>
                <a:gd name="T4" fmla="*/ 14 w 14"/>
                <a:gd name="T5" fmla="*/ 52 h 54"/>
                <a:gd name="T6" fmla="*/ 4 w 14"/>
                <a:gd name="T7" fmla="*/ 54 h 54"/>
                <a:gd name="T8" fmla="*/ 1 w 14"/>
                <a:gd name="T9" fmla="*/ 34 h 54"/>
                <a:gd name="T10" fmla="*/ 0 w 14"/>
                <a:gd name="T11" fmla="*/ 0 h 54"/>
                <a:gd name="T12" fmla="*/ 9 w 14"/>
                <a:gd name="T13" fmla="*/ 0 h 54"/>
              </a:gdLst>
              <a:ahLst/>
              <a:cxnLst>
                <a:cxn ang="0">
                  <a:pos x="T0" y="T1"/>
                </a:cxn>
                <a:cxn ang="0">
                  <a:pos x="T2" y="T3"/>
                </a:cxn>
                <a:cxn ang="0">
                  <a:pos x="T4" y="T5"/>
                </a:cxn>
                <a:cxn ang="0">
                  <a:pos x="T6" y="T7"/>
                </a:cxn>
                <a:cxn ang="0">
                  <a:pos x="T8" y="T9"/>
                </a:cxn>
                <a:cxn ang="0">
                  <a:pos x="T10" y="T11"/>
                </a:cxn>
                <a:cxn ang="0">
                  <a:pos x="T12" y="T13"/>
                </a:cxn>
              </a:cxnLst>
              <a:rect l="0" t="0" r="r" b="b"/>
              <a:pathLst>
                <a:path w="14" h="54">
                  <a:moveTo>
                    <a:pt x="9" y="0"/>
                  </a:moveTo>
                  <a:lnTo>
                    <a:pt x="11" y="32"/>
                  </a:lnTo>
                  <a:lnTo>
                    <a:pt x="14" y="52"/>
                  </a:lnTo>
                  <a:lnTo>
                    <a:pt x="4" y="54"/>
                  </a:lnTo>
                  <a:lnTo>
                    <a:pt x="1" y="34"/>
                  </a:lnTo>
                  <a:lnTo>
                    <a:pt x="0" y="0"/>
                  </a:lnTo>
                  <a:lnTo>
                    <a:pt x="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338" name="Freeform 347">
              <a:extLst>
                <a:ext uri="{FF2B5EF4-FFF2-40B4-BE49-F238E27FC236}">
                  <a16:creationId xmlns:a16="http://schemas.microsoft.com/office/drawing/2014/main" id="{61BD3BE5-F297-1D90-46D1-4A18BD1292D3}"/>
                </a:ext>
              </a:extLst>
            </p:cNvPr>
            <p:cNvSpPr>
              <a:spLocks/>
            </p:cNvSpPr>
            <p:nvPr/>
          </p:nvSpPr>
          <p:spPr bwMode="auto">
            <a:xfrm>
              <a:off x="3284538" y="1516062"/>
              <a:ext cx="14288" cy="3175"/>
            </a:xfrm>
            <a:custGeom>
              <a:avLst/>
              <a:gdLst>
                <a:gd name="T0" fmla="*/ 0 w 9"/>
                <a:gd name="T1" fmla="*/ 0 h 2"/>
                <a:gd name="T2" fmla="*/ 0 w 9"/>
                <a:gd name="T3" fmla="*/ 2 h 2"/>
                <a:gd name="T4" fmla="*/ 9 w 9"/>
                <a:gd name="T5" fmla="*/ 2 h 2"/>
                <a:gd name="T6" fmla="*/ 0 w 9"/>
                <a:gd name="T7" fmla="*/ 0 h 2"/>
              </a:gdLst>
              <a:ahLst/>
              <a:cxnLst>
                <a:cxn ang="0">
                  <a:pos x="T0" y="T1"/>
                </a:cxn>
                <a:cxn ang="0">
                  <a:pos x="T2" y="T3"/>
                </a:cxn>
                <a:cxn ang="0">
                  <a:pos x="T4" y="T5"/>
                </a:cxn>
                <a:cxn ang="0">
                  <a:pos x="T6" y="T7"/>
                </a:cxn>
              </a:cxnLst>
              <a:rect l="0" t="0" r="r" b="b"/>
              <a:pathLst>
                <a:path w="9" h="2">
                  <a:moveTo>
                    <a:pt x="0" y="0"/>
                  </a:moveTo>
                  <a:lnTo>
                    <a:pt x="0" y="2"/>
                  </a:lnTo>
                  <a:lnTo>
                    <a:pt x="9" y="2"/>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339" name="Freeform 348">
              <a:extLst>
                <a:ext uri="{FF2B5EF4-FFF2-40B4-BE49-F238E27FC236}">
                  <a16:creationId xmlns:a16="http://schemas.microsoft.com/office/drawing/2014/main" id="{914E7D8A-1C5B-E744-506B-C5B5A2A31390}"/>
                </a:ext>
              </a:extLst>
            </p:cNvPr>
            <p:cNvSpPr>
              <a:spLocks/>
            </p:cNvSpPr>
            <p:nvPr/>
          </p:nvSpPr>
          <p:spPr bwMode="auto">
            <a:xfrm>
              <a:off x="3290888" y="1598612"/>
              <a:ext cx="15875" cy="7938"/>
            </a:xfrm>
            <a:custGeom>
              <a:avLst/>
              <a:gdLst>
                <a:gd name="T0" fmla="*/ 0 w 10"/>
                <a:gd name="T1" fmla="*/ 4 h 5"/>
                <a:gd name="T2" fmla="*/ 0 w 10"/>
                <a:gd name="T3" fmla="*/ 5 h 5"/>
                <a:gd name="T4" fmla="*/ 9 w 10"/>
                <a:gd name="T5" fmla="*/ 0 h 5"/>
                <a:gd name="T6" fmla="*/ 10 w 10"/>
                <a:gd name="T7" fmla="*/ 2 h 5"/>
                <a:gd name="T8" fmla="*/ 0 w 10"/>
                <a:gd name="T9" fmla="*/ 4 h 5"/>
              </a:gdLst>
              <a:ahLst/>
              <a:cxnLst>
                <a:cxn ang="0">
                  <a:pos x="T0" y="T1"/>
                </a:cxn>
                <a:cxn ang="0">
                  <a:pos x="T2" y="T3"/>
                </a:cxn>
                <a:cxn ang="0">
                  <a:pos x="T4" y="T5"/>
                </a:cxn>
                <a:cxn ang="0">
                  <a:pos x="T6" y="T7"/>
                </a:cxn>
                <a:cxn ang="0">
                  <a:pos x="T8" y="T9"/>
                </a:cxn>
              </a:cxnLst>
              <a:rect l="0" t="0" r="r" b="b"/>
              <a:pathLst>
                <a:path w="10" h="5">
                  <a:moveTo>
                    <a:pt x="0" y="4"/>
                  </a:moveTo>
                  <a:lnTo>
                    <a:pt x="0" y="5"/>
                  </a:lnTo>
                  <a:lnTo>
                    <a:pt x="9" y="0"/>
                  </a:lnTo>
                  <a:lnTo>
                    <a:pt x="10" y="2"/>
                  </a:lnTo>
                  <a:lnTo>
                    <a:pt x="0" y="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340" name="Freeform 349">
              <a:extLst>
                <a:ext uri="{FF2B5EF4-FFF2-40B4-BE49-F238E27FC236}">
                  <a16:creationId xmlns:a16="http://schemas.microsoft.com/office/drawing/2014/main" id="{E6B87DEF-61B3-3776-2013-E9289926058B}"/>
                </a:ext>
              </a:extLst>
            </p:cNvPr>
            <p:cNvSpPr>
              <a:spLocks/>
            </p:cNvSpPr>
            <p:nvPr/>
          </p:nvSpPr>
          <p:spPr bwMode="auto">
            <a:xfrm>
              <a:off x="3330575" y="1536700"/>
              <a:ext cx="101600" cy="61913"/>
            </a:xfrm>
            <a:custGeom>
              <a:avLst/>
              <a:gdLst>
                <a:gd name="T0" fmla="*/ 64 w 64"/>
                <a:gd name="T1" fmla="*/ 8 h 39"/>
                <a:gd name="T2" fmla="*/ 47 w 64"/>
                <a:gd name="T3" fmla="*/ 12 h 39"/>
                <a:gd name="T4" fmla="*/ 29 w 64"/>
                <a:gd name="T5" fmla="*/ 20 h 39"/>
                <a:gd name="T6" fmla="*/ 15 w 64"/>
                <a:gd name="T7" fmla="*/ 31 h 39"/>
                <a:gd name="T8" fmla="*/ 7 w 64"/>
                <a:gd name="T9" fmla="*/ 39 h 39"/>
                <a:gd name="T10" fmla="*/ 0 w 64"/>
                <a:gd name="T11" fmla="*/ 33 h 39"/>
                <a:gd name="T12" fmla="*/ 8 w 64"/>
                <a:gd name="T13" fmla="*/ 23 h 39"/>
                <a:gd name="T14" fmla="*/ 25 w 64"/>
                <a:gd name="T15" fmla="*/ 12 h 39"/>
                <a:gd name="T16" fmla="*/ 43 w 64"/>
                <a:gd name="T17" fmla="*/ 3 h 39"/>
                <a:gd name="T18" fmla="*/ 61 w 64"/>
                <a:gd name="T19" fmla="*/ 0 h 39"/>
                <a:gd name="T20" fmla="*/ 64 w 64"/>
                <a:gd name="T21"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4" h="39">
                  <a:moveTo>
                    <a:pt x="64" y="8"/>
                  </a:moveTo>
                  <a:lnTo>
                    <a:pt x="47" y="12"/>
                  </a:lnTo>
                  <a:lnTo>
                    <a:pt x="29" y="20"/>
                  </a:lnTo>
                  <a:lnTo>
                    <a:pt x="15" y="31"/>
                  </a:lnTo>
                  <a:lnTo>
                    <a:pt x="7" y="39"/>
                  </a:lnTo>
                  <a:lnTo>
                    <a:pt x="0" y="33"/>
                  </a:lnTo>
                  <a:lnTo>
                    <a:pt x="8" y="23"/>
                  </a:lnTo>
                  <a:lnTo>
                    <a:pt x="25" y="12"/>
                  </a:lnTo>
                  <a:lnTo>
                    <a:pt x="43" y="3"/>
                  </a:lnTo>
                  <a:lnTo>
                    <a:pt x="61" y="0"/>
                  </a:lnTo>
                  <a:lnTo>
                    <a:pt x="64" y="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341" name="Freeform 350">
              <a:extLst>
                <a:ext uri="{FF2B5EF4-FFF2-40B4-BE49-F238E27FC236}">
                  <a16:creationId xmlns:a16="http://schemas.microsoft.com/office/drawing/2014/main" id="{5FEEFA2D-2E30-519B-9C1A-53428F606E7B}"/>
                </a:ext>
              </a:extLst>
            </p:cNvPr>
            <p:cNvSpPr>
              <a:spLocks/>
            </p:cNvSpPr>
            <p:nvPr/>
          </p:nvSpPr>
          <p:spPr bwMode="auto">
            <a:xfrm>
              <a:off x="3621088" y="1943100"/>
              <a:ext cx="69850" cy="215900"/>
            </a:xfrm>
            <a:custGeom>
              <a:avLst/>
              <a:gdLst>
                <a:gd name="T0" fmla="*/ 39 w 44"/>
                <a:gd name="T1" fmla="*/ 9 h 136"/>
                <a:gd name="T2" fmla="*/ 21 w 44"/>
                <a:gd name="T3" fmla="*/ 23 h 136"/>
                <a:gd name="T4" fmla="*/ 15 w 44"/>
                <a:gd name="T5" fmla="*/ 35 h 136"/>
                <a:gd name="T6" fmla="*/ 10 w 44"/>
                <a:gd name="T7" fmla="*/ 51 h 136"/>
                <a:gd name="T8" fmla="*/ 10 w 44"/>
                <a:gd name="T9" fmla="*/ 71 h 136"/>
                <a:gd name="T10" fmla="*/ 15 w 44"/>
                <a:gd name="T11" fmla="*/ 90 h 136"/>
                <a:gd name="T12" fmla="*/ 25 w 44"/>
                <a:gd name="T13" fmla="*/ 108 h 136"/>
                <a:gd name="T14" fmla="*/ 44 w 44"/>
                <a:gd name="T15" fmla="*/ 128 h 136"/>
                <a:gd name="T16" fmla="*/ 38 w 44"/>
                <a:gd name="T17" fmla="*/ 136 h 136"/>
                <a:gd name="T18" fmla="*/ 16 w 44"/>
                <a:gd name="T19" fmla="*/ 113 h 136"/>
                <a:gd name="T20" fmla="*/ 5 w 44"/>
                <a:gd name="T21" fmla="*/ 92 h 136"/>
                <a:gd name="T22" fmla="*/ 0 w 44"/>
                <a:gd name="T23" fmla="*/ 72 h 136"/>
                <a:gd name="T24" fmla="*/ 0 w 44"/>
                <a:gd name="T25" fmla="*/ 51 h 136"/>
                <a:gd name="T26" fmla="*/ 5 w 44"/>
                <a:gd name="T27" fmla="*/ 33 h 136"/>
                <a:gd name="T28" fmla="*/ 13 w 44"/>
                <a:gd name="T29" fmla="*/ 18 h 136"/>
                <a:gd name="T30" fmla="*/ 33 w 44"/>
                <a:gd name="T31" fmla="*/ 0 h 136"/>
                <a:gd name="T32" fmla="*/ 39 w 44"/>
                <a:gd name="T33" fmla="*/ 9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4" h="136">
                  <a:moveTo>
                    <a:pt x="39" y="9"/>
                  </a:moveTo>
                  <a:lnTo>
                    <a:pt x="21" y="23"/>
                  </a:lnTo>
                  <a:lnTo>
                    <a:pt x="15" y="35"/>
                  </a:lnTo>
                  <a:lnTo>
                    <a:pt x="10" y="51"/>
                  </a:lnTo>
                  <a:lnTo>
                    <a:pt x="10" y="71"/>
                  </a:lnTo>
                  <a:lnTo>
                    <a:pt x="15" y="90"/>
                  </a:lnTo>
                  <a:lnTo>
                    <a:pt x="25" y="108"/>
                  </a:lnTo>
                  <a:lnTo>
                    <a:pt x="44" y="128"/>
                  </a:lnTo>
                  <a:lnTo>
                    <a:pt x="38" y="136"/>
                  </a:lnTo>
                  <a:lnTo>
                    <a:pt x="16" y="113"/>
                  </a:lnTo>
                  <a:lnTo>
                    <a:pt x="5" y="92"/>
                  </a:lnTo>
                  <a:lnTo>
                    <a:pt x="0" y="72"/>
                  </a:lnTo>
                  <a:lnTo>
                    <a:pt x="0" y="51"/>
                  </a:lnTo>
                  <a:lnTo>
                    <a:pt x="5" y="33"/>
                  </a:lnTo>
                  <a:lnTo>
                    <a:pt x="13" y="18"/>
                  </a:lnTo>
                  <a:lnTo>
                    <a:pt x="33" y="0"/>
                  </a:lnTo>
                  <a:lnTo>
                    <a:pt x="39" y="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342" name="Freeform 351">
              <a:extLst>
                <a:ext uri="{FF2B5EF4-FFF2-40B4-BE49-F238E27FC236}">
                  <a16:creationId xmlns:a16="http://schemas.microsoft.com/office/drawing/2014/main" id="{162B6C02-4886-CDC9-CBAF-DBE1DAE6BB1E}"/>
                </a:ext>
              </a:extLst>
            </p:cNvPr>
            <p:cNvSpPr>
              <a:spLocks/>
            </p:cNvSpPr>
            <p:nvPr/>
          </p:nvSpPr>
          <p:spPr bwMode="auto">
            <a:xfrm>
              <a:off x="3681413" y="2146300"/>
              <a:ext cx="131763" cy="57150"/>
            </a:xfrm>
            <a:custGeom>
              <a:avLst/>
              <a:gdLst>
                <a:gd name="T0" fmla="*/ 5 w 83"/>
                <a:gd name="T1" fmla="*/ 0 h 36"/>
                <a:gd name="T2" fmla="*/ 18 w 83"/>
                <a:gd name="T3" fmla="*/ 6 h 36"/>
                <a:gd name="T4" fmla="*/ 41 w 83"/>
                <a:gd name="T5" fmla="*/ 13 h 36"/>
                <a:gd name="T6" fmla="*/ 83 w 83"/>
                <a:gd name="T7" fmla="*/ 26 h 36"/>
                <a:gd name="T8" fmla="*/ 81 w 83"/>
                <a:gd name="T9" fmla="*/ 36 h 36"/>
                <a:gd name="T10" fmla="*/ 39 w 83"/>
                <a:gd name="T11" fmla="*/ 23 h 36"/>
                <a:gd name="T12" fmla="*/ 16 w 83"/>
                <a:gd name="T13" fmla="*/ 16 h 36"/>
                <a:gd name="T14" fmla="*/ 0 w 83"/>
                <a:gd name="T15" fmla="*/ 8 h 36"/>
                <a:gd name="T16" fmla="*/ 5 w 83"/>
                <a:gd name="T17"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 h="36">
                  <a:moveTo>
                    <a:pt x="5" y="0"/>
                  </a:moveTo>
                  <a:lnTo>
                    <a:pt x="18" y="6"/>
                  </a:lnTo>
                  <a:lnTo>
                    <a:pt x="41" y="13"/>
                  </a:lnTo>
                  <a:lnTo>
                    <a:pt x="83" y="26"/>
                  </a:lnTo>
                  <a:lnTo>
                    <a:pt x="81" y="36"/>
                  </a:lnTo>
                  <a:lnTo>
                    <a:pt x="39" y="23"/>
                  </a:lnTo>
                  <a:lnTo>
                    <a:pt x="16" y="16"/>
                  </a:lnTo>
                  <a:lnTo>
                    <a:pt x="0" y="8"/>
                  </a:lnTo>
                  <a:lnTo>
                    <a:pt x="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343" name="Freeform 352">
              <a:extLst>
                <a:ext uri="{FF2B5EF4-FFF2-40B4-BE49-F238E27FC236}">
                  <a16:creationId xmlns:a16="http://schemas.microsoft.com/office/drawing/2014/main" id="{19AC4B50-E3D3-08AB-A563-13FCB0A6E23D}"/>
                </a:ext>
              </a:extLst>
            </p:cNvPr>
            <p:cNvSpPr>
              <a:spLocks/>
            </p:cNvSpPr>
            <p:nvPr/>
          </p:nvSpPr>
          <p:spPr bwMode="auto">
            <a:xfrm>
              <a:off x="3681413" y="2146300"/>
              <a:ext cx="9525" cy="12700"/>
            </a:xfrm>
            <a:custGeom>
              <a:avLst/>
              <a:gdLst>
                <a:gd name="T0" fmla="*/ 0 w 6"/>
                <a:gd name="T1" fmla="*/ 8 h 8"/>
                <a:gd name="T2" fmla="*/ 5 w 6"/>
                <a:gd name="T3" fmla="*/ 0 h 8"/>
                <a:gd name="T4" fmla="*/ 6 w 6"/>
                <a:gd name="T5" fmla="*/ 0 h 8"/>
                <a:gd name="T6" fmla="*/ 0 w 6"/>
                <a:gd name="T7" fmla="*/ 8 h 8"/>
              </a:gdLst>
              <a:ahLst/>
              <a:cxnLst>
                <a:cxn ang="0">
                  <a:pos x="T0" y="T1"/>
                </a:cxn>
                <a:cxn ang="0">
                  <a:pos x="T2" y="T3"/>
                </a:cxn>
                <a:cxn ang="0">
                  <a:pos x="T4" y="T5"/>
                </a:cxn>
                <a:cxn ang="0">
                  <a:pos x="T6" y="T7"/>
                </a:cxn>
              </a:cxnLst>
              <a:rect l="0" t="0" r="r" b="b"/>
              <a:pathLst>
                <a:path w="6" h="8">
                  <a:moveTo>
                    <a:pt x="0" y="8"/>
                  </a:moveTo>
                  <a:lnTo>
                    <a:pt x="5" y="0"/>
                  </a:lnTo>
                  <a:lnTo>
                    <a:pt x="6" y="0"/>
                  </a:lnTo>
                  <a:lnTo>
                    <a:pt x="0" y="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344" name="Freeform 353">
              <a:extLst>
                <a:ext uri="{FF2B5EF4-FFF2-40B4-BE49-F238E27FC236}">
                  <a16:creationId xmlns:a16="http://schemas.microsoft.com/office/drawing/2014/main" id="{C520FA60-299D-B8AC-473B-561DF0B9208C}"/>
                </a:ext>
              </a:extLst>
            </p:cNvPr>
            <p:cNvSpPr>
              <a:spLocks/>
            </p:cNvSpPr>
            <p:nvPr/>
          </p:nvSpPr>
          <p:spPr bwMode="auto">
            <a:xfrm>
              <a:off x="3810000" y="2187575"/>
              <a:ext cx="100013" cy="60325"/>
            </a:xfrm>
            <a:custGeom>
              <a:avLst/>
              <a:gdLst>
                <a:gd name="T0" fmla="*/ 2 w 63"/>
                <a:gd name="T1" fmla="*/ 0 h 38"/>
                <a:gd name="T2" fmla="*/ 35 w 63"/>
                <a:gd name="T3" fmla="*/ 15 h 38"/>
                <a:gd name="T4" fmla="*/ 63 w 63"/>
                <a:gd name="T5" fmla="*/ 29 h 38"/>
                <a:gd name="T6" fmla="*/ 58 w 63"/>
                <a:gd name="T7" fmla="*/ 38 h 38"/>
                <a:gd name="T8" fmla="*/ 30 w 63"/>
                <a:gd name="T9" fmla="*/ 23 h 38"/>
                <a:gd name="T10" fmla="*/ 0 w 63"/>
                <a:gd name="T11" fmla="*/ 10 h 38"/>
                <a:gd name="T12" fmla="*/ 2 w 63"/>
                <a:gd name="T13" fmla="*/ 0 h 38"/>
              </a:gdLst>
              <a:ahLst/>
              <a:cxnLst>
                <a:cxn ang="0">
                  <a:pos x="T0" y="T1"/>
                </a:cxn>
                <a:cxn ang="0">
                  <a:pos x="T2" y="T3"/>
                </a:cxn>
                <a:cxn ang="0">
                  <a:pos x="T4" y="T5"/>
                </a:cxn>
                <a:cxn ang="0">
                  <a:pos x="T6" y="T7"/>
                </a:cxn>
                <a:cxn ang="0">
                  <a:pos x="T8" y="T9"/>
                </a:cxn>
                <a:cxn ang="0">
                  <a:pos x="T10" y="T11"/>
                </a:cxn>
                <a:cxn ang="0">
                  <a:pos x="T12" y="T13"/>
                </a:cxn>
              </a:cxnLst>
              <a:rect l="0" t="0" r="r" b="b"/>
              <a:pathLst>
                <a:path w="63" h="38">
                  <a:moveTo>
                    <a:pt x="2" y="0"/>
                  </a:moveTo>
                  <a:lnTo>
                    <a:pt x="35" y="15"/>
                  </a:lnTo>
                  <a:lnTo>
                    <a:pt x="63" y="29"/>
                  </a:lnTo>
                  <a:lnTo>
                    <a:pt x="58" y="38"/>
                  </a:lnTo>
                  <a:lnTo>
                    <a:pt x="30" y="23"/>
                  </a:lnTo>
                  <a:lnTo>
                    <a:pt x="0" y="10"/>
                  </a:lnTo>
                  <a:lnTo>
                    <a:pt x="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345" name="Freeform 354">
              <a:extLst>
                <a:ext uri="{FF2B5EF4-FFF2-40B4-BE49-F238E27FC236}">
                  <a16:creationId xmlns:a16="http://schemas.microsoft.com/office/drawing/2014/main" id="{14CEB3F6-019A-EF25-3562-1AF04A784597}"/>
                </a:ext>
              </a:extLst>
            </p:cNvPr>
            <p:cNvSpPr>
              <a:spLocks/>
            </p:cNvSpPr>
            <p:nvPr/>
          </p:nvSpPr>
          <p:spPr bwMode="auto">
            <a:xfrm>
              <a:off x="3810000" y="2187575"/>
              <a:ext cx="3175" cy="15875"/>
            </a:xfrm>
            <a:custGeom>
              <a:avLst/>
              <a:gdLst>
                <a:gd name="T0" fmla="*/ 2 w 2"/>
                <a:gd name="T1" fmla="*/ 0 h 10"/>
                <a:gd name="T2" fmla="*/ 0 w 2"/>
                <a:gd name="T3" fmla="*/ 10 h 10"/>
                <a:gd name="T4" fmla="*/ 2 w 2"/>
                <a:gd name="T5" fmla="*/ 0 h 10"/>
              </a:gdLst>
              <a:ahLst/>
              <a:cxnLst>
                <a:cxn ang="0">
                  <a:pos x="T0" y="T1"/>
                </a:cxn>
                <a:cxn ang="0">
                  <a:pos x="T2" y="T3"/>
                </a:cxn>
                <a:cxn ang="0">
                  <a:pos x="T4" y="T5"/>
                </a:cxn>
              </a:cxnLst>
              <a:rect l="0" t="0" r="r" b="b"/>
              <a:pathLst>
                <a:path w="2" h="10">
                  <a:moveTo>
                    <a:pt x="2" y="0"/>
                  </a:moveTo>
                  <a:lnTo>
                    <a:pt x="0" y="10"/>
                  </a:lnTo>
                  <a:lnTo>
                    <a:pt x="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346" name="Freeform 355">
              <a:extLst>
                <a:ext uri="{FF2B5EF4-FFF2-40B4-BE49-F238E27FC236}">
                  <a16:creationId xmlns:a16="http://schemas.microsoft.com/office/drawing/2014/main" id="{07021AF2-832F-8B17-093C-D73C3F728532}"/>
                </a:ext>
              </a:extLst>
            </p:cNvPr>
            <p:cNvSpPr>
              <a:spLocks/>
            </p:cNvSpPr>
            <p:nvPr/>
          </p:nvSpPr>
          <p:spPr bwMode="auto">
            <a:xfrm>
              <a:off x="3832225" y="2112962"/>
              <a:ext cx="79375" cy="131763"/>
            </a:xfrm>
            <a:custGeom>
              <a:avLst/>
              <a:gdLst>
                <a:gd name="T0" fmla="*/ 44 w 50"/>
                <a:gd name="T1" fmla="*/ 83 h 83"/>
                <a:gd name="T2" fmla="*/ 22 w 50"/>
                <a:gd name="T3" fmla="*/ 57 h 83"/>
                <a:gd name="T4" fmla="*/ 4 w 50"/>
                <a:gd name="T5" fmla="*/ 29 h 83"/>
                <a:gd name="T6" fmla="*/ 0 w 50"/>
                <a:gd name="T7" fmla="*/ 14 h 83"/>
                <a:gd name="T8" fmla="*/ 0 w 50"/>
                <a:gd name="T9" fmla="*/ 0 h 83"/>
                <a:gd name="T10" fmla="*/ 8 w 50"/>
                <a:gd name="T11" fmla="*/ 0 h 83"/>
                <a:gd name="T12" fmla="*/ 8 w 50"/>
                <a:gd name="T13" fmla="*/ 11 h 83"/>
                <a:gd name="T14" fmla="*/ 13 w 50"/>
                <a:gd name="T15" fmla="*/ 24 h 83"/>
                <a:gd name="T16" fmla="*/ 29 w 50"/>
                <a:gd name="T17" fmla="*/ 50 h 83"/>
                <a:gd name="T18" fmla="*/ 50 w 50"/>
                <a:gd name="T19" fmla="*/ 76 h 83"/>
                <a:gd name="T20" fmla="*/ 44 w 50"/>
                <a:gd name="T21" fmla="*/ 8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 h="83">
                  <a:moveTo>
                    <a:pt x="44" y="83"/>
                  </a:moveTo>
                  <a:lnTo>
                    <a:pt x="22" y="57"/>
                  </a:lnTo>
                  <a:lnTo>
                    <a:pt x="4" y="29"/>
                  </a:lnTo>
                  <a:lnTo>
                    <a:pt x="0" y="14"/>
                  </a:lnTo>
                  <a:lnTo>
                    <a:pt x="0" y="0"/>
                  </a:lnTo>
                  <a:lnTo>
                    <a:pt x="8" y="0"/>
                  </a:lnTo>
                  <a:lnTo>
                    <a:pt x="8" y="11"/>
                  </a:lnTo>
                  <a:lnTo>
                    <a:pt x="13" y="24"/>
                  </a:lnTo>
                  <a:lnTo>
                    <a:pt x="29" y="50"/>
                  </a:lnTo>
                  <a:lnTo>
                    <a:pt x="50" y="76"/>
                  </a:lnTo>
                  <a:lnTo>
                    <a:pt x="44" y="8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347" name="Freeform 356">
              <a:extLst>
                <a:ext uri="{FF2B5EF4-FFF2-40B4-BE49-F238E27FC236}">
                  <a16:creationId xmlns:a16="http://schemas.microsoft.com/office/drawing/2014/main" id="{DA53CCD2-DADE-1FE6-F9A1-D3B4E661F615}"/>
                </a:ext>
              </a:extLst>
            </p:cNvPr>
            <p:cNvSpPr>
              <a:spLocks/>
            </p:cNvSpPr>
            <p:nvPr/>
          </p:nvSpPr>
          <p:spPr bwMode="auto">
            <a:xfrm>
              <a:off x="3902075" y="2233612"/>
              <a:ext cx="9525" cy="14288"/>
            </a:xfrm>
            <a:custGeom>
              <a:avLst/>
              <a:gdLst>
                <a:gd name="T0" fmla="*/ 0 w 6"/>
                <a:gd name="T1" fmla="*/ 9 h 9"/>
                <a:gd name="T2" fmla="*/ 6 w 6"/>
                <a:gd name="T3" fmla="*/ 0 h 9"/>
                <a:gd name="T4" fmla="*/ 0 w 6"/>
                <a:gd name="T5" fmla="*/ 7 h 9"/>
                <a:gd name="T6" fmla="*/ 5 w 6"/>
                <a:gd name="T7" fmla="*/ 0 h 9"/>
                <a:gd name="T8" fmla="*/ 0 w 6"/>
                <a:gd name="T9" fmla="*/ 9 h 9"/>
              </a:gdLst>
              <a:ahLst/>
              <a:cxnLst>
                <a:cxn ang="0">
                  <a:pos x="T0" y="T1"/>
                </a:cxn>
                <a:cxn ang="0">
                  <a:pos x="T2" y="T3"/>
                </a:cxn>
                <a:cxn ang="0">
                  <a:pos x="T4" y="T5"/>
                </a:cxn>
                <a:cxn ang="0">
                  <a:pos x="T6" y="T7"/>
                </a:cxn>
                <a:cxn ang="0">
                  <a:pos x="T8" y="T9"/>
                </a:cxn>
              </a:cxnLst>
              <a:rect l="0" t="0" r="r" b="b"/>
              <a:pathLst>
                <a:path w="6" h="9">
                  <a:moveTo>
                    <a:pt x="0" y="9"/>
                  </a:moveTo>
                  <a:lnTo>
                    <a:pt x="6" y="0"/>
                  </a:lnTo>
                  <a:lnTo>
                    <a:pt x="0" y="7"/>
                  </a:lnTo>
                  <a:lnTo>
                    <a:pt x="5" y="0"/>
                  </a:lnTo>
                  <a:lnTo>
                    <a:pt x="0" y="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348" name="Freeform 357">
              <a:extLst>
                <a:ext uri="{FF2B5EF4-FFF2-40B4-BE49-F238E27FC236}">
                  <a16:creationId xmlns:a16="http://schemas.microsoft.com/office/drawing/2014/main" id="{02FD1A58-4B9E-261C-B2D1-CA7631D1DFD9}"/>
                </a:ext>
              </a:extLst>
            </p:cNvPr>
            <p:cNvSpPr>
              <a:spLocks/>
            </p:cNvSpPr>
            <p:nvPr/>
          </p:nvSpPr>
          <p:spPr bwMode="auto">
            <a:xfrm>
              <a:off x="3781425" y="1970087"/>
              <a:ext cx="63500" cy="142875"/>
            </a:xfrm>
            <a:custGeom>
              <a:avLst/>
              <a:gdLst>
                <a:gd name="T0" fmla="*/ 32 w 40"/>
                <a:gd name="T1" fmla="*/ 90 h 90"/>
                <a:gd name="T2" fmla="*/ 30 w 40"/>
                <a:gd name="T3" fmla="*/ 72 h 90"/>
                <a:gd name="T4" fmla="*/ 23 w 40"/>
                <a:gd name="T5" fmla="*/ 46 h 90"/>
                <a:gd name="T6" fmla="*/ 12 w 40"/>
                <a:gd name="T7" fmla="*/ 23 h 90"/>
                <a:gd name="T8" fmla="*/ 7 w 40"/>
                <a:gd name="T9" fmla="*/ 13 h 90"/>
                <a:gd name="T10" fmla="*/ 0 w 40"/>
                <a:gd name="T11" fmla="*/ 8 h 90"/>
                <a:gd name="T12" fmla="*/ 7 w 40"/>
                <a:gd name="T13" fmla="*/ 0 h 90"/>
                <a:gd name="T14" fmla="*/ 14 w 40"/>
                <a:gd name="T15" fmla="*/ 6 h 90"/>
                <a:gd name="T16" fmla="*/ 20 w 40"/>
                <a:gd name="T17" fmla="*/ 18 h 90"/>
                <a:gd name="T18" fmla="*/ 32 w 40"/>
                <a:gd name="T19" fmla="*/ 42 h 90"/>
                <a:gd name="T20" fmla="*/ 38 w 40"/>
                <a:gd name="T21" fmla="*/ 68 h 90"/>
                <a:gd name="T22" fmla="*/ 40 w 40"/>
                <a:gd name="T23" fmla="*/ 90 h 90"/>
                <a:gd name="T24" fmla="*/ 32 w 40"/>
                <a:gd name="T25"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 h="90">
                  <a:moveTo>
                    <a:pt x="32" y="90"/>
                  </a:moveTo>
                  <a:lnTo>
                    <a:pt x="30" y="72"/>
                  </a:lnTo>
                  <a:lnTo>
                    <a:pt x="23" y="46"/>
                  </a:lnTo>
                  <a:lnTo>
                    <a:pt x="12" y="23"/>
                  </a:lnTo>
                  <a:lnTo>
                    <a:pt x="7" y="13"/>
                  </a:lnTo>
                  <a:lnTo>
                    <a:pt x="0" y="8"/>
                  </a:lnTo>
                  <a:lnTo>
                    <a:pt x="7" y="0"/>
                  </a:lnTo>
                  <a:lnTo>
                    <a:pt x="14" y="6"/>
                  </a:lnTo>
                  <a:lnTo>
                    <a:pt x="20" y="18"/>
                  </a:lnTo>
                  <a:lnTo>
                    <a:pt x="32" y="42"/>
                  </a:lnTo>
                  <a:lnTo>
                    <a:pt x="38" y="68"/>
                  </a:lnTo>
                  <a:lnTo>
                    <a:pt x="40" y="90"/>
                  </a:lnTo>
                  <a:lnTo>
                    <a:pt x="32" y="9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349" name="Freeform 358">
              <a:extLst>
                <a:ext uri="{FF2B5EF4-FFF2-40B4-BE49-F238E27FC236}">
                  <a16:creationId xmlns:a16="http://schemas.microsoft.com/office/drawing/2014/main" id="{BC688733-62B8-A004-F792-722156BFF583}"/>
                </a:ext>
              </a:extLst>
            </p:cNvPr>
            <p:cNvSpPr>
              <a:spLocks/>
            </p:cNvSpPr>
            <p:nvPr/>
          </p:nvSpPr>
          <p:spPr bwMode="auto">
            <a:xfrm>
              <a:off x="3832225" y="2112962"/>
              <a:ext cx="12700" cy="0"/>
            </a:xfrm>
            <a:custGeom>
              <a:avLst/>
              <a:gdLst>
                <a:gd name="T0" fmla="*/ 0 w 8"/>
                <a:gd name="T1" fmla="*/ 8 w 8"/>
                <a:gd name="T2" fmla="*/ 0 w 8"/>
              </a:gdLst>
              <a:ahLst/>
              <a:cxnLst>
                <a:cxn ang="0">
                  <a:pos x="T0" y="0"/>
                </a:cxn>
                <a:cxn ang="0">
                  <a:pos x="T1" y="0"/>
                </a:cxn>
                <a:cxn ang="0">
                  <a:pos x="T2" y="0"/>
                </a:cxn>
              </a:cxnLst>
              <a:rect l="0" t="0" r="r" b="b"/>
              <a:pathLst>
                <a:path w="8">
                  <a:moveTo>
                    <a:pt x="0" y="0"/>
                  </a:moveTo>
                  <a:lnTo>
                    <a:pt x="8"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350" name="Freeform 359">
              <a:extLst>
                <a:ext uri="{FF2B5EF4-FFF2-40B4-BE49-F238E27FC236}">
                  <a16:creationId xmlns:a16="http://schemas.microsoft.com/office/drawing/2014/main" id="{234199DA-D35D-1E53-47E8-D9A35E24A532}"/>
                </a:ext>
              </a:extLst>
            </p:cNvPr>
            <p:cNvSpPr>
              <a:spLocks/>
            </p:cNvSpPr>
            <p:nvPr/>
          </p:nvSpPr>
          <p:spPr bwMode="auto">
            <a:xfrm>
              <a:off x="3673475" y="1938337"/>
              <a:ext cx="115888" cy="44450"/>
            </a:xfrm>
            <a:custGeom>
              <a:avLst/>
              <a:gdLst>
                <a:gd name="T0" fmla="*/ 68 w 73"/>
                <a:gd name="T1" fmla="*/ 28 h 28"/>
                <a:gd name="T2" fmla="*/ 37 w 73"/>
                <a:gd name="T3" fmla="*/ 12 h 28"/>
                <a:gd name="T4" fmla="*/ 21 w 73"/>
                <a:gd name="T5" fmla="*/ 8 h 28"/>
                <a:gd name="T6" fmla="*/ 13 w 73"/>
                <a:gd name="T7" fmla="*/ 8 h 28"/>
                <a:gd name="T8" fmla="*/ 5 w 73"/>
                <a:gd name="T9" fmla="*/ 12 h 28"/>
                <a:gd name="T10" fmla="*/ 0 w 73"/>
                <a:gd name="T11" fmla="*/ 3 h 28"/>
                <a:gd name="T12" fmla="*/ 10 w 73"/>
                <a:gd name="T13" fmla="*/ 0 h 28"/>
                <a:gd name="T14" fmla="*/ 21 w 73"/>
                <a:gd name="T15" fmla="*/ 0 h 28"/>
                <a:gd name="T16" fmla="*/ 42 w 73"/>
                <a:gd name="T17" fmla="*/ 3 h 28"/>
                <a:gd name="T18" fmla="*/ 73 w 73"/>
                <a:gd name="T19" fmla="*/ 20 h 28"/>
                <a:gd name="T20" fmla="*/ 68 w 73"/>
                <a:gd name="T21" fmla="*/ 2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3" h="28">
                  <a:moveTo>
                    <a:pt x="68" y="28"/>
                  </a:moveTo>
                  <a:lnTo>
                    <a:pt x="37" y="12"/>
                  </a:lnTo>
                  <a:lnTo>
                    <a:pt x="21" y="8"/>
                  </a:lnTo>
                  <a:lnTo>
                    <a:pt x="13" y="8"/>
                  </a:lnTo>
                  <a:lnTo>
                    <a:pt x="5" y="12"/>
                  </a:lnTo>
                  <a:lnTo>
                    <a:pt x="0" y="3"/>
                  </a:lnTo>
                  <a:lnTo>
                    <a:pt x="10" y="0"/>
                  </a:lnTo>
                  <a:lnTo>
                    <a:pt x="21" y="0"/>
                  </a:lnTo>
                  <a:lnTo>
                    <a:pt x="42" y="3"/>
                  </a:lnTo>
                  <a:lnTo>
                    <a:pt x="73" y="20"/>
                  </a:lnTo>
                  <a:lnTo>
                    <a:pt x="68" y="2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351" name="Freeform 360">
              <a:extLst>
                <a:ext uri="{FF2B5EF4-FFF2-40B4-BE49-F238E27FC236}">
                  <a16:creationId xmlns:a16="http://schemas.microsoft.com/office/drawing/2014/main" id="{62AE6E4A-CF9D-CAA7-82F0-26F1D0547E05}"/>
                </a:ext>
              </a:extLst>
            </p:cNvPr>
            <p:cNvSpPr>
              <a:spLocks/>
            </p:cNvSpPr>
            <p:nvPr/>
          </p:nvSpPr>
          <p:spPr bwMode="auto">
            <a:xfrm>
              <a:off x="3781425" y="1970087"/>
              <a:ext cx="11113" cy="12700"/>
            </a:xfrm>
            <a:custGeom>
              <a:avLst/>
              <a:gdLst>
                <a:gd name="T0" fmla="*/ 7 w 7"/>
                <a:gd name="T1" fmla="*/ 0 h 8"/>
                <a:gd name="T2" fmla="*/ 5 w 7"/>
                <a:gd name="T3" fmla="*/ 0 h 8"/>
                <a:gd name="T4" fmla="*/ 0 w 7"/>
                <a:gd name="T5" fmla="*/ 8 h 8"/>
                <a:gd name="T6" fmla="*/ 7 w 7"/>
                <a:gd name="T7" fmla="*/ 0 h 8"/>
              </a:gdLst>
              <a:ahLst/>
              <a:cxnLst>
                <a:cxn ang="0">
                  <a:pos x="T0" y="T1"/>
                </a:cxn>
                <a:cxn ang="0">
                  <a:pos x="T2" y="T3"/>
                </a:cxn>
                <a:cxn ang="0">
                  <a:pos x="T4" y="T5"/>
                </a:cxn>
                <a:cxn ang="0">
                  <a:pos x="T6" y="T7"/>
                </a:cxn>
              </a:cxnLst>
              <a:rect l="0" t="0" r="r" b="b"/>
              <a:pathLst>
                <a:path w="7" h="8">
                  <a:moveTo>
                    <a:pt x="7" y="0"/>
                  </a:moveTo>
                  <a:lnTo>
                    <a:pt x="5" y="0"/>
                  </a:lnTo>
                  <a:lnTo>
                    <a:pt x="0" y="8"/>
                  </a:lnTo>
                  <a:lnTo>
                    <a:pt x="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352" name="Freeform 361">
              <a:extLst>
                <a:ext uri="{FF2B5EF4-FFF2-40B4-BE49-F238E27FC236}">
                  <a16:creationId xmlns:a16="http://schemas.microsoft.com/office/drawing/2014/main" id="{31A2E959-27D0-E1AA-34AD-758ADE48FEF9}"/>
                </a:ext>
              </a:extLst>
            </p:cNvPr>
            <p:cNvSpPr>
              <a:spLocks/>
            </p:cNvSpPr>
            <p:nvPr/>
          </p:nvSpPr>
          <p:spPr bwMode="auto">
            <a:xfrm>
              <a:off x="3673475" y="1943100"/>
              <a:ext cx="9525" cy="14288"/>
            </a:xfrm>
            <a:custGeom>
              <a:avLst/>
              <a:gdLst>
                <a:gd name="T0" fmla="*/ 0 w 6"/>
                <a:gd name="T1" fmla="*/ 0 h 9"/>
                <a:gd name="T2" fmla="*/ 6 w 6"/>
                <a:gd name="T3" fmla="*/ 9 h 9"/>
                <a:gd name="T4" fmla="*/ 5 w 6"/>
                <a:gd name="T5" fmla="*/ 9 h 9"/>
                <a:gd name="T6" fmla="*/ 0 w 6"/>
                <a:gd name="T7" fmla="*/ 0 h 9"/>
              </a:gdLst>
              <a:ahLst/>
              <a:cxnLst>
                <a:cxn ang="0">
                  <a:pos x="T0" y="T1"/>
                </a:cxn>
                <a:cxn ang="0">
                  <a:pos x="T2" y="T3"/>
                </a:cxn>
                <a:cxn ang="0">
                  <a:pos x="T4" y="T5"/>
                </a:cxn>
                <a:cxn ang="0">
                  <a:pos x="T6" y="T7"/>
                </a:cxn>
              </a:cxnLst>
              <a:rect l="0" t="0" r="r" b="b"/>
              <a:pathLst>
                <a:path w="6" h="9">
                  <a:moveTo>
                    <a:pt x="0" y="0"/>
                  </a:moveTo>
                  <a:lnTo>
                    <a:pt x="6" y="9"/>
                  </a:lnTo>
                  <a:lnTo>
                    <a:pt x="5" y="9"/>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353" name="Freeform 362">
              <a:extLst>
                <a:ext uri="{FF2B5EF4-FFF2-40B4-BE49-F238E27FC236}">
                  <a16:creationId xmlns:a16="http://schemas.microsoft.com/office/drawing/2014/main" id="{C5646C0E-6B34-F196-3CEE-6EA391850720}"/>
                </a:ext>
              </a:extLst>
            </p:cNvPr>
            <p:cNvSpPr>
              <a:spLocks/>
            </p:cNvSpPr>
            <p:nvPr/>
          </p:nvSpPr>
          <p:spPr bwMode="auto">
            <a:xfrm>
              <a:off x="3697288" y="1993900"/>
              <a:ext cx="107950" cy="152400"/>
            </a:xfrm>
            <a:custGeom>
              <a:avLst/>
              <a:gdLst>
                <a:gd name="T0" fmla="*/ 62 w 68"/>
                <a:gd name="T1" fmla="*/ 96 h 96"/>
                <a:gd name="T2" fmla="*/ 44 w 68"/>
                <a:gd name="T3" fmla="*/ 80 h 96"/>
                <a:gd name="T4" fmla="*/ 22 w 68"/>
                <a:gd name="T5" fmla="*/ 55 h 96"/>
                <a:gd name="T6" fmla="*/ 3 w 68"/>
                <a:gd name="T7" fmla="*/ 29 h 96"/>
                <a:gd name="T8" fmla="*/ 0 w 68"/>
                <a:gd name="T9" fmla="*/ 13 h 96"/>
                <a:gd name="T10" fmla="*/ 0 w 68"/>
                <a:gd name="T11" fmla="*/ 0 h 96"/>
                <a:gd name="T12" fmla="*/ 9 w 68"/>
                <a:gd name="T13" fmla="*/ 0 h 96"/>
                <a:gd name="T14" fmla="*/ 8 w 68"/>
                <a:gd name="T15" fmla="*/ 13 h 96"/>
                <a:gd name="T16" fmla="*/ 11 w 68"/>
                <a:gd name="T17" fmla="*/ 24 h 96"/>
                <a:gd name="T18" fmla="*/ 29 w 68"/>
                <a:gd name="T19" fmla="*/ 49 h 96"/>
                <a:gd name="T20" fmla="*/ 50 w 68"/>
                <a:gd name="T21" fmla="*/ 71 h 96"/>
                <a:gd name="T22" fmla="*/ 68 w 68"/>
                <a:gd name="T23" fmla="*/ 88 h 96"/>
                <a:gd name="T24" fmla="*/ 62 w 68"/>
                <a:gd name="T25"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8" h="96">
                  <a:moveTo>
                    <a:pt x="62" y="96"/>
                  </a:moveTo>
                  <a:lnTo>
                    <a:pt x="44" y="80"/>
                  </a:lnTo>
                  <a:lnTo>
                    <a:pt x="22" y="55"/>
                  </a:lnTo>
                  <a:lnTo>
                    <a:pt x="3" y="29"/>
                  </a:lnTo>
                  <a:lnTo>
                    <a:pt x="0" y="13"/>
                  </a:lnTo>
                  <a:lnTo>
                    <a:pt x="0" y="0"/>
                  </a:lnTo>
                  <a:lnTo>
                    <a:pt x="9" y="0"/>
                  </a:lnTo>
                  <a:lnTo>
                    <a:pt x="8" y="13"/>
                  </a:lnTo>
                  <a:lnTo>
                    <a:pt x="11" y="24"/>
                  </a:lnTo>
                  <a:lnTo>
                    <a:pt x="29" y="49"/>
                  </a:lnTo>
                  <a:lnTo>
                    <a:pt x="50" y="71"/>
                  </a:lnTo>
                  <a:lnTo>
                    <a:pt x="68" y="88"/>
                  </a:lnTo>
                  <a:lnTo>
                    <a:pt x="62" y="9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354" name="Freeform 363">
              <a:extLst>
                <a:ext uri="{FF2B5EF4-FFF2-40B4-BE49-F238E27FC236}">
                  <a16:creationId xmlns:a16="http://schemas.microsoft.com/office/drawing/2014/main" id="{F1A61873-15FA-8759-CB32-A6005350EED0}"/>
                </a:ext>
              </a:extLst>
            </p:cNvPr>
            <p:cNvSpPr>
              <a:spLocks/>
            </p:cNvSpPr>
            <p:nvPr/>
          </p:nvSpPr>
          <p:spPr bwMode="auto">
            <a:xfrm>
              <a:off x="3870325" y="1884362"/>
              <a:ext cx="174625" cy="150813"/>
            </a:xfrm>
            <a:custGeom>
              <a:avLst/>
              <a:gdLst>
                <a:gd name="T0" fmla="*/ 2 w 110"/>
                <a:gd name="T1" fmla="*/ 95 h 95"/>
                <a:gd name="T2" fmla="*/ 0 w 110"/>
                <a:gd name="T3" fmla="*/ 80 h 95"/>
                <a:gd name="T4" fmla="*/ 3 w 110"/>
                <a:gd name="T5" fmla="*/ 64 h 95"/>
                <a:gd name="T6" fmla="*/ 10 w 110"/>
                <a:gd name="T7" fmla="*/ 47 h 95"/>
                <a:gd name="T8" fmla="*/ 23 w 110"/>
                <a:gd name="T9" fmla="*/ 29 h 95"/>
                <a:gd name="T10" fmla="*/ 38 w 110"/>
                <a:gd name="T11" fmla="*/ 16 h 95"/>
                <a:gd name="T12" fmla="*/ 46 w 110"/>
                <a:gd name="T13" fmla="*/ 10 h 95"/>
                <a:gd name="T14" fmla="*/ 59 w 110"/>
                <a:gd name="T15" fmla="*/ 5 h 95"/>
                <a:gd name="T16" fmla="*/ 83 w 110"/>
                <a:gd name="T17" fmla="*/ 0 h 95"/>
                <a:gd name="T18" fmla="*/ 110 w 110"/>
                <a:gd name="T19" fmla="*/ 5 h 95"/>
                <a:gd name="T20" fmla="*/ 108 w 110"/>
                <a:gd name="T21" fmla="*/ 15 h 95"/>
                <a:gd name="T22" fmla="*/ 83 w 110"/>
                <a:gd name="T23" fmla="*/ 10 h 95"/>
                <a:gd name="T24" fmla="*/ 61 w 110"/>
                <a:gd name="T25" fmla="*/ 15 h 95"/>
                <a:gd name="T26" fmla="*/ 51 w 110"/>
                <a:gd name="T27" fmla="*/ 18 h 95"/>
                <a:gd name="T28" fmla="*/ 43 w 110"/>
                <a:gd name="T29" fmla="*/ 24 h 95"/>
                <a:gd name="T30" fmla="*/ 30 w 110"/>
                <a:gd name="T31" fmla="*/ 37 h 95"/>
                <a:gd name="T32" fmla="*/ 18 w 110"/>
                <a:gd name="T33" fmla="*/ 52 h 95"/>
                <a:gd name="T34" fmla="*/ 12 w 110"/>
                <a:gd name="T35" fmla="*/ 69 h 95"/>
                <a:gd name="T36" fmla="*/ 8 w 110"/>
                <a:gd name="T37" fmla="*/ 83 h 95"/>
                <a:gd name="T38" fmla="*/ 10 w 110"/>
                <a:gd name="T39" fmla="*/ 95 h 95"/>
                <a:gd name="T40" fmla="*/ 2 w 110"/>
                <a:gd name="T41" fmla="*/ 9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0" h="95">
                  <a:moveTo>
                    <a:pt x="2" y="95"/>
                  </a:moveTo>
                  <a:lnTo>
                    <a:pt x="0" y="80"/>
                  </a:lnTo>
                  <a:lnTo>
                    <a:pt x="3" y="64"/>
                  </a:lnTo>
                  <a:lnTo>
                    <a:pt x="10" y="47"/>
                  </a:lnTo>
                  <a:lnTo>
                    <a:pt x="23" y="29"/>
                  </a:lnTo>
                  <a:lnTo>
                    <a:pt x="38" y="16"/>
                  </a:lnTo>
                  <a:lnTo>
                    <a:pt x="46" y="10"/>
                  </a:lnTo>
                  <a:lnTo>
                    <a:pt x="59" y="5"/>
                  </a:lnTo>
                  <a:lnTo>
                    <a:pt x="83" y="0"/>
                  </a:lnTo>
                  <a:lnTo>
                    <a:pt x="110" y="5"/>
                  </a:lnTo>
                  <a:lnTo>
                    <a:pt x="108" y="15"/>
                  </a:lnTo>
                  <a:lnTo>
                    <a:pt x="83" y="10"/>
                  </a:lnTo>
                  <a:lnTo>
                    <a:pt x="61" y="15"/>
                  </a:lnTo>
                  <a:lnTo>
                    <a:pt x="51" y="18"/>
                  </a:lnTo>
                  <a:lnTo>
                    <a:pt x="43" y="24"/>
                  </a:lnTo>
                  <a:lnTo>
                    <a:pt x="30" y="37"/>
                  </a:lnTo>
                  <a:lnTo>
                    <a:pt x="18" y="52"/>
                  </a:lnTo>
                  <a:lnTo>
                    <a:pt x="12" y="69"/>
                  </a:lnTo>
                  <a:lnTo>
                    <a:pt x="8" y="83"/>
                  </a:lnTo>
                  <a:lnTo>
                    <a:pt x="10" y="95"/>
                  </a:lnTo>
                  <a:lnTo>
                    <a:pt x="2" y="9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355" name="Freeform 364">
              <a:extLst>
                <a:ext uri="{FF2B5EF4-FFF2-40B4-BE49-F238E27FC236}">
                  <a16:creationId xmlns:a16="http://schemas.microsoft.com/office/drawing/2014/main" id="{3F0E9D96-9205-5577-6720-68D2FCC1ED97}"/>
                </a:ext>
              </a:extLst>
            </p:cNvPr>
            <p:cNvSpPr>
              <a:spLocks/>
            </p:cNvSpPr>
            <p:nvPr/>
          </p:nvSpPr>
          <p:spPr bwMode="auto">
            <a:xfrm>
              <a:off x="4038600" y="1893887"/>
              <a:ext cx="122238" cy="101600"/>
            </a:xfrm>
            <a:custGeom>
              <a:avLst/>
              <a:gdLst>
                <a:gd name="T0" fmla="*/ 5 w 77"/>
                <a:gd name="T1" fmla="*/ 0 h 64"/>
                <a:gd name="T2" fmla="*/ 22 w 77"/>
                <a:gd name="T3" fmla="*/ 9 h 64"/>
                <a:gd name="T4" fmla="*/ 41 w 77"/>
                <a:gd name="T5" fmla="*/ 25 h 64"/>
                <a:gd name="T6" fmla="*/ 77 w 77"/>
                <a:gd name="T7" fmla="*/ 56 h 64"/>
                <a:gd name="T8" fmla="*/ 72 w 77"/>
                <a:gd name="T9" fmla="*/ 64 h 64"/>
                <a:gd name="T10" fmla="*/ 36 w 77"/>
                <a:gd name="T11" fmla="*/ 33 h 64"/>
                <a:gd name="T12" fmla="*/ 17 w 77"/>
                <a:gd name="T13" fmla="*/ 17 h 64"/>
                <a:gd name="T14" fmla="*/ 0 w 77"/>
                <a:gd name="T15" fmla="*/ 9 h 64"/>
                <a:gd name="T16" fmla="*/ 5 w 77"/>
                <a:gd name="T17"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64">
                  <a:moveTo>
                    <a:pt x="5" y="0"/>
                  </a:moveTo>
                  <a:lnTo>
                    <a:pt x="22" y="9"/>
                  </a:lnTo>
                  <a:lnTo>
                    <a:pt x="41" y="25"/>
                  </a:lnTo>
                  <a:lnTo>
                    <a:pt x="77" y="56"/>
                  </a:lnTo>
                  <a:lnTo>
                    <a:pt x="72" y="64"/>
                  </a:lnTo>
                  <a:lnTo>
                    <a:pt x="36" y="33"/>
                  </a:lnTo>
                  <a:lnTo>
                    <a:pt x="17" y="17"/>
                  </a:lnTo>
                  <a:lnTo>
                    <a:pt x="0" y="9"/>
                  </a:lnTo>
                  <a:lnTo>
                    <a:pt x="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356" name="Freeform 365">
              <a:extLst>
                <a:ext uri="{FF2B5EF4-FFF2-40B4-BE49-F238E27FC236}">
                  <a16:creationId xmlns:a16="http://schemas.microsoft.com/office/drawing/2014/main" id="{C2992992-F9EA-1E88-AC57-7305B80B2F32}"/>
                </a:ext>
              </a:extLst>
            </p:cNvPr>
            <p:cNvSpPr>
              <a:spLocks/>
            </p:cNvSpPr>
            <p:nvPr/>
          </p:nvSpPr>
          <p:spPr bwMode="auto">
            <a:xfrm>
              <a:off x="4038600" y="1892300"/>
              <a:ext cx="7938" cy="15875"/>
            </a:xfrm>
            <a:custGeom>
              <a:avLst/>
              <a:gdLst>
                <a:gd name="T0" fmla="*/ 4 w 5"/>
                <a:gd name="T1" fmla="*/ 0 h 10"/>
                <a:gd name="T2" fmla="*/ 5 w 5"/>
                <a:gd name="T3" fmla="*/ 1 h 10"/>
                <a:gd name="T4" fmla="*/ 0 w 5"/>
                <a:gd name="T5" fmla="*/ 10 h 10"/>
                <a:gd name="T6" fmla="*/ 2 w 5"/>
                <a:gd name="T7" fmla="*/ 10 h 10"/>
                <a:gd name="T8" fmla="*/ 4 w 5"/>
                <a:gd name="T9" fmla="*/ 0 h 10"/>
              </a:gdLst>
              <a:ahLst/>
              <a:cxnLst>
                <a:cxn ang="0">
                  <a:pos x="T0" y="T1"/>
                </a:cxn>
                <a:cxn ang="0">
                  <a:pos x="T2" y="T3"/>
                </a:cxn>
                <a:cxn ang="0">
                  <a:pos x="T4" y="T5"/>
                </a:cxn>
                <a:cxn ang="0">
                  <a:pos x="T6" y="T7"/>
                </a:cxn>
                <a:cxn ang="0">
                  <a:pos x="T8" y="T9"/>
                </a:cxn>
              </a:cxnLst>
              <a:rect l="0" t="0" r="r" b="b"/>
              <a:pathLst>
                <a:path w="5" h="10">
                  <a:moveTo>
                    <a:pt x="4" y="0"/>
                  </a:moveTo>
                  <a:lnTo>
                    <a:pt x="5" y="1"/>
                  </a:lnTo>
                  <a:lnTo>
                    <a:pt x="0" y="10"/>
                  </a:lnTo>
                  <a:lnTo>
                    <a:pt x="2" y="10"/>
                  </a:lnTo>
                  <a:lnTo>
                    <a:pt x="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357" name="Freeform 366">
              <a:extLst>
                <a:ext uri="{FF2B5EF4-FFF2-40B4-BE49-F238E27FC236}">
                  <a16:creationId xmlns:a16="http://schemas.microsoft.com/office/drawing/2014/main" id="{D594E26A-9A93-3514-F57D-D94DB8B19A23}"/>
                </a:ext>
              </a:extLst>
            </p:cNvPr>
            <p:cNvSpPr>
              <a:spLocks/>
            </p:cNvSpPr>
            <p:nvPr/>
          </p:nvSpPr>
          <p:spPr bwMode="auto">
            <a:xfrm>
              <a:off x="4152900" y="1982787"/>
              <a:ext cx="98425" cy="66675"/>
            </a:xfrm>
            <a:custGeom>
              <a:avLst/>
              <a:gdLst>
                <a:gd name="T0" fmla="*/ 5 w 62"/>
                <a:gd name="T1" fmla="*/ 0 h 42"/>
                <a:gd name="T2" fmla="*/ 35 w 62"/>
                <a:gd name="T3" fmla="*/ 20 h 42"/>
                <a:gd name="T4" fmla="*/ 62 w 62"/>
                <a:gd name="T5" fmla="*/ 34 h 42"/>
                <a:gd name="T6" fmla="*/ 58 w 62"/>
                <a:gd name="T7" fmla="*/ 42 h 42"/>
                <a:gd name="T8" fmla="*/ 30 w 62"/>
                <a:gd name="T9" fmla="*/ 28 h 42"/>
                <a:gd name="T10" fmla="*/ 0 w 62"/>
                <a:gd name="T11" fmla="*/ 8 h 42"/>
                <a:gd name="T12" fmla="*/ 5 w 62"/>
                <a:gd name="T13" fmla="*/ 0 h 42"/>
              </a:gdLst>
              <a:ahLst/>
              <a:cxnLst>
                <a:cxn ang="0">
                  <a:pos x="T0" y="T1"/>
                </a:cxn>
                <a:cxn ang="0">
                  <a:pos x="T2" y="T3"/>
                </a:cxn>
                <a:cxn ang="0">
                  <a:pos x="T4" y="T5"/>
                </a:cxn>
                <a:cxn ang="0">
                  <a:pos x="T6" y="T7"/>
                </a:cxn>
                <a:cxn ang="0">
                  <a:pos x="T8" y="T9"/>
                </a:cxn>
                <a:cxn ang="0">
                  <a:pos x="T10" y="T11"/>
                </a:cxn>
                <a:cxn ang="0">
                  <a:pos x="T12" y="T13"/>
                </a:cxn>
              </a:cxnLst>
              <a:rect l="0" t="0" r="r" b="b"/>
              <a:pathLst>
                <a:path w="62" h="42">
                  <a:moveTo>
                    <a:pt x="5" y="0"/>
                  </a:moveTo>
                  <a:lnTo>
                    <a:pt x="35" y="20"/>
                  </a:lnTo>
                  <a:lnTo>
                    <a:pt x="62" y="34"/>
                  </a:lnTo>
                  <a:lnTo>
                    <a:pt x="58" y="42"/>
                  </a:lnTo>
                  <a:lnTo>
                    <a:pt x="30" y="28"/>
                  </a:lnTo>
                  <a:lnTo>
                    <a:pt x="0" y="8"/>
                  </a:lnTo>
                  <a:lnTo>
                    <a:pt x="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358" name="Freeform 367">
              <a:extLst>
                <a:ext uri="{FF2B5EF4-FFF2-40B4-BE49-F238E27FC236}">
                  <a16:creationId xmlns:a16="http://schemas.microsoft.com/office/drawing/2014/main" id="{3CBEFCE4-0C36-7B1E-41EA-0BA90F8776F5}"/>
                </a:ext>
              </a:extLst>
            </p:cNvPr>
            <p:cNvSpPr>
              <a:spLocks/>
            </p:cNvSpPr>
            <p:nvPr/>
          </p:nvSpPr>
          <p:spPr bwMode="auto">
            <a:xfrm>
              <a:off x="4152900" y="1982787"/>
              <a:ext cx="7938" cy="12700"/>
            </a:xfrm>
            <a:custGeom>
              <a:avLst/>
              <a:gdLst>
                <a:gd name="T0" fmla="*/ 0 w 5"/>
                <a:gd name="T1" fmla="*/ 8 h 8"/>
                <a:gd name="T2" fmla="*/ 5 w 5"/>
                <a:gd name="T3" fmla="*/ 0 h 8"/>
                <a:gd name="T4" fmla="*/ 0 w 5"/>
                <a:gd name="T5" fmla="*/ 8 h 8"/>
              </a:gdLst>
              <a:ahLst/>
              <a:cxnLst>
                <a:cxn ang="0">
                  <a:pos x="T0" y="T1"/>
                </a:cxn>
                <a:cxn ang="0">
                  <a:pos x="T2" y="T3"/>
                </a:cxn>
                <a:cxn ang="0">
                  <a:pos x="T4" y="T5"/>
                </a:cxn>
              </a:cxnLst>
              <a:rect l="0" t="0" r="r" b="b"/>
              <a:pathLst>
                <a:path w="5" h="8">
                  <a:moveTo>
                    <a:pt x="0" y="8"/>
                  </a:moveTo>
                  <a:lnTo>
                    <a:pt x="5" y="0"/>
                  </a:lnTo>
                  <a:lnTo>
                    <a:pt x="0" y="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359" name="Freeform 368">
              <a:extLst>
                <a:ext uri="{FF2B5EF4-FFF2-40B4-BE49-F238E27FC236}">
                  <a16:creationId xmlns:a16="http://schemas.microsoft.com/office/drawing/2014/main" id="{5C979E56-6484-B4AC-0427-BA14B50DB1B0}"/>
                </a:ext>
              </a:extLst>
            </p:cNvPr>
            <p:cNvSpPr>
              <a:spLocks/>
            </p:cNvSpPr>
            <p:nvPr/>
          </p:nvSpPr>
          <p:spPr bwMode="auto">
            <a:xfrm>
              <a:off x="4102100" y="2035175"/>
              <a:ext cx="147638" cy="38100"/>
            </a:xfrm>
            <a:custGeom>
              <a:avLst/>
              <a:gdLst>
                <a:gd name="T0" fmla="*/ 93 w 93"/>
                <a:gd name="T1" fmla="*/ 9 h 24"/>
                <a:gd name="T2" fmla="*/ 60 w 93"/>
                <a:gd name="T3" fmla="*/ 8 h 24"/>
                <a:gd name="T4" fmla="*/ 29 w 93"/>
                <a:gd name="T5" fmla="*/ 13 h 24"/>
                <a:gd name="T6" fmla="*/ 16 w 93"/>
                <a:gd name="T7" fmla="*/ 18 h 24"/>
                <a:gd name="T8" fmla="*/ 6 w 93"/>
                <a:gd name="T9" fmla="*/ 24 h 24"/>
                <a:gd name="T10" fmla="*/ 0 w 93"/>
                <a:gd name="T11" fmla="*/ 18 h 24"/>
                <a:gd name="T12" fmla="*/ 11 w 93"/>
                <a:gd name="T13" fmla="*/ 9 h 24"/>
                <a:gd name="T14" fmla="*/ 26 w 93"/>
                <a:gd name="T15" fmla="*/ 5 h 24"/>
                <a:gd name="T16" fmla="*/ 60 w 93"/>
                <a:gd name="T17" fmla="*/ 0 h 24"/>
                <a:gd name="T18" fmla="*/ 93 w 93"/>
                <a:gd name="T19" fmla="*/ 1 h 24"/>
                <a:gd name="T20" fmla="*/ 93 w 93"/>
                <a:gd name="T21" fmla="*/ 9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3" h="24">
                  <a:moveTo>
                    <a:pt x="93" y="9"/>
                  </a:moveTo>
                  <a:lnTo>
                    <a:pt x="60" y="8"/>
                  </a:lnTo>
                  <a:lnTo>
                    <a:pt x="29" y="13"/>
                  </a:lnTo>
                  <a:lnTo>
                    <a:pt x="16" y="18"/>
                  </a:lnTo>
                  <a:lnTo>
                    <a:pt x="6" y="24"/>
                  </a:lnTo>
                  <a:lnTo>
                    <a:pt x="0" y="18"/>
                  </a:lnTo>
                  <a:lnTo>
                    <a:pt x="11" y="9"/>
                  </a:lnTo>
                  <a:lnTo>
                    <a:pt x="26" y="5"/>
                  </a:lnTo>
                  <a:lnTo>
                    <a:pt x="60" y="0"/>
                  </a:lnTo>
                  <a:lnTo>
                    <a:pt x="93" y="1"/>
                  </a:lnTo>
                  <a:lnTo>
                    <a:pt x="93" y="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360" name="Freeform 369">
              <a:extLst>
                <a:ext uri="{FF2B5EF4-FFF2-40B4-BE49-F238E27FC236}">
                  <a16:creationId xmlns:a16="http://schemas.microsoft.com/office/drawing/2014/main" id="{C6445EB1-C36D-D830-0B3B-8DE9B44B8369}"/>
                </a:ext>
              </a:extLst>
            </p:cNvPr>
            <p:cNvSpPr>
              <a:spLocks/>
            </p:cNvSpPr>
            <p:nvPr/>
          </p:nvSpPr>
          <p:spPr bwMode="auto">
            <a:xfrm>
              <a:off x="4244975" y="2036763"/>
              <a:ext cx="30163" cy="12700"/>
            </a:xfrm>
            <a:custGeom>
              <a:avLst/>
              <a:gdLst>
                <a:gd name="T0" fmla="*/ 4 w 19"/>
                <a:gd name="T1" fmla="*/ 0 h 8"/>
                <a:gd name="T2" fmla="*/ 19 w 19"/>
                <a:gd name="T3" fmla="*/ 8 h 8"/>
                <a:gd name="T4" fmla="*/ 3 w 19"/>
                <a:gd name="T5" fmla="*/ 8 h 8"/>
                <a:gd name="T6" fmla="*/ 3 w 19"/>
                <a:gd name="T7" fmla="*/ 0 h 8"/>
                <a:gd name="T8" fmla="*/ 0 w 19"/>
                <a:gd name="T9" fmla="*/ 8 h 8"/>
                <a:gd name="T10" fmla="*/ 4 w 19"/>
                <a:gd name="T11" fmla="*/ 0 h 8"/>
              </a:gdLst>
              <a:ahLst/>
              <a:cxnLst>
                <a:cxn ang="0">
                  <a:pos x="T0" y="T1"/>
                </a:cxn>
                <a:cxn ang="0">
                  <a:pos x="T2" y="T3"/>
                </a:cxn>
                <a:cxn ang="0">
                  <a:pos x="T4" y="T5"/>
                </a:cxn>
                <a:cxn ang="0">
                  <a:pos x="T6" y="T7"/>
                </a:cxn>
                <a:cxn ang="0">
                  <a:pos x="T8" y="T9"/>
                </a:cxn>
                <a:cxn ang="0">
                  <a:pos x="T10" y="T11"/>
                </a:cxn>
              </a:cxnLst>
              <a:rect l="0" t="0" r="r" b="b"/>
              <a:pathLst>
                <a:path w="19" h="8">
                  <a:moveTo>
                    <a:pt x="4" y="0"/>
                  </a:moveTo>
                  <a:lnTo>
                    <a:pt x="19" y="8"/>
                  </a:lnTo>
                  <a:lnTo>
                    <a:pt x="3" y="8"/>
                  </a:lnTo>
                  <a:lnTo>
                    <a:pt x="3" y="0"/>
                  </a:lnTo>
                  <a:lnTo>
                    <a:pt x="0" y="8"/>
                  </a:lnTo>
                  <a:lnTo>
                    <a:pt x="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361" name="Freeform 370">
              <a:extLst>
                <a:ext uri="{FF2B5EF4-FFF2-40B4-BE49-F238E27FC236}">
                  <a16:creationId xmlns:a16="http://schemas.microsoft.com/office/drawing/2014/main" id="{8D92C7DD-9616-1D5E-2DD8-D9E01A5A61B0}"/>
                </a:ext>
              </a:extLst>
            </p:cNvPr>
            <p:cNvSpPr>
              <a:spLocks/>
            </p:cNvSpPr>
            <p:nvPr/>
          </p:nvSpPr>
          <p:spPr bwMode="auto">
            <a:xfrm>
              <a:off x="3967163" y="2063750"/>
              <a:ext cx="144463" cy="61913"/>
            </a:xfrm>
            <a:custGeom>
              <a:avLst/>
              <a:gdLst>
                <a:gd name="T0" fmla="*/ 91 w 91"/>
                <a:gd name="T1" fmla="*/ 8 h 39"/>
                <a:gd name="T2" fmla="*/ 73 w 91"/>
                <a:gd name="T3" fmla="*/ 19 h 39"/>
                <a:gd name="T4" fmla="*/ 49 w 91"/>
                <a:gd name="T5" fmla="*/ 31 h 39"/>
                <a:gd name="T6" fmla="*/ 22 w 91"/>
                <a:gd name="T7" fmla="*/ 39 h 39"/>
                <a:gd name="T8" fmla="*/ 0 w 91"/>
                <a:gd name="T9" fmla="*/ 39 h 39"/>
                <a:gd name="T10" fmla="*/ 0 w 91"/>
                <a:gd name="T11" fmla="*/ 31 h 39"/>
                <a:gd name="T12" fmla="*/ 19 w 91"/>
                <a:gd name="T13" fmla="*/ 31 h 39"/>
                <a:gd name="T14" fmla="*/ 44 w 91"/>
                <a:gd name="T15" fmla="*/ 22 h 39"/>
                <a:gd name="T16" fmla="*/ 68 w 91"/>
                <a:gd name="T17" fmla="*/ 11 h 39"/>
                <a:gd name="T18" fmla="*/ 85 w 91"/>
                <a:gd name="T19" fmla="*/ 0 h 39"/>
                <a:gd name="T20" fmla="*/ 91 w 91"/>
                <a:gd name="T21"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1" h="39">
                  <a:moveTo>
                    <a:pt x="91" y="8"/>
                  </a:moveTo>
                  <a:lnTo>
                    <a:pt x="73" y="19"/>
                  </a:lnTo>
                  <a:lnTo>
                    <a:pt x="49" y="31"/>
                  </a:lnTo>
                  <a:lnTo>
                    <a:pt x="22" y="39"/>
                  </a:lnTo>
                  <a:lnTo>
                    <a:pt x="0" y="39"/>
                  </a:lnTo>
                  <a:lnTo>
                    <a:pt x="0" y="31"/>
                  </a:lnTo>
                  <a:lnTo>
                    <a:pt x="19" y="31"/>
                  </a:lnTo>
                  <a:lnTo>
                    <a:pt x="44" y="22"/>
                  </a:lnTo>
                  <a:lnTo>
                    <a:pt x="68" y="11"/>
                  </a:lnTo>
                  <a:lnTo>
                    <a:pt x="85" y="0"/>
                  </a:lnTo>
                  <a:lnTo>
                    <a:pt x="91" y="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362" name="Freeform 371">
              <a:extLst>
                <a:ext uri="{FF2B5EF4-FFF2-40B4-BE49-F238E27FC236}">
                  <a16:creationId xmlns:a16="http://schemas.microsoft.com/office/drawing/2014/main" id="{482121EC-F8C1-2865-E280-9E0A56C92DAE}"/>
                </a:ext>
              </a:extLst>
            </p:cNvPr>
            <p:cNvSpPr>
              <a:spLocks/>
            </p:cNvSpPr>
            <p:nvPr/>
          </p:nvSpPr>
          <p:spPr bwMode="auto">
            <a:xfrm>
              <a:off x="4102100" y="2063750"/>
              <a:ext cx="9525" cy="12700"/>
            </a:xfrm>
            <a:custGeom>
              <a:avLst/>
              <a:gdLst>
                <a:gd name="T0" fmla="*/ 0 w 6"/>
                <a:gd name="T1" fmla="*/ 0 h 8"/>
                <a:gd name="T2" fmla="*/ 6 w 6"/>
                <a:gd name="T3" fmla="*/ 8 h 8"/>
                <a:gd name="T4" fmla="*/ 6 w 6"/>
                <a:gd name="T5" fmla="*/ 6 h 8"/>
                <a:gd name="T6" fmla="*/ 0 w 6"/>
                <a:gd name="T7" fmla="*/ 0 h 8"/>
              </a:gdLst>
              <a:ahLst/>
              <a:cxnLst>
                <a:cxn ang="0">
                  <a:pos x="T0" y="T1"/>
                </a:cxn>
                <a:cxn ang="0">
                  <a:pos x="T2" y="T3"/>
                </a:cxn>
                <a:cxn ang="0">
                  <a:pos x="T4" y="T5"/>
                </a:cxn>
                <a:cxn ang="0">
                  <a:pos x="T6" y="T7"/>
                </a:cxn>
              </a:cxnLst>
              <a:rect l="0" t="0" r="r" b="b"/>
              <a:pathLst>
                <a:path w="6" h="8">
                  <a:moveTo>
                    <a:pt x="0" y="0"/>
                  </a:moveTo>
                  <a:lnTo>
                    <a:pt x="6" y="8"/>
                  </a:lnTo>
                  <a:lnTo>
                    <a:pt x="6" y="6"/>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363" name="Freeform 372">
              <a:extLst>
                <a:ext uri="{FF2B5EF4-FFF2-40B4-BE49-F238E27FC236}">
                  <a16:creationId xmlns:a16="http://schemas.microsoft.com/office/drawing/2014/main" id="{B32651C9-675A-E431-BDDB-492B561F4EE3}"/>
                </a:ext>
              </a:extLst>
            </p:cNvPr>
            <p:cNvSpPr>
              <a:spLocks/>
            </p:cNvSpPr>
            <p:nvPr/>
          </p:nvSpPr>
          <p:spPr bwMode="auto">
            <a:xfrm>
              <a:off x="3873500" y="2032000"/>
              <a:ext cx="95250" cy="93663"/>
            </a:xfrm>
            <a:custGeom>
              <a:avLst/>
              <a:gdLst>
                <a:gd name="T0" fmla="*/ 55 w 60"/>
                <a:gd name="T1" fmla="*/ 59 h 59"/>
                <a:gd name="T2" fmla="*/ 24 w 60"/>
                <a:gd name="T3" fmla="*/ 39 h 59"/>
                <a:gd name="T4" fmla="*/ 8 w 60"/>
                <a:gd name="T5" fmla="*/ 23 h 59"/>
                <a:gd name="T6" fmla="*/ 0 w 60"/>
                <a:gd name="T7" fmla="*/ 5 h 59"/>
                <a:gd name="T8" fmla="*/ 8 w 60"/>
                <a:gd name="T9" fmla="*/ 0 h 59"/>
                <a:gd name="T10" fmla="*/ 16 w 60"/>
                <a:gd name="T11" fmla="*/ 18 h 59"/>
                <a:gd name="T12" fmla="*/ 31 w 60"/>
                <a:gd name="T13" fmla="*/ 33 h 59"/>
                <a:gd name="T14" fmla="*/ 60 w 60"/>
                <a:gd name="T15" fmla="*/ 51 h 59"/>
                <a:gd name="T16" fmla="*/ 55 w 60"/>
                <a:gd name="T17" fmla="*/ 59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 h="59">
                  <a:moveTo>
                    <a:pt x="55" y="59"/>
                  </a:moveTo>
                  <a:lnTo>
                    <a:pt x="24" y="39"/>
                  </a:lnTo>
                  <a:lnTo>
                    <a:pt x="8" y="23"/>
                  </a:lnTo>
                  <a:lnTo>
                    <a:pt x="0" y="5"/>
                  </a:lnTo>
                  <a:lnTo>
                    <a:pt x="8" y="0"/>
                  </a:lnTo>
                  <a:lnTo>
                    <a:pt x="16" y="18"/>
                  </a:lnTo>
                  <a:lnTo>
                    <a:pt x="31" y="33"/>
                  </a:lnTo>
                  <a:lnTo>
                    <a:pt x="60" y="51"/>
                  </a:lnTo>
                  <a:lnTo>
                    <a:pt x="55" y="5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364" name="Freeform 373">
              <a:extLst>
                <a:ext uri="{FF2B5EF4-FFF2-40B4-BE49-F238E27FC236}">
                  <a16:creationId xmlns:a16="http://schemas.microsoft.com/office/drawing/2014/main" id="{0E543F62-6840-DDEB-F7CD-C861D5AFCEE5}"/>
                </a:ext>
              </a:extLst>
            </p:cNvPr>
            <p:cNvSpPr>
              <a:spLocks/>
            </p:cNvSpPr>
            <p:nvPr/>
          </p:nvSpPr>
          <p:spPr bwMode="auto">
            <a:xfrm>
              <a:off x="3960813" y="2112963"/>
              <a:ext cx="7938" cy="12700"/>
            </a:xfrm>
            <a:custGeom>
              <a:avLst/>
              <a:gdLst>
                <a:gd name="T0" fmla="*/ 4 w 5"/>
                <a:gd name="T1" fmla="*/ 8 h 8"/>
                <a:gd name="T2" fmla="*/ 0 w 5"/>
                <a:gd name="T3" fmla="*/ 8 h 8"/>
                <a:gd name="T4" fmla="*/ 5 w 5"/>
                <a:gd name="T5" fmla="*/ 0 h 8"/>
                <a:gd name="T6" fmla="*/ 4 w 5"/>
                <a:gd name="T7" fmla="*/ 0 h 8"/>
                <a:gd name="T8" fmla="*/ 4 w 5"/>
                <a:gd name="T9" fmla="*/ 8 h 8"/>
              </a:gdLst>
              <a:ahLst/>
              <a:cxnLst>
                <a:cxn ang="0">
                  <a:pos x="T0" y="T1"/>
                </a:cxn>
                <a:cxn ang="0">
                  <a:pos x="T2" y="T3"/>
                </a:cxn>
                <a:cxn ang="0">
                  <a:pos x="T4" y="T5"/>
                </a:cxn>
                <a:cxn ang="0">
                  <a:pos x="T6" y="T7"/>
                </a:cxn>
                <a:cxn ang="0">
                  <a:pos x="T8" y="T9"/>
                </a:cxn>
              </a:cxnLst>
              <a:rect l="0" t="0" r="r" b="b"/>
              <a:pathLst>
                <a:path w="5" h="8">
                  <a:moveTo>
                    <a:pt x="4" y="8"/>
                  </a:moveTo>
                  <a:lnTo>
                    <a:pt x="0" y="8"/>
                  </a:lnTo>
                  <a:lnTo>
                    <a:pt x="5" y="0"/>
                  </a:lnTo>
                  <a:lnTo>
                    <a:pt x="4" y="0"/>
                  </a:lnTo>
                  <a:lnTo>
                    <a:pt x="4" y="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365" name="Freeform 374">
              <a:extLst>
                <a:ext uri="{FF2B5EF4-FFF2-40B4-BE49-F238E27FC236}">
                  <a16:creationId xmlns:a16="http://schemas.microsoft.com/office/drawing/2014/main" id="{29CC421A-20A7-52A1-5695-90E0C76476A5}"/>
                </a:ext>
              </a:extLst>
            </p:cNvPr>
            <p:cNvSpPr>
              <a:spLocks/>
            </p:cNvSpPr>
            <p:nvPr/>
          </p:nvSpPr>
          <p:spPr bwMode="auto">
            <a:xfrm>
              <a:off x="3873500" y="2032000"/>
              <a:ext cx="12700" cy="7938"/>
            </a:xfrm>
            <a:custGeom>
              <a:avLst/>
              <a:gdLst>
                <a:gd name="T0" fmla="*/ 0 w 8"/>
                <a:gd name="T1" fmla="*/ 5 h 5"/>
                <a:gd name="T2" fmla="*/ 0 w 8"/>
                <a:gd name="T3" fmla="*/ 2 h 5"/>
                <a:gd name="T4" fmla="*/ 8 w 8"/>
                <a:gd name="T5" fmla="*/ 2 h 5"/>
                <a:gd name="T6" fmla="*/ 8 w 8"/>
                <a:gd name="T7" fmla="*/ 0 h 5"/>
                <a:gd name="T8" fmla="*/ 0 w 8"/>
                <a:gd name="T9" fmla="*/ 5 h 5"/>
              </a:gdLst>
              <a:ahLst/>
              <a:cxnLst>
                <a:cxn ang="0">
                  <a:pos x="T0" y="T1"/>
                </a:cxn>
                <a:cxn ang="0">
                  <a:pos x="T2" y="T3"/>
                </a:cxn>
                <a:cxn ang="0">
                  <a:pos x="T4" y="T5"/>
                </a:cxn>
                <a:cxn ang="0">
                  <a:pos x="T6" y="T7"/>
                </a:cxn>
                <a:cxn ang="0">
                  <a:pos x="T8" y="T9"/>
                </a:cxn>
              </a:cxnLst>
              <a:rect l="0" t="0" r="r" b="b"/>
              <a:pathLst>
                <a:path w="8" h="5">
                  <a:moveTo>
                    <a:pt x="0" y="5"/>
                  </a:moveTo>
                  <a:lnTo>
                    <a:pt x="0" y="2"/>
                  </a:lnTo>
                  <a:lnTo>
                    <a:pt x="8" y="2"/>
                  </a:lnTo>
                  <a:lnTo>
                    <a:pt x="8" y="0"/>
                  </a:lnTo>
                  <a:lnTo>
                    <a:pt x="0"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366" name="Freeform 375">
              <a:extLst>
                <a:ext uri="{FF2B5EF4-FFF2-40B4-BE49-F238E27FC236}">
                  <a16:creationId xmlns:a16="http://schemas.microsoft.com/office/drawing/2014/main" id="{35CE12C9-5877-0D48-862B-EFAA38F865AA}"/>
                </a:ext>
              </a:extLst>
            </p:cNvPr>
            <p:cNvSpPr>
              <a:spLocks/>
            </p:cNvSpPr>
            <p:nvPr/>
          </p:nvSpPr>
          <p:spPr bwMode="auto">
            <a:xfrm>
              <a:off x="3924300" y="1995488"/>
              <a:ext cx="182563" cy="39688"/>
            </a:xfrm>
            <a:custGeom>
              <a:avLst/>
              <a:gdLst>
                <a:gd name="T0" fmla="*/ 112 w 115"/>
                <a:gd name="T1" fmla="*/ 16 h 25"/>
                <a:gd name="T2" fmla="*/ 89 w 115"/>
                <a:gd name="T3" fmla="*/ 12 h 25"/>
                <a:gd name="T4" fmla="*/ 59 w 115"/>
                <a:gd name="T5" fmla="*/ 8 h 25"/>
                <a:gd name="T6" fmla="*/ 45 w 115"/>
                <a:gd name="T7" fmla="*/ 8 h 25"/>
                <a:gd name="T8" fmla="*/ 30 w 115"/>
                <a:gd name="T9" fmla="*/ 10 h 25"/>
                <a:gd name="T10" fmla="*/ 17 w 115"/>
                <a:gd name="T11" fmla="*/ 16 h 25"/>
                <a:gd name="T12" fmla="*/ 12 w 115"/>
                <a:gd name="T13" fmla="*/ 20 h 25"/>
                <a:gd name="T14" fmla="*/ 7 w 115"/>
                <a:gd name="T15" fmla="*/ 25 h 25"/>
                <a:gd name="T16" fmla="*/ 0 w 115"/>
                <a:gd name="T17" fmla="*/ 16 h 25"/>
                <a:gd name="T18" fmla="*/ 5 w 115"/>
                <a:gd name="T19" fmla="*/ 12 h 25"/>
                <a:gd name="T20" fmla="*/ 12 w 115"/>
                <a:gd name="T21" fmla="*/ 8 h 25"/>
                <a:gd name="T22" fmla="*/ 25 w 115"/>
                <a:gd name="T23" fmla="*/ 2 h 25"/>
                <a:gd name="T24" fmla="*/ 41 w 115"/>
                <a:gd name="T25" fmla="*/ 0 h 25"/>
                <a:gd name="T26" fmla="*/ 59 w 115"/>
                <a:gd name="T27" fmla="*/ 0 h 25"/>
                <a:gd name="T28" fmla="*/ 92 w 115"/>
                <a:gd name="T29" fmla="*/ 3 h 25"/>
                <a:gd name="T30" fmla="*/ 115 w 115"/>
                <a:gd name="T31" fmla="*/ 8 h 25"/>
                <a:gd name="T32" fmla="*/ 112 w 115"/>
                <a:gd name="T33" fmla="*/ 16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5" h="25">
                  <a:moveTo>
                    <a:pt x="112" y="16"/>
                  </a:moveTo>
                  <a:lnTo>
                    <a:pt x="89" y="12"/>
                  </a:lnTo>
                  <a:lnTo>
                    <a:pt x="59" y="8"/>
                  </a:lnTo>
                  <a:lnTo>
                    <a:pt x="45" y="8"/>
                  </a:lnTo>
                  <a:lnTo>
                    <a:pt x="30" y="10"/>
                  </a:lnTo>
                  <a:lnTo>
                    <a:pt x="17" y="16"/>
                  </a:lnTo>
                  <a:lnTo>
                    <a:pt x="12" y="20"/>
                  </a:lnTo>
                  <a:lnTo>
                    <a:pt x="7" y="25"/>
                  </a:lnTo>
                  <a:lnTo>
                    <a:pt x="0" y="16"/>
                  </a:lnTo>
                  <a:lnTo>
                    <a:pt x="5" y="12"/>
                  </a:lnTo>
                  <a:lnTo>
                    <a:pt x="12" y="8"/>
                  </a:lnTo>
                  <a:lnTo>
                    <a:pt x="25" y="2"/>
                  </a:lnTo>
                  <a:lnTo>
                    <a:pt x="41" y="0"/>
                  </a:lnTo>
                  <a:lnTo>
                    <a:pt x="59" y="0"/>
                  </a:lnTo>
                  <a:lnTo>
                    <a:pt x="92" y="3"/>
                  </a:lnTo>
                  <a:lnTo>
                    <a:pt x="115" y="8"/>
                  </a:lnTo>
                  <a:lnTo>
                    <a:pt x="112" y="1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367" name="Freeform 376">
              <a:extLst>
                <a:ext uri="{FF2B5EF4-FFF2-40B4-BE49-F238E27FC236}">
                  <a16:creationId xmlns:a16="http://schemas.microsoft.com/office/drawing/2014/main" id="{077F6756-AD8E-DDD5-F6B8-95BA96A35816}"/>
                </a:ext>
              </a:extLst>
            </p:cNvPr>
            <p:cNvSpPr>
              <a:spLocks/>
            </p:cNvSpPr>
            <p:nvPr/>
          </p:nvSpPr>
          <p:spPr bwMode="auto">
            <a:xfrm>
              <a:off x="3527425" y="1884363"/>
              <a:ext cx="60325" cy="77788"/>
            </a:xfrm>
            <a:custGeom>
              <a:avLst/>
              <a:gdLst>
                <a:gd name="T0" fmla="*/ 5 w 38"/>
                <a:gd name="T1" fmla="*/ 0 h 49"/>
                <a:gd name="T2" fmla="*/ 20 w 38"/>
                <a:gd name="T3" fmla="*/ 11 h 49"/>
                <a:gd name="T4" fmla="*/ 30 w 38"/>
                <a:gd name="T5" fmla="*/ 26 h 49"/>
                <a:gd name="T6" fmla="*/ 35 w 38"/>
                <a:gd name="T7" fmla="*/ 36 h 49"/>
                <a:gd name="T8" fmla="*/ 38 w 38"/>
                <a:gd name="T9" fmla="*/ 47 h 49"/>
                <a:gd name="T10" fmla="*/ 28 w 38"/>
                <a:gd name="T11" fmla="*/ 49 h 49"/>
                <a:gd name="T12" fmla="*/ 25 w 38"/>
                <a:gd name="T13" fmla="*/ 37 h 49"/>
                <a:gd name="T14" fmla="*/ 22 w 38"/>
                <a:gd name="T15" fmla="*/ 31 h 49"/>
                <a:gd name="T16" fmla="*/ 13 w 38"/>
                <a:gd name="T17" fmla="*/ 20 h 49"/>
                <a:gd name="T18" fmla="*/ 0 w 38"/>
                <a:gd name="T19" fmla="*/ 8 h 49"/>
                <a:gd name="T20" fmla="*/ 5 w 38"/>
                <a:gd name="T21"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 h="49">
                  <a:moveTo>
                    <a:pt x="5" y="0"/>
                  </a:moveTo>
                  <a:lnTo>
                    <a:pt x="20" y="11"/>
                  </a:lnTo>
                  <a:lnTo>
                    <a:pt x="30" y="26"/>
                  </a:lnTo>
                  <a:lnTo>
                    <a:pt x="35" y="36"/>
                  </a:lnTo>
                  <a:lnTo>
                    <a:pt x="38" y="47"/>
                  </a:lnTo>
                  <a:lnTo>
                    <a:pt x="28" y="49"/>
                  </a:lnTo>
                  <a:lnTo>
                    <a:pt x="25" y="37"/>
                  </a:lnTo>
                  <a:lnTo>
                    <a:pt x="22" y="31"/>
                  </a:lnTo>
                  <a:lnTo>
                    <a:pt x="13" y="20"/>
                  </a:lnTo>
                  <a:lnTo>
                    <a:pt x="0" y="8"/>
                  </a:lnTo>
                  <a:lnTo>
                    <a:pt x="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368" name="Freeform 377">
              <a:extLst>
                <a:ext uri="{FF2B5EF4-FFF2-40B4-BE49-F238E27FC236}">
                  <a16:creationId xmlns:a16="http://schemas.microsoft.com/office/drawing/2014/main" id="{AF6DB2E8-08FC-95F1-0533-9BBCC74DAD0B}"/>
                </a:ext>
              </a:extLst>
            </p:cNvPr>
            <p:cNvSpPr>
              <a:spLocks/>
            </p:cNvSpPr>
            <p:nvPr/>
          </p:nvSpPr>
          <p:spPr bwMode="auto">
            <a:xfrm>
              <a:off x="3530600" y="1958975"/>
              <a:ext cx="57150" cy="88900"/>
            </a:xfrm>
            <a:custGeom>
              <a:avLst/>
              <a:gdLst>
                <a:gd name="T0" fmla="*/ 36 w 36"/>
                <a:gd name="T1" fmla="*/ 0 h 56"/>
                <a:gd name="T2" fmla="*/ 36 w 36"/>
                <a:gd name="T3" fmla="*/ 13 h 56"/>
                <a:gd name="T4" fmla="*/ 33 w 36"/>
                <a:gd name="T5" fmla="*/ 28 h 56"/>
                <a:gd name="T6" fmla="*/ 23 w 36"/>
                <a:gd name="T7" fmla="*/ 44 h 56"/>
                <a:gd name="T8" fmla="*/ 13 w 36"/>
                <a:gd name="T9" fmla="*/ 53 h 56"/>
                <a:gd name="T10" fmla="*/ 5 w 36"/>
                <a:gd name="T11" fmla="*/ 56 h 56"/>
                <a:gd name="T12" fmla="*/ 0 w 36"/>
                <a:gd name="T13" fmla="*/ 48 h 56"/>
                <a:gd name="T14" fmla="*/ 8 w 36"/>
                <a:gd name="T15" fmla="*/ 44 h 56"/>
                <a:gd name="T16" fmla="*/ 15 w 36"/>
                <a:gd name="T17" fmla="*/ 39 h 56"/>
                <a:gd name="T18" fmla="*/ 23 w 36"/>
                <a:gd name="T19" fmla="*/ 26 h 56"/>
                <a:gd name="T20" fmla="*/ 26 w 36"/>
                <a:gd name="T21" fmla="*/ 13 h 56"/>
                <a:gd name="T22" fmla="*/ 26 w 36"/>
                <a:gd name="T23" fmla="*/ 0 h 56"/>
                <a:gd name="T24" fmla="*/ 36 w 36"/>
                <a:gd name="T25"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 h="56">
                  <a:moveTo>
                    <a:pt x="36" y="0"/>
                  </a:moveTo>
                  <a:lnTo>
                    <a:pt x="36" y="13"/>
                  </a:lnTo>
                  <a:lnTo>
                    <a:pt x="33" y="28"/>
                  </a:lnTo>
                  <a:lnTo>
                    <a:pt x="23" y="44"/>
                  </a:lnTo>
                  <a:lnTo>
                    <a:pt x="13" y="53"/>
                  </a:lnTo>
                  <a:lnTo>
                    <a:pt x="5" y="56"/>
                  </a:lnTo>
                  <a:lnTo>
                    <a:pt x="0" y="48"/>
                  </a:lnTo>
                  <a:lnTo>
                    <a:pt x="8" y="44"/>
                  </a:lnTo>
                  <a:lnTo>
                    <a:pt x="15" y="39"/>
                  </a:lnTo>
                  <a:lnTo>
                    <a:pt x="23" y="26"/>
                  </a:lnTo>
                  <a:lnTo>
                    <a:pt x="26" y="13"/>
                  </a:lnTo>
                  <a:lnTo>
                    <a:pt x="26" y="0"/>
                  </a:lnTo>
                  <a:lnTo>
                    <a:pt x="3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369" name="Freeform 378">
              <a:extLst>
                <a:ext uri="{FF2B5EF4-FFF2-40B4-BE49-F238E27FC236}">
                  <a16:creationId xmlns:a16="http://schemas.microsoft.com/office/drawing/2014/main" id="{6E622440-0131-6C6A-F491-914BD7E36EA1}"/>
                </a:ext>
              </a:extLst>
            </p:cNvPr>
            <p:cNvSpPr>
              <a:spLocks/>
            </p:cNvSpPr>
            <p:nvPr/>
          </p:nvSpPr>
          <p:spPr bwMode="auto">
            <a:xfrm>
              <a:off x="3571875" y="1958975"/>
              <a:ext cx="15875" cy="3175"/>
            </a:xfrm>
            <a:custGeom>
              <a:avLst/>
              <a:gdLst>
                <a:gd name="T0" fmla="*/ 10 w 10"/>
                <a:gd name="T1" fmla="*/ 0 h 2"/>
                <a:gd name="T2" fmla="*/ 0 w 10"/>
                <a:gd name="T3" fmla="*/ 0 h 2"/>
                <a:gd name="T4" fmla="*/ 0 w 10"/>
                <a:gd name="T5" fmla="*/ 2 h 2"/>
                <a:gd name="T6" fmla="*/ 10 w 10"/>
                <a:gd name="T7" fmla="*/ 0 h 2"/>
              </a:gdLst>
              <a:ahLst/>
              <a:cxnLst>
                <a:cxn ang="0">
                  <a:pos x="T0" y="T1"/>
                </a:cxn>
                <a:cxn ang="0">
                  <a:pos x="T2" y="T3"/>
                </a:cxn>
                <a:cxn ang="0">
                  <a:pos x="T4" y="T5"/>
                </a:cxn>
                <a:cxn ang="0">
                  <a:pos x="T6" y="T7"/>
                </a:cxn>
              </a:cxnLst>
              <a:rect l="0" t="0" r="r" b="b"/>
              <a:pathLst>
                <a:path w="10" h="2">
                  <a:moveTo>
                    <a:pt x="10" y="0"/>
                  </a:moveTo>
                  <a:lnTo>
                    <a:pt x="0" y="0"/>
                  </a:lnTo>
                  <a:lnTo>
                    <a:pt x="0" y="2"/>
                  </a:lnTo>
                  <a:lnTo>
                    <a:pt x="1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370" name="Freeform 379">
              <a:extLst>
                <a:ext uri="{FF2B5EF4-FFF2-40B4-BE49-F238E27FC236}">
                  <a16:creationId xmlns:a16="http://schemas.microsoft.com/office/drawing/2014/main" id="{45D2BC69-F1FE-A121-F685-DB8E4D304859}"/>
                </a:ext>
              </a:extLst>
            </p:cNvPr>
            <p:cNvSpPr>
              <a:spLocks/>
            </p:cNvSpPr>
            <p:nvPr/>
          </p:nvSpPr>
          <p:spPr bwMode="auto">
            <a:xfrm>
              <a:off x="3433763" y="2035175"/>
              <a:ext cx="104775" cy="66675"/>
            </a:xfrm>
            <a:custGeom>
              <a:avLst/>
              <a:gdLst>
                <a:gd name="T0" fmla="*/ 66 w 66"/>
                <a:gd name="T1" fmla="*/ 8 h 42"/>
                <a:gd name="T2" fmla="*/ 30 w 66"/>
                <a:gd name="T3" fmla="*/ 23 h 42"/>
                <a:gd name="T4" fmla="*/ 17 w 66"/>
                <a:gd name="T5" fmla="*/ 32 h 42"/>
                <a:gd name="T6" fmla="*/ 9 w 66"/>
                <a:gd name="T7" fmla="*/ 42 h 42"/>
                <a:gd name="T8" fmla="*/ 0 w 66"/>
                <a:gd name="T9" fmla="*/ 37 h 42"/>
                <a:gd name="T10" fmla="*/ 10 w 66"/>
                <a:gd name="T11" fmla="*/ 24 h 42"/>
                <a:gd name="T12" fmla="*/ 25 w 66"/>
                <a:gd name="T13" fmla="*/ 14 h 42"/>
                <a:gd name="T14" fmla="*/ 61 w 66"/>
                <a:gd name="T15" fmla="*/ 0 h 42"/>
                <a:gd name="T16" fmla="*/ 66 w 66"/>
                <a:gd name="T17" fmla="*/ 8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42">
                  <a:moveTo>
                    <a:pt x="66" y="8"/>
                  </a:moveTo>
                  <a:lnTo>
                    <a:pt x="30" y="23"/>
                  </a:lnTo>
                  <a:lnTo>
                    <a:pt x="17" y="32"/>
                  </a:lnTo>
                  <a:lnTo>
                    <a:pt x="9" y="42"/>
                  </a:lnTo>
                  <a:lnTo>
                    <a:pt x="0" y="37"/>
                  </a:lnTo>
                  <a:lnTo>
                    <a:pt x="10" y="24"/>
                  </a:lnTo>
                  <a:lnTo>
                    <a:pt x="25" y="14"/>
                  </a:lnTo>
                  <a:lnTo>
                    <a:pt x="61" y="0"/>
                  </a:lnTo>
                  <a:lnTo>
                    <a:pt x="66" y="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371" name="Freeform 380">
              <a:extLst>
                <a:ext uri="{FF2B5EF4-FFF2-40B4-BE49-F238E27FC236}">
                  <a16:creationId xmlns:a16="http://schemas.microsoft.com/office/drawing/2014/main" id="{9293B121-AD05-7813-2E86-78FA3FDD6614}"/>
                </a:ext>
              </a:extLst>
            </p:cNvPr>
            <p:cNvSpPr>
              <a:spLocks/>
            </p:cNvSpPr>
            <p:nvPr/>
          </p:nvSpPr>
          <p:spPr bwMode="auto">
            <a:xfrm>
              <a:off x="3530600" y="2035175"/>
              <a:ext cx="7938" cy="12700"/>
            </a:xfrm>
            <a:custGeom>
              <a:avLst/>
              <a:gdLst>
                <a:gd name="T0" fmla="*/ 5 w 5"/>
                <a:gd name="T1" fmla="*/ 8 h 8"/>
                <a:gd name="T2" fmla="*/ 0 w 5"/>
                <a:gd name="T3" fmla="*/ 0 h 8"/>
                <a:gd name="T4" fmla="*/ 5 w 5"/>
                <a:gd name="T5" fmla="*/ 8 h 8"/>
              </a:gdLst>
              <a:ahLst/>
              <a:cxnLst>
                <a:cxn ang="0">
                  <a:pos x="T0" y="T1"/>
                </a:cxn>
                <a:cxn ang="0">
                  <a:pos x="T2" y="T3"/>
                </a:cxn>
                <a:cxn ang="0">
                  <a:pos x="T4" y="T5"/>
                </a:cxn>
              </a:cxnLst>
              <a:rect l="0" t="0" r="r" b="b"/>
              <a:pathLst>
                <a:path w="5" h="8">
                  <a:moveTo>
                    <a:pt x="5" y="8"/>
                  </a:moveTo>
                  <a:lnTo>
                    <a:pt x="0" y="0"/>
                  </a:lnTo>
                  <a:lnTo>
                    <a:pt x="5" y="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372" name="Freeform 381">
              <a:extLst>
                <a:ext uri="{FF2B5EF4-FFF2-40B4-BE49-F238E27FC236}">
                  <a16:creationId xmlns:a16="http://schemas.microsoft.com/office/drawing/2014/main" id="{4439CB26-D2DA-EF4B-056E-69B4438FF897}"/>
                </a:ext>
              </a:extLst>
            </p:cNvPr>
            <p:cNvSpPr>
              <a:spLocks/>
            </p:cNvSpPr>
            <p:nvPr/>
          </p:nvSpPr>
          <p:spPr bwMode="auto">
            <a:xfrm>
              <a:off x="3405188" y="2028825"/>
              <a:ext cx="42863" cy="80963"/>
            </a:xfrm>
            <a:custGeom>
              <a:avLst/>
              <a:gdLst>
                <a:gd name="T0" fmla="*/ 27 w 27"/>
                <a:gd name="T1" fmla="*/ 46 h 51"/>
                <a:gd name="T2" fmla="*/ 23 w 27"/>
                <a:gd name="T3" fmla="*/ 51 h 51"/>
                <a:gd name="T4" fmla="*/ 14 w 27"/>
                <a:gd name="T5" fmla="*/ 49 h 51"/>
                <a:gd name="T6" fmla="*/ 10 w 27"/>
                <a:gd name="T7" fmla="*/ 38 h 51"/>
                <a:gd name="T8" fmla="*/ 0 w 27"/>
                <a:gd name="T9" fmla="*/ 4 h 51"/>
                <a:gd name="T10" fmla="*/ 9 w 27"/>
                <a:gd name="T11" fmla="*/ 0 h 51"/>
                <a:gd name="T12" fmla="*/ 18 w 27"/>
                <a:gd name="T13" fmla="*/ 35 h 51"/>
                <a:gd name="T14" fmla="*/ 22 w 27"/>
                <a:gd name="T15" fmla="*/ 44 h 51"/>
                <a:gd name="T16" fmla="*/ 17 w 27"/>
                <a:gd name="T17" fmla="*/ 43 h 51"/>
                <a:gd name="T18" fmla="*/ 18 w 27"/>
                <a:gd name="T19" fmla="*/ 41 h 51"/>
                <a:gd name="T20" fmla="*/ 27 w 27"/>
                <a:gd name="T21" fmla="*/ 46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 h="51">
                  <a:moveTo>
                    <a:pt x="27" y="46"/>
                  </a:moveTo>
                  <a:lnTo>
                    <a:pt x="23" y="51"/>
                  </a:lnTo>
                  <a:lnTo>
                    <a:pt x="14" y="49"/>
                  </a:lnTo>
                  <a:lnTo>
                    <a:pt x="10" y="38"/>
                  </a:lnTo>
                  <a:lnTo>
                    <a:pt x="0" y="4"/>
                  </a:lnTo>
                  <a:lnTo>
                    <a:pt x="9" y="0"/>
                  </a:lnTo>
                  <a:lnTo>
                    <a:pt x="18" y="35"/>
                  </a:lnTo>
                  <a:lnTo>
                    <a:pt x="22" y="44"/>
                  </a:lnTo>
                  <a:lnTo>
                    <a:pt x="17" y="43"/>
                  </a:lnTo>
                  <a:lnTo>
                    <a:pt x="18" y="41"/>
                  </a:lnTo>
                  <a:lnTo>
                    <a:pt x="27" y="4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373" name="Freeform 382">
              <a:extLst>
                <a:ext uri="{FF2B5EF4-FFF2-40B4-BE49-F238E27FC236}">
                  <a16:creationId xmlns:a16="http://schemas.microsoft.com/office/drawing/2014/main" id="{6FB21B3C-6AFF-F272-0A20-8491CB0B587B}"/>
                </a:ext>
              </a:extLst>
            </p:cNvPr>
            <p:cNvSpPr>
              <a:spLocks/>
            </p:cNvSpPr>
            <p:nvPr/>
          </p:nvSpPr>
          <p:spPr bwMode="auto">
            <a:xfrm>
              <a:off x="3433763" y="2093913"/>
              <a:ext cx="14288" cy="7938"/>
            </a:xfrm>
            <a:custGeom>
              <a:avLst/>
              <a:gdLst>
                <a:gd name="T0" fmla="*/ 0 w 9"/>
                <a:gd name="T1" fmla="*/ 0 h 5"/>
                <a:gd name="T2" fmla="*/ 9 w 9"/>
                <a:gd name="T3" fmla="*/ 5 h 5"/>
                <a:gd name="T4" fmla="*/ 0 w 9"/>
                <a:gd name="T5" fmla="*/ 0 h 5"/>
              </a:gdLst>
              <a:ahLst/>
              <a:cxnLst>
                <a:cxn ang="0">
                  <a:pos x="T0" y="T1"/>
                </a:cxn>
                <a:cxn ang="0">
                  <a:pos x="T2" y="T3"/>
                </a:cxn>
                <a:cxn ang="0">
                  <a:pos x="T4" y="T5"/>
                </a:cxn>
              </a:cxnLst>
              <a:rect l="0" t="0" r="r" b="b"/>
              <a:pathLst>
                <a:path w="9" h="5">
                  <a:moveTo>
                    <a:pt x="0" y="0"/>
                  </a:moveTo>
                  <a:lnTo>
                    <a:pt x="9" y="5"/>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374" name="Freeform 383">
              <a:extLst>
                <a:ext uri="{FF2B5EF4-FFF2-40B4-BE49-F238E27FC236}">
                  <a16:creationId xmlns:a16="http://schemas.microsoft.com/office/drawing/2014/main" id="{334A90D8-D6C9-E80F-74B2-6E94E79183AE}"/>
                </a:ext>
              </a:extLst>
            </p:cNvPr>
            <p:cNvSpPr>
              <a:spLocks/>
            </p:cNvSpPr>
            <p:nvPr/>
          </p:nvSpPr>
          <p:spPr bwMode="auto">
            <a:xfrm>
              <a:off x="3392488" y="1871663"/>
              <a:ext cx="61913" cy="163513"/>
            </a:xfrm>
            <a:custGeom>
              <a:avLst/>
              <a:gdLst>
                <a:gd name="T0" fmla="*/ 8 w 39"/>
                <a:gd name="T1" fmla="*/ 103 h 103"/>
                <a:gd name="T2" fmla="*/ 2 w 39"/>
                <a:gd name="T3" fmla="*/ 73 h 103"/>
                <a:gd name="T4" fmla="*/ 0 w 39"/>
                <a:gd name="T5" fmla="*/ 57 h 103"/>
                <a:gd name="T6" fmla="*/ 2 w 39"/>
                <a:gd name="T7" fmla="*/ 41 h 103"/>
                <a:gd name="T8" fmla="*/ 7 w 39"/>
                <a:gd name="T9" fmla="*/ 26 h 103"/>
                <a:gd name="T10" fmla="*/ 13 w 39"/>
                <a:gd name="T11" fmla="*/ 13 h 103"/>
                <a:gd name="T12" fmla="*/ 23 w 39"/>
                <a:gd name="T13" fmla="*/ 5 h 103"/>
                <a:gd name="T14" fmla="*/ 38 w 39"/>
                <a:gd name="T15" fmla="*/ 0 h 103"/>
                <a:gd name="T16" fmla="*/ 39 w 39"/>
                <a:gd name="T17" fmla="*/ 10 h 103"/>
                <a:gd name="T18" fmla="*/ 28 w 39"/>
                <a:gd name="T19" fmla="*/ 13 h 103"/>
                <a:gd name="T20" fmla="*/ 20 w 39"/>
                <a:gd name="T21" fmla="*/ 21 h 103"/>
                <a:gd name="T22" fmla="*/ 15 w 39"/>
                <a:gd name="T23" fmla="*/ 31 h 103"/>
                <a:gd name="T24" fmla="*/ 10 w 39"/>
                <a:gd name="T25" fmla="*/ 44 h 103"/>
                <a:gd name="T26" fmla="*/ 8 w 39"/>
                <a:gd name="T27" fmla="*/ 57 h 103"/>
                <a:gd name="T28" fmla="*/ 10 w 39"/>
                <a:gd name="T29" fmla="*/ 73 h 103"/>
                <a:gd name="T30" fmla="*/ 17 w 39"/>
                <a:gd name="T31" fmla="*/ 99 h 103"/>
                <a:gd name="T32" fmla="*/ 8 w 39"/>
                <a:gd name="T33" fmla="*/ 103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9" h="103">
                  <a:moveTo>
                    <a:pt x="8" y="103"/>
                  </a:moveTo>
                  <a:lnTo>
                    <a:pt x="2" y="73"/>
                  </a:lnTo>
                  <a:lnTo>
                    <a:pt x="0" y="57"/>
                  </a:lnTo>
                  <a:lnTo>
                    <a:pt x="2" y="41"/>
                  </a:lnTo>
                  <a:lnTo>
                    <a:pt x="7" y="26"/>
                  </a:lnTo>
                  <a:lnTo>
                    <a:pt x="13" y="13"/>
                  </a:lnTo>
                  <a:lnTo>
                    <a:pt x="23" y="5"/>
                  </a:lnTo>
                  <a:lnTo>
                    <a:pt x="38" y="0"/>
                  </a:lnTo>
                  <a:lnTo>
                    <a:pt x="39" y="10"/>
                  </a:lnTo>
                  <a:lnTo>
                    <a:pt x="28" y="13"/>
                  </a:lnTo>
                  <a:lnTo>
                    <a:pt x="20" y="21"/>
                  </a:lnTo>
                  <a:lnTo>
                    <a:pt x="15" y="31"/>
                  </a:lnTo>
                  <a:lnTo>
                    <a:pt x="10" y="44"/>
                  </a:lnTo>
                  <a:lnTo>
                    <a:pt x="8" y="57"/>
                  </a:lnTo>
                  <a:lnTo>
                    <a:pt x="10" y="73"/>
                  </a:lnTo>
                  <a:lnTo>
                    <a:pt x="17" y="99"/>
                  </a:lnTo>
                  <a:lnTo>
                    <a:pt x="8" y="10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375" name="Freeform 384">
              <a:extLst>
                <a:ext uri="{FF2B5EF4-FFF2-40B4-BE49-F238E27FC236}">
                  <a16:creationId xmlns:a16="http://schemas.microsoft.com/office/drawing/2014/main" id="{4E07BC9D-75C3-5CE4-01B4-601E047AF282}"/>
                </a:ext>
              </a:extLst>
            </p:cNvPr>
            <p:cNvSpPr>
              <a:spLocks/>
            </p:cNvSpPr>
            <p:nvPr/>
          </p:nvSpPr>
          <p:spPr bwMode="auto">
            <a:xfrm>
              <a:off x="3405188" y="2028825"/>
              <a:ext cx="14288" cy="6350"/>
            </a:xfrm>
            <a:custGeom>
              <a:avLst/>
              <a:gdLst>
                <a:gd name="T0" fmla="*/ 0 w 9"/>
                <a:gd name="T1" fmla="*/ 4 h 4"/>
                <a:gd name="T2" fmla="*/ 9 w 9"/>
                <a:gd name="T3" fmla="*/ 0 h 4"/>
                <a:gd name="T4" fmla="*/ 0 w 9"/>
                <a:gd name="T5" fmla="*/ 4 h 4"/>
              </a:gdLst>
              <a:ahLst/>
              <a:cxnLst>
                <a:cxn ang="0">
                  <a:pos x="T0" y="T1"/>
                </a:cxn>
                <a:cxn ang="0">
                  <a:pos x="T2" y="T3"/>
                </a:cxn>
                <a:cxn ang="0">
                  <a:pos x="T4" y="T5"/>
                </a:cxn>
              </a:cxnLst>
              <a:rect l="0" t="0" r="r" b="b"/>
              <a:pathLst>
                <a:path w="9" h="4">
                  <a:moveTo>
                    <a:pt x="0" y="4"/>
                  </a:moveTo>
                  <a:lnTo>
                    <a:pt x="9" y="0"/>
                  </a:lnTo>
                  <a:lnTo>
                    <a:pt x="0" y="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376" name="Freeform 385">
              <a:extLst>
                <a:ext uri="{FF2B5EF4-FFF2-40B4-BE49-F238E27FC236}">
                  <a16:creationId xmlns:a16="http://schemas.microsoft.com/office/drawing/2014/main" id="{7B402CD3-46F1-5C79-FC92-A561647C5417}"/>
                </a:ext>
              </a:extLst>
            </p:cNvPr>
            <p:cNvSpPr>
              <a:spLocks/>
            </p:cNvSpPr>
            <p:nvPr/>
          </p:nvSpPr>
          <p:spPr bwMode="auto">
            <a:xfrm>
              <a:off x="3449638" y="1871663"/>
              <a:ext cx="84138" cy="25400"/>
            </a:xfrm>
            <a:custGeom>
              <a:avLst/>
              <a:gdLst>
                <a:gd name="T0" fmla="*/ 2 w 53"/>
                <a:gd name="T1" fmla="*/ 0 h 16"/>
                <a:gd name="T2" fmla="*/ 33 w 53"/>
                <a:gd name="T3" fmla="*/ 3 h 16"/>
                <a:gd name="T4" fmla="*/ 53 w 53"/>
                <a:gd name="T5" fmla="*/ 6 h 16"/>
                <a:gd name="T6" fmla="*/ 51 w 53"/>
                <a:gd name="T7" fmla="*/ 16 h 16"/>
                <a:gd name="T8" fmla="*/ 31 w 53"/>
                <a:gd name="T9" fmla="*/ 13 h 16"/>
                <a:gd name="T10" fmla="*/ 0 w 53"/>
                <a:gd name="T11" fmla="*/ 10 h 16"/>
                <a:gd name="T12" fmla="*/ 2 w 53"/>
                <a:gd name="T13" fmla="*/ 0 h 16"/>
              </a:gdLst>
              <a:ahLst/>
              <a:cxnLst>
                <a:cxn ang="0">
                  <a:pos x="T0" y="T1"/>
                </a:cxn>
                <a:cxn ang="0">
                  <a:pos x="T2" y="T3"/>
                </a:cxn>
                <a:cxn ang="0">
                  <a:pos x="T4" y="T5"/>
                </a:cxn>
                <a:cxn ang="0">
                  <a:pos x="T6" y="T7"/>
                </a:cxn>
                <a:cxn ang="0">
                  <a:pos x="T8" y="T9"/>
                </a:cxn>
                <a:cxn ang="0">
                  <a:pos x="T10" y="T11"/>
                </a:cxn>
                <a:cxn ang="0">
                  <a:pos x="T12" y="T13"/>
                </a:cxn>
              </a:cxnLst>
              <a:rect l="0" t="0" r="r" b="b"/>
              <a:pathLst>
                <a:path w="53" h="16">
                  <a:moveTo>
                    <a:pt x="2" y="0"/>
                  </a:moveTo>
                  <a:lnTo>
                    <a:pt x="33" y="3"/>
                  </a:lnTo>
                  <a:lnTo>
                    <a:pt x="53" y="6"/>
                  </a:lnTo>
                  <a:lnTo>
                    <a:pt x="51" y="16"/>
                  </a:lnTo>
                  <a:lnTo>
                    <a:pt x="31" y="13"/>
                  </a:lnTo>
                  <a:lnTo>
                    <a:pt x="0" y="10"/>
                  </a:lnTo>
                  <a:lnTo>
                    <a:pt x="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377" name="Freeform 386">
              <a:extLst>
                <a:ext uri="{FF2B5EF4-FFF2-40B4-BE49-F238E27FC236}">
                  <a16:creationId xmlns:a16="http://schemas.microsoft.com/office/drawing/2014/main" id="{A45C6166-9E63-B30E-4888-45A9D6BBFAAC}"/>
                </a:ext>
              </a:extLst>
            </p:cNvPr>
            <p:cNvSpPr>
              <a:spLocks/>
            </p:cNvSpPr>
            <p:nvPr/>
          </p:nvSpPr>
          <p:spPr bwMode="auto">
            <a:xfrm>
              <a:off x="3449638" y="1871663"/>
              <a:ext cx="4763" cy="15875"/>
            </a:xfrm>
            <a:custGeom>
              <a:avLst/>
              <a:gdLst>
                <a:gd name="T0" fmla="*/ 2 w 3"/>
                <a:gd name="T1" fmla="*/ 0 h 10"/>
                <a:gd name="T2" fmla="*/ 0 w 3"/>
                <a:gd name="T3" fmla="*/ 10 h 10"/>
                <a:gd name="T4" fmla="*/ 3 w 3"/>
                <a:gd name="T5" fmla="*/ 10 h 10"/>
                <a:gd name="T6" fmla="*/ 2 w 3"/>
                <a:gd name="T7" fmla="*/ 0 h 10"/>
              </a:gdLst>
              <a:ahLst/>
              <a:cxnLst>
                <a:cxn ang="0">
                  <a:pos x="T0" y="T1"/>
                </a:cxn>
                <a:cxn ang="0">
                  <a:pos x="T2" y="T3"/>
                </a:cxn>
                <a:cxn ang="0">
                  <a:pos x="T4" y="T5"/>
                </a:cxn>
                <a:cxn ang="0">
                  <a:pos x="T6" y="T7"/>
                </a:cxn>
              </a:cxnLst>
              <a:rect l="0" t="0" r="r" b="b"/>
              <a:pathLst>
                <a:path w="3" h="10">
                  <a:moveTo>
                    <a:pt x="2" y="0"/>
                  </a:moveTo>
                  <a:lnTo>
                    <a:pt x="0" y="10"/>
                  </a:lnTo>
                  <a:lnTo>
                    <a:pt x="3" y="10"/>
                  </a:lnTo>
                  <a:lnTo>
                    <a:pt x="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378" name="Freeform 387">
              <a:extLst>
                <a:ext uri="{FF2B5EF4-FFF2-40B4-BE49-F238E27FC236}">
                  <a16:creationId xmlns:a16="http://schemas.microsoft.com/office/drawing/2014/main" id="{2D47E5A0-B8FF-FA50-A275-E131C267F74D}"/>
                </a:ext>
              </a:extLst>
            </p:cNvPr>
            <p:cNvSpPr>
              <a:spLocks/>
            </p:cNvSpPr>
            <p:nvPr/>
          </p:nvSpPr>
          <p:spPr bwMode="auto">
            <a:xfrm>
              <a:off x="3527425" y="1881188"/>
              <a:ext cx="7938" cy="15875"/>
            </a:xfrm>
            <a:custGeom>
              <a:avLst/>
              <a:gdLst>
                <a:gd name="T0" fmla="*/ 4 w 5"/>
                <a:gd name="T1" fmla="*/ 0 h 10"/>
                <a:gd name="T2" fmla="*/ 5 w 5"/>
                <a:gd name="T3" fmla="*/ 2 h 10"/>
                <a:gd name="T4" fmla="*/ 0 w 5"/>
                <a:gd name="T5" fmla="*/ 10 h 10"/>
                <a:gd name="T6" fmla="*/ 2 w 5"/>
                <a:gd name="T7" fmla="*/ 10 h 10"/>
                <a:gd name="T8" fmla="*/ 4 w 5"/>
                <a:gd name="T9" fmla="*/ 0 h 10"/>
              </a:gdLst>
              <a:ahLst/>
              <a:cxnLst>
                <a:cxn ang="0">
                  <a:pos x="T0" y="T1"/>
                </a:cxn>
                <a:cxn ang="0">
                  <a:pos x="T2" y="T3"/>
                </a:cxn>
                <a:cxn ang="0">
                  <a:pos x="T4" y="T5"/>
                </a:cxn>
                <a:cxn ang="0">
                  <a:pos x="T6" y="T7"/>
                </a:cxn>
                <a:cxn ang="0">
                  <a:pos x="T8" y="T9"/>
                </a:cxn>
              </a:cxnLst>
              <a:rect l="0" t="0" r="r" b="b"/>
              <a:pathLst>
                <a:path w="5" h="10">
                  <a:moveTo>
                    <a:pt x="4" y="0"/>
                  </a:moveTo>
                  <a:lnTo>
                    <a:pt x="5" y="2"/>
                  </a:lnTo>
                  <a:lnTo>
                    <a:pt x="0" y="10"/>
                  </a:lnTo>
                  <a:lnTo>
                    <a:pt x="2" y="10"/>
                  </a:lnTo>
                  <a:lnTo>
                    <a:pt x="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379" name="Freeform 388">
              <a:extLst>
                <a:ext uri="{FF2B5EF4-FFF2-40B4-BE49-F238E27FC236}">
                  <a16:creationId xmlns:a16="http://schemas.microsoft.com/office/drawing/2014/main" id="{C56633E0-19A9-3C6B-B882-BC5A6B72FA3B}"/>
                </a:ext>
              </a:extLst>
            </p:cNvPr>
            <p:cNvSpPr>
              <a:spLocks/>
            </p:cNvSpPr>
            <p:nvPr/>
          </p:nvSpPr>
          <p:spPr bwMode="auto">
            <a:xfrm>
              <a:off x="3457575" y="1920875"/>
              <a:ext cx="68263" cy="100013"/>
            </a:xfrm>
            <a:custGeom>
              <a:avLst/>
              <a:gdLst>
                <a:gd name="T0" fmla="*/ 0 w 43"/>
                <a:gd name="T1" fmla="*/ 60 h 63"/>
                <a:gd name="T2" fmla="*/ 5 w 43"/>
                <a:gd name="T3" fmla="*/ 44 h 63"/>
                <a:gd name="T4" fmla="*/ 13 w 43"/>
                <a:gd name="T5" fmla="*/ 26 h 63"/>
                <a:gd name="T6" fmla="*/ 28 w 43"/>
                <a:gd name="T7" fmla="*/ 8 h 63"/>
                <a:gd name="T8" fmla="*/ 33 w 43"/>
                <a:gd name="T9" fmla="*/ 3 h 63"/>
                <a:gd name="T10" fmla="*/ 38 w 43"/>
                <a:gd name="T11" fmla="*/ 0 h 63"/>
                <a:gd name="T12" fmla="*/ 43 w 43"/>
                <a:gd name="T13" fmla="*/ 8 h 63"/>
                <a:gd name="T14" fmla="*/ 38 w 43"/>
                <a:gd name="T15" fmla="*/ 11 h 63"/>
                <a:gd name="T16" fmla="*/ 34 w 43"/>
                <a:gd name="T17" fmla="*/ 16 h 63"/>
                <a:gd name="T18" fmla="*/ 21 w 43"/>
                <a:gd name="T19" fmla="*/ 31 h 63"/>
                <a:gd name="T20" fmla="*/ 13 w 43"/>
                <a:gd name="T21" fmla="*/ 49 h 63"/>
                <a:gd name="T22" fmla="*/ 8 w 43"/>
                <a:gd name="T23" fmla="*/ 63 h 63"/>
                <a:gd name="T24" fmla="*/ 0 w 43"/>
                <a:gd name="T25" fmla="*/ 6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63">
                  <a:moveTo>
                    <a:pt x="0" y="60"/>
                  </a:moveTo>
                  <a:lnTo>
                    <a:pt x="5" y="44"/>
                  </a:lnTo>
                  <a:lnTo>
                    <a:pt x="13" y="26"/>
                  </a:lnTo>
                  <a:lnTo>
                    <a:pt x="28" y="8"/>
                  </a:lnTo>
                  <a:lnTo>
                    <a:pt x="33" y="3"/>
                  </a:lnTo>
                  <a:lnTo>
                    <a:pt x="38" y="0"/>
                  </a:lnTo>
                  <a:lnTo>
                    <a:pt x="43" y="8"/>
                  </a:lnTo>
                  <a:lnTo>
                    <a:pt x="38" y="11"/>
                  </a:lnTo>
                  <a:lnTo>
                    <a:pt x="34" y="16"/>
                  </a:lnTo>
                  <a:lnTo>
                    <a:pt x="21" y="31"/>
                  </a:lnTo>
                  <a:lnTo>
                    <a:pt x="13" y="49"/>
                  </a:lnTo>
                  <a:lnTo>
                    <a:pt x="8" y="63"/>
                  </a:lnTo>
                  <a:lnTo>
                    <a:pt x="0" y="6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380" name="Freeform 389">
              <a:extLst>
                <a:ext uri="{FF2B5EF4-FFF2-40B4-BE49-F238E27FC236}">
                  <a16:creationId xmlns:a16="http://schemas.microsoft.com/office/drawing/2014/main" id="{D66D16CB-4602-58AE-CDD0-BB63AAC8574F}"/>
                </a:ext>
              </a:extLst>
            </p:cNvPr>
            <p:cNvSpPr>
              <a:spLocks/>
            </p:cNvSpPr>
            <p:nvPr/>
          </p:nvSpPr>
          <p:spPr bwMode="auto">
            <a:xfrm>
              <a:off x="3473450" y="1712913"/>
              <a:ext cx="73025" cy="106363"/>
            </a:xfrm>
            <a:custGeom>
              <a:avLst/>
              <a:gdLst>
                <a:gd name="T0" fmla="*/ 39 w 46"/>
                <a:gd name="T1" fmla="*/ 67 h 67"/>
                <a:gd name="T2" fmla="*/ 23 w 46"/>
                <a:gd name="T3" fmla="*/ 46 h 67"/>
                <a:gd name="T4" fmla="*/ 8 w 46"/>
                <a:gd name="T5" fmla="*/ 26 h 67"/>
                <a:gd name="T6" fmla="*/ 0 w 46"/>
                <a:gd name="T7" fmla="*/ 5 h 67"/>
                <a:gd name="T8" fmla="*/ 8 w 46"/>
                <a:gd name="T9" fmla="*/ 0 h 67"/>
                <a:gd name="T10" fmla="*/ 16 w 46"/>
                <a:gd name="T11" fmla="*/ 21 h 67"/>
                <a:gd name="T12" fmla="*/ 29 w 46"/>
                <a:gd name="T13" fmla="*/ 39 h 67"/>
                <a:gd name="T14" fmla="*/ 46 w 46"/>
                <a:gd name="T15" fmla="*/ 61 h 67"/>
                <a:gd name="T16" fmla="*/ 39 w 46"/>
                <a:gd name="T17"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 h="67">
                  <a:moveTo>
                    <a:pt x="39" y="67"/>
                  </a:moveTo>
                  <a:lnTo>
                    <a:pt x="23" y="46"/>
                  </a:lnTo>
                  <a:lnTo>
                    <a:pt x="8" y="26"/>
                  </a:lnTo>
                  <a:lnTo>
                    <a:pt x="0" y="5"/>
                  </a:lnTo>
                  <a:lnTo>
                    <a:pt x="8" y="0"/>
                  </a:lnTo>
                  <a:lnTo>
                    <a:pt x="16" y="21"/>
                  </a:lnTo>
                  <a:lnTo>
                    <a:pt x="29" y="39"/>
                  </a:lnTo>
                  <a:lnTo>
                    <a:pt x="46" y="61"/>
                  </a:lnTo>
                  <a:lnTo>
                    <a:pt x="39" y="6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381" name="Freeform 390">
              <a:extLst>
                <a:ext uri="{FF2B5EF4-FFF2-40B4-BE49-F238E27FC236}">
                  <a16:creationId xmlns:a16="http://schemas.microsoft.com/office/drawing/2014/main" id="{D3BCC5C3-E110-1633-5BD6-46D1C50ACB4C}"/>
                </a:ext>
              </a:extLst>
            </p:cNvPr>
            <p:cNvSpPr>
              <a:spLocks/>
            </p:cNvSpPr>
            <p:nvPr/>
          </p:nvSpPr>
          <p:spPr bwMode="auto">
            <a:xfrm>
              <a:off x="3470275" y="1606550"/>
              <a:ext cx="60325" cy="109538"/>
            </a:xfrm>
            <a:custGeom>
              <a:avLst/>
              <a:gdLst>
                <a:gd name="T0" fmla="*/ 2 w 38"/>
                <a:gd name="T1" fmla="*/ 69 h 69"/>
                <a:gd name="T2" fmla="*/ 0 w 38"/>
                <a:gd name="T3" fmla="*/ 51 h 69"/>
                <a:gd name="T4" fmla="*/ 4 w 38"/>
                <a:gd name="T5" fmla="*/ 30 h 69"/>
                <a:gd name="T6" fmla="*/ 7 w 38"/>
                <a:gd name="T7" fmla="*/ 21 h 69"/>
                <a:gd name="T8" fmla="*/ 15 w 38"/>
                <a:gd name="T9" fmla="*/ 12 h 69"/>
                <a:gd name="T10" fmla="*/ 33 w 38"/>
                <a:gd name="T11" fmla="*/ 0 h 69"/>
                <a:gd name="T12" fmla="*/ 38 w 38"/>
                <a:gd name="T13" fmla="*/ 8 h 69"/>
                <a:gd name="T14" fmla="*/ 20 w 38"/>
                <a:gd name="T15" fmla="*/ 20 h 69"/>
                <a:gd name="T16" fmla="*/ 15 w 38"/>
                <a:gd name="T17" fmla="*/ 26 h 69"/>
                <a:gd name="T18" fmla="*/ 12 w 38"/>
                <a:gd name="T19" fmla="*/ 33 h 69"/>
                <a:gd name="T20" fmla="*/ 8 w 38"/>
                <a:gd name="T21" fmla="*/ 51 h 69"/>
                <a:gd name="T22" fmla="*/ 10 w 38"/>
                <a:gd name="T23" fmla="*/ 69 h 69"/>
                <a:gd name="T24" fmla="*/ 2 w 38"/>
                <a:gd name="T25" fmla="*/ 69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 h="69">
                  <a:moveTo>
                    <a:pt x="2" y="69"/>
                  </a:moveTo>
                  <a:lnTo>
                    <a:pt x="0" y="51"/>
                  </a:lnTo>
                  <a:lnTo>
                    <a:pt x="4" y="30"/>
                  </a:lnTo>
                  <a:lnTo>
                    <a:pt x="7" y="21"/>
                  </a:lnTo>
                  <a:lnTo>
                    <a:pt x="15" y="12"/>
                  </a:lnTo>
                  <a:lnTo>
                    <a:pt x="33" y="0"/>
                  </a:lnTo>
                  <a:lnTo>
                    <a:pt x="38" y="8"/>
                  </a:lnTo>
                  <a:lnTo>
                    <a:pt x="20" y="20"/>
                  </a:lnTo>
                  <a:lnTo>
                    <a:pt x="15" y="26"/>
                  </a:lnTo>
                  <a:lnTo>
                    <a:pt x="12" y="33"/>
                  </a:lnTo>
                  <a:lnTo>
                    <a:pt x="8" y="51"/>
                  </a:lnTo>
                  <a:lnTo>
                    <a:pt x="10" y="69"/>
                  </a:lnTo>
                  <a:lnTo>
                    <a:pt x="2" y="6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382" name="Freeform 391">
              <a:extLst>
                <a:ext uri="{FF2B5EF4-FFF2-40B4-BE49-F238E27FC236}">
                  <a16:creationId xmlns:a16="http://schemas.microsoft.com/office/drawing/2014/main" id="{5AE51CC9-8E0B-AC81-B3A5-E7BE82C499F2}"/>
                </a:ext>
              </a:extLst>
            </p:cNvPr>
            <p:cNvSpPr>
              <a:spLocks/>
            </p:cNvSpPr>
            <p:nvPr/>
          </p:nvSpPr>
          <p:spPr bwMode="auto">
            <a:xfrm>
              <a:off x="3473450" y="1712913"/>
              <a:ext cx="12700" cy="11113"/>
            </a:xfrm>
            <a:custGeom>
              <a:avLst/>
              <a:gdLst>
                <a:gd name="T0" fmla="*/ 0 w 8"/>
                <a:gd name="T1" fmla="*/ 5 h 7"/>
                <a:gd name="T2" fmla="*/ 0 w 8"/>
                <a:gd name="T3" fmla="*/ 7 h 7"/>
                <a:gd name="T4" fmla="*/ 0 w 8"/>
                <a:gd name="T5" fmla="*/ 2 h 7"/>
                <a:gd name="T6" fmla="*/ 8 w 8"/>
                <a:gd name="T7" fmla="*/ 2 h 7"/>
                <a:gd name="T8" fmla="*/ 8 w 8"/>
                <a:gd name="T9" fmla="*/ 0 h 7"/>
                <a:gd name="T10" fmla="*/ 0 w 8"/>
                <a:gd name="T11" fmla="*/ 5 h 7"/>
              </a:gdLst>
              <a:ahLst/>
              <a:cxnLst>
                <a:cxn ang="0">
                  <a:pos x="T0" y="T1"/>
                </a:cxn>
                <a:cxn ang="0">
                  <a:pos x="T2" y="T3"/>
                </a:cxn>
                <a:cxn ang="0">
                  <a:pos x="T4" y="T5"/>
                </a:cxn>
                <a:cxn ang="0">
                  <a:pos x="T6" y="T7"/>
                </a:cxn>
                <a:cxn ang="0">
                  <a:pos x="T8" y="T9"/>
                </a:cxn>
                <a:cxn ang="0">
                  <a:pos x="T10" y="T11"/>
                </a:cxn>
              </a:cxnLst>
              <a:rect l="0" t="0" r="r" b="b"/>
              <a:pathLst>
                <a:path w="8" h="7">
                  <a:moveTo>
                    <a:pt x="0" y="5"/>
                  </a:moveTo>
                  <a:lnTo>
                    <a:pt x="0" y="7"/>
                  </a:lnTo>
                  <a:lnTo>
                    <a:pt x="0" y="2"/>
                  </a:lnTo>
                  <a:lnTo>
                    <a:pt x="8" y="2"/>
                  </a:lnTo>
                  <a:lnTo>
                    <a:pt x="8" y="0"/>
                  </a:lnTo>
                  <a:lnTo>
                    <a:pt x="0"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383" name="Freeform 392">
              <a:extLst>
                <a:ext uri="{FF2B5EF4-FFF2-40B4-BE49-F238E27FC236}">
                  <a16:creationId xmlns:a16="http://schemas.microsoft.com/office/drawing/2014/main" id="{E6289094-AA77-235D-2A57-8A8AB5881031}"/>
                </a:ext>
              </a:extLst>
            </p:cNvPr>
            <p:cNvSpPr>
              <a:spLocks/>
            </p:cNvSpPr>
            <p:nvPr/>
          </p:nvSpPr>
          <p:spPr bwMode="auto">
            <a:xfrm>
              <a:off x="3527425" y="1528763"/>
              <a:ext cx="127000" cy="90488"/>
            </a:xfrm>
            <a:custGeom>
              <a:avLst/>
              <a:gdLst>
                <a:gd name="T0" fmla="*/ 0 w 80"/>
                <a:gd name="T1" fmla="*/ 48 h 57"/>
                <a:gd name="T2" fmla="*/ 22 w 80"/>
                <a:gd name="T3" fmla="*/ 39 h 57"/>
                <a:gd name="T4" fmla="*/ 44 w 80"/>
                <a:gd name="T5" fmla="*/ 28 h 57"/>
                <a:gd name="T6" fmla="*/ 62 w 80"/>
                <a:gd name="T7" fmla="*/ 15 h 57"/>
                <a:gd name="T8" fmla="*/ 69 w 80"/>
                <a:gd name="T9" fmla="*/ 7 h 57"/>
                <a:gd name="T10" fmla="*/ 72 w 80"/>
                <a:gd name="T11" fmla="*/ 0 h 57"/>
                <a:gd name="T12" fmla="*/ 80 w 80"/>
                <a:gd name="T13" fmla="*/ 5 h 57"/>
                <a:gd name="T14" fmla="*/ 75 w 80"/>
                <a:gd name="T15" fmla="*/ 13 h 57"/>
                <a:gd name="T16" fmla="*/ 67 w 80"/>
                <a:gd name="T17" fmla="*/ 23 h 57"/>
                <a:gd name="T18" fmla="*/ 49 w 80"/>
                <a:gd name="T19" fmla="*/ 36 h 57"/>
                <a:gd name="T20" fmla="*/ 26 w 80"/>
                <a:gd name="T21" fmla="*/ 48 h 57"/>
                <a:gd name="T22" fmla="*/ 2 w 80"/>
                <a:gd name="T23" fmla="*/ 57 h 57"/>
                <a:gd name="T24" fmla="*/ 0 w 80"/>
                <a:gd name="T25" fmla="*/ 48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0" h="57">
                  <a:moveTo>
                    <a:pt x="0" y="48"/>
                  </a:moveTo>
                  <a:lnTo>
                    <a:pt x="22" y="39"/>
                  </a:lnTo>
                  <a:lnTo>
                    <a:pt x="44" y="28"/>
                  </a:lnTo>
                  <a:lnTo>
                    <a:pt x="62" y="15"/>
                  </a:lnTo>
                  <a:lnTo>
                    <a:pt x="69" y="7"/>
                  </a:lnTo>
                  <a:lnTo>
                    <a:pt x="72" y="0"/>
                  </a:lnTo>
                  <a:lnTo>
                    <a:pt x="80" y="5"/>
                  </a:lnTo>
                  <a:lnTo>
                    <a:pt x="75" y="13"/>
                  </a:lnTo>
                  <a:lnTo>
                    <a:pt x="67" y="23"/>
                  </a:lnTo>
                  <a:lnTo>
                    <a:pt x="49" y="36"/>
                  </a:lnTo>
                  <a:lnTo>
                    <a:pt x="26" y="48"/>
                  </a:lnTo>
                  <a:lnTo>
                    <a:pt x="2" y="57"/>
                  </a:lnTo>
                  <a:lnTo>
                    <a:pt x="0" y="4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384" name="Freeform 393">
              <a:extLst>
                <a:ext uri="{FF2B5EF4-FFF2-40B4-BE49-F238E27FC236}">
                  <a16:creationId xmlns:a16="http://schemas.microsoft.com/office/drawing/2014/main" id="{ACDAB891-B14B-5AA1-3E05-7DA0575048F3}"/>
                </a:ext>
              </a:extLst>
            </p:cNvPr>
            <p:cNvSpPr>
              <a:spLocks/>
            </p:cNvSpPr>
            <p:nvPr/>
          </p:nvSpPr>
          <p:spPr bwMode="auto">
            <a:xfrm>
              <a:off x="3522663" y="1604963"/>
              <a:ext cx="7938" cy="14288"/>
            </a:xfrm>
            <a:custGeom>
              <a:avLst/>
              <a:gdLst>
                <a:gd name="T0" fmla="*/ 0 w 5"/>
                <a:gd name="T1" fmla="*/ 1 h 9"/>
                <a:gd name="T2" fmla="*/ 2 w 5"/>
                <a:gd name="T3" fmla="*/ 0 h 9"/>
                <a:gd name="T4" fmla="*/ 3 w 5"/>
                <a:gd name="T5" fmla="*/ 0 h 9"/>
                <a:gd name="T6" fmla="*/ 5 w 5"/>
                <a:gd name="T7" fmla="*/ 9 h 9"/>
                <a:gd name="T8" fmla="*/ 0 w 5"/>
                <a:gd name="T9" fmla="*/ 1 h 9"/>
              </a:gdLst>
              <a:ahLst/>
              <a:cxnLst>
                <a:cxn ang="0">
                  <a:pos x="T0" y="T1"/>
                </a:cxn>
                <a:cxn ang="0">
                  <a:pos x="T2" y="T3"/>
                </a:cxn>
                <a:cxn ang="0">
                  <a:pos x="T4" y="T5"/>
                </a:cxn>
                <a:cxn ang="0">
                  <a:pos x="T6" y="T7"/>
                </a:cxn>
                <a:cxn ang="0">
                  <a:pos x="T8" y="T9"/>
                </a:cxn>
              </a:cxnLst>
              <a:rect l="0" t="0" r="r" b="b"/>
              <a:pathLst>
                <a:path w="5" h="9">
                  <a:moveTo>
                    <a:pt x="0" y="1"/>
                  </a:moveTo>
                  <a:lnTo>
                    <a:pt x="2" y="0"/>
                  </a:lnTo>
                  <a:lnTo>
                    <a:pt x="3" y="0"/>
                  </a:lnTo>
                  <a:lnTo>
                    <a:pt x="5" y="9"/>
                  </a:lnTo>
                  <a:lnTo>
                    <a:pt x="0"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385" name="Freeform 394">
              <a:extLst>
                <a:ext uri="{FF2B5EF4-FFF2-40B4-BE49-F238E27FC236}">
                  <a16:creationId xmlns:a16="http://schemas.microsoft.com/office/drawing/2014/main" id="{BACD360F-6649-6988-0F74-CD13172BBAB5}"/>
                </a:ext>
              </a:extLst>
            </p:cNvPr>
            <p:cNvSpPr>
              <a:spLocks/>
            </p:cNvSpPr>
            <p:nvPr/>
          </p:nvSpPr>
          <p:spPr bwMode="auto">
            <a:xfrm>
              <a:off x="3644900" y="1516063"/>
              <a:ext cx="57150" cy="101600"/>
            </a:xfrm>
            <a:custGeom>
              <a:avLst/>
              <a:gdLst>
                <a:gd name="T0" fmla="*/ 0 w 36"/>
                <a:gd name="T1" fmla="*/ 7 h 64"/>
                <a:gd name="T2" fmla="*/ 11 w 36"/>
                <a:gd name="T3" fmla="*/ 0 h 64"/>
                <a:gd name="T4" fmla="*/ 19 w 36"/>
                <a:gd name="T5" fmla="*/ 16 h 64"/>
                <a:gd name="T6" fmla="*/ 36 w 36"/>
                <a:gd name="T7" fmla="*/ 62 h 64"/>
                <a:gd name="T8" fmla="*/ 26 w 36"/>
                <a:gd name="T9" fmla="*/ 64 h 64"/>
                <a:gd name="T10" fmla="*/ 10 w 36"/>
                <a:gd name="T11" fmla="*/ 18 h 64"/>
                <a:gd name="T12" fmla="*/ 6 w 36"/>
                <a:gd name="T13" fmla="*/ 8 h 64"/>
                <a:gd name="T14" fmla="*/ 6 w 36"/>
                <a:gd name="T15" fmla="*/ 15 h 64"/>
                <a:gd name="T16" fmla="*/ 0 w 36"/>
                <a:gd name="T17" fmla="*/ 7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64">
                  <a:moveTo>
                    <a:pt x="0" y="7"/>
                  </a:moveTo>
                  <a:lnTo>
                    <a:pt x="11" y="0"/>
                  </a:lnTo>
                  <a:lnTo>
                    <a:pt x="19" y="16"/>
                  </a:lnTo>
                  <a:lnTo>
                    <a:pt x="36" y="62"/>
                  </a:lnTo>
                  <a:lnTo>
                    <a:pt x="26" y="64"/>
                  </a:lnTo>
                  <a:lnTo>
                    <a:pt x="10" y="18"/>
                  </a:lnTo>
                  <a:lnTo>
                    <a:pt x="6" y="8"/>
                  </a:lnTo>
                  <a:lnTo>
                    <a:pt x="6" y="15"/>
                  </a:lnTo>
                  <a:lnTo>
                    <a:pt x="0" y="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386" name="Freeform 395">
              <a:extLst>
                <a:ext uri="{FF2B5EF4-FFF2-40B4-BE49-F238E27FC236}">
                  <a16:creationId xmlns:a16="http://schemas.microsoft.com/office/drawing/2014/main" id="{8DB837D5-BA11-333D-3B48-C4FDDD63A711}"/>
                </a:ext>
              </a:extLst>
            </p:cNvPr>
            <p:cNvSpPr>
              <a:spLocks/>
            </p:cNvSpPr>
            <p:nvPr/>
          </p:nvSpPr>
          <p:spPr bwMode="auto">
            <a:xfrm>
              <a:off x="3641725" y="1527175"/>
              <a:ext cx="12700" cy="12700"/>
            </a:xfrm>
            <a:custGeom>
              <a:avLst/>
              <a:gdLst>
                <a:gd name="T0" fmla="*/ 0 w 8"/>
                <a:gd name="T1" fmla="*/ 1 h 8"/>
                <a:gd name="T2" fmla="*/ 2 w 8"/>
                <a:gd name="T3" fmla="*/ 0 h 8"/>
                <a:gd name="T4" fmla="*/ 8 w 8"/>
                <a:gd name="T5" fmla="*/ 8 h 8"/>
                <a:gd name="T6" fmla="*/ 8 w 8"/>
                <a:gd name="T7" fmla="*/ 6 h 8"/>
                <a:gd name="T8" fmla="*/ 0 w 8"/>
                <a:gd name="T9" fmla="*/ 1 h 8"/>
              </a:gdLst>
              <a:ahLst/>
              <a:cxnLst>
                <a:cxn ang="0">
                  <a:pos x="T0" y="T1"/>
                </a:cxn>
                <a:cxn ang="0">
                  <a:pos x="T2" y="T3"/>
                </a:cxn>
                <a:cxn ang="0">
                  <a:pos x="T4" y="T5"/>
                </a:cxn>
                <a:cxn ang="0">
                  <a:pos x="T6" y="T7"/>
                </a:cxn>
                <a:cxn ang="0">
                  <a:pos x="T8" y="T9"/>
                </a:cxn>
              </a:cxnLst>
              <a:rect l="0" t="0" r="r" b="b"/>
              <a:pathLst>
                <a:path w="8" h="8">
                  <a:moveTo>
                    <a:pt x="0" y="1"/>
                  </a:moveTo>
                  <a:lnTo>
                    <a:pt x="2" y="0"/>
                  </a:lnTo>
                  <a:lnTo>
                    <a:pt x="8" y="8"/>
                  </a:lnTo>
                  <a:lnTo>
                    <a:pt x="8" y="6"/>
                  </a:lnTo>
                  <a:lnTo>
                    <a:pt x="0"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387" name="Freeform 396">
              <a:extLst>
                <a:ext uri="{FF2B5EF4-FFF2-40B4-BE49-F238E27FC236}">
                  <a16:creationId xmlns:a16="http://schemas.microsoft.com/office/drawing/2014/main" id="{33BBA440-697A-3019-69DB-C538E935CAE9}"/>
                </a:ext>
              </a:extLst>
            </p:cNvPr>
            <p:cNvSpPr>
              <a:spLocks/>
            </p:cNvSpPr>
            <p:nvPr/>
          </p:nvSpPr>
          <p:spPr bwMode="auto">
            <a:xfrm>
              <a:off x="3646488" y="1614488"/>
              <a:ext cx="71438" cy="217488"/>
            </a:xfrm>
            <a:custGeom>
              <a:avLst/>
              <a:gdLst>
                <a:gd name="T0" fmla="*/ 35 w 45"/>
                <a:gd name="T1" fmla="*/ 0 h 137"/>
                <a:gd name="T2" fmla="*/ 41 w 45"/>
                <a:gd name="T3" fmla="*/ 16 h 137"/>
                <a:gd name="T4" fmla="*/ 45 w 45"/>
                <a:gd name="T5" fmla="*/ 36 h 137"/>
                <a:gd name="T6" fmla="*/ 45 w 45"/>
                <a:gd name="T7" fmla="*/ 78 h 137"/>
                <a:gd name="T8" fmla="*/ 41 w 45"/>
                <a:gd name="T9" fmla="*/ 98 h 137"/>
                <a:gd name="T10" fmla="*/ 32 w 45"/>
                <a:gd name="T11" fmla="*/ 118 h 137"/>
                <a:gd name="T12" fmla="*/ 20 w 45"/>
                <a:gd name="T13" fmla="*/ 131 h 137"/>
                <a:gd name="T14" fmla="*/ 5 w 45"/>
                <a:gd name="T15" fmla="*/ 137 h 137"/>
                <a:gd name="T16" fmla="*/ 0 w 45"/>
                <a:gd name="T17" fmla="*/ 129 h 137"/>
                <a:gd name="T18" fmla="*/ 15 w 45"/>
                <a:gd name="T19" fmla="*/ 123 h 137"/>
                <a:gd name="T20" fmla="*/ 23 w 45"/>
                <a:gd name="T21" fmla="*/ 113 h 137"/>
                <a:gd name="T22" fmla="*/ 32 w 45"/>
                <a:gd name="T23" fmla="*/ 96 h 137"/>
                <a:gd name="T24" fmla="*/ 35 w 45"/>
                <a:gd name="T25" fmla="*/ 78 h 137"/>
                <a:gd name="T26" fmla="*/ 35 w 45"/>
                <a:gd name="T27" fmla="*/ 36 h 137"/>
                <a:gd name="T28" fmla="*/ 32 w 45"/>
                <a:gd name="T29" fmla="*/ 18 h 137"/>
                <a:gd name="T30" fmla="*/ 25 w 45"/>
                <a:gd name="T31" fmla="*/ 2 h 137"/>
                <a:gd name="T32" fmla="*/ 35 w 45"/>
                <a:gd name="T33" fmla="*/ 0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5" h="137">
                  <a:moveTo>
                    <a:pt x="35" y="0"/>
                  </a:moveTo>
                  <a:lnTo>
                    <a:pt x="41" y="16"/>
                  </a:lnTo>
                  <a:lnTo>
                    <a:pt x="45" y="36"/>
                  </a:lnTo>
                  <a:lnTo>
                    <a:pt x="45" y="78"/>
                  </a:lnTo>
                  <a:lnTo>
                    <a:pt x="41" y="98"/>
                  </a:lnTo>
                  <a:lnTo>
                    <a:pt x="32" y="118"/>
                  </a:lnTo>
                  <a:lnTo>
                    <a:pt x="20" y="131"/>
                  </a:lnTo>
                  <a:lnTo>
                    <a:pt x="5" y="137"/>
                  </a:lnTo>
                  <a:lnTo>
                    <a:pt x="0" y="129"/>
                  </a:lnTo>
                  <a:lnTo>
                    <a:pt x="15" y="123"/>
                  </a:lnTo>
                  <a:lnTo>
                    <a:pt x="23" y="113"/>
                  </a:lnTo>
                  <a:lnTo>
                    <a:pt x="32" y="96"/>
                  </a:lnTo>
                  <a:lnTo>
                    <a:pt x="35" y="78"/>
                  </a:lnTo>
                  <a:lnTo>
                    <a:pt x="35" y="36"/>
                  </a:lnTo>
                  <a:lnTo>
                    <a:pt x="32" y="18"/>
                  </a:lnTo>
                  <a:lnTo>
                    <a:pt x="25" y="2"/>
                  </a:lnTo>
                  <a:lnTo>
                    <a:pt x="3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388" name="Freeform 397">
              <a:extLst>
                <a:ext uri="{FF2B5EF4-FFF2-40B4-BE49-F238E27FC236}">
                  <a16:creationId xmlns:a16="http://schemas.microsoft.com/office/drawing/2014/main" id="{03F0F9E4-F65C-291F-0AF5-41593BC52A67}"/>
                </a:ext>
              </a:extLst>
            </p:cNvPr>
            <p:cNvSpPr>
              <a:spLocks/>
            </p:cNvSpPr>
            <p:nvPr/>
          </p:nvSpPr>
          <p:spPr bwMode="auto">
            <a:xfrm>
              <a:off x="3686175" y="1614488"/>
              <a:ext cx="15875" cy="3175"/>
            </a:xfrm>
            <a:custGeom>
              <a:avLst/>
              <a:gdLst>
                <a:gd name="T0" fmla="*/ 0 w 10"/>
                <a:gd name="T1" fmla="*/ 2 h 2"/>
                <a:gd name="T2" fmla="*/ 10 w 10"/>
                <a:gd name="T3" fmla="*/ 0 h 2"/>
                <a:gd name="T4" fmla="*/ 0 w 10"/>
                <a:gd name="T5" fmla="*/ 2 h 2"/>
              </a:gdLst>
              <a:ahLst/>
              <a:cxnLst>
                <a:cxn ang="0">
                  <a:pos x="T0" y="T1"/>
                </a:cxn>
                <a:cxn ang="0">
                  <a:pos x="T2" y="T3"/>
                </a:cxn>
                <a:cxn ang="0">
                  <a:pos x="T4" y="T5"/>
                </a:cxn>
              </a:cxnLst>
              <a:rect l="0" t="0" r="r" b="b"/>
              <a:pathLst>
                <a:path w="10" h="2">
                  <a:moveTo>
                    <a:pt x="0" y="2"/>
                  </a:moveTo>
                  <a:lnTo>
                    <a:pt x="10" y="0"/>
                  </a:lnTo>
                  <a:lnTo>
                    <a:pt x="0"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389" name="Freeform 398">
              <a:extLst>
                <a:ext uri="{FF2B5EF4-FFF2-40B4-BE49-F238E27FC236}">
                  <a16:creationId xmlns:a16="http://schemas.microsoft.com/office/drawing/2014/main" id="{A13C9347-0CB3-9F9D-1F8B-2DFE68A852CE}"/>
                </a:ext>
              </a:extLst>
            </p:cNvPr>
            <p:cNvSpPr>
              <a:spLocks/>
            </p:cNvSpPr>
            <p:nvPr/>
          </p:nvSpPr>
          <p:spPr bwMode="auto">
            <a:xfrm>
              <a:off x="3540125" y="1809750"/>
              <a:ext cx="112713" cy="22225"/>
            </a:xfrm>
            <a:custGeom>
              <a:avLst/>
              <a:gdLst>
                <a:gd name="T0" fmla="*/ 71 w 71"/>
                <a:gd name="T1" fmla="*/ 14 h 14"/>
                <a:gd name="T2" fmla="*/ 49 w 71"/>
                <a:gd name="T3" fmla="*/ 14 h 14"/>
                <a:gd name="T4" fmla="*/ 27 w 71"/>
                <a:gd name="T5" fmla="*/ 11 h 14"/>
                <a:gd name="T6" fmla="*/ 0 w 71"/>
                <a:gd name="T7" fmla="*/ 8 h 14"/>
                <a:gd name="T8" fmla="*/ 0 w 71"/>
                <a:gd name="T9" fmla="*/ 0 h 14"/>
                <a:gd name="T10" fmla="*/ 27 w 71"/>
                <a:gd name="T11" fmla="*/ 3 h 14"/>
                <a:gd name="T12" fmla="*/ 49 w 71"/>
                <a:gd name="T13" fmla="*/ 6 h 14"/>
                <a:gd name="T14" fmla="*/ 71 w 71"/>
                <a:gd name="T15" fmla="*/ 4 h 14"/>
                <a:gd name="T16" fmla="*/ 71 w 71"/>
                <a:gd name="T17"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1" h="14">
                  <a:moveTo>
                    <a:pt x="71" y="14"/>
                  </a:moveTo>
                  <a:lnTo>
                    <a:pt x="49" y="14"/>
                  </a:lnTo>
                  <a:lnTo>
                    <a:pt x="27" y="11"/>
                  </a:lnTo>
                  <a:lnTo>
                    <a:pt x="0" y="8"/>
                  </a:lnTo>
                  <a:lnTo>
                    <a:pt x="0" y="0"/>
                  </a:lnTo>
                  <a:lnTo>
                    <a:pt x="27" y="3"/>
                  </a:lnTo>
                  <a:lnTo>
                    <a:pt x="49" y="6"/>
                  </a:lnTo>
                  <a:lnTo>
                    <a:pt x="71" y="4"/>
                  </a:lnTo>
                  <a:lnTo>
                    <a:pt x="71" y="1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390" name="Freeform 399">
              <a:extLst>
                <a:ext uri="{FF2B5EF4-FFF2-40B4-BE49-F238E27FC236}">
                  <a16:creationId xmlns:a16="http://schemas.microsoft.com/office/drawing/2014/main" id="{49AF9BD3-947E-9E1A-FBB0-8577BCEBFAE6}"/>
                </a:ext>
              </a:extLst>
            </p:cNvPr>
            <p:cNvSpPr>
              <a:spLocks/>
            </p:cNvSpPr>
            <p:nvPr/>
          </p:nvSpPr>
          <p:spPr bwMode="auto">
            <a:xfrm>
              <a:off x="3646488" y="1816100"/>
              <a:ext cx="7938" cy="15875"/>
            </a:xfrm>
            <a:custGeom>
              <a:avLst/>
              <a:gdLst>
                <a:gd name="T0" fmla="*/ 5 w 5"/>
                <a:gd name="T1" fmla="*/ 10 h 10"/>
                <a:gd name="T2" fmla="*/ 4 w 5"/>
                <a:gd name="T3" fmla="*/ 10 h 10"/>
                <a:gd name="T4" fmla="*/ 4 w 5"/>
                <a:gd name="T5" fmla="*/ 0 h 10"/>
                <a:gd name="T6" fmla="*/ 0 w 5"/>
                <a:gd name="T7" fmla="*/ 2 h 10"/>
                <a:gd name="T8" fmla="*/ 5 w 5"/>
                <a:gd name="T9" fmla="*/ 10 h 10"/>
              </a:gdLst>
              <a:ahLst/>
              <a:cxnLst>
                <a:cxn ang="0">
                  <a:pos x="T0" y="T1"/>
                </a:cxn>
                <a:cxn ang="0">
                  <a:pos x="T2" y="T3"/>
                </a:cxn>
                <a:cxn ang="0">
                  <a:pos x="T4" y="T5"/>
                </a:cxn>
                <a:cxn ang="0">
                  <a:pos x="T6" y="T7"/>
                </a:cxn>
                <a:cxn ang="0">
                  <a:pos x="T8" y="T9"/>
                </a:cxn>
              </a:cxnLst>
              <a:rect l="0" t="0" r="r" b="b"/>
              <a:pathLst>
                <a:path w="5" h="10">
                  <a:moveTo>
                    <a:pt x="5" y="10"/>
                  </a:moveTo>
                  <a:lnTo>
                    <a:pt x="4" y="10"/>
                  </a:lnTo>
                  <a:lnTo>
                    <a:pt x="4" y="0"/>
                  </a:lnTo>
                  <a:lnTo>
                    <a:pt x="0" y="2"/>
                  </a:lnTo>
                  <a:lnTo>
                    <a:pt x="5"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391" name="Freeform 400">
              <a:extLst>
                <a:ext uri="{FF2B5EF4-FFF2-40B4-BE49-F238E27FC236}">
                  <a16:creationId xmlns:a16="http://schemas.microsoft.com/office/drawing/2014/main" id="{D3110C5E-D767-885A-2796-DBBDA61A5BCD}"/>
                </a:ext>
              </a:extLst>
            </p:cNvPr>
            <p:cNvSpPr>
              <a:spLocks/>
            </p:cNvSpPr>
            <p:nvPr/>
          </p:nvSpPr>
          <p:spPr bwMode="auto">
            <a:xfrm>
              <a:off x="3535363" y="1809750"/>
              <a:ext cx="11113" cy="12700"/>
            </a:xfrm>
            <a:custGeom>
              <a:avLst/>
              <a:gdLst>
                <a:gd name="T0" fmla="*/ 3 w 7"/>
                <a:gd name="T1" fmla="*/ 8 h 8"/>
                <a:gd name="T2" fmla="*/ 2 w 7"/>
                <a:gd name="T3" fmla="*/ 8 h 8"/>
                <a:gd name="T4" fmla="*/ 0 w 7"/>
                <a:gd name="T5" fmla="*/ 6 h 8"/>
                <a:gd name="T6" fmla="*/ 7 w 7"/>
                <a:gd name="T7" fmla="*/ 0 h 8"/>
                <a:gd name="T8" fmla="*/ 3 w 7"/>
                <a:gd name="T9" fmla="*/ 0 h 8"/>
                <a:gd name="T10" fmla="*/ 3 w 7"/>
                <a:gd name="T11" fmla="*/ 8 h 8"/>
              </a:gdLst>
              <a:ahLst/>
              <a:cxnLst>
                <a:cxn ang="0">
                  <a:pos x="T0" y="T1"/>
                </a:cxn>
                <a:cxn ang="0">
                  <a:pos x="T2" y="T3"/>
                </a:cxn>
                <a:cxn ang="0">
                  <a:pos x="T4" y="T5"/>
                </a:cxn>
                <a:cxn ang="0">
                  <a:pos x="T6" y="T7"/>
                </a:cxn>
                <a:cxn ang="0">
                  <a:pos x="T8" y="T9"/>
                </a:cxn>
                <a:cxn ang="0">
                  <a:pos x="T10" y="T11"/>
                </a:cxn>
              </a:cxnLst>
              <a:rect l="0" t="0" r="r" b="b"/>
              <a:pathLst>
                <a:path w="7" h="8">
                  <a:moveTo>
                    <a:pt x="3" y="8"/>
                  </a:moveTo>
                  <a:lnTo>
                    <a:pt x="2" y="8"/>
                  </a:lnTo>
                  <a:lnTo>
                    <a:pt x="0" y="6"/>
                  </a:lnTo>
                  <a:lnTo>
                    <a:pt x="7" y="0"/>
                  </a:lnTo>
                  <a:lnTo>
                    <a:pt x="3" y="0"/>
                  </a:lnTo>
                  <a:lnTo>
                    <a:pt x="3" y="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392" name="Freeform 401">
              <a:extLst>
                <a:ext uri="{FF2B5EF4-FFF2-40B4-BE49-F238E27FC236}">
                  <a16:creationId xmlns:a16="http://schemas.microsoft.com/office/drawing/2014/main" id="{1CDA5FE0-1DBE-DB2E-881E-5CA6F7171B1C}"/>
                </a:ext>
              </a:extLst>
            </p:cNvPr>
            <p:cNvSpPr>
              <a:spLocks/>
            </p:cNvSpPr>
            <p:nvPr/>
          </p:nvSpPr>
          <p:spPr bwMode="auto">
            <a:xfrm>
              <a:off x="3546475" y="1635125"/>
              <a:ext cx="82550" cy="138113"/>
            </a:xfrm>
            <a:custGeom>
              <a:avLst/>
              <a:gdLst>
                <a:gd name="T0" fmla="*/ 52 w 52"/>
                <a:gd name="T1" fmla="*/ 2 h 87"/>
                <a:gd name="T2" fmla="*/ 49 w 52"/>
                <a:gd name="T3" fmla="*/ 23 h 87"/>
                <a:gd name="T4" fmla="*/ 36 w 52"/>
                <a:gd name="T5" fmla="*/ 51 h 87"/>
                <a:gd name="T6" fmla="*/ 21 w 52"/>
                <a:gd name="T7" fmla="*/ 74 h 87"/>
                <a:gd name="T8" fmla="*/ 6 w 52"/>
                <a:gd name="T9" fmla="*/ 87 h 87"/>
                <a:gd name="T10" fmla="*/ 0 w 52"/>
                <a:gd name="T11" fmla="*/ 79 h 87"/>
                <a:gd name="T12" fmla="*/ 13 w 52"/>
                <a:gd name="T13" fmla="*/ 69 h 87"/>
                <a:gd name="T14" fmla="*/ 28 w 52"/>
                <a:gd name="T15" fmla="*/ 46 h 87"/>
                <a:gd name="T16" fmla="*/ 39 w 52"/>
                <a:gd name="T17" fmla="*/ 21 h 87"/>
                <a:gd name="T18" fmla="*/ 42 w 52"/>
                <a:gd name="T19" fmla="*/ 0 h 87"/>
                <a:gd name="T20" fmla="*/ 52 w 52"/>
                <a:gd name="T21" fmla="*/ 2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2" h="87">
                  <a:moveTo>
                    <a:pt x="52" y="2"/>
                  </a:moveTo>
                  <a:lnTo>
                    <a:pt x="49" y="23"/>
                  </a:lnTo>
                  <a:lnTo>
                    <a:pt x="36" y="51"/>
                  </a:lnTo>
                  <a:lnTo>
                    <a:pt x="21" y="74"/>
                  </a:lnTo>
                  <a:lnTo>
                    <a:pt x="6" y="87"/>
                  </a:lnTo>
                  <a:lnTo>
                    <a:pt x="0" y="79"/>
                  </a:lnTo>
                  <a:lnTo>
                    <a:pt x="13" y="69"/>
                  </a:lnTo>
                  <a:lnTo>
                    <a:pt x="28" y="46"/>
                  </a:lnTo>
                  <a:lnTo>
                    <a:pt x="39" y="21"/>
                  </a:lnTo>
                  <a:lnTo>
                    <a:pt x="42" y="0"/>
                  </a:lnTo>
                  <a:lnTo>
                    <a:pt x="52"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393" name="Freeform 402">
              <a:extLst>
                <a:ext uri="{FF2B5EF4-FFF2-40B4-BE49-F238E27FC236}">
                  <a16:creationId xmlns:a16="http://schemas.microsoft.com/office/drawing/2014/main" id="{83A58151-32B4-17FC-F7A1-F9E759904C4B}"/>
                </a:ext>
              </a:extLst>
            </p:cNvPr>
            <p:cNvSpPr>
              <a:spLocks/>
            </p:cNvSpPr>
            <p:nvPr/>
          </p:nvSpPr>
          <p:spPr bwMode="auto">
            <a:xfrm>
              <a:off x="3740150" y="1830388"/>
              <a:ext cx="211138" cy="87313"/>
            </a:xfrm>
            <a:custGeom>
              <a:avLst/>
              <a:gdLst>
                <a:gd name="T0" fmla="*/ 7 w 133"/>
                <a:gd name="T1" fmla="*/ 26 h 55"/>
                <a:gd name="T2" fmla="*/ 13 w 133"/>
                <a:gd name="T3" fmla="*/ 34 h 55"/>
                <a:gd name="T4" fmla="*/ 23 w 133"/>
                <a:gd name="T5" fmla="*/ 39 h 55"/>
                <a:gd name="T6" fmla="*/ 40 w 133"/>
                <a:gd name="T7" fmla="*/ 44 h 55"/>
                <a:gd name="T8" fmla="*/ 56 w 133"/>
                <a:gd name="T9" fmla="*/ 45 h 55"/>
                <a:gd name="T10" fmla="*/ 76 w 133"/>
                <a:gd name="T11" fmla="*/ 44 h 55"/>
                <a:gd name="T12" fmla="*/ 90 w 133"/>
                <a:gd name="T13" fmla="*/ 37 h 55"/>
                <a:gd name="T14" fmla="*/ 100 w 133"/>
                <a:gd name="T15" fmla="*/ 31 h 55"/>
                <a:gd name="T16" fmla="*/ 110 w 133"/>
                <a:gd name="T17" fmla="*/ 23 h 55"/>
                <a:gd name="T18" fmla="*/ 126 w 133"/>
                <a:gd name="T19" fmla="*/ 0 h 55"/>
                <a:gd name="T20" fmla="*/ 133 w 133"/>
                <a:gd name="T21" fmla="*/ 8 h 55"/>
                <a:gd name="T22" fmla="*/ 116 w 133"/>
                <a:gd name="T23" fmla="*/ 31 h 55"/>
                <a:gd name="T24" fmla="*/ 105 w 133"/>
                <a:gd name="T25" fmla="*/ 39 h 55"/>
                <a:gd name="T26" fmla="*/ 95 w 133"/>
                <a:gd name="T27" fmla="*/ 45 h 55"/>
                <a:gd name="T28" fmla="*/ 77 w 133"/>
                <a:gd name="T29" fmla="*/ 54 h 55"/>
                <a:gd name="T30" fmla="*/ 56 w 133"/>
                <a:gd name="T31" fmla="*/ 55 h 55"/>
                <a:gd name="T32" fmla="*/ 38 w 133"/>
                <a:gd name="T33" fmla="*/ 54 h 55"/>
                <a:gd name="T34" fmla="*/ 22 w 133"/>
                <a:gd name="T35" fmla="*/ 49 h 55"/>
                <a:gd name="T36" fmla="*/ 9 w 133"/>
                <a:gd name="T37" fmla="*/ 42 h 55"/>
                <a:gd name="T38" fmla="*/ 0 w 133"/>
                <a:gd name="T39" fmla="*/ 34 h 55"/>
                <a:gd name="T40" fmla="*/ 7 w 133"/>
                <a:gd name="T41" fmla="*/ 26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3" h="55">
                  <a:moveTo>
                    <a:pt x="7" y="26"/>
                  </a:moveTo>
                  <a:lnTo>
                    <a:pt x="13" y="34"/>
                  </a:lnTo>
                  <a:lnTo>
                    <a:pt x="23" y="39"/>
                  </a:lnTo>
                  <a:lnTo>
                    <a:pt x="40" y="44"/>
                  </a:lnTo>
                  <a:lnTo>
                    <a:pt x="56" y="45"/>
                  </a:lnTo>
                  <a:lnTo>
                    <a:pt x="76" y="44"/>
                  </a:lnTo>
                  <a:lnTo>
                    <a:pt x="90" y="37"/>
                  </a:lnTo>
                  <a:lnTo>
                    <a:pt x="100" y="31"/>
                  </a:lnTo>
                  <a:lnTo>
                    <a:pt x="110" y="23"/>
                  </a:lnTo>
                  <a:lnTo>
                    <a:pt x="126" y="0"/>
                  </a:lnTo>
                  <a:lnTo>
                    <a:pt x="133" y="8"/>
                  </a:lnTo>
                  <a:lnTo>
                    <a:pt x="116" y="31"/>
                  </a:lnTo>
                  <a:lnTo>
                    <a:pt x="105" y="39"/>
                  </a:lnTo>
                  <a:lnTo>
                    <a:pt x="95" y="45"/>
                  </a:lnTo>
                  <a:lnTo>
                    <a:pt x="77" y="54"/>
                  </a:lnTo>
                  <a:lnTo>
                    <a:pt x="56" y="55"/>
                  </a:lnTo>
                  <a:lnTo>
                    <a:pt x="38" y="54"/>
                  </a:lnTo>
                  <a:lnTo>
                    <a:pt x="22" y="49"/>
                  </a:lnTo>
                  <a:lnTo>
                    <a:pt x="9" y="42"/>
                  </a:lnTo>
                  <a:lnTo>
                    <a:pt x="0" y="34"/>
                  </a:lnTo>
                  <a:lnTo>
                    <a:pt x="7" y="2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394" name="Freeform 403">
              <a:extLst>
                <a:ext uri="{FF2B5EF4-FFF2-40B4-BE49-F238E27FC236}">
                  <a16:creationId xmlns:a16="http://schemas.microsoft.com/office/drawing/2014/main" id="{48576C49-E39A-B223-3F62-4DD89D1525DE}"/>
                </a:ext>
              </a:extLst>
            </p:cNvPr>
            <p:cNvSpPr>
              <a:spLocks/>
            </p:cNvSpPr>
            <p:nvPr/>
          </p:nvSpPr>
          <p:spPr bwMode="auto">
            <a:xfrm>
              <a:off x="3938588" y="1697038"/>
              <a:ext cx="33338" cy="142875"/>
            </a:xfrm>
            <a:custGeom>
              <a:avLst/>
              <a:gdLst>
                <a:gd name="T0" fmla="*/ 0 w 21"/>
                <a:gd name="T1" fmla="*/ 85 h 90"/>
                <a:gd name="T2" fmla="*/ 4 w 21"/>
                <a:gd name="T3" fmla="*/ 69 h 90"/>
                <a:gd name="T4" fmla="*/ 8 w 21"/>
                <a:gd name="T5" fmla="*/ 46 h 90"/>
                <a:gd name="T6" fmla="*/ 13 w 21"/>
                <a:gd name="T7" fmla="*/ 0 h 90"/>
                <a:gd name="T8" fmla="*/ 21 w 21"/>
                <a:gd name="T9" fmla="*/ 4 h 90"/>
                <a:gd name="T10" fmla="*/ 16 w 21"/>
                <a:gd name="T11" fmla="*/ 49 h 90"/>
                <a:gd name="T12" fmla="*/ 13 w 21"/>
                <a:gd name="T13" fmla="*/ 72 h 90"/>
                <a:gd name="T14" fmla="*/ 8 w 21"/>
                <a:gd name="T15" fmla="*/ 90 h 90"/>
                <a:gd name="T16" fmla="*/ 0 w 21"/>
                <a:gd name="T17" fmla="*/ 85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90">
                  <a:moveTo>
                    <a:pt x="0" y="85"/>
                  </a:moveTo>
                  <a:lnTo>
                    <a:pt x="4" y="69"/>
                  </a:lnTo>
                  <a:lnTo>
                    <a:pt x="8" y="46"/>
                  </a:lnTo>
                  <a:lnTo>
                    <a:pt x="13" y="0"/>
                  </a:lnTo>
                  <a:lnTo>
                    <a:pt x="21" y="4"/>
                  </a:lnTo>
                  <a:lnTo>
                    <a:pt x="16" y="49"/>
                  </a:lnTo>
                  <a:lnTo>
                    <a:pt x="13" y="72"/>
                  </a:lnTo>
                  <a:lnTo>
                    <a:pt x="8" y="90"/>
                  </a:lnTo>
                  <a:lnTo>
                    <a:pt x="0" y="8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395" name="Freeform 404">
              <a:extLst>
                <a:ext uri="{FF2B5EF4-FFF2-40B4-BE49-F238E27FC236}">
                  <a16:creationId xmlns:a16="http://schemas.microsoft.com/office/drawing/2014/main" id="{6B247150-E2B4-9ACA-A24D-656BA3656FDB}"/>
                </a:ext>
              </a:extLst>
            </p:cNvPr>
            <p:cNvSpPr>
              <a:spLocks/>
            </p:cNvSpPr>
            <p:nvPr/>
          </p:nvSpPr>
          <p:spPr bwMode="auto">
            <a:xfrm>
              <a:off x="3938588" y="1830388"/>
              <a:ext cx="12700" cy="12700"/>
            </a:xfrm>
            <a:custGeom>
              <a:avLst/>
              <a:gdLst>
                <a:gd name="T0" fmla="*/ 8 w 8"/>
                <a:gd name="T1" fmla="*/ 8 h 8"/>
                <a:gd name="T2" fmla="*/ 8 w 8"/>
                <a:gd name="T3" fmla="*/ 6 h 8"/>
                <a:gd name="T4" fmla="*/ 0 w 8"/>
                <a:gd name="T5" fmla="*/ 1 h 8"/>
                <a:gd name="T6" fmla="*/ 1 w 8"/>
                <a:gd name="T7" fmla="*/ 0 h 8"/>
                <a:gd name="T8" fmla="*/ 8 w 8"/>
                <a:gd name="T9" fmla="*/ 8 h 8"/>
              </a:gdLst>
              <a:ahLst/>
              <a:cxnLst>
                <a:cxn ang="0">
                  <a:pos x="T0" y="T1"/>
                </a:cxn>
                <a:cxn ang="0">
                  <a:pos x="T2" y="T3"/>
                </a:cxn>
                <a:cxn ang="0">
                  <a:pos x="T4" y="T5"/>
                </a:cxn>
                <a:cxn ang="0">
                  <a:pos x="T6" y="T7"/>
                </a:cxn>
                <a:cxn ang="0">
                  <a:pos x="T8" y="T9"/>
                </a:cxn>
              </a:cxnLst>
              <a:rect l="0" t="0" r="r" b="b"/>
              <a:pathLst>
                <a:path w="8" h="8">
                  <a:moveTo>
                    <a:pt x="8" y="8"/>
                  </a:moveTo>
                  <a:lnTo>
                    <a:pt x="8" y="6"/>
                  </a:lnTo>
                  <a:lnTo>
                    <a:pt x="0" y="1"/>
                  </a:lnTo>
                  <a:lnTo>
                    <a:pt x="1" y="0"/>
                  </a:lnTo>
                  <a:lnTo>
                    <a:pt x="8" y="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396" name="Freeform 405">
              <a:extLst>
                <a:ext uri="{FF2B5EF4-FFF2-40B4-BE49-F238E27FC236}">
                  <a16:creationId xmlns:a16="http://schemas.microsoft.com/office/drawing/2014/main" id="{2796ED67-ECF9-DD4B-7C8B-E42F65B52D49}"/>
                </a:ext>
              </a:extLst>
            </p:cNvPr>
            <p:cNvSpPr>
              <a:spLocks/>
            </p:cNvSpPr>
            <p:nvPr/>
          </p:nvSpPr>
          <p:spPr bwMode="auto">
            <a:xfrm>
              <a:off x="3959225" y="1598613"/>
              <a:ext cx="41275" cy="104775"/>
            </a:xfrm>
            <a:custGeom>
              <a:avLst/>
              <a:gdLst>
                <a:gd name="T0" fmla="*/ 0 w 26"/>
                <a:gd name="T1" fmla="*/ 62 h 66"/>
                <a:gd name="T2" fmla="*/ 8 w 26"/>
                <a:gd name="T3" fmla="*/ 30 h 66"/>
                <a:gd name="T4" fmla="*/ 18 w 26"/>
                <a:gd name="T5" fmla="*/ 0 h 66"/>
                <a:gd name="T6" fmla="*/ 26 w 26"/>
                <a:gd name="T7" fmla="*/ 5 h 66"/>
                <a:gd name="T8" fmla="*/ 16 w 26"/>
                <a:gd name="T9" fmla="*/ 35 h 66"/>
                <a:gd name="T10" fmla="*/ 8 w 26"/>
                <a:gd name="T11" fmla="*/ 66 h 66"/>
                <a:gd name="T12" fmla="*/ 0 w 26"/>
                <a:gd name="T13" fmla="*/ 62 h 66"/>
              </a:gdLst>
              <a:ahLst/>
              <a:cxnLst>
                <a:cxn ang="0">
                  <a:pos x="T0" y="T1"/>
                </a:cxn>
                <a:cxn ang="0">
                  <a:pos x="T2" y="T3"/>
                </a:cxn>
                <a:cxn ang="0">
                  <a:pos x="T4" y="T5"/>
                </a:cxn>
                <a:cxn ang="0">
                  <a:pos x="T6" y="T7"/>
                </a:cxn>
                <a:cxn ang="0">
                  <a:pos x="T8" y="T9"/>
                </a:cxn>
                <a:cxn ang="0">
                  <a:pos x="T10" y="T11"/>
                </a:cxn>
                <a:cxn ang="0">
                  <a:pos x="T12" y="T13"/>
                </a:cxn>
              </a:cxnLst>
              <a:rect l="0" t="0" r="r" b="b"/>
              <a:pathLst>
                <a:path w="26" h="66">
                  <a:moveTo>
                    <a:pt x="0" y="62"/>
                  </a:moveTo>
                  <a:lnTo>
                    <a:pt x="8" y="30"/>
                  </a:lnTo>
                  <a:lnTo>
                    <a:pt x="18" y="0"/>
                  </a:lnTo>
                  <a:lnTo>
                    <a:pt x="26" y="5"/>
                  </a:lnTo>
                  <a:lnTo>
                    <a:pt x="16" y="35"/>
                  </a:lnTo>
                  <a:lnTo>
                    <a:pt x="8" y="66"/>
                  </a:lnTo>
                  <a:lnTo>
                    <a:pt x="0" y="6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397" name="Freeform 406">
              <a:extLst>
                <a:ext uri="{FF2B5EF4-FFF2-40B4-BE49-F238E27FC236}">
                  <a16:creationId xmlns:a16="http://schemas.microsoft.com/office/drawing/2014/main" id="{2EBE6F40-728F-877D-0897-D4C012FB9444}"/>
                </a:ext>
              </a:extLst>
            </p:cNvPr>
            <p:cNvSpPr>
              <a:spLocks/>
            </p:cNvSpPr>
            <p:nvPr/>
          </p:nvSpPr>
          <p:spPr bwMode="auto">
            <a:xfrm>
              <a:off x="3959225" y="1697038"/>
              <a:ext cx="12700" cy="6350"/>
            </a:xfrm>
            <a:custGeom>
              <a:avLst/>
              <a:gdLst>
                <a:gd name="T0" fmla="*/ 0 w 8"/>
                <a:gd name="T1" fmla="*/ 0 h 4"/>
                <a:gd name="T2" fmla="*/ 8 w 8"/>
                <a:gd name="T3" fmla="*/ 4 h 4"/>
                <a:gd name="T4" fmla="*/ 0 w 8"/>
                <a:gd name="T5" fmla="*/ 0 h 4"/>
              </a:gdLst>
              <a:ahLst/>
              <a:cxnLst>
                <a:cxn ang="0">
                  <a:pos x="T0" y="T1"/>
                </a:cxn>
                <a:cxn ang="0">
                  <a:pos x="T2" y="T3"/>
                </a:cxn>
                <a:cxn ang="0">
                  <a:pos x="T4" y="T5"/>
                </a:cxn>
              </a:cxnLst>
              <a:rect l="0" t="0" r="r" b="b"/>
              <a:pathLst>
                <a:path w="8" h="4">
                  <a:moveTo>
                    <a:pt x="0" y="0"/>
                  </a:moveTo>
                  <a:lnTo>
                    <a:pt x="8" y="4"/>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398" name="Freeform 407">
              <a:extLst>
                <a:ext uri="{FF2B5EF4-FFF2-40B4-BE49-F238E27FC236}">
                  <a16:creationId xmlns:a16="http://schemas.microsoft.com/office/drawing/2014/main" id="{83CAEB3F-CCE6-0CC3-2D31-588CE2E32EF1}"/>
                </a:ext>
              </a:extLst>
            </p:cNvPr>
            <p:cNvSpPr>
              <a:spLocks/>
            </p:cNvSpPr>
            <p:nvPr/>
          </p:nvSpPr>
          <p:spPr bwMode="auto">
            <a:xfrm>
              <a:off x="3875088" y="1597025"/>
              <a:ext cx="125413" cy="100013"/>
            </a:xfrm>
            <a:custGeom>
              <a:avLst/>
              <a:gdLst>
                <a:gd name="T0" fmla="*/ 79 w 79"/>
                <a:gd name="T1" fmla="*/ 8 h 63"/>
                <a:gd name="T2" fmla="*/ 56 w 79"/>
                <a:gd name="T3" fmla="*/ 32 h 63"/>
                <a:gd name="T4" fmla="*/ 31 w 79"/>
                <a:gd name="T5" fmla="*/ 54 h 63"/>
                <a:gd name="T6" fmla="*/ 17 w 79"/>
                <a:gd name="T7" fmla="*/ 60 h 63"/>
                <a:gd name="T8" fmla="*/ 5 w 79"/>
                <a:gd name="T9" fmla="*/ 63 h 63"/>
                <a:gd name="T10" fmla="*/ 0 w 79"/>
                <a:gd name="T11" fmla="*/ 55 h 63"/>
                <a:gd name="T12" fmla="*/ 12 w 79"/>
                <a:gd name="T13" fmla="*/ 52 h 63"/>
                <a:gd name="T14" fmla="*/ 25 w 79"/>
                <a:gd name="T15" fmla="*/ 45 h 63"/>
                <a:gd name="T16" fmla="*/ 49 w 79"/>
                <a:gd name="T17" fmla="*/ 24 h 63"/>
                <a:gd name="T18" fmla="*/ 72 w 79"/>
                <a:gd name="T19" fmla="*/ 0 h 63"/>
                <a:gd name="T20" fmla="*/ 79 w 79"/>
                <a:gd name="T21" fmla="*/ 8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9" h="63">
                  <a:moveTo>
                    <a:pt x="79" y="8"/>
                  </a:moveTo>
                  <a:lnTo>
                    <a:pt x="56" y="32"/>
                  </a:lnTo>
                  <a:lnTo>
                    <a:pt x="31" y="54"/>
                  </a:lnTo>
                  <a:lnTo>
                    <a:pt x="17" y="60"/>
                  </a:lnTo>
                  <a:lnTo>
                    <a:pt x="5" y="63"/>
                  </a:lnTo>
                  <a:lnTo>
                    <a:pt x="0" y="55"/>
                  </a:lnTo>
                  <a:lnTo>
                    <a:pt x="12" y="52"/>
                  </a:lnTo>
                  <a:lnTo>
                    <a:pt x="25" y="45"/>
                  </a:lnTo>
                  <a:lnTo>
                    <a:pt x="49" y="24"/>
                  </a:lnTo>
                  <a:lnTo>
                    <a:pt x="72" y="0"/>
                  </a:lnTo>
                  <a:lnTo>
                    <a:pt x="79" y="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399" name="Freeform 408">
              <a:extLst>
                <a:ext uri="{FF2B5EF4-FFF2-40B4-BE49-F238E27FC236}">
                  <a16:creationId xmlns:a16="http://schemas.microsoft.com/office/drawing/2014/main" id="{3F111CF8-316F-6D6B-F43C-053F0113589C}"/>
                </a:ext>
              </a:extLst>
            </p:cNvPr>
            <p:cNvSpPr>
              <a:spLocks/>
            </p:cNvSpPr>
            <p:nvPr/>
          </p:nvSpPr>
          <p:spPr bwMode="auto">
            <a:xfrm>
              <a:off x="3987800" y="1576388"/>
              <a:ext cx="22225" cy="33338"/>
            </a:xfrm>
            <a:custGeom>
              <a:avLst/>
              <a:gdLst>
                <a:gd name="T0" fmla="*/ 8 w 14"/>
                <a:gd name="T1" fmla="*/ 19 h 21"/>
                <a:gd name="T2" fmla="*/ 14 w 14"/>
                <a:gd name="T3" fmla="*/ 0 h 21"/>
                <a:gd name="T4" fmla="*/ 1 w 14"/>
                <a:gd name="T5" fmla="*/ 13 h 21"/>
                <a:gd name="T6" fmla="*/ 8 w 14"/>
                <a:gd name="T7" fmla="*/ 21 h 21"/>
                <a:gd name="T8" fmla="*/ 0 w 14"/>
                <a:gd name="T9" fmla="*/ 14 h 21"/>
                <a:gd name="T10" fmla="*/ 8 w 14"/>
                <a:gd name="T11" fmla="*/ 19 h 21"/>
              </a:gdLst>
              <a:ahLst/>
              <a:cxnLst>
                <a:cxn ang="0">
                  <a:pos x="T0" y="T1"/>
                </a:cxn>
                <a:cxn ang="0">
                  <a:pos x="T2" y="T3"/>
                </a:cxn>
                <a:cxn ang="0">
                  <a:pos x="T4" y="T5"/>
                </a:cxn>
                <a:cxn ang="0">
                  <a:pos x="T6" y="T7"/>
                </a:cxn>
                <a:cxn ang="0">
                  <a:pos x="T8" y="T9"/>
                </a:cxn>
                <a:cxn ang="0">
                  <a:pos x="T10" y="T11"/>
                </a:cxn>
              </a:cxnLst>
              <a:rect l="0" t="0" r="r" b="b"/>
              <a:pathLst>
                <a:path w="14" h="21">
                  <a:moveTo>
                    <a:pt x="8" y="19"/>
                  </a:moveTo>
                  <a:lnTo>
                    <a:pt x="14" y="0"/>
                  </a:lnTo>
                  <a:lnTo>
                    <a:pt x="1" y="13"/>
                  </a:lnTo>
                  <a:lnTo>
                    <a:pt x="8" y="21"/>
                  </a:lnTo>
                  <a:lnTo>
                    <a:pt x="0" y="14"/>
                  </a:lnTo>
                  <a:lnTo>
                    <a:pt x="8" y="1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400" name="Freeform 409">
              <a:extLst>
                <a:ext uri="{FF2B5EF4-FFF2-40B4-BE49-F238E27FC236}">
                  <a16:creationId xmlns:a16="http://schemas.microsoft.com/office/drawing/2014/main" id="{3B0727E8-F426-5C25-F8C5-369101FB2B43}"/>
                </a:ext>
              </a:extLst>
            </p:cNvPr>
            <p:cNvSpPr>
              <a:spLocks/>
            </p:cNvSpPr>
            <p:nvPr/>
          </p:nvSpPr>
          <p:spPr bwMode="auto">
            <a:xfrm>
              <a:off x="3746500" y="1684338"/>
              <a:ext cx="136525" cy="85725"/>
            </a:xfrm>
            <a:custGeom>
              <a:avLst/>
              <a:gdLst>
                <a:gd name="T0" fmla="*/ 86 w 86"/>
                <a:gd name="T1" fmla="*/ 8 h 54"/>
                <a:gd name="T2" fmla="*/ 68 w 86"/>
                <a:gd name="T3" fmla="*/ 13 h 54"/>
                <a:gd name="T4" fmla="*/ 44 w 86"/>
                <a:gd name="T5" fmla="*/ 25 h 54"/>
                <a:gd name="T6" fmla="*/ 22 w 86"/>
                <a:gd name="T7" fmla="*/ 39 h 54"/>
                <a:gd name="T8" fmla="*/ 8 w 86"/>
                <a:gd name="T9" fmla="*/ 54 h 54"/>
                <a:gd name="T10" fmla="*/ 0 w 86"/>
                <a:gd name="T11" fmla="*/ 49 h 54"/>
                <a:gd name="T12" fmla="*/ 16 w 86"/>
                <a:gd name="T13" fmla="*/ 31 h 54"/>
                <a:gd name="T14" fmla="*/ 39 w 86"/>
                <a:gd name="T15" fmla="*/ 17 h 54"/>
                <a:gd name="T16" fmla="*/ 63 w 86"/>
                <a:gd name="T17" fmla="*/ 5 h 54"/>
                <a:gd name="T18" fmla="*/ 81 w 86"/>
                <a:gd name="T19" fmla="*/ 0 h 54"/>
                <a:gd name="T20" fmla="*/ 86 w 86"/>
                <a:gd name="T21" fmla="*/ 8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6" h="54">
                  <a:moveTo>
                    <a:pt x="86" y="8"/>
                  </a:moveTo>
                  <a:lnTo>
                    <a:pt x="68" y="13"/>
                  </a:lnTo>
                  <a:lnTo>
                    <a:pt x="44" y="25"/>
                  </a:lnTo>
                  <a:lnTo>
                    <a:pt x="22" y="39"/>
                  </a:lnTo>
                  <a:lnTo>
                    <a:pt x="8" y="54"/>
                  </a:lnTo>
                  <a:lnTo>
                    <a:pt x="0" y="49"/>
                  </a:lnTo>
                  <a:lnTo>
                    <a:pt x="16" y="31"/>
                  </a:lnTo>
                  <a:lnTo>
                    <a:pt x="39" y="17"/>
                  </a:lnTo>
                  <a:lnTo>
                    <a:pt x="63" y="5"/>
                  </a:lnTo>
                  <a:lnTo>
                    <a:pt x="81" y="0"/>
                  </a:lnTo>
                  <a:lnTo>
                    <a:pt x="86" y="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401" name="Freeform 410">
              <a:extLst>
                <a:ext uri="{FF2B5EF4-FFF2-40B4-BE49-F238E27FC236}">
                  <a16:creationId xmlns:a16="http://schemas.microsoft.com/office/drawing/2014/main" id="{0D629EE4-4E82-42B0-DDA9-04CE0163E832}"/>
                </a:ext>
              </a:extLst>
            </p:cNvPr>
            <p:cNvSpPr>
              <a:spLocks/>
            </p:cNvSpPr>
            <p:nvPr/>
          </p:nvSpPr>
          <p:spPr bwMode="auto">
            <a:xfrm>
              <a:off x="3875088" y="1684338"/>
              <a:ext cx="7938" cy="12700"/>
            </a:xfrm>
            <a:custGeom>
              <a:avLst/>
              <a:gdLst>
                <a:gd name="T0" fmla="*/ 5 w 5"/>
                <a:gd name="T1" fmla="*/ 8 h 8"/>
                <a:gd name="T2" fmla="*/ 0 w 5"/>
                <a:gd name="T3" fmla="*/ 0 h 8"/>
                <a:gd name="T4" fmla="*/ 5 w 5"/>
                <a:gd name="T5" fmla="*/ 8 h 8"/>
              </a:gdLst>
              <a:ahLst/>
              <a:cxnLst>
                <a:cxn ang="0">
                  <a:pos x="T0" y="T1"/>
                </a:cxn>
                <a:cxn ang="0">
                  <a:pos x="T2" y="T3"/>
                </a:cxn>
                <a:cxn ang="0">
                  <a:pos x="T4" y="T5"/>
                </a:cxn>
              </a:cxnLst>
              <a:rect l="0" t="0" r="r" b="b"/>
              <a:pathLst>
                <a:path w="5" h="8">
                  <a:moveTo>
                    <a:pt x="5" y="8"/>
                  </a:moveTo>
                  <a:lnTo>
                    <a:pt x="0" y="0"/>
                  </a:lnTo>
                  <a:lnTo>
                    <a:pt x="5" y="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402" name="Freeform 411">
              <a:extLst>
                <a:ext uri="{FF2B5EF4-FFF2-40B4-BE49-F238E27FC236}">
                  <a16:creationId xmlns:a16="http://schemas.microsoft.com/office/drawing/2014/main" id="{2BBCD955-C7F5-6975-FD27-131FCC64B8FF}"/>
                </a:ext>
              </a:extLst>
            </p:cNvPr>
            <p:cNvSpPr>
              <a:spLocks/>
            </p:cNvSpPr>
            <p:nvPr/>
          </p:nvSpPr>
          <p:spPr bwMode="auto">
            <a:xfrm>
              <a:off x="3727450" y="1762125"/>
              <a:ext cx="33338" cy="119063"/>
            </a:xfrm>
            <a:custGeom>
              <a:avLst/>
              <a:gdLst>
                <a:gd name="T0" fmla="*/ 21 w 21"/>
                <a:gd name="T1" fmla="*/ 2 h 75"/>
                <a:gd name="T2" fmla="*/ 15 w 21"/>
                <a:gd name="T3" fmla="*/ 17 h 75"/>
                <a:gd name="T4" fmla="*/ 12 w 21"/>
                <a:gd name="T5" fmla="*/ 36 h 75"/>
                <a:gd name="T6" fmla="*/ 10 w 21"/>
                <a:gd name="T7" fmla="*/ 56 h 75"/>
                <a:gd name="T8" fmla="*/ 13 w 21"/>
                <a:gd name="T9" fmla="*/ 64 h 75"/>
                <a:gd name="T10" fmla="*/ 13 w 21"/>
                <a:gd name="T11" fmla="*/ 67 h 75"/>
                <a:gd name="T12" fmla="*/ 15 w 21"/>
                <a:gd name="T13" fmla="*/ 70 h 75"/>
                <a:gd name="T14" fmla="*/ 7 w 21"/>
                <a:gd name="T15" fmla="*/ 75 h 75"/>
                <a:gd name="T16" fmla="*/ 5 w 21"/>
                <a:gd name="T17" fmla="*/ 72 h 75"/>
                <a:gd name="T18" fmla="*/ 3 w 21"/>
                <a:gd name="T19" fmla="*/ 66 h 75"/>
                <a:gd name="T20" fmla="*/ 0 w 21"/>
                <a:gd name="T21" fmla="*/ 56 h 75"/>
                <a:gd name="T22" fmla="*/ 2 w 21"/>
                <a:gd name="T23" fmla="*/ 36 h 75"/>
                <a:gd name="T24" fmla="*/ 5 w 21"/>
                <a:gd name="T25" fmla="*/ 15 h 75"/>
                <a:gd name="T26" fmla="*/ 12 w 21"/>
                <a:gd name="T27" fmla="*/ 0 h 75"/>
                <a:gd name="T28" fmla="*/ 21 w 21"/>
                <a:gd name="T29" fmla="*/ 2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 h="75">
                  <a:moveTo>
                    <a:pt x="21" y="2"/>
                  </a:moveTo>
                  <a:lnTo>
                    <a:pt x="15" y="17"/>
                  </a:lnTo>
                  <a:lnTo>
                    <a:pt x="12" y="36"/>
                  </a:lnTo>
                  <a:lnTo>
                    <a:pt x="10" y="56"/>
                  </a:lnTo>
                  <a:lnTo>
                    <a:pt x="13" y="64"/>
                  </a:lnTo>
                  <a:lnTo>
                    <a:pt x="13" y="67"/>
                  </a:lnTo>
                  <a:lnTo>
                    <a:pt x="15" y="70"/>
                  </a:lnTo>
                  <a:lnTo>
                    <a:pt x="7" y="75"/>
                  </a:lnTo>
                  <a:lnTo>
                    <a:pt x="5" y="72"/>
                  </a:lnTo>
                  <a:lnTo>
                    <a:pt x="3" y="66"/>
                  </a:lnTo>
                  <a:lnTo>
                    <a:pt x="0" y="56"/>
                  </a:lnTo>
                  <a:lnTo>
                    <a:pt x="2" y="36"/>
                  </a:lnTo>
                  <a:lnTo>
                    <a:pt x="5" y="15"/>
                  </a:lnTo>
                  <a:lnTo>
                    <a:pt x="12" y="0"/>
                  </a:lnTo>
                  <a:lnTo>
                    <a:pt x="21"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403" name="Freeform 412">
              <a:extLst>
                <a:ext uri="{FF2B5EF4-FFF2-40B4-BE49-F238E27FC236}">
                  <a16:creationId xmlns:a16="http://schemas.microsoft.com/office/drawing/2014/main" id="{E720432B-2906-5F2A-815B-E37200CEE171}"/>
                </a:ext>
              </a:extLst>
            </p:cNvPr>
            <p:cNvSpPr>
              <a:spLocks/>
            </p:cNvSpPr>
            <p:nvPr/>
          </p:nvSpPr>
          <p:spPr bwMode="auto">
            <a:xfrm>
              <a:off x="3746500" y="1762125"/>
              <a:ext cx="14288" cy="7938"/>
            </a:xfrm>
            <a:custGeom>
              <a:avLst/>
              <a:gdLst>
                <a:gd name="T0" fmla="*/ 0 w 9"/>
                <a:gd name="T1" fmla="*/ 0 h 5"/>
                <a:gd name="T2" fmla="*/ 9 w 9"/>
                <a:gd name="T3" fmla="*/ 2 h 5"/>
                <a:gd name="T4" fmla="*/ 8 w 9"/>
                <a:gd name="T5" fmla="*/ 5 h 5"/>
                <a:gd name="T6" fmla="*/ 0 w 9"/>
                <a:gd name="T7" fmla="*/ 0 h 5"/>
              </a:gdLst>
              <a:ahLst/>
              <a:cxnLst>
                <a:cxn ang="0">
                  <a:pos x="T0" y="T1"/>
                </a:cxn>
                <a:cxn ang="0">
                  <a:pos x="T2" y="T3"/>
                </a:cxn>
                <a:cxn ang="0">
                  <a:pos x="T4" y="T5"/>
                </a:cxn>
                <a:cxn ang="0">
                  <a:pos x="T6" y="T7"/>
                </a:cxn>
              </a:cxnLst>
              <a:rect l="0" t="0" r="r" b="b"/>
              <a:pathLst>
                <a:path w="9" h="5">
                  <a:moveTo>
                    <a:pt x="0" y="0"/>
                  </a:moveTo>
                  <a:lnTo>
                    <a:pt x="9" y="2"/>
                  </a:lnTo>
                  <a:lnTo>
                    <a:pt x="8" y="5"/>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404" name="Freeform 413">
              <a:extLst>
                <a:ext uri="{FF2B5EF4-FFF2-40B4-BE49-F238E27FC236}">
                  <a16:creationId xmlns:a16="http://schemas.microsoft.com/office/drawing/2014/main" id="{D9D551DF-0C4B-0228-BCC4-4AF9D3543C9E}"/>
                </a:ext>
              </a:extLst>
            </p:cNvPr>
            <p:cNvSpPr>
              <a:spLocks/>
            </p:cNvSpPr>
            <p:nvPr/>
          </p:nvSpPr>
          <p:spPr bwMode="auto">
            <a:xfrm>
              <a:off x="3738563" y="1871663"/>
              <a:ext cx="12700" cy="12700"/>
            </a:xfrm>
            <a:custGeom>
              <a:avLst/>
              <a:gdLst>
                <a:gd name="T0" fmla="*/ 0 w 8"/>
                <a:gd name="T1" fmla="*/ 6 h 8"/>
                <a:gd name="T2" fmla="*/ 1 w 8"/>
                <a:gd name="T3" fmla="*/ 8 h 8"/>
                <a:gd name="T4" fmla="*/ 8 w 8"/>
                <a:gd name="T5" fmla="*/ 0 h 8"/>
                <a:gd name="T6" fmla="*/ 8 w 8"/>
                <a:gd name="T7" fmla="*/ 1 h 8"/>
                <a:gd name="T8" fmla="*/ 0 w 8"/>
                <a:gd name="T9" fmla="*/ 6 h 8"/>
              </a:gdLst>
              <a:ahLst/>
              <a:cxnLst>
                <a:cxn ang="0">
                  <a:pos x="T0" y="T1"/>
                </a:cxn>
                <a:cxn ang="0">
                  <a:pos x="T2" y="T3"/>
                </a:cxn>
                <a:cxn ang="0">
                  <a:pos x="T4" y="T5"/>
                </a:cxn>
                <a:cxn ang="0">
                  <a:pos x="T6" y="T7"/>
                </a:cxn>
                <a:cxn ang="0">
                  <a:pos x="T8" y="T9"/>
                </a:cxn>
              </a:cxnLst>
              <a:rect l="0" t="0" r="r" b="b"/>
              <a:pathLst>
                <a:path w="8" h="8">
                  <a:moveTo>
                    <a:pt x="0" y="6"/>
                  </a:moveTo>
                  <a:lnTo>
                    <a:pt x="1" y="8"/>
                  </a:lnTo>
                  <a:lnTo>
                    <a:pt x="8" y="0"/>
                  </a:lnTo>
                  <a:lnTo>
                    <a:pt x="8" y="1"/>
                  </a:lnTo>
                  <a:lnTo>
                    <a:pt x="0"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405" name="Freeform 414">
              <a:extLst>
                <a:ext uri="{FF2B5EF4-FFF2-40B4-BE49-F238E27FC236}">
                  <a16:creationId xmlns:a16="http://schemas.microsoft.com/office/drawing/2014/main" id="{E513FB20-EE09-535C-34B1-79D5AE549762}"/>
                </a:ext>
              </a:extLst>
            </p:cNvPr>
            <p:cNvSpPr>
              <a:spLocks/>
            </p:cNvSpPr>
            <p:nvPr/>
          </p:nvSpPr>
          <p:spPr bwMode="auto">
            <a:xfrm>
              <a:off x="3781425" y="1724025"/>
              <a:ext cx="136525" cy="128588"/>
            </a:xfrm>
            <a:custGeom>
              <a:avLst/>
              <a:gdLst>
                <a:gd name="T0" fmla="*/ 86 w 86"/>
                <a:gd name="T1" fmla="*/ 5 h 81"/>
                <a:gd name="T2" fmla="*/ 54 w 86"/>
                <a:gd name="T3" fmla="*/ 50 h 81"/>
                <a:gd name="T4" fmla="*/ 43 w 86"/>
                <a:gd name="T5" fmla="*/ 63 h 81"/>
                <a:gd name="T6" fmla="*/ 30 w 86"/>
                <a:gd name="T7" fmla="*/ 73 h 81"/>
                <a:gd name="T8" fmla="*/ 17 w 86"/>
                <a:gd name="T9" fmla="*/ 80 h 81"/>
                <a:gd name="T10" fmla="*/ 4 w 86"/>
                <a:gd name="T11" fmla="*/ 81 h 81"/>
                <a:gd name="T12" fmla="*/ 0 w 86"/>
                <a:gd name="T13" fmla="*/ 73 h 81"/>
                <a:gd name="T14" fmla="*/ 12 w 86"/>
                <a:gd name="T15" fmla="*/ 72 h 81"/>
                <a:gd name="T16" fmla="*/ 25 w 86"/>
                <a:gd name="T17" fmla="*/ 65 h 81"/>
                <a:gd name="T18" fmla="*/ 36 w 86"/>
                <a:gd name="T19" fmla="*/ 55 h 81"/>
                <a:gd name="T20" fmla="*/ 46 w 86"/>
                <a:gd name="T21" fmla="*/ 45 h 81"/>
                <a:gd name="T22" fmla="*/ 77 w 86"/>
                <a:gd name="T23" fmla="*/ 0 h 81"/>
                <a:gd name="T24" fmla="*/ 86 w 86"/>
                <a:gd name="T25" fmla="*/ 5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6" h="81">
                  <a:moveTo>
                    <a:pt x="86" y="5"/>
                  </a:moveTo>
                  <a:lnTo>
                    <a:pt x="54" y="50"/>
                  </a:lnTo>
                  <a:lnTo>
                    <a:pt x="43" y="63"/>
                  </a:lnTo>
                  <a:lnTo>
                    <a:pt x="30" y="73"/>
                  </a:lnTo>
                  <a:lnTo>
                    <a:pt x="17" y="80"/>
                  </a:lnTo>
                  <a:lnTo>
                    <a:pt x="4" y="81"/>
                  </a:lnTo>
                  <a:lnTo>
                    <a:pt x="0" y="73"/>
                  </a:lnTo>
                  <a:lnTo>
                    <a:pt x="12" y="72"/>
                  </a:lnTo>
                  <a:lnTo>
                    <a:pt x="25" y="65"/>
                  </a:lnTo>
                  <a:lnTo>
                    <a:pt x="36" y="55"/>
                  </a:lnTo>
                  <a:lnTo>
                    <a:pt x="46" y="45"/>
                  </a:lnTo>
                  <a:lnTo>
                    <a:pt x="77" y="0"/>
                  </a:lnTo>
                  <a:lnTo>
                    <a:pt x="86"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406" name="Freeform 415">
              <a:extLst>
                <a:ext uri="{FF2B5EF4-FFF2-40B4-BE49-F238E27FC236}">
                  <a16:creationId xmlns:a16="http://schemas.microsoft.com/office/drawing/2014/main" id="{B1380811-4465-FA0C-19C3-7B8C41CDEBA3}"/>
                </a:ext>
              </a:extLst>
            </p:cNvPr>
            <p:cNvSpPr>
              <a:spLocks/>
            </p:cNvSpPr>
            <p:nvPr/>
          </p:nvSpPr>
          <p:spPr bwMode="auto">
            <a:xfrm>
              <a:off x="3562350" y="1393825"/>
              <a:ext cx="196850" cy="109538"/>
            </a:xfrm>
            <a:custGeom>
              <a:avLst/>
              <a:gdLst>
                <a:gd name="T0" fmla="*/ 4 w 124"/>
                <a:gd name="T1" fmla="*/ 48 h 69"/>
                <a:gd name="T2" fmla="*/ 14 w 124"/>
                <a:gd name="T3" fmla="*/ 54 h 69"/>
                <a:gd name="T4" fmla="*/ 26 w 124"/>
                <a:gd name="T5" fmla="*/ 57 h 69"/>
                <a:gd name="T6" fmla="*/ 42 w 124"/>
                <a:gd name="T7" fmla="*/ 59 h 69"/>
                <a:gd name="T8" fmla="*/ 58 w 124"/>
                <a:gd name="T9" fmla="*/ 57 h 69"/>
                <a:gd name="T10" fmla="*/ 73 w 124"/>
                <a:gd name="T11" fmla="*/ 53 h 69"/>
                <a:gd name="T12" fmla="*/ 91 w 124"/>
                <a:gd name="T13" fmla="*/ 41 h 69"/>
                <a:gd name="T14" fmla="*/ 104 w 124"/>
                <a:gd name="T15" fmla="*/ 25 h 69"/>
                <a:gd name="T16" fmla="*/ 116 w 124"/>
                <a:gd name="T17" fmla="*/ 0 h 69"/>
                <a:gd name="T18" fmla="*/ 124 w 124"/>
                <a:gd name="T19" fmla="*/ 5 h 69"/>
                <a:gd name="T20" fmla="*/ 112 w 124"/>
                <a:gd name="T21" fmla="*/ 30 h 69"/>
                <a:gd name="T22" fmla="*/ 98 w 124"/>
                <a:gd name="T23" fmla="*/ 49 h 69"/>
                <a:gd name="T24" fmla="*/ 78 w 124"/>
                <a:gd name="T25" fmla="*/ 61 h 69"/>
                <a:gd name="T26" fmla="*/ 60 w 124"/>
                <a:gd name="T27" fmla="*/ 67 h 69"/>
                <a:gd name="T28" fmla="*/ 42 w 124"/>
                <a:gd name="T29" fmla="*/ 69 h 69"/>
                <a:gd name="T30" fmla="*/ 24 w 124"/>
                <a:gd name="T31" fmla="*/ 67 h 69"/>
                <a:gd name="T32" fmla="*/ 9 w 124"/>
                <a:gd name="T33" fmla="*/ 62 h 69"/>
                <a:gd name="T34" fmla="*/ 0 w 124"/>
                <a:gd name="T35" fmla="*/ 56 h 69"/>
                <a:gd name="T36" fmla="*/ 4 w 124"/>
                <a:gd name="T37" fmla="*/ 48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4" h="69">
                  <a:moveTo>
                    <a:pt x="4" y="48"/>
                  </a:moveTo>
                  <a:lnTo>
                    <a:pt x="14" y="54"/>
                  </a:lnTo>
                  <a:lnTo>
                    <a:pt x="26" y="57"/>
                  </a:lnTo>
                  <a:lnTo>
                    <a:pt x="42" y="59"/>
                  </a:lnTo>
                  <a:lnTo>
                    <a:pt x="58" y="57"/>
                  </a:lnTo>
                  <a:lnTo>
                    <a:pt x="73" y="53"/>
                  </a:lnTo>
                  <a:lnTo>
                    <a:pt x="91" y="41"/>
                  </a:lnTo>
                  <a:lnTo>
                    <a:pt x="104" y="25"/>
                  </a:lnTo>
                  <a:lnTo>
                    <a:pt x="116" y="0"/>
                  </a:lnTo>
                  <a:lnTo>
                    <a:pt x="124" y="5"/>
                  </a:lnTo>
                  <a:lnTo>
                    <a:pt x="112" y="30"/>
                  </a:lnTo>
                  <a:lnTo>
                    <a:pt x="98" y="49"/>
                  </a:lnTo>
                  <a:lnTo>
                    <a:pt x="78" y="61"/>
                  </a:lnTo>
                  <a:lnTo>
                    <a:pt x="60" y="67"/>
                  </a:lnTo>
                  <a:lnTo>
                    <a:pt x="42" y="69"/>
                  </a:lnTo>
                  <a:lnTo>
                    <a:pt x="24" y="67"/>
                  </a:lnTo>
                  <a:lnTo>
                    <a:pt x="9" y="62"/>
                  </a:lnTo>
                  <a:lnTo>
                    <a:pt x="0" y="56"/>
                  </a:lnTo>
                  <a:lnTo>
                    <a:pt x="4" y="4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407" name="Freeform 416">
              <a:extLst>
                <a:ext uri="{FF2B5EF4-FFF2-40B4-BE49-F238E27FC236}">
                  <a16:creationId xmlns:a16="http://schemas.microsoft.com/office/drawing/2014/main" id="{D60D1C13-4F72-7A72-4F24-98B1F828075F}"/>
                </a:ext>
              </a:extLst>
            </p:cNvPr>
            <p:cNvSpPr>
              <a:spLocks/>
            </p:cNvSpPr>
            <p:nvPr/>
          </p:nvSpPr>
          <p:spPr bwMode="auto">
            <a:xfrm>
              <a:off x="3740150" y="1258888"/>
              <a:ext cx="20638" cy="141288"/>
            </a:xfrm>
            <a:custGeom>
              <a:avLst/>
              <a:gdLst>
                <a:gd name="T0" fmla="*/ 4 w 13"/>
                <a:gd name="T1" fmla="*/ 85 h 89"/>
                <a:gd name="T2" fmla="*/ 5 w 13"/>
                <a:gd name="T3" fmla="*/ 69 h 89"/>
                <a:gd name="T4" fmla="*/ 5 w 13"/>
                <a:gd name="T5" fmla="*/ 46 h 89"/>
                <a:gd name="T6" fmla="*/ 0 w 13"/>
                <a:gd name="T7" fmla="*/ 0 h 89"/>
                <a:gd name="T8" fmla="*/ 9 w 13"/>
                <a:gd name="T9" fmla="*/ 0 h 89"/>
                <a:gd name="T10" fmla="*/ 13 w 13"/>
                <a:gd name="T11" fmla="*/ 46 h 89"/>
                <a:gd name="T12" fmla="*/ 13 w 13"/>
                <a:gd name="T13" fmla="*/ 69 h 89"/>
                <a:gd name="T14" fmla="*/ 12 w 13"/>
                <a:gd name="T15" fmla="*/ 89 h 89"/>
                <a:gd name="T16" fmla="*/ 4 w 13"/>
                <a:gd name="T17" fmla="*/ 85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 h="89">
                  <a:moveTo>
                    <a:pt x="4" y="85"/>
                  </a:moveTo>
                  <a:lnTo>
                    <a:pt x="5" y="69"/>
                  </a:lnTo>
                  <a:lnTo>
                    <a:pt x="5" y="46"/>
                  </a:lnTo>
                  <a:lnTo>
                    <a:pt x="0" y="0"/>
                  </a:lnTo>
                  <a:lnTo>
                    <a:pt x="9" y="0"/>
                  </a:lnTo>
                  <a:lnTo>
                    <a:pt x="13" y="46"/>
                  </a:lnTo>
                  <a:lnTo>
                    <a:pt x="13" y="69"/>
                  </a:lnTo>
                  <a:lnTo>
                    <a:pt x="12" y="89"/>
                  </a:lnTo>
                  <a:lnTo>
                    <a:pt x="4" y="8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408" name="Freeform 417">
              <a:extLst>
                <a:ext uri="{FF2B5EF4-FFF2-40B4-BE49-F238E27FC236}">
                  <a16:creationId xmlns:a16="http://schemas.microsoft.com/office/drawing/2014/main" id="{18A72E4C-4577-39DB-4236-5EC525C76CAA}"/>
                </a:ext>
              </a:extLst>
            </p:cNvPr>
            <p:cNvSpPr>
              <a:spLocks/>
            </p:cNvSpPr>
            <p:nvPr/>
          </p:nvSpPr>
          <p:spPr bwMode="auto">
            <a:xfrm>
              <a:off x="3746500" y="1393825"/>
              <a:ext cx="12700" cy="7938"/>
            </a:xfrm>
            <a:custGeom>
              <a:avLst/>
              <a:gdLst>
                <a:gd name="T0" fmla="*/ 8 w 8"/>
                <a:gd name="T1" fmla="*/ 5 h 5"/>
                <a:gd name="T2" fmla="*/ 8 w 8"/>
                <a:gd name="T3" fmla="*/ 4 h 5"/>
                <a:gd name="T4" fmla="*/ 0 w 8"/>
                <a:gd name="T5" fmla="*/ 0 h 5"/>
                <a:gd name="T6" fmla="*/ 8 w 8"/>
                <a:gd name="T7" fmla="*/ 5 h 5"/>
              </a:gdLst>
              <a:ahLst/>
              <a:cxnLst>
                <a:cxn ang="0">
                  <a:pos x="T0" y="T1"/>
                </a:cxn>
                <a:cxn ang="0">
                  <a:pos x="T2" y="T3"/>
                </a:cxn>
                <a:cxn ang="0">
                  <a:pos x="T4" y="T5"/>
                </a:cxn>
                <a:cxn ang="0">
                  <a:pos x="T6" y="T7"/>
                </a:cxn>
              </a:cxnLst>
              <a:rect l="0" t="0" r="r" b="b"/>
              <a:pathLst>
                <a:path w="8" h="5">
                  <a:moveTo>
                    <a:pt x="8" y="5"/>
                  </a:moveTo>
                  <a:lnTo>
                    <a:pt x="8" y="4"/>
                  </a:lnTo>
                  <a:lnTo>
                    <a:pt x="0" y="0"/>
                  </a:lnTo>
                  <a:lnTo>
                    <a:pt x="8"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409" name="Freeform 418">
              <a:extLst>
                <a:ext uri="{FF2B5EF4-FFF2-40B4-BE49-F238E27FC236}">
                  <a16:creationId xmlns:a16="http://schemas.microsoft.com/office/drawing/2014/main" id="{F0E22E75-9083-655C-16F4-158959E1D56C}"/>
                </a:ext>
              </a:extLst>
            </p:cNvPr>
            <p:cNvSpPr>
              <a:spLocks/>
            </p:cNvSpPr>
            <p:nvPr/>
          </p:nvSpPr>
          <p:spPr bwMode="auto">
            <a:xfrm>
              <a:off x="3740150" y="1152525"/>
              <a:ext cx="23813" cy="106363"/>
            </a:xfrm>
            <a:custGeom>
              <a:avLst/>
              <a:gdLst>
                <a:gd name="T0" fmla="*/ 0 w 15"/>
                <a:gd name="T1" fmla="*/ 67 h 67"/>
                <a:gd name="T2" fmla="*/ 2 w 15"/>
                <a:gd name="T3" fmla="*/ 33 h 67"/>
                <a:gd name="T4" fmla="*/ 4 w 15"/>
                <a:gd name="T5" fmla="*/ 12 h 67"/>
                <a:gd name="T6" fmla="*/ 7 w 15"/>
                <a:gd name="T7" fmla="*/ 0 h 67"/>
                <a:gd name="T8" fmla="*/ 15 w 15"/>
                <a:gd name="T9" fmla="*/ 4 h 67"/>
                <a:gd name="T10" fmla="*/ 12 w 15"/>
                <a:gd name="T11" fmla="*/ 15 h 67"/>
                <a:gd name="T12" fmla="*/ 10 w 15"/>
                <a:gd name="T13" fmla="*/ 33 h 67"/>
                <a:gd name="T14" fmla="*/ 9 w 15"/>
                <a:gd name="T15" fmla="*/ 67 h 67"/>
                <a:gd name="T16" fmla="*/ 0 w 15"/>
                <a:gd name="T17"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67">
                  <a:moveTo>
                    <a:pt x="0" y="67"/>
                  </a:moveTo>
                  <a:lnTo>
                    <a:pt x="2" y="33"/>
                  </a:lnTo>
                  <a:lnTo>
                    <a:pt x="4" y="12"/>
                  </a:lnTo>
                  <a:lnTo>
                    <a:pt x="7" y="0"/>
                  </a:lnTo>
                  <a:lnTo>
                    <a:pt x="15" y="4"/>
                  </a:lnTo>
                  <a:lnTo>
                    <a:pt x="12" y="15"/>
                  </a:lnTo>
                  <a:lnTo>
                    <a:pt x="10" y="33"/>
                  </a:lnTo>
                  <a:lnTo>
                    <a:pt x="9" y="67"/>
                  </a:lnTo>
                  <a:lnTo>
                    <a:pt x="0" y="6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410" name="Freeform 419">
              <a:extLst>
                <a:ext uri="{FF2B5EF4-FFF2-40B4-BE49-F238E27FC236}">
                  <a16:creationId xmlns:a16="http://schemas.microsoft.com/office/drawing/2014/main" id="{5A200B91-62BB-BCCE-3780-328305C94FEA}"/>
                </a:ext>
              </a:extLst>
            </p:cNvPr>
            <p:cNvSpPr>
              <a:spLocks/>
            </p:cNvSpPr>
            <p:nvPr/>
          </p:nvSpPr>
          <p:spPr bwMode="auto">
            <a:xfrm>
              <a:off x="3740150" y="1258888"/>
              <a:ext cx="14288" cy="0"/>
            </a:xfrm>
            <a:custGeom>
              <a:avLst/>
              <a:gdLst>
                <a:gd name="T0" fmla="*/ 0 w 9"/>
                <a:gd name="T1" fmla="*/ 9 w 9"/>
                <a:gd name="T2" fmla="*/ 0 w 9"/>
              </a:gdLst>
              <a:ahLst/>
              <a:cxnLst>
                <a:cxn ang="0">
                  <a:pos x="T0" y="0"/>
                </a:cxn>
                <a:cxn ang="0">
                  <a:pos x="T1" y="0"/>
                </a:cxn>
                <a:cxn ang="0">
                  <a:pos x="T2" y="0"/>
                </a:cxn>
              </a:cxnLst>
              <a:rect l="0" t="0" r="r" b="b"/>
              <a:pathLst>
                <a:path w="9">
                  <a:moveTo>
                    <a:pt x="0" y="0"/>
                  </a:moveTo>
                  <a:lnTo>
                    <a:pt x="9"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411" name="Freeform 420">
              <a:extLst>
                <a:ext uri="{FF2B5EF4-FFF2-40B4-BE49-F238E27FC236}">
                  <a16:creationId xmlns:a16="http://schemas.microsoft.com/office/drawing/2014/main" id="{F63DC0E3-230A-3235-056C-33D08C59A918}"/>
                </a:ext>
              </a:extLst>
            </p:cNvPr>
            <p:cNvSpPr>
              <a:spLocks/>
            </p:cNvSpPr>
            <p:nvPr/>
          </p:nvSpPr>
          <p:spPr bwMode="auto">
            <a:xfrm>
              <a:off x="3657600" y="1152525"/>
              <a:ext cx="106363" cy="122238"/>
            </a:xfrm>
            <a:custGeom>
              <a:avLst/>
              <a:gdLst>
                <a:gd name="T0" fmla="*/ 67 w 67"/>
                <a:gd name="T1" fmla="*/ 5 h 77"/>
                <a:gd name="T2" fmla="*/ 49 w 67"/>
                <a:gd name="T3" fmla="*/ 35 h 77"/>
                <a:gd name="T4" fmla="*/ 29 w 67"/>
                <a:gd name="T5" fmla="*/ 61 h 77"/>
                <a:gd name="T6" fmla="*/ 16 w 67"/>
                <a:gd name="T7" fmla="*/ 71 h 77"/>
                <a:gd name="T8" fmla="*/ 5 w 67"/>
                <a:gd name="T9" fmla="*/ 77 h 77"/>
                <a:gd name="T10" fmla="*/ 0 w 67"/>
                <a:gd name="T11" fmla="*/ 69 h 77"/>
                <a:gd name="T12" fmla="*/ 11 w 67"/>
                <a:gd name="T13" fmla="*/ 63 h 77"/>
                <a:gd name="T14" fmla="*/ 23 w 67"/>
                <a:gd name="T15" fmla="*/ 53 h 77"/>
                <a:gd name="T16" fmla="*/ 41 w 67"/>
                <a:gd name="T17" fmla="*/ 30 h 77"/>
                <a:gd name="T18" fmla="*/ 59 w 67"/>
                <a:gd name="T19" fmla="*/ 0 h 77"/>
                <a:gd name="T20" fmla="*/ 67 w 67"/>
                <a:gd name="T21" fmla="*/ 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7" h="77">
                  <a:moveTo>
                    <a:pt x="67" y="5"/>
                  </a:moveTo>
                  <a:lnTo>
                    <a:pt x="49" y="35"/>
                  </a:lnTo>
                  <a:lnTo>
                    <a:pt x="29" y="61"/>
                  </a:lnTo>
                  <a:lnTo>
                    <a:pt x="16" y="71"/>
                  </a:lnTo>
                  <a:lnTo>
                    <a:pt x="5" y="77"/>
                  </a:lnTo>
                  <a:lnTo>
                    <a:pt x="0" y="69"/>
                  </a:lnTo>
                  <a:lnTo>
                    <a:pt x="11" y="63"/>
                  </a:lnTo>
                  <a:lnTo>
                    <a:pt x="23" y="53"/>
                  </a:lnTo>
                  <a:lnTo>
                    <a:pt x="41" y="30"/>
                  </a:lnTo>
                  <a:lnTo>
                    <a:pt x="59" y="0"/>
                  </a:lnTo>
                  <a:lnTo>
                    <a:pt x="67"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412" name="Freeform 421">
              <a:extLst>
                <a:ext uri="{FF2B5EF4-FFF2-40B4-BE49-F238E27FC236}">
                  <a16:creationId xmlns:a16="http://schemas.microsoft.com/office/drawing/2014/main" id="{A6A6A12F-F0D9-5EED-0162-CB16985253F7}"/>
                </a:ext>
              </a:extLst>
            </p:cNvPr>
            <p:cNvSpPr>
              <a:spLocks/>
            </p:cNvSpPr>
            <p:nvPr/>
          </p:nvSpPr>
          <p:spPr bwMode="auto">
            <a:xfrm>
              <a:off x="3751263" y="1152525"/>
              <a:ext cx="12700" cy="7938"/>
            </a:xfrm>
            <a:custGeom>
              <a:avLst/>
              <a:gdLst>
                <a:gd name="T0" fmla="*/ 8 w 8"/>
                <a:gd name="T1" fmla="*/ 4 h 5"/>
                <a:gd name="T2" fmla="*/ 0 w 8"/>
                <a:gd name="T3" fmla="*/ 0 h 5"/>
                <a:gd name="T4" fmla="*/ 8 w 8"/>
                <a:gd name="T5" fmla="*/ 5 h 5"/>
                <a:gd name="T6" fmla="*/ 0 w 8"/>
                <a:gd name="T7" fmla="*/ 0 h 5"/>
                <a:gd name="T8" fmla="*/ 8 w 8"/>
                <a:gd name="T9" fmla="*/ 4 h 5"/>
              </a:gdLst>
              <a:ahLst/>
              <a:cxnLst>
                <a:cxn ang="0">
                  <a:pos x="T0" y="T1"/>
                </a:cxn>
                <a:cxn ang="0">
                  <a:pos x="T2" y="T3"/>
                </a:cxn>
                <a:cxn ang="0">
                  <a:pos x="T4" y="T5"/>
                </a:cxn>
                <a:cxn ang="0">
                  <a:pos x="T6" y="T7"/>
                </a:cxn>
                <a:cxn ang="0">
                  <a:pos x="T8" y="T9"/>
                </a:cxn>
              </a:cxnLst>
              <a:rect l="0" t="0" r="r" b="b"/>
              <a:pathLst>
                <a:path w="8" h="5">
                  <a:moveTo>
                    <a:pt x="8" y="4"/>
                  </a:moveTo>
                  <a:lnTo>
                    <a:pt x="0" y="0"/>
                  </a:lnTo>
                  <a:lnTo>
                    <a:pt x="8" y="5"/>
                  </a:lnTo>
                  <a:lnTo>
                    <a:pt x="0" y="0"/>
                  </a:lnTo>
                  <a:lnTo>
                    <a:pt x="8" y="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413" name="Freeform 422">
              <a:extLst>
                <a:ext uri="{FF2B5EF4-FFF2-40B4-BE49-F238E27FC236}">
                  <a16:creationId xmlns:a16="http://schemas.microsoft.com/office/drawing/2014/main" id="{7806B280-BE33-9AF6-701A-0C0EA43058BB}"/>
                </a:ext>
              </a:extLst>
            </p:cNvPr>
            <p:cNvSpPr>
              <a:spLocks/>
            </p:cNvSpPr>
            <p:nvPr/>
          </p:nvSpPr>
          <p:spPr bwMode="auto">
            <a:xfrm>
              <a:off x="3546475" y="1262063"/>
              <a:ext cx="119063" cy="106363"/>
            </a:xfrm>
            <a:custGeom>
              <a:avLst/>
              <a:gdLst>
                <a:gd name="T0" fmla="*/ 75 w 75"/>
                <a:gd name="T1" fmla="*/ 8 h 67"/>
                <a:gd name="T2" fmla="*/ 59 w 75"/>
                <a:gd name="T3" fmla="*/ 16 h 67"/>
                <a:gd name="T4" fmla="*/ 37 w 75"/>
                <a:gd name="T5" fmla="*/ 31 h 67"/>
                <a:gd name="T6" fmla="*/ 18 w 75"/>
                <a:gd name="T7" fmla="*/ 49 h 67"/>
                <a:gd name="T8" fmla="*/ 8 w 75"/>
                <a:gd name="T9" fmla="*/ 67 h 67"/>
                <a:gd name="T10" fmla="*/ 0 w 75"/>
                <a:gd name="T11" fmla="*/ 62 h 67"/>
                <a:gd name="T12" fmla="*/ 10 w 75"/>
                <a:gd name="T13" fmla="*/ 44 h 67"/>
                <a:gd name="T14" fmla="*/ 31 w 75"/>
                <a:gd name="T15" fmla="*/ 23 h 67"/>
                <a:gd name="T16" fmla="*/ 54 w 75"/>
                <a:gd name="T17" fmla="*/ 8 h 67"/>
                <a:gd name="T18" fmla="*/ 70 w 75"/>
                <a:gd name="T19" fmla="*/ 0 h 67"/>
                <a:gd name="T20" fmla="*/ 75 w 75"/>
                <a:gd name="T21" fmla="*/ 8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5" h="67">
                  <a:moveTo>
                    <a:pt x="75" y="8"/>
                  </a:moveTo>
                  <a:lnTo>
                    <a:pt x="59" y="16"/>
                  </a:lnTo>
                  <a:lnTo>
                    <a:pt x="37" y="31"/>
                  </a:lnTo>
                  <a:lnTo>
                    <a:pt x="18" y="49"/>
                  </a:lnTo>
                  <a:lnTo>
                    <a:pt x="8" y="67"/>
                  </a:lnTo>
                  <a:lnTo>
                    <a:pt x="0" y="62"/>
                  </a:lnTo>
                  <a:lnTo>
                    <a:pt x="10" y="44"/>
                  </a:lnTo>
                  <a:lnTo>
                    <a:pt x="31" y="23"/>
                  </a:lnTo>
                  <a:lnTo>
                    <a:pt x="54" y="8"/>
                  </a:lnTo>
                  <a:lnTo>
                    <a:pt x="70" y="0"/>
                  </a:lnTo>
                  <a:lnTo>
                    <a:pt x="75" y="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414" name="Freeform 423">
              <a:extLst>
                <a:ext uri="{FF2B5EF4-FFF2-40B4-BE49-F238E27FC236}">
                  <a16:creationId xmlns:a16="http://schemas.microsoft.com/office/drawing/2014/main" id="{D9B01D41-7722-8348-5C5B-E5DD0074F23C}"/>
                </a:ext>
              </a:extLst>
            </p:cNvPr>
            <p:cNvSpPr>
              <a:spLocks/>
            </p:cNvSpPr>
            <p:nvPr/>
          </p:nvSpPr>
          <p:spPr bwMode="auto">
            <a:xfrm>
              <a:off x="3657600" y="1262063"/>
              <a:ext cx="7938" cy="12700"/>
            </a:xfrm>
            <a:custGeom>
              <a:avLst/>
              <a:gdLst>
                <a:gd name="T0" fmla="*/ 5 w 5"/>
                <a:gd name="T1" fmla="*/ 8 h 8"/>
                <a:gd name="T2" fmla="*/ 0 w 5"/>
                <a:gd name="T3" fmla="*/ 0 h 8"/>
                <a:gd name="T4" fmla="*/ 5 w 5"/>
                <a:gd name="T5" fmla="*/ 8 h 8"/>
              </a:gdLst>
              <a:ahLst/>
              <a:cxnLst>
                <a:cxn ang="0">
                  <a:pos x="T0" y="T1"/>
                </a:cxn>
                <a:cxn ang="0">
                  <a:pos x="T2" y="T3"/>
                </a:cxn>
                <a:cxn ang="0">
                  <a:pos x="T4" y="T5"/>
                </a:cxn>
              </a:cxnLst>
              <a:rect l="0" t="0" r="r" b="b"/>
              <a:pathLst>
                <a:path w="5" h="8">
                  <a:moveTo>
                    <a:pt x="5" y="8"/>
                  </a:moveTo>
                  <a:lnTo>
                    <a:pt x="0" y="0"/>
                  </a:lnTo>
                  <a:lnTo>
                    <a:pt x="5" y="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415" name="Freeform 424">
              <a:extLst>
                <a:ext uri="{FF2B5EF4-FFF2-40B4-BE49-F238E27FC236}">
                  <a16:creationId xmlns:a16="http://schemas.microsoft.com/office/drawing/2014/main" id="{0599EE2B-165E-8C2A-7470-4BF2A0BAAAE5}"/>
                </a:ext>
              </a:extLst>
            </p:cNvPr>
            <p:cNvSpPr>
              <a:spLocks/>
            </p:cNvSpPr>
            <p:nvPr/>
          </p:nvSpPr>
          <p:spPr bwMode="auto">
            <a:xfrm>
              <a:off x="3538538" y="1360488"/>
              <a:ext cx="33338" cy="119063"/>
            </a:xfrm>
            <a:custGeom>
              <a:avLst/>
              <a:gdLst>
                <a:gd name="T0" fmla="*/ 15 w 21"/>
                <a:gd name="T1" fmla="*/ 2 h 75"/>
                <a:gd name="T2" fmla="*/ 11 w 21"/>
                <a:gd name="T3" fmla="*/ 18 h 75"/>
                <a:gd name="T4" fmla="*/ 10 w 21"/>
                <a:gd name="T5" fmla="*/ 36 h 75"/>
                <a:gd name="T6" fmla="*/ 13 w 21"/>
                <a:gd name="T7" fmla="*/ 56 h 75"/>
                <a:gd name="T8" fmla="*/ 16 w 21"/>
                <a:gd name="T9" fmla="*/ 64 h 75"/>
                <a:gd name="T10" fmla="*/ 21 w 21"/>
                <a:gd name="T11" fmla="*/ 70 h 75"/>
                <a:gd name="T12" fmla="*/ 13 w 21"/>
                <a:gd name="T13" fmla="*/ 75 h 75"/>
                <a:gd name="T14" fmla="*/ 8 w 21"/>
                <a:gd name="T15" fmla="*/ 69 h 75"/>
                <a:gd name="T16" fmla="*/ 3 w 21"/>
                <a:gd name="T17" fmla="*/ 57 h 75"/>
                <a:gd name="T18" fmla="*/ 0 w 21"/>
                <a:gd name="T19" fmla="*/ 36 h 75"/>
                <a:gd name="T20" fmla="*/ 1 w 21"/>
                <a:gd name="T21" fmla="*/ 18 h 75"/>
                <a:gd name="T22" fmla="*/ 5 w 21"/>
                <a:gd name="T23" fmla="*/ 0 h 75"/>
                <a:gd name="T24" fmla="*/ 15 w 21"/>
                <a:gd name="T25" fmla="*/ 2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 h="75">
                  <a:moveTo>
                    <a:pt x="15" y="2"/>
                  </a:moveTo>
                  <a:lnTo>
                    <a:pt x="11" y="18"/>
                  </a:lnTo>
                  <a:lnTo>
                    <a:pt x="10" y="36"/>
                  </a:lnTo>
                  <a:lnTo>
                    <a:pt x="13" y="56"/>
                  </a:lnTo>
                  <a:lnTo>
                    <a:pt x="16" y="64"/>
                  </a:lnTo>
                  <a:lnTo>
                    <a:pt x="21" y="70"/>
                  </a:lnTo>
                  <a:lnTo>
                    <a:pt x="13" y="75"/>
                  </a:lnTo>
                  <a:lnTo>
                    <a:pt x="8" y="69"/>
                  </a:lnTo>
                  <a:lnTo>
                    <a:pt x="3" y="57"/>
                  </a:lnTo>
                  <a:lnTo>
                    <a:pt x="0" y="36"/>
                  </a:lnTo>
                  <a:lnTo>
                    <a:pt x="1" y="18"/>
                  </a:lnTo>
                  <a:lnTo>
                    <a:pt x="5" y="0"/>
                  </a:lnTo>
                  <a:lnTo>
                    <a:pt x="15"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416" name="Freeform 425">
              <a:extLst>
                <a:ext uri="{FF2B5EF4-FFF2-40B4-BE49-F238E27FC236}">
                  <a16:creationId xmlns:a16="http://schemas.microsoft.com/office/drawing/2014/main" id="{78DBCF42-DCCB-05BA-0814-D767F9D14BB9}"/>
                </a:ext>
              </a:extLst>
            </p:cNvPr>
            <p:cNvSpPr>
              <a:spLocks/>
            </p:cNvSpPr>
            <p:nvPr/>
          </p:nvSpPr>
          <p:spPr bwMode="auto">
            <a:xfrm>
              <a:off x="3546475" y="1360488"/>
              <a:ext cx="15875" cy="7938"/>
            </a:xfrm>
            <a:custGeom>
              <a:avLst/>
              <a:gdLst>
                <a:gd name="T0" fmla="*/ 0 w 10"/>
                <a:gd name="T1" fmla="*/ 0 h 5"/>
                <a:gd name="T2" fmla="*/ 10 w 10"/>
                <a:gd name="T3" fmla="*/ 2 h 5"/>
                <a:gd name="T4" fmla="*/ 8 w 10"/>
                <a:gd name="T5" fmla="*/ 5 h 5"/>
                <a:gd name="T6" fmla="*/ 0 w 10"/>
                <a:gd name="T7" fmla="*/ 0 h 5"/>
              </a:gdLst>
              <a:ahLst/>
              <a:cxnLst>
                <a:cxn ang="0">
                  <a:pos x="T0" y="T1"/>
                </a:cxn>
                <a:cxn ang="0">
                  <a:pos x="T2" y="T3"/>
                </a:cxn>
                <a:cxn ang="0">
                  <a:pos x="T4" y="T5"/>
                </a:cxn>
                <a:cxn ang="0">
                  <a:pos x="T6" y="T7"/>
                </a:cxn>
              </a:cxnLst>
              <a:rect l="0" t="0" r="r" b="b"/>
              <a:pathLst>
                <a:path w="10" h="5">
                  <a:moveTo>
                    <a:pt x="0" y="0"/>
                  </a:moveTo>
                  <a:lnTo>
                    <a:pt x="10" y="2"/>
                  </a:lnTo>
                  <a:lnTo>
                    <a:pt x="8" y="5"/>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417" name="Freeform 426">
              <a:extLst>
                <a:ext uri="{FF2B5EF4-FFF2-40B4-BE49-F238E27FC236}">
                  <a16:creationId xmlns:a16="http://schemas.microsoft.com/office/drawing/2014/main" id="{A65555A3-BC73-52B9-61F0-6E57F40BBF09}"/>
                </a:ext>
              </a:extLst>
            </p:cNvPr>
            <p:cNvSpPr>
              <a:spLocks/>
            </p:cNvSpPr>
            <p:nvPr/>
          </p:nvSpPr>
          <p:spPr bwMode="auto">
            <a:xfrm>
              <a:off x="3559175" y="1470025"/>
              <a:ext cx="12700" cy="12700"/>
            </a:xfrm>
            <a:custGeom>
              <a:avLst/>
              <a:gdLst>
                <a:gd name="T0" fmla="*/ 0 w 8"/>
                <a:gd name="T1" fmla="*/ 6 h 8"/>
                <a:gd name="T2" fmla="*/ 2 w 8"/>
                <a:gd name="T3" fmla="*/ 8 h 8"/>
                <a:gd name="T4" fmla="*/ 6 w 8"/>
                <a:gd name="T5" fmla="*/ 0 h 8"/>
                <a:gd name="T6" fmla="*/ 8 w 8"/>
                <a:gd name="T7" fmla="*/ 1 h 8"/>
                <a:gd name="T8" fmla="*/ 0 w 8"/>
                <a:gd name="T9" fmla="*/ 6 h 8"/>
              </a:gdLst>
              <a:ahLst/>
              <a:cxnLst>
                <a:cxn ang="0">
                  <a:pos x="T0" y="T1"/>
                </a:cxn>
                <a:cxn ang="0">
                  <a:pos x="T2" y="T3"/>
                </a:cxn>
                <a:cxn ang="0">
                  <a:pos x="T4" y="T5"/>
                </a:cxn>
                <a:cxn ang="0">
                  <a:pos x="T6" y="T7"/>
                </a:cxn>
                <a:cxn ang="0">
                  <a:pos x="T8" y="T9"/>
                </a:cxn>
              </a:cxnLst>
              <a:rect l="0" t="0" r="r" b="b"/>
              <a:pathLst>
                <a:path w="8" h="8">
                  <a:moveTo>
                    <a:pt x="0" y="6"/>
                  </a:moveTo>
                  <a:lnTo>
                    <a:pt x="2" y="8"/>
                  </a:lnTo>
                  <a:lnTo>
                    <a:pt x="6" y="0"/>
                  </a:lnTo>
                  <a:lnTo>
                    <a:pt x="8" y="1"/>
                  </a:lnTo>
                  <a:lnTo>
                    <a:pt x="0"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418" name="Freeform 427">
              <a:extLst>
                <a:ext uri="{FF2B5EF4-FFF2-40B4-BE49-F238E27FC236}">
                  <a16:creationId xmlns:a16="http://schemas.microsoft.com/office/drawing/2014/main" id="{186016C3-CB3A-ABAA-05D8-3A28DC61911A}"/>
                </a:ext>
              </a:extLst>
            </p:cNvPr>
            <p:cNvSpPr>
              <a:spLocks/>
            </p:cNvSpPr>
            <p:nvPr/>
          </p:nvSpPr>
          <p:spPr bwMode="auto">
            <a:xfrm>
              <a:off x="3595688" y="1290638"/>
              <a:ext cx="114300" cy="152400"/>
            </a:xfrm>
            <a:custGeom>
              <a:avLst/>
              <a:gdLst>
                <a:gd name="T0" fmla="*/ 72 w 72"/>
                <a:gd name="T1" fmla="*/ 2 h 96"/>
                <a:gd name="T2" fmla="*/ 62 w 72"/>
                <a:gd name="T3" fmla="*/ 28 h 96"/>
                <a:gd name="T4" fmla="*/ 47 w 72"/>
                <a:gd name="T5" fmla="*/ 56 h 96"/>
                <a:gd name="T6" fmla="*/ 39 w 72"/>
                <a:gd name="T7" fmla="*/ 70 h 96"/>
                <a:gd name="T8" fmla="*/ 29 w 72"/>
                <a:gd name="T9" fmla="*/ 83 h 96"/>
                <a:gd name="T10" fmla="*/ 16 w 72"/>
                <a:gd name="T11" fmla="*/ 91 h 96"/>
                <a:gd name="T12" fmla="*/ 5 w 72"/>
                <a:gd name="T13" fmla="*/ 96 h 96"/>
                <a:gd name="T14" fmla="*/ 0 w 72"/>
                <a:gd name="T15" fmla="*/ 88 h 96"/>
                <a:gd name="T16" fmla="*/ 11 w 72"/>
                <a:gd name="T17" fmla="*/ 83 h 96"/>
                <a:gd name="T18" fmla="*/ 23 w 72"/>
                <a:gd name="T19" fmla="*/ 75 h 96"/>
                <a:gd name="T20" fmla="*/ 31 w 72"/>
                <a:gd name="T21" fmla="*/ 65 h 96"/>
                <a:gd name="T22" fmla="*/ 39 w 72"/>
                <a:gd name="T23" fmla="*/ 51 h 96"/>
                <a:gd name="T24" fmla="*/ 54 w 72"/>
                <a:gd name="T25" fmla="*/ 23 h 96"/>
                <a:gd name="T26" fmla="*/ 62 w 72"/>
                <a:gd name="T27" fmla="*/ 0 h 96"/>
                <a:gd name="T28" fmla="*/ 72 w 72"/>
                <a:gd name="T29" fmla="*/ 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2" h="96">
                  <a:moveTo>
                    <a:pt x="72" y="2"/>
                  </a:moveTo>
                  <a:lnTo>
                    <a:pt x="62" y="28"/>
                  </a:lnTo>
                  <a:lnTo>
                    <a:pt x="47" y="56"/>
                  </a:lnTo>
                  <a:lnTo>
                    <a:pt x="39" y="70"/>
                  </a:lnTo>
                  <a:lnTo>
                    <a:pt x="29" y="83"/>
                  </a:lnTo>
                  <a:lnTo>
                    <a:pt x="16" y="91"/>
                  </a:lnTo>
                  <a:lnTo>
                    <a:pt x="5" y="96"/>
                  </a:lnTo>
                  <a:lnTo>
                    <a:pt x="0" y="88"/>
                  </a:lnTo>
                  <a:lnTo>
                    <a:pt x="11" y="83"/>
                  </a:lnTo>
                  <a:lnTo>
                    <a:pt x="23" y="75"/>
                  </a:lnTo>
                  <a:lnTo>
                    <a:pt x="31" y="65"/>
                  </a:lnTo>
                  <a:lnTo>
                    <a:pt x="39" y="51"/>
                  </a:lnTo>
                  <a:lnTo>
                    <a:pt x="54" y="23"/>
                  </a:lnTo>
                  <a:lnTo>
                    <a:pt x="62" y="0"/>
                  </a:lnTo>
                  <a:lnTo>
                    <a:pt x="72"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419" name="Freeform 428">
              <a:extLst>
                <a:ext uri="{FF2B5EF4-FFF2-40B4-BE49-F238E27FC236}">
                  <a16:creationId xmlns:a16="http://schemas.microsoft.com/office/drawing/2014/main" id="{BDFF2CCD-0F17-5F6E-6AAA-352FD7B607A2}"/>
                </a:ext>
              </a:extLst>
            </p:cNvPr>
            <p:cNvSpPr>
              <a:spLocks/>
            </p:cNvSpPr>
            <p:nvPr/>
          </p:nvSpPr>
          <p:spPr bwMode="auto">
            <a:xfrm>
              <a:off x="981075" y="2560638"/>
              <a:ext cx="182563" cy="131763"/>
            </a:xfrm>
            <a:custGeom>
              <a:avLst/>
              <a:gdLst>
                <a:gd name="T0" fmla="*/ 108 w 115"/>
                <a:gd name="T1" fmla="*/ 15 h 83"/>
                <a:gd name="T2" fmla="*/ 105 w 115"/>
                <a:gd name="T3" fmla="*/ 13 h 83"/>
                <a:gd name="T4" fmla="*/ 100 w 115"/>
                <a:gd name="T5" fmla="*/ 12 h 83"/>
                <a:gd name="T6" fmla="*/ 95 w 115"/>
                <a:gd name="T7" fmla="*/ 10 h 83"/>
                <a:gd name="T8" fmla="*/ 89 w 115"/>
                <a:gd name="T9" fmla="*/ 10 h 83"/>
                <a:gd name="T10" fmla="*/ 72 w 115"/>
                <a:gd name="T11" fmla="*/ 12 h 83"/>
                <a:gd name="T12" fmla="*/ 66 w 115"/>
                <a:gd name="T13" fmla="*/ 13 h 83"/>
                <a:gd name="T14" fmla="*/ 58 w 115"/>
                <a:gd name="T15" fmla="*/ 15 h 83"/>
                <a:gd name="T16" fmla="*/ 49 w 115"/>
                <a:gd name="T17" fmla="*/ 20 h 83"/>
                <a:gd name="T18" fmla="*/ 41 w 115"/>
                <a:gd name="T19" fmla="*/ 25 h 83"/>
                <a:gd name="T20" fmla="*/ 35 w 115"/>
                <a:gd name="T21" fmla="*/ 31 h 83"/>
                <a:gd name="T22" fmla="*/ 31 w 115"/>
                <a:gd name="T23" fmla="*/ 34 h 83"/>
                <a:gd name="T24" fmla="*/ 28 w 115"/>
                <a:gd name="T25" fmla="*/ 38 h 83"/>
                <a:gd name="T26" fmla="*/ 23 w 115"/>
                <a:gd name="T27" fmla="*/ 46 h 83"/>
                <a:gd name="T28" fmla="*/ 18 w 115"/>
                <a:gd name="T29" fmla="*/ 57 h 83"/>
                <a:gd name="T30" fmla="*/ 13 w 115"/>
                <a:gd name="T31" fmla="*/ 69 h 83"/>
                <a:gd name="T32" fmla="*/ 12 w 115"/>
                <a:gd name="T33" fmla="*/ 83 h 83"/>
                <a:gd name="T34" fmla="*/ 0 w 115"/>
                <a:gd name="T35" fmla="*/ 82 h 83"/>
                <a:gd name="T36" fmla="*/ 4 w 115"/>
                <a:gd name="T37" fmla="*/ 67 h 83"/>
                <a:gd name="T38" fmla="*/ 9 w 115"/>
                <a:gd name="T39" fmla="*/ 52 h 83"/>
                <a:gd name="T40" fmla="*/ 13 w 115"/>
                <a:gd name="T41" fmla="*/ 41 h 83"/>
                <a:gd name="T42" fmla="*/ 20 w 115"/>
                <a:gd name="T43" fmla="*/ 31 h 83"/>
                <a:gd name="T44" fmla="*/ 23 w 115"/>
                <a:gd name="T45" fmla="*/ 28 h 83"/>
                <a:gd name="T46" fmla="*/ 28 w 115"/>
                <a:gd name="T47" fmla="*/ 23 h 83"/>
                <a:gd name="T48" fmla="*/ 35 w 115"/>
                <a:gd name="T49" fmla="*/ 16 h 83"/>
                <a:gd name="T50" fmla="*/ 45 w 115"/>
                <a:gd name="T51" fmla="*/ 10 h 83"/>
                <a:gd name="T52" fmla="*/ 53 w 115"/>
                <a:gd name="T53" fmla="*/ 7 h 83"/>
                <a:gd name="T54" fmla="*/ 61 w 115"/>
                <a:gd name="T55" fmla="*/ 3 h 83"/>
                <a:gd name="T56" fmla="*/ 71 w 115"/>
                <a:gd name="T57" fmla="*/ 0 h 83"/>
                <a:gd name="T58" fmla="*/ 87 w 115"/>
                <a:gd name="T59" fmla="*/ 0 h 83"/>
                <a:gd name="T60" fmla="*/ 97 w 115"/>
                <a:gd name="T61" fmla="*/ 0 h 83"/>
                <a:gd name="T62" fmla="*/ 103 w 115"/>
                <a:gd name="T63" fmla="*/ 2 h 83"/>
                <a:gd name="T64" fmla="*/ 110 w 115"/>
                <a:gd name="T65" fmla="*/ 3 h 83"/>
                <a:gd name="T66" fmla="*/ 115 w 115"/>
                <a:gd name="T67" fmla="*/ 7 h 83"/>
                <a:gd name="T68" fmla="*/ 108 w 115"/>
                <a:gd name="T69" fmla="*/ 15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15" h="83">
                  <a:moveTo>
                    <a:pt x="108" y="15"/>
                  </a:moveTo>
                  <a:lnTo>
                    <a:pt x="105" y="13"/>
                  </a:lnTo>
                  <a:lnTo>
                    <a:pt x="100" y="12"/>
                  </a:lnTo>
                  <a:lnTo>
                    <a:pt x="95" y="10"/>
                  </a:lnTo>
                  <a:lnTo>
                    <a:pt x="89" y="10"/>
                  </a:lnTo>
                  <a:lnTo>
                    <a:pt x="72" y="12"/>
                  </a:lnTo>
                  <a:lnTo>
                    <a:pt x="66" y="13"/>
                  </a:lnTo>
                  <a:lnTo>
                    <a:pt x="58" y="15"/>
                  </a:lnTo>
                  <a:lnTo>
                    <a:pt x="49" y="20"/>
                  </a:lnTo>
                  <a:lnTo>
                    <a:pt x="41" y="25"/>
                  </a:lnTo>
                  <a:lnTo>
                    <a:pt x="35" y="31"/>
                  </a:lnTo>
                  <a:lnTo>
                    <a:pt x="31" y="34"/>
                  </a:lnTo>
                  <a:lnTo>
                    <a:pt x="28" y="38"/>
                  </a:lnTo>
                  <a:lnTo>
                    <a:pt x="23" y="46"/>
                  </a:lnTo>
                  <a:lnTo>
                    <a:pt x="18" y="57"/>
                  </a:lnTo>
                  <a:lnTo>
                    <a:pt x="13" y="69"/>
                  </a:lnTo>
                  <a:lnTo>
                    <a:pt x="12" y="83"/>
                  </a:lnTo>
                  <a:lnTo>
                    <a:pt x="0" y="82"/>
                  </a:lnTo>
                  <a:lnTo>
                    <a:pt x="4" y="67"/>
                  </a:lnTo>
                  <a:lnTo>
                    <a:pt x="9" y="52"/>
                  </a:lnTo>
                  <a:lnTo>
                    <a:pt x="13" y="41"/>
                  </a:lnTo>
                  <a:lnTo>
                    <a:pt x="20" y="31"/>
                  </a:lnTo>
                  <a:lnTo>
                    <a:pt x="23" y="28"/>
                  </a:lnTo>
                  <a:lnTo>
                    <a:pt x="28" y="23"/>
                  </a:lnTo>
                  <a:lnTo>
                    <a:pt x="35" y="16"/>
                  </a:lnTo>
                  <a:lnTo>
                    <a:pt x="45" y="10"/>
                  </a:lnTo>
                  <a:lnTo>
                    <a:pt x="53" y="7"/>
                  </a:lnTo>
                  <a:lnTo>
                    <a:pt x="61" y="3"/>
                  </a:lnTo>
                  <a:lnTo>
                    <a:pt x="71" y="0"/>
                  </a:lnTo>
                  <a:lnTo>
                    <a:pt x="87" y="0"/>
                  </a:lnTo>
                  <a:lnTo>
                    <a:pt x="97" y="0"/>
                  </a:lnTo>
                  <a:lnTo>
                    <a:pt x="103" y="2"/>
                  </a:lnTo>
                  <a:lnTo>
                    <a:pt x="110" y="3"/>
                  </a:lnTo>
                  <a:lnTo>
                    <a:pt x="115" y="7"/>
                  </a:lnTo>
                  <a:lnTo>
                    <a:pt x="108" y="1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420" name="Freeform 429">
              <a:extLst>
                <a:ext uri="{FF2B5EF4-FFF2-40B4-BE49-F238E27FC236}">
                  <a16:creationId xmlns:a16="http://schemas.microsoft.com/office/drawing/2014/main" id="{32D7E974-AAF2-A202-3C0F-DCCAC9B5CF2C}"/>
                </a:ext>
              </a:extLst>
            </p:cNvPr>
            <p:cNvSpPr>
              <a:spLocks/>
            </p:cNvSpPr>
            <p:nvPr/>
          </p:nvSpPr>
          <p:spPr bwMode="auto">
            <a:xfrm>
              <a:off x="981075" y="2690813"/>
              <a:ext cx="47625" cy="134938"/>
            </a:xfrm>
            <a:custGeom>
              <a:avLst/>
              <a:gdLst>
                <a:gd name="T0" fmla="*/ 12 w 30"/>
                <a:gd name="T1" fmla="*/ 0 h 85"/>
                <a:gd name="T2" fmla="*/ 12 w 30"/>
                <a:gd name="T3" fmla="*/ 8 h 85"/>
                <a:gd name="T4" fmla="*/ 13 w 30"/>
                <a:gd name="T5" fmla="*/ 16 h 85"/>
                <a:gd name="T6" fmla="*/ 15 w 30"/>
                <a:gd name="T7" fmla="*/ 28 h 85"/>
                <a:gd name="T8" fmla="*/ 18 w 30"/>
                <a:gd name="T9" fmla="*/ 39 h 85"/>
                <a:gd name="T10" fmla="*/ 25 w 30"/>
                <a:gd name="T11" fmla="*/ 62 h 85"/>
                <a:gd name="T12" fmla="*/ 30 w 30"/>
                <a:gd name="T13" fmla="*/ 83 h 85"/>
                <a:gd name="T14" fmla="*/ 20 w 30"/>
                <a:gd name="T15" fmla="*/ 85 h 85"/>
                <a:gd name="T16" fmla="*/ 15 w 30"/>
                <a:gd name="T17" fmla="*/ 65 h 85"/>
                <a:gd name="T18" fmla="*/ 9 w 30"/>
                <a:gd name="T19" fmla="*/ 42 h 85"/>
                <a:gd name="T20" fmla="*/ 5 w 30"/>
                <a:gd name="T21" fmla="*/ 31 h 85"/>
                <a:gd name="T22" fmla="*/ 2 w 30"/>
                <a:gd name="T23" fmla="*/ 18 h 85"/>
                <a:gd name="T24" fmla="*/ 0 w 30"/>
                <a:gd name="T25" fmla="*/ 8 h 85"/>
                <a:gd name="T26" fmla="*/ 0 w 30"/>
                <a:gd name="T27" fmla="*/ 0 h 85"/>
                <a:gd name="T28" fmla="*/ 12 w 30"/>
                <a:gd name="T29"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0" h="85">
                  <a:moveTo>
                    <a:pt x="12" y="0"/>
                  </a:moveTo>
                  <a:lnTo>
                    <a:pt x="12" y="8"/>
                  </a:lnTo>
                  <a:lnTo>
                    <a:pt x="13" y="16"/>
                  </a:lnTo>
                  <a:lnTo>
                    <a:pt x="15" y="28"/>
                  </a:lnTo>
                  <a:lnTo>
                    <a:pt x="18" y="39"/>
                  </a:lnTo>
                  <a:lnTo>
                    <a:pt x="25" y="62"/>
                  </a:lnTo>
                  <a:lnTo>
                    <a:pt x="30" y="83"/>
                  </a:lnTo>
                  <a:lnTo>
                    <a:pt x="20" y="85"/>
                  </a:lnTo>
                  <a:lnTo>
                    <a:pt x="15" y="65"/>
                  </a:lnTo>
                  <a:lnTo>
                    <a:pt x="9" y="42"/>
                  </a:lnTo>
                  <a:lnTo>
                    <a:pt x="5" y="31"/>
                  </a:lnTo>
                  <a:lnTo>
                    <a:pt x="2" y="18"/>
                  </a:lnTo>
                  <a:lnTo>
                    <a:pt x="0" y="8"/>
                  </a:lnTo>
                  <a:lnTo>
                    <a:pt x="0" y="0"/>
                  </a:lnTo>
                  <a:lnTo>
                    <a:pt x="1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421" name="Freeform 430">
              <a:extLst>
                <a:ext uri="{FF2B5EF4-FFF2-40B4-BE49-F238E27FC236}">
                  <a16:creationId xmlns:a16="http://schemas.microsoft.com/office/drawing/2014/main" id="{0CDEE43C-7CF3-50ED-F697-8E7A71824D27}"/>
                </a:ext>
              </a:extLst>
            </p:cNvPr>
            <p:cNvSpPr>
              <a:spLocks/>
            </p:cNvSpPr>
            <p:nvPr/>
          </p:nvSpPr>
          <p:spPr bwMode="auto">
            <a:xfrm>
              <a:off x="981075" y="2690813"/>
              <a:ext cx="19050" cy="1588"/>
            </a:xfrm>
            <a:custGeom>
              <a:avLst/>
              <a:gdLst>
                <a:gd name="T0" fmla="*/ 0 w 12"/>
                <a:gd name="T1" fmla="*/ 0 h 1"/>
                <a:gd name="T2" fmla="*/ 12 w 12"/>
                <a:gd name="T3" fmla="*/ 0 h 1"/>
                <a:gd name="T4" fmla="*/ 12 w 12"/>
                <a:gd name="T5" fmla="*/ 1 h 1"/>
                <a:gd name="T6" fmla="*/ 0 w 12"/>
                <a:gd name="T7" fmla="*/ 0 h 1"/>
              </a:gdLst>
              <a:ahLst/>
              <a:cxnLst>
                <a:cxn ang="0">
                  <a:pos x="T0" y="T1"/>
                </a:cxn>
                <a:cxn ang="0">
                  <a:pos x="T2" y="T3"/>
                </a:cxn>
                <a:cxn ang="0">
                  <a:pos x="T4" y="T5"/>
                </a:cxn>
                <a:cxn ang="0">
                  <a:pos x="T6" y="T7"/>
                </a:cxn>
              </a:cxnLst>
              <a:rect l="0" t="0" r="r" b="b"/>
              <a:pathLst>
                <a:path w="12" h="1">
                  <a:moveTo>
                    <a:pt x="0" y="0"/>
                  </a:moveTo>
                  <a:lnTo>
                    <a:pt x="12" y="0"/>
                  </a:lnTo>
                  <a:lnTo>
                    <a:pt x="12" y="1"/>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422" name="Freeform 431">
              <a:extLst>
                <a:ext uri="{FF2B5EF4-FFF2-40B4-BE49-F238E27FC236}">
                  <a16:creationId xmlns:a16="http://schemas.microsoft.com/office/drawing/2014/main" id="{7C5100A9-75DC-12C3-61A9-DC66B4759944}"/>
                </a:ext>
              </a:extLst>
            </p:cNvPr>
            <p:cNvSpPr>
              <a:spLocks/>
            </p:cNvSpPr>
            <p:nvPr/>
          </p:nvSpPr>
          <p:spPr bwMode="auto">
            <a:xfrm>
              <a:off x="1012825" y="2822575"/>
              <a:ext cx="28575" cy="103188"/>
            </a:xfrm>
            <a:custGeom>
              <a:avLst/>
              <a:gdLst>
                <a:gd name="T0" fmla="*/ 11 w 18"/>
                <a:gd name="T1" fmla="*/ 0 h 65"/>
                <a:gd name="T2" fmla="*/ 13 w 18"/>
                <a:gd name="T3" fmla="*/ 15 h 65"/>
                <a:gd name="T4" fmla="*/ 16 w 18"/>
                <a:gd name="T5" fmla="*/ 34 h 65"/>
                <a:gd name="T6" fmla="*/ 18 w 18"/>
                <a:gd name="T7" fmla="*/ 52 h 65"/>
                <a:gd name="T8" fmla="*/ 18 w 18"/>
                <a:gd name="T9" fmla="*/ 60 h 65"/>
                <a:gd name="T10" fmla="*/ 18 w 18"/>
                <a:gd name="T11" fmla="*/ 65 h 65"/>
                <a:gd name="T12" fmla="*/ 7 w 18"/>
                <a:gd name="T13" fmla="*/ 65 h 65"/>
                <a:gd name="T14" fmla="*/ 8 w 18"/>
                <a:gd name="T15" fmla="*/ 60 h 65"/>
                <a:gd name="T16" fmla="*/ 7 w 18"/>
                <a:gd name="T17" fmla="*/ 54 h 65"/>
                <a:gd name="T18" fmla="*/ 5 w 18"/>
                <a:gd name="T19" fmla="*/ 36 h 65"/>
                <a:gd name="T20" fmla="*/ 3 w 18"/>
                <a:gd name="T21" fmla="*/ 15 h 65"/>
                <a:gd name="T22" fmla="*/ 0 w 18"/>
                <a:gd name="T23" fmla="*/ 2 h 65"/>
                <a:gd name="T24" fmla="*/ 11 w 18"/>
                <a:gd name="T25"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 h="65">
                  <a:moveTo>
                    <a:pt x="11" y="0"/>
                  </a:moveTo>
                  <a:lnTo>
                    <a:pt x="13" y="15"/>
                  </a:lnTo>
                  <a:lnTo>
                    <a:pt x="16" y="34"/>
                  </a:lnTo>
                  <a:lnTo>
                    <a:pt x="18" y="52"/>
                  </a:lnTo>
                  <a:lnTo>
                    <a:pt x="18" y="60"/>
                  </a:lnTo>
                  <a:lnTo>
                    <a:pt x="18" y="65"/>
                  </a:lnTo>
                  <a:lnTo>
                    <a:pt x="7" y="65"/>
                  </a:lnTo>
                  <a:lnTo>
                    <a:pt x="8" y="60"/>
                  </a:lnTo>
                  <a:lnTo>
                    <a:pt x="7" y="54"/>
                  </a:lnTo>
                  <a:lnTo>
                    <a:pt x="5" y="36"/>
                  </a:lnTo>
                  <a:lnTo>
                    <a:pt x="3" y="15"/>
                  </a:lnTo>
                  <a:lnTo>
                    <a:pt x="0" y="2"/>
                  </a:lnTo>
                  <a:lnTo>
                    <a:pt x="1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423" name="Freeform 432">
              <a:extLst>
                <a:ext uri="{FF2B5EF4-FFF2-40B4-BE49-F238E27FC236}">
                  <a16:creationId xmlns:a16="http://schemas.microsoft.com/office/drawing/2014/main" id="{64DB7201-3EAB-38D3-DDE8-A267BAFB582B}"/>
                </a:ext>
              </a:extLst>
            </p:cNvPr>
            <p:cNvSpPr>
              <a:spLocks/>
            </p:cNvSpPr>
            <p:nvPr/>
          </p:nvSpPr>
          <p:spPr bwMode="auto">
            <a:xfrm>
              <a:off x="1012825" y="2822575"/>
              <a:ext cx="17463" cy="3175"/>
            </a:xfrm>
            <a:custGeom>
              <a:avLst/>
              <a:gdLst>
                <a:gd name="T0" fmla="*/ 10 w 11"/>
                <a:gd name="T1" fmla="*/ 0 h 2"/>
                <a:gd name="T2" fmla="*/ 11 w 11"/>
                <a:gd name="T3" fmla="*/ 0 h 2"/>
                <a:gd name="T4" fmla="*/ 0 w 11"/>
                <a:gd name="T5" fmla="*/ 2 h 2"/>
                <a:gd name="T6" fmla="*/ 10 w 11"/>
                <a:gd name="T7" fmla="*/ 0 h 2"/>
              </a:gdLst>
              <a:ahLst/>
              <a:cxnLst>
                <a:cxn ang="0">
                  <a:pos x="T0" y="T1"/>
                </a:cxn>
                <a:cxn ang="0">
                  <a:pos x="T2" y="T3"/>
                </a:cxn>
                <a:cxn ang="0">
                  <a:pos x="T4" y="T5"/>
                </a:cxn>
                <a:cxn ang="0">
                  <a:pos x="T6" y="T7"/>
                </a:cxn>
              </a:cxnLst>
              <a:rect l="0" t="0" r="r" b="b"/>
              <a:pathLst>
                <a:path w="11" h="2">
                  <a:moveTo>
                    <a:pt x="10" y="0"/>
                  </a:moveTo>
                  <a:lnTo>
                    <a:pt x="11" y="0"/>
                  </a:lnTo>
                  <a:lnTo>
                    <a:pt x="0" y="2"/>
                  </a:lnTo>
                  <a:lnTo>
                    <a:pt x="1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424" name="Freeform 433">
              <a:extLst>
                <a:ext uri="{FF2B5EF4-FFF2-40B4-BE49-F238E27FC236}">
                  <a16:creationId xmlns:a16="http://schemas.microsoft.com/office/drawing/2014/main" id="{951D35E7-0DB6-6432-CBDE-D37A53190844}"/>
                </a:ext>
              </a:extLst>
            </p:cNvPr>
            <p:cNvSpPr>
              <a:spLocks/>
            </p:cNvSpPr>
            <p:nvPr/>
          </p:nvSpPr>
          <p:spPr bwMode="auto">
            <a:xfrm>
              <a:off x="1025525" y="2794000"/>
              <a:ext cx="82550" cy="134938"/>
            </a:xfrm>
            <a:custGeom>
              <a:avLst/>
              <a:gdLst>
                <a:gd name="T0" fmla="*/ 0 w 52"/>
                <a:gd name="T1" fmla="*/ 82 h 85"/>
                <a:gd name="T2" fmla="*/ 2 w 52"/>
                <a:gd name="T3" fmla="*/ 74 h 85"/>
                <a:gd name="T4" fmla="*/ 12 w 52"/>
                <a:gd name="T5" fmla="*/ 49 h 85"/>
                <a:gd name="T6" fmla="*/ 18 w 52"/>
                <a:gd name="T7" fmla="*/ 34 h 85"/>
                <a:gd name="T8" fmla="*/ 26 w 52"/>
                <a:gd name="T9" fmla="*/ 21 h 85"/>
                <a:gd name="T10" fmla="*/ 31 w 52"/>
                <a:gd name="T11" fmla="*/ 15 h 85"/>
                <a:gd name="T12" fmla="*/ 36 w 52"/>
                <a:gd name="T13" fmla="*/ 8 h 85"/>
                <a:gd name="T14" fmla="*/ 41 w 52"/>
                <a:gd name="T15" fmla="*/ 3 h 85"/>
                <a:gd name="T16" fmla="*/ 46 w 52"/>
                <a:gd name="T17" fmla="*/ 0 h 85"/>
                <a:gd name="T18" fmla="*/ 52 w 52"/>
                <a:gd name="T19" fmla="*/ 8 h 85"/>
                <a:gd name="T20" fmla="*/ 48 w 52"/>
                <a:gd name="T21" fmla="*/ 12 h 85"/>
                <a:gd name="T22" fmla="*/ 43 w 52"/>
                <a:gd name="T23" fmla="*/ 16 h 85"/>
                <a:gd name="T24" fmla="*/ 39 w 52"/>
                <a:gd name="T25" fmla="*/ 21 h 85"/>
                <a:gd name="T26" fmla="*/ 34 w 52"/>
                <a:gd name="T27" fmla="*/ 26 h 85"/>
                <a:gd name="T28" fmla="*/ 28 w 52"/>
                <a:gd name="T29" fmla="*/ 39 h 85"/>
                <a:gd name="T30" fmla="*/ 21 w 52"/>
                <a:gd name="T31" fmla="*/ 54 h 85"/>
                <a:gd name="T32" fmla="*/ 12 w 52"/>
                <a:gd name="T33" fmla="*/ 78 h 85"/>
                <a:gd name="T34" fmla="*/ 10 w 52"/>
                <a:gd name="T35" fmla="*/ 85 h 85"/>
                <a:gd name="T36" fmla="*/ 0 w 52"/>
                <a:gd name="T37" fmla="*/ 82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2" h="85">
                  <a:moveTo>
                    <a:pt x="0" y="82"/>
                  </a:moveTo>
                  <a:lnTo>
                    <a:pt x="2" y="74"/>
                  </a:lnTo>
                  <a:lnTo>
                    <a:pt x="12" y="49"/>
                  </a:lnTo>
                  <a:lnTo>
                    <a:pt x="18" y="34"/>
                  </a:lnTo>
                  <a:lnTo>
                    <a:pt x="26" y="21"/>
                  </a:lnTo>
                  <a:lnTo>
                    <a:pt x="31" y="15"/>
                  </a:lnTo>
                  <a:lnTo>
                    <a:pt x="36" y="8"/>
                  </a:lnTo>
                  <a:lnTo>
                    <a:pt x="41" y="3"/>
                  </a:lnTo>
                  <a:lnTo>
                    <a:pt x="46" y="0"/>
                  </a:lnTo>
                  <a:lnTo>
                    <a:pt x="52" y="8"/>
                  </a:lnTo>
                  <a:lnTo>
                    <a:pt x="48" y="12"/>
                  </a:lnTo>
                  <a:lnTo>
                    <a:pt x="43" y="16"/>
                  </a:lnTo>
                  <a:lnTo>
                    <a:pt x="39" y="21"/>
                  </a:lnTo>
                  <a:lnTo>
                    <a:pt x="34" y="26"/>
                  </a:lnTo>
                  <a:lnTo>
                    <a:pt x="28" y="39"/>
                  </a:lnTo>
                  <a:lnTo>
                    <a:pt x="21" y="54"/>
                  </a:lnTo>
                  <a:lnTo>
                    <a:pt x="12" y="78"/>
                  </a:lnTo>
                  <a:lnTo>
                    <a:pt x="10" y="85"/>
                  </a:lnTo>
                  <a:lnTo>
                    <a:pt x="0" y="8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425" name="Freeform 434">
              <a:extLst>
                <a:ext uri="{FF2B5EF4-FFF2-40B4-BE49-F238E27FC236}">
                  <a16:creationId xmlns:a16="http://schemas.microsoft.com/office/drawing/2014/main" id="{079331F0-385B-11C7-828B-5A6630774892}"/>
                </a:ext>
              </a:extLst>
            </p:cNvPr>
            <p:cNvSpPr>
              <a:spLocks/>
            </p:cNvSpPr>
            <p:nvPr/>
          </p:nvSpPr>
          <p:spPr bwMode="auto">
            <a:xfrm>
              <a:off x="1023938" y="2924175"/>
              <a:ext cx="17463" cy="4763"/>
            </a:xfrm>
            <a:custGeom>
              <a:avLst/>
              <a:gdLst>
                <a:gd name="T0" fmla="*/ 0 w 11"/>
                <a:gd name="T1" fmla="*/ 1 h 3"/>
                <a:gd name="T2" fmla="*/ 11 w 11"/>
                <a:gd name="T3" fmla="*/ 3 h 3"/>
                <a:gd name="T4" fmla="*/ 1 w 11"/>
                <a:gd name="T5" fmla="*/ 0 h 3"/>
                <a:gd name="T6" fmla="*/ 11 w 11"/>
                <a:gd name="T7" fmla="*/ 1 h 3"/>
                <a:gd name="T8" fmla="*/ 0 w 11"/>
                <a:gd name="T9" fmla="*/ 1 h 3"/>
              </a:gdLst>
              <a:ahLst/>
              <a:cxnLst>
                <a:cxn ang="0">
                  <a:pos x="T0" y="T1"/>
                </a:cxn>
                <a:cxn ang="0">
                  <a:pos x="T2" y="T3"/>
                </a:cxn>
                <a:cxn ang="0">
                  <a:pos x="T4" y="T5"/>
                </a:cxn>
                <a:cxn ang="0">
                  <a:pos x="T6" y="T7"/>
                </a:cxn>
                <a:cxn ang="0">
                  <a:pos x="T8" y="T9"/>
                </a:cxn>
              </a:cxnLst>
              <a:rect l="0" t="0" r="r" b="b"/>
              <a:pathLst>
                <a:path w="11" h="3">
                  <a:moveTo>
                    <a:pt x="0" y="1"/>
                  </a:moveTo>
                  <a:lnTo>
                    <a:pt x="11" y="3"/>
                  </a:lnTo>
                  <a:lnTo>
                    <a:pt x="1" y="0"/>
                  </a:lnTo>
                  <a:lnTo>
                    <a:pt x="11" y="1"/>
                  </a:lnTo>
                  <a:lnTo>
                    <a:pt x="0"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426" name="Freeform 435">
              <a:extLst>
                <a:ext uri="{FF2B5EF4-FFF2-40B4-BE49-F238E27FC236}">
                  <a16:creationId xmlns:a16="http://schemas.microsoft.com/office/drawing/2014/main" id="{8D78FEB2-1843-D807-C9F5-81531C23C02A}"/>
                </a:ext>
              </a:extLst>
            </p:cNvPr>
            <p:cNvSpPr>
              <a:spLocks/>
            </p:cNvSpPr>
            <p:nvPr/>
          </p:nvSpPr>
          <p:spPr bwMode="auto">
            <a:xfrm>
              <a:off x="1098550" y="2682875"/>
              <a:ext cx="103188" cy="123825"/>
            </a:xfrm>
            <a:custGeom>
              <a:avLst/>
              <a:gdLst>
                <a:gd name="T0" fmla="*/ 0 w 65"/>
                <a:gd name="T1" fmla="*/ 70 h 78"/>
                <a:gd name="T2" fmla="*/ 6 w 65"/>
                <a:gd name="T3" fmla="*/ 65 h 78"/>
                <a:gd name="T4" fmla="*/ 15 w 65"/>
                <a:gd name="T5" fmla="*/ 59 h 78"/>
                <a:gd name="T6" fmla="*/ 24 w 65"/>
                <a:gd name="T7" fmla="*/ 50 h 78"/>
                <a:gd name="T8" fmla="*/ 33 w 65"/>
                <a:gd name="T9" fmla="*/ 41 h 78"/>
                <a:gd name="T10" fmla="*/ 42 w 65"/>
                <a:gd name="T11" fmla="*/ 29 h 78"/>
                <a:gd name="T12" fmla="*/ 49 w 65"/>
                <a:gd name="T13" fmla="*/ 19 h 78"/>
                <a:gd name="T14" fmla="*/ 54 w 65"/>
                <a:gd name="T15" fmla="*/ 10 h 78"/>
                <a:gd name="T16" fmla="*/ 54 w 65"/>
                <a:gd name="T17" fmla="*/ 5 h 78"/>
                <a:gd name="T18" fmla="*/ 56 w 65"/>
                <a:gd name="T19" fmla="*/ 0 h 78"/>
                <a:gd name="T20" fmla="*/ 65 w 65"/>
                <a:gd name="T21" fmla="*/ 1 h 78"/>
                <a:gd name="T22" fmla="*/ 65 w 65"/>
                <a:gd name="T23" fmla="*/ 6 h 78"/>
                <a:gd name="T24" fmla="*/ 64 w 65"/>
                <a:gd name="T25" fmla="*/ 13 h 78"/>
                <a:gd name="T26" fmla="*/ 57 w 65"/>
                <a:gd name="T27" fmla="*/ 24 h 78"/>
                <a:gd name="T28" fmla="*/ 51 w 65"/>
                <a:gd name="T29" fmla="*/ 36 h 78"/>
                <a:gd name="T30" fmla="*/ 41 w 65"/>
                <a:gd name="T31" fmla="*/ 47 h 78"/>
                <a:gd name="T32" fmla="*/ 31 w 65"/>
                <a:gd name="T33" fmla="*/ 59 h 78"/>
                <a:gd name="T34" fmla="*/ 23 w 65"/>
                <a:gd name="T35" fmla="*/ 67 h 78"/>
                <a:gd name="T36" fmla="*/ 13 w 65"/>
                <a:gd name="T37" fmla="*/ 75 h 78"/>
                <a:gd name="T38" fmla="*/ 6 w 65"/>
                <a:gd name="T39" fmla="*/ 78 h 78"/>
                <a:gd name="T40" fmla="*/ 0 w 65"/>
                <a:gd name="T41" fmla="*/ 7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5" h="78">
                  <a:moveTo>
                    <a:pt x="0" y="70"/>
                  </a:moveTo>
                  <a:lnTo>
                    <a:pt x="6" y="65"/>
                  </a:lnTo>
                  <a:lnTo>
                    <a:pt x="15" y="59"/>
                  </a:lnTo>
                  <a:lnTo>
                    <a:pt x="24" y="50"/>
                  </a:lnTo>
                  <a:lnTo>
                    <a:pt x="33" y="41"/>
                  </a:lnTo>
                  <a:lnTo>
                    <a:pt x="42" y="29"/>
                  </a:lnTo>
                  <a:lnTo>
                    <a:pt x="49" y="19"/>
                  </a:lnTo>
                  <a:lnTo>
                    <a:pt x="54" y="10"/>
                  </a:lnTo>
                  <a:lnTo>
                    <a:pt x="54" y="5"/>
                  </a:lnTo>
                  <a:lnTo>
                    <a:pt x="56" y="0"/>
                  </a:lnTo>
                  <a:lnTo>
                    <a:pt x="65" y="1"/>
                  </a:lnTo>
                  <a:lnTo>
                    <a:pt x="65" y="6"/>
                  </a:lnTo>
                  <a:lnTo>
                    <a:pt x="64" y="13"/>
                  </a:lnTo>
                  <a:lnTo>
                    <a:pt x="57" y="24"/>
                  </a:lnTo>
                  <a:lnTo>
                    <a:pt x="51" y="36"/>
                  </a:lnTo>
                  <a:lnTo>
                    <a:pt x="41" y="47"/>
                  </a:lnTo>
                  <a:lnTo>
                    <a:pt x="31" y="59"/>
                  </a:lnTo>
                  <a:lnTo>
                    <a:pt x="23" y="67"/>
                  </a:lnTo>
                  <a:lnTo>
                    <a:pt x="13" y="75"/>
                  </a:lnTo>
                  <a:lnTo>
                    <a:pt x="6" y="78"/>
                  </a:lnTo>
                  <a:lnTo>
                    <a:pt x="0" y="7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427" name="Freeform 436">
              <a:extLst>
                <a:ext uri="{FF2B5EF4-FFF2-40B4-BE49-F238E27FC236}">
                  <a16:creationId xmlns:a16="http://schemas.microsoft.com/office/drawing/2014/main" id="{01B2E715-4397-6B7E-43C2-8B3E6B3D5FD1}"/>
                </a:ext>
              </a:extLst>
            </p:cNvPr>
            <p:cNvSpPr>
              <a:spLocks/>
            </p:cNvSpPr>
            <p:nvPr/>
          </p:nvSpPr>
          <p:spPr bwMode="auto">
            <a:xfrm>
              <a:off x="1098550" y="2794000"/>
              <a:ext cx="9525" cy="12700"/>
            </a:xfrm>
            <a:custGeom>
              <a:avLst/>
              <a:gdLst>
                <a:gd name="T0" fmla="*/ 0 w 6"/>
                <a:gd name="T1" fmla="*/ 0 h 8"/>
                <a:gd name="T2" fmla="*/ 6 w 6"/>
                <a:gd name="T3" fmla="*/ 8 h 8"/>
                <a:gd name="T4" fmla="*/ 0 w 6"/>
                <a:gd name="T5" fmla="*/ 0 h 8"/>
              </a:gdLst>
              <a:ahLst/>
              <a:cxnLst>
                <a:cxn ang="0">
                  <a:pos x="T0" y="T1"/>
                </a:cxn>
                <a:cxn ang="0">
                  <a:pos x="T2" y="T3"/>
                </a:cxn>
                <a:cxn ang="0">
                  <a:pos x="T4" y="T5"/>
                </a:cxn>
              </a:cxnLst>
              <a:rect l="0" t="0" r="r" b="b"/>
              <a:pathLst>
                <a:path w="6" h="8">
                  <a:moveTo>
                    <a:pt x="0" y="0"/>
                  </a:moveTo>
                  <a:lnTo>
                    <a:pt x="6" y="8"/>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428" name="Freeform 437">
              <a:extLst>
                <a:ext uri="{FF2B5EF4-FFF2-40B4-BE49-F238E27FC236}">
                  <a16:creationId xmlns:a16="http://schemas.microsoft.com/office/drawing/2014/main" id="{4B2476B9-2CDC-21B1-61A2-A0D8A4F31076}"/>
                </a:ext>
              </a:extLst>
            </p:cNvPr>
            <p:cNvSpPr>
              <a:spLocks/>
            </p:cNvSpPr>
            <p:nvPr/>
          </p:nvSpPr>
          <p:spPr bwMode="auto">
            <a:xfrm>
              <a:off x="1152525" y="2571750"/>
              <a:ext cx="49213" cy="112713"/>
            </a:xfrm>
            <a:custGeom>
              <a:avLst/>
              <a:gdLst>
                <a:gd name="T0" fmla="*/ 22 w 31"/>
                <a:gd name="T1" fmla="*/ 71 h 71"/>
                <a:gd name="T2" fmla="*/ 22 w 31"/>
                <a:gd name="T3" fmla="*/ 55 h 71"/>
                <a:gd name="T4" fmla="*/ 20 w 31"/>
                <a:gd name="T5" fmla="*/ 47 h 71"/>
                <a:gd name="T6" fmla="*/ 18 w 31"/>
                <a:gd name="T7" fmla="*/ 37 h 71"/>
                <a:gd name="T8" fmla="*/ 15 w 31"/>
                <a:gd name="T9" fmla="*/ 29 h 71"/>
                <a:gd name="T10" fmla="*/ 12 w 31"/>
                <a:gd name="T11" fmla="*/ 21 h 71"/>
                <a:gd name="T12" fmla="*/ 7 w 31"/>
                <a:gd name="T13" fmla="*/ 13 h 71"/>
                <a:gd name="T14" fmla="*/ 4 w 31"/>
                <a:gd name="T15" fmla="*/ 11 h 71"/>
                <a:gd name="T16" fmla="*/ 0 w 31"/>
                <a:gd name="T17" fmla="*/ 8 h 71"/>
                <a:gd name="T18" fmla="*/ 7 w 31"/>
                <a:gd name="T19" fmla="*/ 0 h 71"/>
                <a:gd name="T20" fmla="*/ 10 w 31"/>
                <a:gd name="T21" fmla="*/ 3 h 71"/>
                <a:gd name="T22" fmla="*/ 15 w 31"/>
                <a:gd name="T23" fmla="*/ 6 h 71"/>
                <a:gd name="T24" fmla="*/ 22 w 31"/>
                <a:gd name="T25" fmla="*/ 14 h 71"/>
                <a:gd name="T26" fmla="*/ 25 w 31"/>
                <a:gd name="T27" fmla="*/ 24 h 71"/>
                <a:gd name="T28" fmla="*/ 28 w 31"/>
                <a:gd name="T29" fmla="*/ 34 h 71"/>
                <a:gd name="T30" fmla="*/ 30 w 31"/>
                <a:gd name="T31" fmla="*/ 45 h 71"/>
                <a:gd name="T32" fmla="*/ 31 w 31"/>
                <a:gd name="T33" fmla="*/ 55 h 71"/>
                <a:gd name="T34" fmla="*/ 31 w 31"/>
                <a:gd name="T35" fmla="*/ 71 h 71"/>
                <a:gd name="T36" fmla="*/ 22 w 31"/>
                <a:gd name="T37" fmla="*/ 71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1" h="71">
                  <a:moveTo>
                    <a:pt x="22" y="71"/>
                  </a:moveTo>
                  <a:lnTo>
                    <a:pt x="22" y="55"/>
                  </a:lnTo>
                  <a:lnTo>
                    <a:pt x="20" y="47"/>
                  </a:lnTo>
                  <a:lnTo>
                    <a:pt x="18" y="37"/>
                  </a:lnTo>
                  <a:lnTo>
                    <a:pt x="15" y="29"/>
                  </a:lnTo>
                  <a:lnTo>
                    <a:pt x="12" y="21"/>
                  </a:lnTo>
                  <a:lnTo>
                    <a:pt x="7" y="13"/>
                  </a:lnTo>
                  <a:lnTo>
                    <a:pt x="4" y="11"/>
                  </a:lnTo>
                  <a:lnTo>
                    <a:pt x="0" y="8"/>
                  </a:lnTo>
                  <a:lnTo>
                    <a:pt x="7" y="0"/>
                  </a:lnTo>
                  <a:lnTo>
                    <a:pt x="10" y="3"/>
                  </a:lnTo>
                  <a:lnTo>
                    <a:pt x="15" y="6"/>
                  </a:lnTo>
                  <a:lnTo>
                    <a:pt x="22" y="14"/>
                  </a:lnTo>
                  <a:lnTo>
                    <a:pt x="25" y="24"/>
                  </a:lnTo>
                  <a:lnTo>
                    <a:pt x="28" y="34"/>
                  </a:lnTo>
                  <a:lnTo>
                    <a:pt x="30" y="45"/>
                  </a:lnTo>
                  <a:lnTo>
                    <a:pt x="31" y="55"/>
                  </a:lnTo>
                  <a:lnTo>
                    <a:pt x="31" y="71"/>
                  </a:lnTo>
                  <a:lnTo>
                    <a:pt x="22" y="7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429" name="Freeform 438">
              <a:extLst>
                <a:ext uri="{FF2B5EF4-FFF2-40B4-BE49-F238E27FC236}">
                  <a16:creationId xmlns:a16="http://schemas.microsoft.com/office/drawing/2014/main" id="{1BB9854F-C316-ADD6-1A87-A03F4AB68C6C}"/>
                </a:ext>
              </a:extLst>
            </p:cNvPr>
            <p:cNvSpPr>
              <a:spLocks/>
            </p:cNvSpPr>
            <p:nvPr/>
          </p:nvSpPr>
          <p:spPr bwMode="auto">
            <a:xfrm>
              <a:off x="1187450" y="2682875"/>
              <a:ext cx="14288" cy="1588"/>
            </a:xfrm>
            <a:custGeom>
              <a:avLst/>
              <a:gdLst>
                <a:gd name="T0" fmla="*/ 9 w 9"/>
                <a:gd name="T1" fmla="*/ 1 h 1"/>
                <a:gd name="T2" fmla="*/ 0 w 9"/>
                <a:gd name="T3" fmla="*/ 1 h 1"/>
                <a:gd name="T4" fmla="*/ 0 w 9"/>
                <a:gd name="T5" fmla="*/ 0 h 1"/>
                <a:gd name="T6" fmla="*/ 9 w 9"/>
                <a:gd name="T7" fmla="*/ 1 h 1"/>
              </a:gdLst>
              <a:ahLst/>
              <a:cxnLst>
                <a:cxn ang="0">
                  <a:pos x="T0" y="T1"/>
                </a:cxn>
                <a:cxn ang="0">
                  <a:pos x="T2" y="T3"/>
                </a:cxn>
                <a:cxn ang="0">
                  <a:pos x="T4" y="T5"/>
                </a:cxn>
                <a:cxn ang="0">
                  <a:pos x="T6" y="T7"/>
                </a:cxn>
              </a:cxnLst>
              <a:rect l="0" t="0" r="r" b="b"/>
              <a:pathLst>
                <a:path w="9" h="1">
                  <a:moveTo>
                    <a:pt x="9" y="1"/>
                  </a:moveTo>
                  <a:lnTo>
                    <a:pt x="0" y="1"/>
                  </a:lnTo>
                  <a:lnTo>
                    <a:pt x="0" y="0"/>
                  </a:lnTo>
                  <a:lnTo>
                    <a:pt x="9"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430" name="Freeform 439">
              <a:extLst>
                <a:ext uri="{FF2B5EF4-FFF2-40B4-BE49-F238E27FC236}">
                  <a16:creationId xmlns:a16="http://schemas.microsoft.com/office/drawing/2014/main" id="{97BC7AA7-A77D-A661-F399-B5478CF66245}"/>
                </a:ext>
              </a:extLst>
            </p:cNvPr>
            <p:cNvSpPr>
              <a:spLocks/>
            </p:cNvSpPr>
            <p:nvPr/>
          </p:nvSpPr>
          <p:spPr bwMode="auto">
            <a:xfrm>
              <a:off x="1152525" y="2571750"/>
              <a:ext cx="11113" cy="12700"/>
            </a:xfrm>
            <a:custGeom>
              <a:avLst/>
              <a:gdLst>
                <a:gd name="T0" fmla="*/ 7 w 7"/>
                <a:gd name="T1" fmla="*/ 0 h 8"/>
                <a:gd name="T2" fmla="*/ 0 w 7"/>
                <a:gd name="T3" fmla="*/ 8 h 8"/>
                <a:gd name="T4" fmla="*/ 7 w 7"/>
                <a:gd name="T5" fmla="*/ 0 h 8"/>
              </a:gdLst>
              <a:ahLst/>
              <a:cxnLst>
                <a:cxn ang="0">
                  <a:pos x="T0" y="T1"/>
                </a:cxn>
                <a:cxn ang="0">
                  <a:pos x="T2" y="T3"/>
                </a:cxn>
                <a:cxn ang="0">
                  <a:pos x="T4" y="T5"/>
                </a:cxn>
              </a:cxnLst>
              <a:rect l="0" t="0" r="r" b="b"/>
              <a:pathLst>
                <a:path w="7" h="8">
                  <a:moveTo>
                    <a:pt x="7" y="0"/>
                  </a:moveTo>
                  <a:lnTo>
                    <a:pt x="0" y="8"/>
                  </a:lnTo>
                  <a:lnTo>
                    <a:pt x="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431" name="Freeform 440">
              <a:extLst>
                <a:ext uri="{FF2B5EF4-FFF2-40B4-BE49-F238E27FC236}">
                  <a16:creationId xmlns:a16="http://schemas.microsoft.com/office/drawing/2014/main" id="{A36DCFBC-577E-5559-AC71-C338932F9BC5}"/>
                </a:ext>
              </a:extLst>
            </p:cNvPr>
            <p:cNvSpPr>
              <a:spLocks/>
            </p:cNvSpPr>
            <p:nvPr/>
          </p:nvSpPr>
          <p:spPr bwMode="auto">
            <a:xfrm>
              <a:off x="1054100" y="2614613"/>
              <a:ext cx="85725" cy="169863"/>
            </a:xfrm>
            <a:custGeom>
              <a:avLst/>
              <a:gdLst>
                <a:gd name="T0" fmla="*/ 0 w 54"/>
                <a:gd name="T1" fmla="*/ 105 h 107"/>
                <a:gd name="T2" fmla="*/ 3 w 54"/>
                <a:gd name="T3" fmla="*/ 80 h 107"/>
                <a:gd name="T4" fmla="*/ 8 w 54"/>
                <a:gd name="T5" fmla="*/ 66 h 107"/>
                <a:gd name="T6" fmla="*/ 13 w 54"/>
                <a:gd name="T7" fmla="*/ 49 h 107"/>
                <a:gd name="T8" fmla="*/ 18 w 54"/>
                <a:gd name="T9" fmla="*/ 35 h 107"/>
                <a:gd name="T10" fmla="*/ 23 w 54"/>
                <a:gd name="T11" fmla="*/ 27 h 107"/>
                <a:gd name="T12" fmla="*/ 26 w 54"/>
                <a:gd name="T13" fmla="*/ 20 h 107"/>
                <a:gd name="T14" fmla="*/ 31 w 54"/>
                <a:gd name="T15" fmla="*/ 13 h 107"/>
                <a:gd name="T16" fmla="*/ 36 w 54"/>
                <a:gd name="T17" fmla="*/ 9 h 107"/>
                <a:gd name="T18" fmla="*/ 43 w 54"/>
                <a:gd name="T19" fmla="*/ 4 h 107"/>
                <a:gd name="T20" fmla="*/ 49 w 54"/>
                <a:gd name="T21" fmla="*/ 0 h 107"/>
                <a:gd name="T22" fmla="*/ 54 w 54"/>
                <a:gd name="T23" fmla="*/ 10 h 107"/>
                <a:gd name="T24" fmla="*/ 48 w 54"/>
                <a:gd name="T25" fmla="*/ 13 h 107"/>
                <a:gd name="T26" fmla="*/ 43 w 54"/>
                <a:gd name="T27" fmla="*/ 17 h 107"/>
                <a:gd name="T28" fmla="*/ 39 w 54"/>
                <a:gd name="T29" fmla="*/ 22 h 107"/>
                <a:gd name="T30" fmla="*/ 34 w 54"/>
                <a:gd name="T31" fmla="*/ 27 h 107"/>
                <a:gd name="T32" fmla="*/ 31 w 54"/>
                <a:gd name="T33" fmla="*/ 33 h 107"/>
                <a:gd name="T34" fmla="*/ 28 w 54"/>
                <a:gd name="T35" fmla="*/ 40 h 107"/>
                <a:gd name="T36" fmla="*/ 23 w 54"/>
                <a:gd name="T37" fmla="*/ 53 h 107"/>
                <a:gd name="T38" fmla="*/ 18 w 54"/>
                <a:gd name="T39" fmla="*/ 69 h 107"/>
                <a:gd name="T40" fmla="*/ 15 w 54"/>
                <a:gd name="T41" fmla="*/ 84 h 107"/>
                <a:gd name="T42" fmla="*/ 10 w 54"/>
                <a:gd name="T43" fmla="*/ 107 h 107"/>
                <a:gd name="T44" fmla="*/ 0 w 54"/>
                <a:gd name="T45" fmla="*/ 105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4" h="107">
                  <a:moveTo>
                    <a:pt x="0" y="105"/>
                  </a:moveTo>
                  <a:lnTo>
                    <a:pt x="3" y="80"/>
                  </a:lnTo>
                  <a:lnTo>
                    <a:pt x="8" y="66"/>
                  </a:lnTo>
                  <a:lnTo>
                    <a:pt x="13" y="49"/>
                  </a:lnTo>
                  <a:lnTo>
                    <a:pt x="18" y="35"/>
                  </a:lnTo>
                  <a:lnTo>
                    <a:pt x="23" y="27"/>
                  </a:lnTo>
                  <a:lnTo>
                    <a:pt x="26" y="20"/>
                  </a:lnTo>
                  <a:lnTo>
                    <a:pt x="31" y="13"/>
                  </a:lnTo>
                  <a:lnTo>
                    <a:pt x="36" y="9"/>
                  </a:lnTo>
                  <a:lnTo>
                    <a:pt x="43" y="4"/>
                  </a:lnTo>
                  <a:lnTo>
                    <a:pt x="49" y="0"/>
                  </a:lnTo>
                  <a:lnTo>
                    <a:pt x="54" y="10"/>
                  </a:lnTo>
                  <a:lnTo>
                    <a:pt x="48" y="13"/>
                  </a:lnTo>
                  <a:lnTo>
                    <a:pt x="43" y="17"/>
                  </a:lnTo>
                  <a:lnTo>
                    <a:pt x="39" y="22"/>
                  </a:lnTo>
                  <a:lnTo>
                    <a:pt x="34" y="27"/>
                  </a:lnTo>
                  <a:lnTo>
                    <a:pt x="31" y="33"/>
                  </a:lnTo>
                  <a:lnTo>
                    <a:pt x="28" y="40"/>
                  </a:lnTo>
                  <a:lnTo>
                    <a:pt x="23" y="53"/>
                  </a:lnTo>
                  <a:lnTo>
                    <a:pt x="18" y="69"/>
                  </a:lnTo>
                  <a:lnTo>
                    <a:pt x="15" y="84"/>
                  </a:lnTo>
                  <a:lnTo>
                    <a:pt x="10" y="107"/>
                  </a:lnTo>
                  <a:lnTo>
                    <a:pt x="0" y="10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432" name="Freeform 441">
              <a:extLst>
                <a:ext uri="{FF2B5EF4-FFF2-40B4-BE49-F238E27FC236}">
                  <a16:creationId xmlns:a16="http://schemas.microsoft.com/office/drawing/2014/main" id="{8224BCEE-BC5D-FE34-F2D4-E23ED8F189DB}"/>
                </a:ext>
              </a:extLst>
            </p:cNvPr>
            <p:cNvSpPr>
              <a:spLocks/>
            </p:cNvSpPr>
            <p:nvPr/>
          </p:nvSpPr>
          <p:spPr bwMode="auto">
            <a:xfrm>
              <a:off x="939800" y="2576513"/>
              <a:ext cx="31750" cy="87313"/>
            </a:xfrm>
            <a:custGeom>
              <a:avLst/>
              <a:gdLst>
                <a:gd name="T0" fmla="*/ 8 w 20"/>
                <a:gd name="T1" fmla="*/ 0 h 55"/>
                <a:gd name="T2" fmla="*/ 12 w 20"/>
                <a:gd name="T3" fmla="*/ 5 h 55"/>
                <a:gd name="T4" fmla="*/ 13 w 20"/>
                <a:gd name="T5" fmla="*/ 10 h 55"/>
                <a:gd name="T6" fmla="*/ 17 w 20"/>
                <a:gd name="T7" fmla="*/ 16 h 55"/>
                <a:gd name="T8" fmla="*/ 20 w 20"/>
                <a:gd name="T9" fmla="*/ 24 h 55"/>
                <a:gd name="T10" fmla="*/ 20 w 20"/>
                <a:gd name="T11" fmla="*/ 34 h 55"/>
                <a:gd name="T12" fmla="*/ 20 w 20"/>
                <a:gd name="T13" fmla="*/ 46 h 55"/>
                <a:gd name="T14" fmla="*/ 17 w 20"/>
                <a:gd name="T15" fmla="*/ 55 h 55"/>
                <a:gd name="T16" fmla="*/ 7 w 20"/>
                <a:gd name="T17" fmla="*/ 54 h 55"/>
                <a:gd name="T18" fmla="*/ 8 w 20"/>
                <a:gd name="T19" fmla="*/ 44 h 55"/>
                <a:gd name="T20" fmla="*/ 10 w 20"/>
                <a:gd name="T21" fmla="*/ 34 h 55"/>
                <a:gd name="T22" fmla="*/ 8 w 20"/>
                <a:gd name="T23" fmla="*/ 26 h 55"/>
                <a:gd name="T24" fmla="*/ 7 w 20"/>
                <a:gd name="T25" fmla="*/ 20 h 55"/>
                <a:gd name="T26" fmla="*/ 3 w 20"/>
                <a:gd name="T27" fmla="*/ 15 h 55"/>
                <a:gd name="T28" fmla="*/ 2 w 20"/>
                <a:gd name="T29" fmla="*/ 10 h 55"/>
                <a:gd name="T30" fmla="*/ 0 w 20"/>
                <a:gd name="T31" fmla="*/ 6 h 55"/>
                <a:gd name="T32" fmla="*/ 8 w 20"/>
                <a:gd name="T33"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 h="55">
                  <a:moveTo>
                    <a:pt x="8" y="0"/>
                  </a:moveTo>
                  <a:lnTo>
                    <a:pt x="12" y="5"/>
                  </a:lnTo>
                  <a:lnTo>
                    <a:pt x="13" y="10"/>
                  </a:lnTo>
                  <a:lnTo>
                    <a:pt x="17" y="16"/>
                  </a:lnTo>
                  <a:lnTo>
                    <a:pt x="20" y="24"/>
                  </a:lnTo>
                  <a:lnTo>
                    <a:pt x="20" y="34"/>
                  </a:lnTo>
                  <a:lnTo>
                    <a:pt x="20" y="46"/>
                  </a:lnTo>
                  <a:lnTo>
                    <a:pt x="17" y="55"/>
                  </a:lnTo>
                  <a:lnTo>
                    <a:pt x="7" y="54"/>
                  </a:lnTo>
                  <a:lnTo>
                    <a:pt x="8" y="44"/>
                  </a:lnTo>
                  <a:lnTo>
                    <a:pt x="10" y="34"/>
                  </a:lnTo>
                  <a:lnTo>
                    <a:pt x="8" y="26"/>
                  </a:lnTo>
                  <a:lnTo>
                    <a:pt x="7" y="20"/>
                  </a:lnTo>
                  <a:lnTo>
                    <a:pt x="3" y="15"/>
                  </a:lnTo>
                  <a:lnTo>
                    <a:pt x="2" y="10"/>
                  </a:lnTo>
                  <a:lnTo>
                    <a:pt x="0" y="6"/>
                  </a:lnTo>
                  <a:lnTo>
                    <a:pt x="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433" name="Freeform 442">
              <a:extLst>
                <a:ext uri="{FF2B5EF4-FFF2-40B4-BE49-F238E27FC236}">
                  <a16:creationId xmlns:a16="http://schemas.microsoft.com/office/drawing/2014/main" id="{7E937261-5FCD-3A7C-5B24-8DEF9E11EB5B}"/>
                </a:ext>
              </a:extLst>
            </p:cNvPr>
            <p:cNvSpPr>
              <a:spLocks/>
            </p:cNvSpPr>
            <p:nvPr/>
          </p:nvSpPr>
          <p:spPr bwMode="auto">
            <a:xfrm>
              <a:off x="882650" y="2659063"/>
              <a:ext cx="84138" cy="68263"/>
            </a:xfrm>
            <a:custGeom>
              <a:avLst/>
              <a:gdLst>
                <a:gd name="T0" fmla="*/ 53 w 53"/>
                <a:gd name="T1" fmla="*/ 5 h 43"/>
                <a:gd name="T2" fmla="*/ 51 w 53"/>
                <a:gd name="T3" fmla="*/ 10 h 43"/>
                <a:gd name="T4" fmla="*/ 48 w 53"/>
                <a:gd name="T5" fmla="*/ 16 h 43"/>
                <a:gd name="T6" fmla="*/ 43 w 53"/>
                <a:gd name="T7" fmla="*/ 25 h 43"/>
                <a:gd name="T8" fmla="*/ 38 w 53"/>
                <a:gd name="T9" fmla="*/ 31 h 43"/>
                <a:gd name="T10" fmla="*/ 31 w 53"/>
                <a:gd name="T11" fmla="*/ 36 h 43"/>
                <a:gd name="T12" fmla="*/ 26 w 53"/>
                <a:gd name="T13" fmla="*/ 39 h 43"/>
                <a:gd name="T14" fmla="*/ 21 w 53"/>
                <a:gd name="T15" fmla="*/ 41 h 43"/>
                <a:gd name="T16" fmla="*/ 12 w 53"/>
                <a:gd name="T17" fmla="*/ 43 h 43"/>
                <a:gd name="T18" fmla="*/ 0 w 53"/>
                <a:gd name="T19" fmla="*/ 43 h 43"/>
                <a:gd name="T20" fmla="*/ 0 w 53"/>
                <a:gd name="T21" fmla="*/ 33 h 43"/>
                <a:gd name="T22" fmla="*/ 10 w 53"/>
                <a:gd name="T23" fmla="*/ 33 h 43"/>
                <a:gd name="T24" fmla="*/ 18 w 53"/>
                <a:gd name="T25" fmla="*/ 31 h 43"/>
                <a:gd name="T26" fmla="*/ 21 w 53"/>
                <a:gd name="T27" fmla="*/ 30 h 43"/>
                <a:gd name="T28" fmla="*/ 25 w 53"/>
                <a:gd name="T29" fmla="*/ 28 h 43"/>
                <a:gd name="T30" fmla="*/ 30 w 53"/>
                <a:gd name="T31" fmla="*/ 23 h 43"/>
                <a:gd name="T32" fmla="*/ 35 w 53"/>
                <a:gd name="T33" fmla="*/ 18 h 43"/>
                <a:gd name="T34" fmla="*/ 38 w 53"/>
                <a:gd name="T35" fmla="*/ 12 h 43"/>
                <a:gd name="T36" fmla="*/ 41 w 53"/>
                <a:gd name="T37" fmla="*/ 7 h 43"/>
                <a:gd name="T38" fmla="*/ 43 w 53"/>
                <a:gd name="T39" fmla="*/ 0 h 43"/>
                <a:gd name="T40" fmla="*/ 53 w 53"/>
                <a:gd name="T41" fmla="*/ 5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3" h="43">
                  <a:moveTo>
                    <a:pt x="53" y="5"/>
                  </a:moveTo>
                  <a:lnTo>
                    <a:pt x="51" y="10"/>
                  </a:lnTo>
                  <a:lnTo>
                    <a:pt x="48" y="16"/>
                  </a:lnTo>
                  <a:lnTo>
                    <a:pt x="43" y="25"/>
                  </a:lnTo>
                  <a:lnTo>
                    <a:pt x="38" y="31"/>
                  </a:lnTo>
                  <a:lnTo>
                    <a:pt x="31" y="36"/>
                  </a:lnTo>
                  <a:lnTo>
                    <a:pt x="26" y="39"/>
                  </a:lnTo>
                  <a:lnTo>
                    <a:pt x="21" y="41"/>
                  </a:lnTo>
                  <a:lnTo>
                    <a:pt x="12" y="43"/>
                  </a:lnTo>
                  <a:lnTo>
                    <a:pt x="0" y="43"/>
                  </a:lnTo>
                  <a:lnTo>
                    <a:pt x="0" y="33"/>
                  </a:lnTo>
                  <a:lnTo>
                    <a:pt x="10" y="33"/>
                  </a:lnTo>
                  <a:lnTo>
                    <a:pt x="18" y="31"/>
                  </a:lnTo>
                  <a:lnTo>
                    <a:pt x="21" y="30"/>
                  </a:lnTo>
                  <a:lnTo>
                    <a:pt x="25" y="28"/>
                  </a:lnTo>
                  <a:lnTo>
                    <a:pt x="30" y="23"/>
                  </a:lnTo>
                  <a:lnTo>
                    <a:pt x="35" y="18"/>
                  </a:lnTo>
                  <a:lnTo>
                    <a:pt x="38" y="12"/>
                  </a:lnTo>
                  <a:lnTo>
                    <a:pt x="41" y="7"/>
                  </a:lnTo>
                  <a:lnTo>
                    <a:pt x="43" y="0"/>
                  </a:lnTo>
                  <a:lnTo>
                    <a:pt x="53"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434" name="Freeform 443">
              <a:extLst>
                <a:ext uri="{FF2B5EF4-FFF2-40B4-BE49-F238E27FC236}">
                  <a16:creationId xmlns:a16="http://schemas.microsoft.com/office/drawing/2014/main" id="{C785D5AD-8845-118B-342A-8B8E4065BA5F}"/>
                </a:ext>
              </a:extLst>
            </p:cNvPr>
            <p:cNvSpPr>
              <a:spLocks/>
            </p:cNvSpPr>
            <p:nvPr/>
          </p:nvSpPr>
          <p:spPr bwMode="auto">
            <a:xfrm>
              <a:off x="950913" y="2659063"/>
              <a:ext cx="15875" cy="7938"/>
            </a:xfrm>
            <a:custGeom>
              <a:avLst/>
              <a:gdLst>
                <a:gd name="T0" fmla="*/ 10 w 10"/>
                <a:gd name="T1" fmla="*/ 3 h 5"/>
                <a:gd name="T2" fmla="*/ 10 w 10"/>
                <a:gd name="T3" fmla="*/ 5 h 5"/>
                <a:gd name="T4" fmla="*/ 0 w 10"/>
                <a:gd name="T5" fmla="*/ 0 h 5"/>
                <a:gd name="T6" fmla="*/ 0 w 10"/>
                <a:gd name="T7" fmla="*/ 2 h 5"/>
                <a:gd name="T8" fmla="*/ 10 w 10"/>
                <a:gd name="T9" fmla="*/ 3 h 5"/>
              </a:gdLst>
              <a:ahLst/>
              <a:cxnLst>
                <a:cxn ang="0">
                  <a:pos x="T0" y="T1"/>
                </a:cxn>
                <a:cxn ang="0">
                  <a:pos x="T2" y="T3"/>
                </a:cxn>
                <a:cxn ang="0">
                  <a:pos x="T4" y="T5"/>
                </a:cxn>
                <a:cxn ang="0">
                  <a:pos x="T6" y="T7"/>
                </a:cxn>
                <a:cxn ang="0">
                  <a:pos x="T8" y="T9"/>
                </a:cxn>
              </a:cxnLst>
              <a:rect l="0" t="0" r="r" b="b"/>
              <a:pathLst>
                <a:path w="10" h="5">
                  <a:moveTo>
                    <a:pt x="10" y="3"/>
                  </a:moveTo>
                  <a:lnTo>
                    <a:pt x="10" y="5"/>
                  </a:lnTo>
                  <a:lnTo>
                    <a:pt x="0" y="0"/>
                  </a:lnTo>
                  <a:lnTo>
                    <a:pt x="0" y="2"/>
                  </a:lnTo>
                  <a:lnTo>
                    <a:pt x="10"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435" name="Freeform 444">
              <a:extLst>
                <a:ext uri="{FF2B5EF4-FFF2-40B4-BE49-F238E27FC236}">
                  <a16:creationId xmlns:a16="http://schemas.microsoft.com/office/drawing/2014/main" id="{C877F634-293E-2817-ECE4-A17EE2E47539}"/>
                </a:ext>
              </a:extLst>
            </p:cNvPr>
            <p:cNvSpPr>
              <a:spLocks/>
            </p:cNvSpPr>
            <p:nvPr/>
          </p:nvSpPr>
          <p:spPr bwMode="auto">
            <a:xfrm>
              <a:off x="771525" y="2706688"/>
              <a:ext cx="114300" cy="28575"/>
            </a:xfrm>
            <a:custGeom>
              <a:avLst/>
              <a:gdLst>
                <a:gd name="T0" fmla="*/ 70 w 72"/>
                <a:gd name="T1" fmla="*/ 13 h 18"/>
                <a:gd name="T2" fmla="*/ 51 w 72"/>
                <a:gd name="T3" fmla="*/ 11 h 18"/>
                <a:gd name="T4" fmla="*/ 33 w 72"/>
                <a:gd name="T5" fmla="*/ 11 h 18"/>
                <a:gd name="T6" fmla="*/ 24 w 72"/>
                <a:gd name="T7" fmla="*/ 11 h 18"/>
                <a:gd name="T8" fmla="*/ 18 w 72"/>
                <a:gd name="T9" fmla="*/ 13 h 18"/>
                <a:gd name="T10" fmla="*/ 11 w 72"/>
                <a:gd name="T11" fmla="*/ 14 h 18"/>
                <a:gd name="T12" fmla="*/ 8 w 72"/>
                <a:gd name="T13" fmla="*/ 16 h 18"/>
                <a:gd name="T14" fmla="*/ 5 w 72"/>
                <a:gd name="T15" fmla="*/ 18 h 18"/>
                <a:gd name="T16" fmla="*/ 0 w 72"/>
                <a:gd name="T17" fmla="*/ 9 h 18"/>
                <a:gd name="T18" fmla="*/ 3 w 72"/>
                <a:gd name="T19" fmla="*/ 8 h 18"/>
                <a:gd name="T20" fmla="*/ 6 w 72"/>
                <a:gd name="T21" fmla="*/ 4 h 18"/>
                <a:gd name="T22" fmla="*/ 15 w 72"/>
                <a:gd name="T23" fmla="*/ 3 h 18"/>
                <a:gd name="T24" fmla="*/ 23 w 72"/>
                <a:gd name="T25" fmla="*/ 1 h 18"/>
                <a:gd name="T26" fmla="*/ 33 w 72"/>
                <a:gd name="T27" fmla="*/ 0 h 18"/>
                <a:gd name="T28" fmla="*/ 52 w 72"/>
                <a:gd name="T29" fmla="*/ 1 h 18"/>
                <a:gd name="T30" fmla="*/ 72 w 72"/>
                <a:gd name="T31" fmla="*/ 3 h 18"/>
                <a:gd name="T32" fmla="*/ 70 w 72"/>
                <a:gd name="T33" fmla="*/ 13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 h="18">
                  <a:moveTo>
                    <a:pt x="70" y="13"/>
                  </a:moveTo>
                  <a:lnTo>
                    <a:pt x="51" y="11"/>
                  </a:lnTo>
                  <a:lnTo>
                    <a:pt x="33" y="11"/>
                  </a:lnTo>
                  <a:lnTo>
                    <a:pt x="24" y="11"/>
                  </a:lnTo>
                  <a:lnTo>
                    <a:pt x="18" y="13"/>
                  </a:lnTo>
                  <a:lnTo>
                    <a:pt x="11" y="14"/>
                  </a:lnTo>
                  <a:lnTo>
                    <a:pt x="8" y="16"/>
                  </a:lnTo>
                  <a:lnTo>
                    <a:pt x="5" y="18"/>
                  </a:lnTo>
                  <a:lnTo>
                    <a:pt x="0" y="9"/>
                  </a:lnTo>
                  <a:lnTo>
                    <a:pt x="3" y="8"/>
                  </a:lnTo>
                  <a:lnTo>
                    <a:pt x="6" y="4"/>
                  </a:lnTo>
                  <a:lnTo>
                    <a:pt x="15" y="3"/>
                  </a:lnTo>
                  <a:lnTo>
                    <a:pt x="23" y="1"/>
                  </a:lnTo>
                  <a:lnTo>
                    <a:pt x="33" y="0"/>
                  </a:lnTo>
                  <a:lnTo>
                    <a:pt x="52" y="1"/>
                  </a:lnTo>
                  <a:lnTo>
                    <a:pt x="72" y="3"/>
                  </a:lnTo>
                  <a:lnTo>
                    <a:pt x="70" y="1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436" name="Freeform 445">
              <a:extLst>
                <a:ext uri="{FF2B5EF4-FFF2-40B4-BE49-F238E27FC236}">
                  <a16:creationId xmlns:a16="http://schemas.microsoft.com/office/drawing/2014/main" id="{4649ABD8-3E0C-7139-90BD-88774367A709}"/>
                </a:ext>
              </a:extLst>
            </p:cNvPr>
            <p:cNvSpPr>
              <a:spLocks/>
            </p:cNvSpPr>
            <p:nvPr/>
          </p:nvSpPr>
          <p:spPr bwMode="auto">
            <a:xfrm>
              <a:off x="882650" y="2711450"/>
              <a:ext cx="3175" cy="15875"/>
            </a:xfrm>
            <a:custGeom>
              <a:avLst/>
              <a:gdLst>
                <a:gd name="T0" fmla="*/ 0 w 2"/>
                <a:gd name="T1" fmla="*/ 10 h 10"/>
                <a:gd name="T2" fmla="*/ 2 w 2"/>
                <a:gd name="T3" fmla="*/ 0 h 10"/>
                <a:gd name="T4" fmla="*/ 0 w 2"/>
                <a:gd name="T5" fmla="*/ 0 h 10"/>
                <a:gd name="T6" fmla="*/ 0 w 2"/>
                <a:gd name="T7" fmla="*/ 10 h 10"/>
              </a:gdLst>
              <a:ahLst/>
              <a:cxnLst>
                <a:cxn ang="0">
                  <a:pos x="T0" y="T1"/>
                </a:cxn>
                <a:cxn ang="0">
                  <a:pos x="T2" y="T3"/>
                </a:cxn>
                <a:cxn ang="0">
                  <a:pos x="T4" y="T5"/>
                </a:cxn>
                <a:cxn ang="0">
                  <a:pos x="T6" y="T7"/>
                </a:cxn>
              </a:cxnLst>
              <a:rect l="0" t="0" r="r" b="b"/>
              <a:pathLst>
                <a:path w="2" h="10">
                  <a:moveTo>
                    <a:pt x="0" y="10"/>
                  </a:moveTo>
                  <a:lnTo>
                    <a:pt x="2" y="0"/>
                  </a:lnTo>
                  <a:lnTo>
                    <a:pt x="0" y="0"/>
                  </a:lnTo>
                  <a:lnTo>
                    <a:pt x="0"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437" name="Freeform 446">
              <a:extLst>
                <a:ext uri="{FF2B5EF4-FFF2-40B4-BE49-F238E27FC236}">
                  <a16:creationId xmlns:a16="http://schemas.microsoft.com/office/drawing/2014/main" id="{7984F221-AD02-5CAC-D3C0-D751BB12DCB9}"/>
                </a:ext>
              </a:extLst>
            </p:cNvPr>
            <p:cNvSpPr>
              <a:spLocks/>
            </p:cNvSpPr>
            <p:nvPr/>
          </p:nvSpPr>
          <p:spPr bwMode="auto">
            <a:xfrm>
              <a:off x="758825" y="2657475"/>
              <a:ext cx="25400" cy="82550"/>
            </a:xfrm>
            <a:custGeom>
              <a:avLst/>
              <a:gdLst>
                <a:gd name="T0" fmla="*/ 13 w 16"/>
                <a:gd name="T1" fmla="*/ 49 h 52"/>
                <a:gd name="T2" fmla="*/ 8 w 16"/>
                <a:gd name="T3" fmla="*/ 52 h 52"/>
                <a:gd name="T4" fmla="*/ 1 w 16"/>
                <a:gd name="T5" fmla="*/ 52 h 52"/>
                <a:gd name="T6" fmla="*/ 0 w 16"/>
                <a:gd name="T7" fmla="*/ 47 h 52"/>
                <a:gd name="T8" fmla="*/ 0 w 16"/>
                <a:gd name="T9" fmla="*/ 42 h 52"/>
                <a:gd name="T10" fmla="*/ 0 w 16"/>
                <a:gd name="T11" fmla="*/ 35 h 52"/>
                <a:gd name="T12" fmla="*/ 5 w 16"/>
                <a:gd name="T13" fmla="*/ 19 h 52"/>
                <a:gd name="T14" fmla="*/ 6 w 16"/>
                <a:gd name="T15" fmla="*/ 9 h 52"/>
                <a:gd name="T16" fmla="*/ 6 w 16"/>
                <a:gd name="T17" fmla="*/ 0 h 52"/>
                <a:gd name="T18" fmla="*/ 16 w 16"/>
                <a:gd name="T19" fmla="*/ 1 h 52"/>
                <a:gd name="T20" fmla="*/ 16 w 16"/>
                <a:gd name="T21" fmla="*/ 11 h 52"/>
                <a:gd name="T22" fmla="*/ 14 w 16"/>
                <a:gd name="T23" fmla="*/ 21 h 52"/>
                <a:gd name="T24" fmla="*/ 11 w 16"/>
                <a:gd name="T25" fmla="*/ 37 h 52"/>
                <a:gd name="T26" fmla="*/ 10 w 16"/>
                <a:gd name="T27" fmla="*/ 44 h 52"/>
                <a:gd name="T28" fmla="*/ 10 w 16"/>
                <a:gd name="T29" fmla="*/ 45 h 52"/>
                <a:gd name="T30" fmla="*/ 8 w 16"/>
                <a:gd name="T31" fmla="*/ 44 h 52"/>
                <a:gd name="T32" fmla="*/ 5 w 16"/>
                <a:gd name="T33" fmla="*/ 42 h 52"/>
                <a:gd name="T34" fmla="*/ 8 w 16"/>
                <a:gd name="T35" fmla="*/ 40 h 52"/>
                <a:gd name="T36" fmla="*/ 13 w 16"/>
                <a:gd name="T37" fmla="*/ 49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 h="52">
                  <a:moveTo>
                    <a:pt x="13" y="49"/>
                  </a:moveTo>
                  <a:lnTo>
                    <a:pt x="8" y="52"/>
                  </a:lnTo>
                  <a:lnTo>
                    <a:pt x="1" y="52"/>
                  </a:lnTo>
                  <a:lnTo>
                    <a:pt x="0" y="47"/>
                  </a:lnTo>
                  <a:lnTo>
                    <a:pt x="0" y="42"/>
                  </a:lnTo>
                  <a:lnTo>
                    <a:pt x="0" y="35"/>
                  </a:lnTo>
                  <a:lnTo>
                    <a:pt x="5" y="19"/>
                  </a:lnTo>
                  <a:lnTo>
                    <a:pt x="6" y="9"/>
                  </a:lnTo>
                  <a:lnTo>
                    <a:pt x="6" y="0"/>
                  </a:lnTo>
                  <a:lnTo>
                    <a:pt x="16" y="1"/>
                  </a:lnTo>
                  <a:lnTo>
                    <a:pt x="16" y="11"/>
                  </a:lnTo>
                  <a:lnTo>
                    <a:pt x="14" y="21"/>
                  </a:lnTo>
                  <a:lnTo>
                    <a:pt x="11" y="37"/>
                  </a:lnTo>
                  <a:lnTo>
                    <a:pt x="10" y="44"/>
                  </a:lnTo>
                  <a:lnTo>
                    <a:pt x="10" y="45"/>
                  </a:lnTo>
                  <a:lnTo>
                    <a:pt x="8" y="44"/>
                  </a:lnTo>
                  <a:lnTo>
                    <a:pt x="5" y="42"/>
                  </a:lnTo>
                  <a:lnTo>
                    <a:pt x="8" y="40"/>
                  </a:lnTo>
                  <a:lnTo>
                    <a:pt x="13" y="4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438" name="Freeform 447">
              <a:extLst>
                <a:ext uri="{FF2B5EF4-FFF2-40B4-BE49-F238E27FC236}">
                  <a16:creationId xmlns:a16="http://schemas.microsoft.com/office/drawing/2014/main" id="{05A7E67E-939A-2A6D-6754-3FED00EA4F27}"/>
                </a:ext>
              </a:extLst>
            </p:cNvPr>
            <p:cNvSpPr>
              <a:spLocks/>
            </p:cNvSpPr>
            <p:nvPr/>
          </p:nvSpPr>
          <p:spPr bwMode="auto">
            <a:xfrm>
              <a:off x="771525" y="2720975"/>
              <a:ext cx="7938" cy="14288"/>
            </a:xfrm>
            <a:custGeom>
              <a:avLst/>
              <a:gdLst>
                <a:gd name="T0" fmla="*/ 5 w 5"/>
                <a:gd name="T1" fmla="*/ 9 h 9"/>
                <a:gd name="T2" fmla="*/ 0 w 5"/>
                <a:gd name="T3" fmla="*/ 0 h 9"/>
                <a:gd name="T4" fmla="*/ 5 w 5"/>
                <a:gd name="T5" fmla="*/ 9 h 9"/>
              </a:gdLst>
              <a:ahLst/>
              <a:cxnLst>
                <a:cxn ang="0">
                  <a:pos x="T0" y="T1"/>
                </a:cxn>
                <a:cxn ang="0">
                  <a:pos x="T2" y="T3"/>
                </a:cxn>
                <a:cxn ang="0">
                  <a:pos x="T4" y="T5"/>
                </a:cxn>
              </a:cxnLst>
              <a:rect l="0" t="0" r="r" b="b"/>
              <a:pathLst>
                <a:path w="5" h="9">
                  <a:moveTo>
                    <a:pt x="5" y="9"/>
                  </a:moveTo>
                  <a:lnTo>
                    <a:pt x="0" y="0"/>
                  </a:lnTo>
                  <a:lnTo>
                    <a:pt x="5" y="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439" name="Freeform 448">
              <a:extLst>
                <a:ext uri="{FF2B5EF4-FFF2-40B4-BE49-F238E27FC236}">
                  <a16:creationId xmlns:a16="http://schemas.microsoft.com/office/drawing/2014/main" id="{17536CEB-4FFD-5EDB-E825-109A0E210CD8}"/>
                </a:ext>
              </a:extLst>
            </p:cNvPr>
            <p:cNvSpPr>
              <a:spLocks/>
            </p:cNvSpPr>
            <p:nvPr/>
          </p:nvSpPr>
          <p:spPr bwMode="auto">
            <a:xfrm>
              <a:off x="768350" y="2524125"/>
              <a:ext cx="112713" cy="134938"/>
            </a:xfrm>
            <a:custGeom>
              <a:avLst/>
              <a:gdLst>
                <a:gd name="T0" fmla="*/ 0 w 71"/>
                <a:gd name="T1" fmla="*/ 84 h 85"/>
                <a:gd name="T2" fmla="*/ 0 w 71"/>
                <a:gd name="T3" fmla="*/ 77 h 85"/>
                <a:gd name="T4" fmla="*/ 2 w 71"/>
                <a:gd name="T5" fmla="*/ 70 h 85"/>
                <a:gd name="T6" fmla="*/ 7 w 71"/>
                <a:gd name="T7" fmla="*/ 56 h 85"/>
                <a:gd name="T8" fmla="*/ 10 w 71"/>
                <a:gd name="T9" fmla="*/ 48 h 85"/>
                <a:gd name="T10" fmla="*/ 13 w 71"/>
                <a:gd name="T11" fmla="*/ 39 h 85"/>
                <a:gd name="T12" fmla="*/ 22 w 71"/>
                <a:gd name="T13" fmla="*/ 26 h 85"/>
                <a:gd name="T14" fmla="*/ 26 w 71"/>
                <a:gd name="T15" fmla="*/ 20 h 85"/>
                <a:gd name="T16" fmla="*/ 31 w 71"/>
                <a:gd name="T17" fmla="*/ 13 h 85"/>
                <a:gd name="T18" fmla="*/ 38 w 71"/>
                <a:gd name="T19" fmla="*/ 8 h 85"/>
                <a:gd name="T20" fmla="*/ 43 w 71"/>
                <a:gd name="T21" fmla="*/ 5 h 85"/>
                <a:gd name="T22" fmla="*/ 46 w 71"/>
                <a:gd name="T23" fmla="*/ 4 h 85"/>
                <a:gd name="T24" fmla="*/ 49 w 71"/>
                <a:gd name="T25" fmla="*/ 2 h 85"/>
                <a:gd name="T26" fmla="*/ 56 w 71"/>
                <a:gd name="T27" fmla="*/ 0 h 85"/>
                <a:gd name="T28" fmla="*/ 62 w 71"/>
                <a:gd name="T29" fmla="*/ 0 h 85"/>
                <a:gd name="T30" fmla="*/ 71 w 71"/>
                <a:gd name="T31" fmla="*/ 2 h 85"/>
                <a:gd name="T32" fmla="*/ 67 w 71"/>
                <a:gd name="T33" fmla="*/ 13 h 85"/>
                <a:gd name="T34" fmla="*/ 62 w 71"/>
                <a:gd name="T35" fmla="*/ 12 h 85"/>
                <a:gd name="T36" fmla="*/ 58 w 71"/>
                <a:gd name="T37" fmla="*/ 12 h 85"/>
                <a:gd name="T38" fmla="*/ 53 w 71"/>
                <a:gd name="T39" fmla="*/ 12 h 85"/>
                <a:gd name="T40" fmla="*/ 51 w 71"/>
                <a:gd name="T41" fmla="*/ 13 h 85"/>
                <a:gd name="T42" fmla="*/ 49 w 71"/>
                <a:gd name="T43" fmla="*/ 13 h 85"/>
                <a:gd name="T44" fmla="*/ 43 w 71"/>
                <a:gd name="T45" fmla="*/ 18 h 85"/>
                <a:gd name="T46" fmla="*/ 40 w 71"/>
                <a:gd name="T47" fmla="*/ 21 h 85"/>
                <a:gd name="T48" fmla="*/ 35 w 71"/>
                <a:gd name="T49" fmla="*/ 26 h 85"/>
                <a:gd name="T50" fmla="*/ 30 w 71"/>
                <a:gd name="T51" fmla="*/ 33 h 85"/>
                <a:gd name="T52" fmla="*/ 22 w 71"/>
                <a:gd name="T53" fmla="*/ 46 h 85"/>
                <a:gd name="T54" fmla="*/ 18 w 71"/>
                <a:gd name="T55" fmla="*/ 53 h 85"/>
                <a:gd name="T56" fmla="*/ 17 w 71"/>
                <a:gd name="T57" fmla="*/ 59 h 85"/>
                <a:gd name="T58" fmla="*/ 12 w 71"/>
                <a:gd name="T59" fmla="*/ 72 h 85"/>
                <a:gd name="T60" fmla="*/ 12 w 71"/>
                <a:gd name="T61" fmla="*/ 79 h 85"/>
                <a:gd name="T62" fmla="*/ 10 w 71"/>
                <a:gd name="T63" fmla="*/ 85 h 85"/>
                <a:gd name="T64" fmla="*/ 0 w 71"/>
                <a:gd name="T65" fmla="*/ 84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1" h="85">
                  <a:moveTo>
                    <a:pt x="0" y="84"/>
                  </a:moveTo>
                  <a:lnTo>
                    <a:pt x="0" y="77"/>
                  </a:lnTo>
                  <a:lnTo>
                    <a:pt x="2" y="70"/>
                  </a:lnTo>
                  <a:lnTo>
                    <a:pt x="7" y="56"/>
                  </a:lnTo>
                  <a:lnTo>
                    <a:pt x="10" y="48"/>
                  </a:lnTo>
                  <a:lnTo>
                    <a:pt x="13" y="39"/>
                  </a:lnTo>
                  <a:lnTo>
                    <a:pt x="22" y="26"/>
                  </a:lnTo>
                  <a:lnTo>
                    <a:pt x="26" y="20"/>
                  </a:lnTo>
                  <a:lnTo>
                    <a:pt x="31" y="13"/>
                  </a:lnTo>
                  <a:lnTo>
                    <a:pt x="38" y="8"/>
                  </a:lnTo>
                  <a:lnTo>
                    <a:pt x="43" y="5"/>
                  </a:lnTo>
                  <a:lnTo>
                    <a:pt x="46" y="4"/>
                  </a:lnTo>
                  <a:lnTo>
                    <a:pt x="49" y="2"/>
                  </a:lnTo>
                  <a:lnTo>
                    <a:pt x="56" y="0"/>
                  </a:lnTo>
                  <a:lnTo>
                    <a:pt x="62" y="0"/>
                  </a:lnTo>
                  <a:lnTo>
                    <a:pt x="71" y="2"/>
                  </a:lnTo>
                  <a:lnTo>
                    <a:pt x="67" y="13"/>
                  </a:lnTo>
                  <a:lnTo>
                    <a:pt x="62" y="12"/>
                  </a:lnTo>
                  <a:lnTo>
                    <a:pt x="58" y="12"/>
                  </a:lnTo>
                  <a:lnTo>
                    <a:pt x="53" y="12"/>
                  </a:lnTo>
                  <a:lnTo>
                    <a:pt x="51" y="13"/>
                  </a:lnTo>
                  <a:lnTo>
                    <a:pt x="49" y="13"/>
                  </a:lnTo>
                  <a:lnTo>
                    <a:pt x="43" y="18"/>
                  </a:lnTo>
                  <a:lnTo>
                    <a:pt x="40" y="21"/>
                  </a:lnTo>
                  <a:lnTo>
                    <a:pt x="35" y="26"/>
                  </a:lnTo>
                  <a:lnTo>
                    <a:pt x="30" y="33"/>
                  </a:lnTo>
                  <a:lnTo>
                    <a:pt x="22" y="46"/>
                  </a:lnTo>
                  <a:lnTo>
                    <a:pt x="18" y="53"/>
                  </a:lnTo>
                  <a:lnTo>
                    <a:pt x="17" y="59"/>
                  </a:lnTo>
                  <a:lnTo>
                    <a:pt x="12" y="72"/>
                  </a:lnTo>
                  <a:lnTo>
                    <a:pt x="12" y="79"/>
                  </a:lnTo>
                  <a:lnTo>
                    <a:pt x="10" y="85"/>
                  </a:lnTo>
                  <a:lnTo>
                    <a:pt x="0" y="8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440" name="Freeform 449">
              <a:extLst>
                <a:ext uri="{FF2B5EF4-FFF2-40B4-BE49-F238E27FC236}">
                  <a16:creationId xmlns:a16="http://schemas.microsoft.com/office/drawing/2014/main" id="{30D8501B-4E13-7541-656E-CF5E542C1C88}"/>
                </a:ext>
              </a:extLst>
            </p:cNvPr>
            <p:cNvSpPr>
              <a:spLocks/>
            </p:cNvSpPr>
            <p:nvPr/>
          </p:nvSpPr>
          <p:spPr bwMode="auto">
            <a:xfrm>
              <a:off x="768350" y="2657475"/>
              <a:ext cx="15875" cy="1588"/>
            </a:xfrm>
            <a:custGeom>
              <a:avLst/>
              <a:gdLst>
                <a:gd name="T0" fmla="*/ 10 w 10"/>
                <a:gd name="T1" fmla="*/ 1 h 1"/>
                <a:gd name="T2" fmla="*/ 0 w 10"/>
                <a:gd name="T3" fmla="*/ 0 h 1"/>
                <a:gd name="T4" fmla="*/ 10 w 10"/>
                <a:gd name="T5" fmla="*/ 1 h 1"/>
              </a:gdLst>
              <a:ahLst/>
              <a:cxnLst>
                <a:cxn ang="0">
                  <a:pos x="T0" y="T1"/>
                </a:cxn>
                <a:cxn ang="0">
                  <a:pos x="T2" y="T3"/>
                </a:cxn>
                <a:cxn ang="0">
                  <a:pos x="T4" y="T5"/>
                </a:cxn>
              </a:cxnLst>
              <a:rect l="0" t="0" r="r" b="b"/>
              <a:pathLst>
                <a:path w="10" h="1">
                  <a:moveTo>
                    <a:pt x="10" y="1"/>
                  </a:moveTo>
                  <a:lnTo>
                    <a:pt x="0" y="0"/>
                  </a:lnTo>
                  <a:lnTo>
                    <a:pt x="10"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441" name="Freeform 450">
              <a:extLst>
                <a:ext uri="{FF2B5EF4-FFF2-40B4-BE49-F238E27FC236}">
                  <a16:creationId xmlns:a16="http://schemas.microsoft.com/office/drawing/2014/main" id="{7BFFD8FC-06C7-70C1-3605-43AF3DE060E9}"/>
                </a:ext>
              </a:extLst>
            </p:cNvPr>
            <p:cNvSpPr>
              <a:spLocks/>
            </p:cNvSpPr>
            <p:nvPr/>
          </p:nvSpPr>
          <p:spPr bwMode="auto">
            <a:xfrm>
              <a:off x="873125" y="2530475"/>
              <a:ext cx="77788" cy="58738"/>
            </a:xfrm>
            <a:custGeom>
              <a:avLst/>
              <a:gdLst>
                <a:gd name="T0" fmla="*/ 5 w 49"/>
                <a:gd name="T1" fmla="*/ 0 h 37"/>
                <a:gd name="T2" fmla="*/ 11 w 49"/>
                <a:gd name="T3" fmla="*/ 3 h 37"/>
                <a:gd name="T4" fmla="*/ 19 w 49"/>
                <a:gd name="T5" fmla="*/ 6 h 37"/>
                <a:gd name="T6" fmla="*/ 32 w 49"/>
                <a:gd name="T7" fmla="*/ 16 h 37"/>
                <a:gd name="T8" fmla="*/ 49 w 49"/>
                <a:gd name="T9" fmla="*/ 27 h 37"/>
                <a:gd name="T10" fmla="*/ 42 w 49"/>
                <a:gd name="T11" fmla="*/ 37 h 37"/>
                <a:gd name="T12" fmla="*/ 27 w 49"/>
                <a:gd name="T13" fmla="*/ 24 h 37"/>
                <a:gd name="T14" fmla="*/ 13 w 49"/>
                <a:gd name="T15" fmla="*/ 16 h 37"/>
                <a:gd name="T16" fmla="*/ 6 w 49"/>
                <a:gd name="T17" fmla="*/ 11 h 37"/>
                <a:gd name="T18" fmla="*/ 0 w 49"/>
                <a:gd name="T19" fmla="*/ 8 h 37"/>
                <a:gd name="T20" fmla="*/ 5 w 49"/>
                <a:gd name="T21"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9" h="37">
                  <a:moveTo>
                    <a:pt x="5" y="0"/>
                  </a:moveTo>
                  <a:lnTo>
                    <a:pt x="11" y="3"/>
                  </a:lnTo>
                  <a:lnTo>
                    <a:pt x="19" y="6"/>
                  </a:lnTo>
                  <a:lnTo>
                    <a:pt x="32" y="16"/>
                  </a:lnTo>
                  <a:lnTo>
                    <a:pt x="49" y="27"/>
                  </a:lnTo>
                  <a:lnTo>
                    <a:pt x="42" y="37"/>
                  </a:lnTo>
                  <a:lnTo>
                    <a:pt x="27" y="24"/>
                  </a:lnTo>
                  <a:lnTo>
                    <a:pt x="13" y="16"/>
                  </a:lnTo>
                  <a:lnTo>
                    <a:pt x="6" y="11"/>
                  </a:lnTo>
                  <a:lnTo>
                    <a:pt x="0" y="8"/>
                  </a:lnTo>
                  <a:lnTo>
                    <a:pt x="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442" name="Freeform 451">
              <a:extLst>
                <a:ext uri="{FF2B5EF4-FFF2-40B4-BE49-F238E27FC236}">
                  <a16:creationId xmlns:a16="http://schemas.microsoft.com/office/drawing/2014/main" id="{2351743D-57C7-4FF4-5C55-FA0A3F71FC46}"/>
                </a:ext>
              </a:extLst>
            </p:cNvPr>
            <p:cNvSpPr>
              <a:spLocks/>
            </p:cNvSpPr>
            <p:nvPr/>
          </p:nvSpPr>
          <p:spPr bwMode="auto">
            <a:xfrm>
              <a:off x="873125" y="2527300"/>
              <a:ext cx="7938" cy="17463"/>
            </a:xfrm>
            <a:custGeom>
              <a:avLst/>
              <a:gdLst>
                <a:gd name="T0" fmla="*/ 5 w 5"/>
                <a:gd name="T1" fmla="*/ 0 h 11"/>
                <a:gd name="T2" fmla="*/ 5 w 5"/>
                <a:gd name="T3" fmla="*/ 2 h 11"/>
                <a:gd name="T4" fmla="*/ 0 w 5"/>
                <a:gd name="T5" fmla="*/ 10 h 11"/>
                <a:gd name="T6" fmla="*/ 1 w 5"/>
                <a:gd name="T7" fmla="*/ 11 h 11"/>
                <a:gd name="T8" fmla="*/ 5 w 5"/>
                <a:gd name="T9" fmla="*/ 0 h 11"/>
              </a:gdLst>
              <a:ahLst/>
              <a:cxnLst>
                <a:cxn ang="0">
                  <a:pos x="T0" y="T1"/>
                </a:cxn>
                <a:cxn ang="0">
                  <a:pos x="T2" y="T3"/>
                </a:cxn>
                <a:cxn ang="0">
                  <a:pos x="T4" y="T5"/>
                </a:cxn>
                <a:cxn ang="0">
                  <a:pos x="T6" y="T7"/>
                </a:cxn>
                <a:cxn ang="0">
                  <a:pos x="T8" y="T9"/>
                </a:cxn>
              </a:cxnLst>
              <a:rect l="0" t="0" r="r" b="b"/>
              <a:pathLst>
                <a:path w="5" h="11">
                  <a:moveTo>
                    <a:pt x="5" y="0"/>
                  </a:moveTo>
                  <a:lnTo>
                    <a:pt x="5" y="2"/>
                  </a:lnTo>
                  <a:lnTo>
                    <a:pt x="0" y="10"/>
                  </a:lnTo>
                  <a:lnTo>
                    <a:pt x="1" y="11"/>
                  </a:lnTo>
                  <a:lnTo>
                    <a:pt x="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443" name="Freeform 452">
              <a:extLst>
                <a:ext uri="{FF2B5EF4-FFF2-40B4-BE49-F238E27FC236}">
                  <a16:creationId xmlns:a16="http://schemas.microsoft.com/office/drawing/2014/main" id="{3C5BBF55-FA40-82F3-82AE-DFEF2B77C247}"/>
                </a:ext>
              </a:extLst>
            </p:cNvPr>
            <p:cNvSpPr>
              <a:spLocks/>
            </p:cNvSpPr>
            <p:nvPr/>
          </p:nvSpPr>
          <p:spPr bwMode="auto">
            <a:xfrm>
              <a:off x="939800" y="2573338"/>
              <a:ext cx="12700" cy="15875"/>
            </a:xfrm>
            <a:custGeom>
              <a:avLst/>
              <a:gdLst>
                <a:gd name="T0" fmla="*/ 7 w 8"/>
                <a:gd name="T1" fmla="*/ 0 h 10"/>
                <a:gd name="T2" fmla="*/ 8 w 8"/>
                <a:gd name="T3" fmla="*/ 2 h 10"/>
                <a:gd name="T4" fmla="*/ 0 w 8"/>
                <a:gd name="T5" fmla="*/ 8 h 10"/>
                <a:gd name="T6" fmla="*/ 0 w 8"/>
                <a:gd name="T7" fmla="*/ 10 h 10"/>
                <a:gd name="T8" fmla="*/ 7 w 8"/>
                <a:gd name="T9" fmla="*/ 0 h 10"/>
              </a:gdLst>
              <a:ahLst/>
              <a:cxnLst>
                <a:cxn ang="0">
                  <a:pos x="T0" y="T1"/>
                </a:cxn>
                <a:cxn ang="0">
                  <a:pos x="T2" y="T3"/>
                </a:cxn>
                <a:cxn ang="0">
                  <a:pos x="T4" y="T5"/>
                </a:cxn>
                <a:cxn ang="0">
                  <a:pos x="T6" y="T7"/>
                </a:cxn>
                <a:cxn ang="0">
                  <a:pos x="T8" y="T9"/>
                </a:cxn>
              </a:cxnLst>
              <a:rect l="0" t="0" r="r" b="b"/>
              <a:pathLst>
                <a:path w="8" h="10">
                  <a:moveTo>
                    <a:pt x="7" y="0"/>
                  </a:moveTo>
                  <a:lnTo>
                    <a:pt x="8" y="2"/>
                  </a:lnTo>
                  <a:lnTo>
                    <a:pt x="0" y="8"/>
                  </a:lnTo>
                  <a:lnTo>
                    <a:pt x="0" y="10"/>
                  </a:lnTo>
                  <a:lnTo>
                    <a:pt x="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444" name="Freeform 453">
              <a:extLst>
                <a:ext uri="{FF2B5EF4-FFF2-40B4-BE49-F238E27FC236}">
                  <a16:creationId xmlns:a16="http://schemas.microsoft.com/office/drawing/2014/main" id="{F42C1688-6353-E589-0841-2859549FA32C}"/>
                </a:ext>
              </a:extLst>
            </p:cNvPr>
            <p:cNvSpPr>
              <a:spLocks/>
            </p:cNvSpPr>
            <p:nvPr/>
          </p:nvSpPr>
          <p:spPr bwMode="auto">
            <a:xfrm>
              <a:off x="823913" y="2600325"/>
              <a:ext cx="100013" cy="71438"/>
            </a:xfrm>
            <a:custGeom>
              <a:avLst/>
              <a:gdLst>
                <a:gd name="T0" fmla="*/ 0 w 63"/>
                <a:gd name="T1" fmla="*/ 40 h 45"/>
                <a:gd name="T2" fmla="*/ 5 w 63"/>
                <a:gd name="T3" fmla="*/ 34 h 45"/>
                <a:gd name="T4" fmla="*/ 11 w 63"/>
                <a:gd name="T5" fmla="*/ 26 h 45"/>
                <a:gd name="T6" fmla="*/ 19 w 63"/>
                <a:gd name="T7" fmla="*/ 19 h 45"/>
                <a:gd name="T8" fmla="*/ 29 w 63"/>
                <a:gd name="T9" fmla="*/ 13 h 45"/>
                <a:gd name="T10" fmla="*/ 37 w 63"/>
                <a:gd name="T11" fmla="*/ 8 h 45"/>
                <a:gd name="T12" fmla="*/ 47 w 63"/>
                <a:gd name="T13" fmla="*/ 5 h 45"/>
                <a:gd name="T14" fmla="*/ 55 w 63"/>
                <a:gd name="T15" fmla="*/ 1 h 45"/>
                <a:gd name="T16" fmla="*/ 62 w 63"/>
                <a:gd name="T17" fmla="*/ 0 h 45"/>
                <a:gd name="T18" fmla="*/ 63 w 63"/>
                <a:gd name="T19" fmla="*/ 11 h 45"/>
                <a:gd name="T20" fmla="*/ 57 w 63"/>
                <a:gd name="T21" fmla="*/ 11 h 45"/>
                <a:gd name="T22" fmla="*/ 50 w 63"/>
                <a:gd name="T23" fmla="*/ 14 h 45"/>
                <a:gd name="T24" fmla="*/ 42 w 63"/>
                <a:gd name="T25" fmla="*/ 18 h 45"/>
                <a:gd name="T26" fmla="*/ 34 w 63"/>
                <a:gd name="T27" fmla="*/ 22 h 45"/>
                <a:gd name="T28" fmla="*/ 26 w 63"/>
                <a:gd name="T29" fmla="*/ 27 h 45"/>
                <a:gd name="T30" fmla="*/ 19 w 63"/>
                <a:gd name="T31" fmla="*/ 34 h 45"/>
                <a:gd name="T32" fmla="*/ 13 w 63"/>
                <a:gd name="T33" fmla="*/ 40 h 45"/>
                <a:gd name="T34" fmla="*/ 9 w 63"/>
                <a:gd name="T35" fmla="*/ 45 h 45"/>
                <a:gd name="T36" fmla="*/ 0 w 63"/>
                <a:gd name="T37" fmla="*/ 4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3" h="45">
                  <a:moveTo>
                    <a:pt x="0" y="40"/>
                  </a:moveTo>
                  <a:lnTo>
                    <a:pt x="5" y="34"/>
                  </a:lnTo>
                  <a:lnTo>
                    <a:pt x="11" y="26"/>
                  </a:lnTo>
                  <a:lnTo>
                    <a:pt x="19" y="19"/>
                  </a:lnTo>
                  <a:lnTo>
                    <a:pt x="29" y="13"/>
                  </a:lnTo>
                  <a:lnTo>
                    <a:pt x="37" y="8"/>
                  </a:lnTo>
                  <a:lnTo>
                    <a:pt x="47" y="5"/>
                  </a:lnTo>
                  <a:lnTo>
                    <a:pt x="55" y="1"/>
                  </a:lnTo>
                  <a:lnTo>
                    <a:pt x="62" y="0"/>
                  </a:lnTo>
                  <a:lnTo>
                    <a:pt x="63" y="11"/>
                  </a:lnTo>
                  <a:lnTo>
                    <a:pt x="57" y="11"/>
                  </a:lnTo>
                  <a:lnTo>
                    <a:pt x="50" y="14"/>
                  </a:lnTo>
                  <a:lnTo>
                    <a:pt x="42" y="18"/>
                  </a:lnTo>
                  <a:lnTo>
                    <a:pt x="34" y="22"/>
                  </a:lnTo>
                  <a:lnTo>
                    <a:pt x="26" y="27"/>
                  </a:lnTo>
                  <a:lnTo>
                    <a:pt x="19" y="34"/>
                  </a:lnTo>
                  <a:lnTo>
                    <a:pt x="13" y="40"/>
                  </a:lnTo>
                  <a:lnTo>
                    <a:pt x="9" y="45"/>
                  </a:lnTo>
                  <a:lnTo>
                    <a:pt x="0" y="4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445" name="Freeform 454">
              <a:extLst>
                <a:ext uri="{FF2B5EF4-FFF2-40B4-BE49-F238E27FC236}">
                  <a16:creationId xmlns:a16="http://schemas.microsoft.com/office/drawing/2014/main" id="{8B3D54D1-CFA9-6481-BE22-7B2B9A509978}"/>
                </a:ext>
              </a:extLst>
            </p:cNvPr>
            <p:cNvSpPr>
              <a:spLocks/>
            </p:cNvSpPr>
            <p:nvPr/>
          </p:nvSpPr>
          <p:spPr bwMode="auto">
            <a:xfrm>
              <a:off x="804863" y="2747963"/>
              <a:ext cx="153988" cy="115888"/>
            </a:xfrm>
            <a:custGeom>
              <a:avLst/>
              <a:gdLst>
                <a:gd name="T0" fmla="*/ 92 w 97"/>
                <a:gd name="T1" fmla="*/ 14 h 73"/>
                <a:gd name="T2" fmla="*/ 88 w 97"/>
                <a:gd name="T3" fmla="*/ 13 h 73"/>
                <a:gd name="T4" fmla="*/ 85 w 97"/>
                <a:gd name="T5" fmla="*/ 11 h 73"/>
                <a:gd name="T6" fmla="*/ 79 w 97"/>
                <a:gd name="T7" fmla="*/ 11 h 73"/>
                <a:gd name="T8" fmla="*/ 74 w 97"/>
                <a:gd name="T9" fmla="*/ 11 h 73"/>
                <a:gd name="T10" fmla="*/ 67 w 97"/>
                <a:gd name="T11" fmla="*/ 11 h 73"/>
                <a:gd name="T12" fmla="*/ 61 w 97"/>
                <a:gd name="T13" fmla="*/ 13 h 73"/>
                <a:gd name="T14" fmla="*/ 48 w 97"/>
                <a:gd name="T15" fmla="*/ 16 h 73"/>
                <a:gd name="T16" fmla="*/ 41 w 97"/>
                <a:gd name="T17" fmla="*/ 19 h 73"/>
                <a:gd name="T18" fmla="*/ 35 w 97"/>
                <a:gd name="T19" fmla="*/ 24 h 73"/>
                <a:gd name="T20" fmla="*/ 28 w 97"/>
                <a:gd name="T21" fmla="*/ 29 h 73"/>
                <a:gd name="T22" fmla="*/ 23 w 97"/>
                <a:gd name="T23" fmla="*/ 36 h 73"/>
                <a:gd name="T24" fmla="*/ 18 w 97"/>
                <a:gd name="T25" fmla="*/ 44 h 73"/>
                <a:gd name="T26" fmla="*/ 15 w 97"/>
                <a:gd name="T27" fmla="*/ 52 h 73"/>
                <a:gd name="T28" fmla="*/ 12 w 97"/>
                <a:gd name="T29" fmla="*/ 62 h 73"/>
                <a:gd name="T30" fmla="*/ 10 w 97"/>
                <a:gd name="T31" fmla="*/ 73 h 73"/>
                <a:gd name="T32" fmla="*/ 0 w 97"/>
                <a:gd name="T33" fmla="*/ 72 h 73"/>
                <a:gd name="T34" fmla="*/ 2 w 97"/>
                <a:gd name="T35" fmla="*/ 58 h 73"/>
                <a:gd name="T36" fmla="*/ 5 w 97"/>
                <a:gd name="T37" fmla="*/ 49 h 73"/>
                <a:gd name="T38" fmla="*/ 8 w 97"/>
                <a:gd name="T39" fmla="*/ 39 h 73"/>
                <a:gd name="T40" fmla="*/ 15 w 97"/>
                <a:gd name="T41" fmla="*/ 29 h 73"/>
                <a:gd name="T42" fmla="*/ 20 w 97"/>
                <a:gd name="T43" fmla="*/ 23 h 73"/>
                <a:gd name="T44" fmla="*/ 26 w 97"/>
                <a:gd name="T45" fmla="*/ 16 h 73"/>
                <a:gd name="T46" fmla="*/ 35 w 97"/>
                <a:gd name="T47" fmla="*/ 11 h 73"/>
                <a:gd name="T48" fmla="*/ 43 w 97"/>
                <a:gd name="T49" fmla="*/ 6 h 73"/>
                <a:gd name="T50" fmla="*/ 57 w 97"/>
                <a:gd name="T51" fmla="*/ 1 h 73"/>
                <a:gd name="T52" fmla="*/ 66 w 97"/>
                <a:gd name="T53" fmla="*/ 1 h 73"/>
                <a:gd name="T54" fmla="*/ 74 w 97"/>
                <a:gd name="T55" fmla="*/ 0 h 73"/>
                <a:gd name="T56" fmla="*/ 80 w 97"/>
                <a:gd name="T57" fmla="*/ 0 h 73"/>
                <a:gd name="T58" fmla="*/ 87 w 97"/>
                <a:gd name="T59" fmla="*/ 1 h 73"/>
                <a:gd name="T60" fmla="*/ 92 w 97"/>
                <a:gd name="T61" fmla="*/ 3 h 73"/>
                <a:gd name="T62" fmla="*/ 97 w 97"/>
                <a:gd name="T63" fmla="*/ 5 h 73"/>
                <a:gd name="T64" fmla="*/ 92 w 97"/>
                <a:gd name="T65" fmla="*/ 14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7" h="73">
                  <a:moveTo>
                    <a:pt x="92" y="14"/>
                  </a:moveTo>
                  <a:lnTo>
                    <a:pt x="88" y="13"/>
                  </a:lnTo>
                  <a:lnTo>
                    <a:pt x="85" y="11"/>
                  </a:lnTo>
                  <a:lnTo>
                    <a:pt x="79" y="11"/>
                  </a:lnTo>
                  <a:lnTo>
                    <a:pt x="74" y="11"/>
                  </a:lnTo>
                  <a:lnTo>
                    <a:pt x="67" y="11"/>
                  </a:lnTo>
                  <a:lnTo>
                    <a:pt x="61" y="13"/>
                  </a:lnTo>
                  <a:lnTo>
                    <a:pt x="48" y="16"/>
                  </a:lnTo>
                  <a:lnTo>
                    <a:pt x="41" y="19"/>
                  </a:lnTo>
                  <a:lnTo>
                    <a:pt x="35" y="24"/>
                  </a:lnTo>
                  <a:lnTo>
                    <a:pt x="28" y="29"/>
                  </a:lnTo>
                  <a:lnTo>
                    <a:pt x="23" y="36"/>
                  </a:lnTo>
                  <a:lnTo>
                    <a:pt x="18" y="44"/>
                  </a:lnTo>
                  <a:lnTo>
                    <a:pt x="15" y="52"/>
                  </a:lnTo>
                  <a:lnTo>
                    <a:pt x="12" y="62"/>
                  </a:lnTo>
                  <a:lnTo>
                    <a:pt x="10" y="73"/>
                  </a:lnTo>
                  <a:lnTo>
                    <a:pt x="0" y="72"/>
                  </a:lnTo>
                  <a:lnTo>
                    <a:pt x="2" y="58"/>
                  </a:lnTo>
                  <a:lnTo>
                    <a:pt x="5" y="49"/>
                  </a:lnTo>
                  <a:lnTo>
                    <a:pt x="8" y="39"/>
                  </a:lnTo>
                  <a:lnTo>
                    <a:pt x="15" y="29"/>
                  </a:lnTo>
                  <a:lnTo>
                    <a:pt x="20" y="23"/>
                  </a:lnTo>
                  <a:lnTo>
                    <a:pt x="26" y="16"/>
                  </a:lnTo>
                  <a:lnTo>
                    <a:pt x="35" y="11"/>
                  </a:lnTo>
                  <a:lnTo>
                    <a:pt x="43" y="6"/>
                  </a:lnTo>
                  <a:lnTo>
                    <a:pt x="57" y="1"/>
                  </a:lnTo>
                  <a:lnTo>
                    <a:pt x="66" y="1"/>
                  </a:lnTo>
                  <a:lnTo>
                    <a:pt x="74" y="0"/>
                  </a:lnTo>
                  <a:lnTo>
                    <a:pt x="80" y="0"/>
                  </a:lnTo>
                  <a:lnTo>
                    <a:pt x="87" y="1"/>
                  </a:lnTo>
                  <a:lnTo>
                    <a:pt x="92" y="3"/>
                  </a:lnTo>
                  <a:lnTo>
                    <a:pt x="97" y="5"/>
                  </a:lnTo>
                  <a:lnTo>
                    <a:pt x="92" y="1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446" name="Freeform 455">
              <a:extLst>
                <a:ext uri="{FF2B5EF4-FFF2-40B4-BE49-F238E27FC236}">
                  <a16:creationId xmlns:a16="http://schemas.microsoft.com/office/drawing/2014/main" id="{BFE262AA-1823-C95A-AF6C-66EA7C782623}"/>
                </a:ext>
              </a:extLst>
            </p:cNvPr>
            <p:cNvSpPr>
              <a:spLocks/>
            </p:cNvSpPr>
            <p:nvPr/>
          </p:nvSpPr>
          <p:spPr bwMode="auto">
            <a:xfrm>
              <a:off x="804863" y="2862263"/>
              <a:ext cx="47625" cy="111125"/>
            </a:xfrm>
            <a:custGeom>
              <a:avLst/>
              <a:gdLst>
                <a:gd name="T0" fmla="*/ 10 w 30"/>
                <a:gd name="T1" fmla="*/ 0 h 70"/>
                <a:gd name="T2" fmla="*/ 10 w 30"/>
                <a:gd name="T3" fmla="*/ 6 h 70"/>
                <a:gd name="T4" fmla="*/ 12 w 30"/>
                <a:gd name="T5" fmla="*/ 13 h 70"/>
                <a:gd name="T6" fmla="*/ 18 w 30"/>
                <a:gd name="T7" fmla="*/ 31 h 70"/>
                <a:gd name="T8" fmla="*/ 25 w 30"/>
                <a:gd name="T9" fmla="*/ 50 h 70"/>
                <a:gd name="T10" fmla="*/ 30 w 30"/>
                <a:gd name="T11" fmla="*/ 66 h 70"/>
                <a:gd name="T12" fmla="*/ 20 w 30"/>
                <a:gd name="T13" fmla="*/ 70 h 70"/>
                <a:gd name="T14" fmla="*/ 15 w 30"/>
                <a:gd name="T15" fmla="*/ 53 h 70"/>
                <a:gd name="T16" fmla="*/ 7 w 30"/>
                <a:gd name="T17" fmla="*/ 34 h 70"/>
                <a:gd name="T18" fmla="*/ 2 w 30"/>
                <a:gd name="T19" fmla="*/ 16 h 70"/>
                <a:gd name="T20" fmla="*/ 0 w 30"/>
                <a:gd name="T21" fmla="*/ 8 h 70"/>
                <a:gd name="T22" fmla="*/ 0 w 30"/>
                <a:gd name="T23" fmla="*/ 1 h 70"/>
                <a:gd name="T24" fmla="*/ 10 w 30"/>
                <a:gd name="T25"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 h="70">
                  <a:moveTo>
                    <a:pt x="10" y="0"/>
                  </a:moveTo>
                  <a:lnTo>
                    <a:pt x="10" y="6"/>
                  </a:lnTo>
                  <a:lnTo>
                    <a:pt x="12" y="13"/>
                  </a:lnTo>
                  <a:lnTo>
                    <a:pt x="18" y="31"/>
                  </a:lnTo>
                  <a:lnTo>
                    <a:pt x="25" y="50"/>
                  </a:lnTo>
                  <a:lnTo>
                    <a:pt x="30" y="66"/>
                  </a:lnTo>
                  <a:lnTo>
                    <a:pt x="20" y="70"/>
                  </a:lnTo>
                  <a:lnTo>
                    <a:pt x="15" y="53"/>
                  </a:lnTo>
                  <a:lnTo>
                    <a:pt x="7" y="34"/>
                  </a:lnTo>
                  <a:lnTo>
                    <a:pt x="2" y="16"/>
                  </a:lnTo>
                  <a:lnTo>
                    <a:pt x="0" y="8"/>
                  </a:lnTo>
                  <a:lnTo>
                    <a:pt x="0" y="1"/>
                  </a:lnTo>
                  <a:lnTo>
                    <a:pt x="1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447" name="Freeform 456">
              <a:extLst>
                <a:ext uri="{FF2B5EF4-FFF2-40B4-BE49-F238E27FC236}">
                  <a16:creationId xmlns:a16="http://schemas.microsoft.com/office/drawing/2014/main" id="{10D7EA4C-1FB8-E5AE-80CF-63B584503FC3}"/>
                </a:ext>
              </a:extLst>
            </p:cNvPr>
            <p:cNvSpPr>
              <a:spLocks/>
            </p:cNvSpPr>
            <p:nvPr/>
          </p:nvSpPr>
          <p:spPr bwMode="auto">
            <a:xfrm>
              <a:off x="804863" y="2862263"/>
              <a:ext cx="15875" cy="1588"/>
            </a:xfrm>
            <a:custGeom>
              <a:avLst/>
              <a:gdLst>
                <a:gd name="T0" fmla="*/ 0 w 10"/>
                <a:gd name="T1" fmla="*/ 0 h 1"/>
                <a:gd name="T2" fmla="*/ 0 w 10"/>
                <a:gd name="T3" fmla="*/ 1 h 1"/>
                <a:gd name="T4" fmla="*/ 10 w 10"/>
                <a:gd name="T5" fmla="*/ 0 h 1"/>
                <a:gd name="T6" fmla="*/ 10 w 10"/>
                <a:gd name="T7" fmla="*/ 1 h 1"/>
                <a:gd name="T8" fmla="*/ 0 w 10"/>
                <a:gd name="T9" fmla="*/ 0 h 1"/>
              </a:gdLst>
              <a:ahLst/>
              <a:cxnLst>
                <a:cxn ang="0">
                  <a:pos x="T0" y="T1"/>
                </a:cxn>
                <a:cxn ang="0">
                  <a:pos x="T2" y="T3"/>
                </a:cxn>
                <a:cxn ang="0">
                  <a:pos x="T4" y="T5"/>
                </a:cxn>
                <a:cxn ang="0">
                  <a:pos x="T6" y="T7"/>
                </a:cxn>
                <a:cxn ang="0">
                  <a:pos x="T8" y="T9"/>
                </a:cxn>
              </a:cxnLst>
              <a:rect l="0" t="0" r="r" b="b"/>
              <a:pathLst>
                <a:path w="10" h="1">
                  <a:moveTo>
                    <a:pt x="0" y="0"/>
                  </a:moveTo>
                  <a:lnTo>
                    <a:pt x="0" y="1"/>
                  </a:lnTo>
                  <a:lnTo>
                    <a:pt x="10" y="0"/>
                  </a:lnTo>
                  <a:lnTo>
                    <a:pt x="10" y="1"/>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448" name="Freeform 457">
              <a:extLst>
                <a:ext uri="{FF2B5EF4-FFF2-40B4-BE49-F238E27FC236}">
                  <a16:creationId xmlns:a16="http://schemas.microsoft.com/office/drawing/2014/main" id="{1BA253A1-7724-B6F2-8ABA-7085F8A99E2A}"/>
                </a:ext>
              </a:extLst>
            </p:cNvPr>
            <p:cNvSpPr>
              <a:spLocks/>
            </p:cNvSpPr>
            <p:nvPr/>
          </p:nvSpPr>
          <p:spPr bwMode="auto">
            <a:xfrm>
              <a:off x="836613" y="2967038"/>
              <a:ext cx="30163" cy="85725"/>
            </a:xfrm>
            <a:custGeom>
              <a:avLst/>
              <a:gdLst>
                <a:gd name="T0" fmla="*/ 10 w 19"/>
                <a:gd name="T1" fmla="*/ 0 h 54"/>
                <a:gd name="T2" fmla="*/ 13 w 19"/>
                <a:gd name="T3" fmla="*/ 12 h 54"/>
                <a:gd name="T4" fmla="*/ 16 w 19"/>
                <a:gd name="T5" fmla="*/ 28 h 54"/>
                <a:gd name="T6" fmla="*/ 19 w 19"/>
                <a:gd name="T7" fmla="*/ 45 h 54"/>
                <a:gd name="T8" fmla="*/ 19 w 19"/>
                <a:gd name="T9" fmla="*/ 49 h 54"/>
                <a:gd name="T10" fmla="*/ 19 w 19"/>
                <a:gd name="T11" fmla="*/ 54 h 54"/>
                <a:gd name="T12" fmla="*/ 8 w 19"/>
                <a:gd name="T13" fmla="*/ 53 h 54"/>
                <a:gd name="T14" fmla="*/ 10 w 19"/>
                <a:gd name="T15" fmla="*/ 49 h 54"/>
                <a:gd name="T16" fmla="*/ 8 w 19"/>
                <a:gd name="T17" fmla="*/ 45 h 54"/>
                <a:gd name="T18" fmla="*/ 6 w 19"/>
                <a:gd name="T19" fmla="*/ 30 h 54"/>
                <a:gd name="T20" fmla="*/ 3 w 19"/>
                <a:gd name="T21" fmla="*/ 14 h 54"/>
                <a:gd name="T22" fmla="*/ 0 w 19"/>
                <a:gd name="T23" fmla="*/ 4 h 54"/>
                <a:gd name="T24" fmla="*/ 10 w 19"/>
                <a:gd name="T25"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 h="54">
                  <a:moveTo>
                    <a:pt x="10" y="0"/>
                  </a:moveTo>
                  <a:lnTo>
                    <a:pt x="13" y="12"/>
                  </a:lnTo>
                  <a:lnTo>
                    <a:pt x="16" y="28"/>
                  </a:lnTo>
                  <a:lnTo>
                    <a:pt x="19" y="45"/>
                  </a:lnTo>
                  <a:lnTo>
                    <a:pt x="19" y="49"/>
                  </a:lnTo>
                  <a:lnTo>
                    <a:pt x="19" y="54"/>
                  </a:lnTo>
                  <a:lnTo>
                    <a:pt x="8" y="53"/>
                  </a:lnTo>
                  <a:lnTo>
                    <a:pt x="10" y="49"/>
                  </a:lnTo>
                  <a:lnTo>
                    <a:pt x="8" y="45"/>
                  </a:lnTo>
                  <a:lnTo>
                    <a:pt x="6" y="30"/>
                  </a:lnTo>
                  <a:lnTo>
                    <a:pt x="3" y="14"/>
                  </a:lnTo>
                  <a:lnTo>
                    <a:pt x="0" y="4"/>
                  </a:lnTo>
                  <a:lnTo>
                    <a:pt x="1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449" name="Freeform 458">
              <a:extLst>
                <a:ext uri="{FF2B5EF4-FFF2-40B4-BE49-F238E27FC236}">
                  <a16:creationId xmlns:a16="http://schemas.microsoft.com/office/drawing/2014/main" id="{780D7ABB-FAC6-C031-13EE-872E2E5D49F6}"/>
                </a:ext>
              </a:extLst>
            </p:cNvPr>
            <p:cNvSpPr>
              <a:spLocks/>
            </p:cNvSpPr>
            <p:nvPr/>
          </p:nvSpPr>
          <p:spPr bwMode="auto">
            <a:xfrm>
              <a:off x="836613" y="2967038"/>
              <a:ext cx="15875" cy="6350"/>
            </a:xfrm>
            <a:custGeom>
              <a:avLst/>
              <a:gdLst>
                <a:gd name="T0" fmla="*/ 10 w 10"/>
                <a:gd name="T1" fmla="*/ 0 h 4"/>
                <a:gd name="T2" fmla="*/ 0 w 10"/>
                <a:gd name="T3" fmla="*/ 4 h 4"/>
                <a:gd name="T4" fmla="*/ 10 w 10"/>
                <a:gd name="T5" fmla="*/ 0 h 4"/>
              </a:gdLst>
              <a:ahLst/>
              <a:cxnLst>
                <a:cxn ang="0">
                  <a:pos x="T0" y="T1"/>
                </a:cxn>
                <a:cxn ang="0">
                  <a:pos x="T2" y="T3"/>
                </a:cxn>
                <a:cxn ang="0">
                  <a:pos x="T4" y="T5"/>
                </a:cxn>
              </a:cxnLst>
              <a:rect l="0" t="0" r="r" b="b"/>
              <a:pathLst>
                <a:path w="10" h="4">
                  <a:moveTo>
                    <a:pt x="10" y="0"/>
                  </a:moveTo>
                  <a:lnTo>
                    <a:pt x="0" y="4"/>
                  </a:lnTo>
                  <a:lnTo>
                    <a:pt x="1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450" name="Freeform 459">
              <a:extLst>
                <a:ext uri="{FF2B5EF4-FFF2-40B4-BE49-F238E27FC236}">
                  <a16:creationId xmlns:a16="http://schemas.microsoft.com/office/drawing/2014/main" id="{15EB552E-1557-20FE-E002-1EB0802319BE}"/>
                </a:ext>
              </a:extLst>
            </p:cNvPr>
            <p:cNvSpPr>
              <a:spLocks/>
            </p:cNvSpPr>
            <p:nvPr/>
          </p:nvSpPr>
          <p:spPr bwMode="auto">
            <a:xfrm>
              <a:off x="849313" y="2940050"/>
              <a:ext cx="73025" cy="115888"/>
            </a:xfrm>
            <a:custGeom>
              <a:avLst/>
              <a:gdLst>
                <a:gd name="T0" fmla="*/ 0 w 46"/>
                <a:gd name="T1" fmla="*/ 70 h 73"/>
                <a:gd name="T2" fmla="*/ 3 w 46"/>
                <a:gd name="T3" fmla="*/ 63 h 73"/>
                <a:gd name="T4" fmla="*/ 10 w 46"/>
                <a:gd name="T5" fmla="*/ 42 h 73"/>
                <a:gd name="T6" fmla="*/ 15 w 46"/>
                <a:gd name="T7" fmla="*/ 31 h 73"/>
                <a:gd name="T8" fmla="*/ 23 w 46"/>
                <a:gd name="T9" fmla="*/ 17 h 73"/>
                <a:gd name="T10" fmla="*/ 29 w 46"/>
                <a:gd name="T11" fmla="*/ 8 h 73"/>
                <a:gd name="T12" fmla="*/ 33 w 46"/>
                <a:gd name="T13" fmla="*/ 6 h 73"/>
                <a:gd name="T14" fmla="*/ 34 w 46"/>
                <a:gd name="T15" fmla="*/ 3 h 73"/>
                <a:gd name="T16" fmla="*/ 39 w 46"/>
                <a:gd name="T17" fmla="*/ 0 h 73"/>
                <a:gd name="T18" fmla="*/ 46 w 46"/>
                <a:gd name="T19" fmla="*/ 9 h 73"/>
                <a:gd name="T20" fmla="*/ 41 w 46"/>
                <a:gd name="T21" fmla="*/ 11 h 73"/>
                <a:gd name="T22" fmla="*/ 39 w 46"/>
                <a:gd name="T23" fmla="*/ 13 h 73"/>
                <a:gd name="T24" fmla="*/ 38 w 46"/>
                <a:gd name="T25" fmla="*/ 14 h 73"/>
                <a:gd name="T26" fmla="*/ 31 w 46"/>
                <a:gd name="T27" fmla="*/ 24 h 73"/>
                <a:gd name="T28" fmla="*/ 25 w 46"/>
                <a:gd name="T29" fmla="*/ 35 h 73"/>
                <a:gd name="T30" fmla="*/ 20 w 46"/>
                <a:gd name="T31" fmla="*/ 47 h 73"/>
                <a:gd name="T32" fmla="*/ 13 w 46"/>
                <a:gd name="T33" fmla="*/ 66 h 73"/>
                <a:gd name="T34" fmla="*/ 11 w 46"/>
                <a:gd name="T35" fmla="*/ 73 h 73"/>
                <a:gd name="T36" fmla="*/ 0 w 46"/>
                <a:gd name="T37" fmla="*/ 7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6" h="73">
                  <a:moveTo>
                    <a:pt x="0" y="70"/>
                  </a:moveTo>
                  <a:lnTo>
                    <a:pt x="3" y="63"/>
                  </a:lnTo>
                  <a:lnTo>
                    <a:pt x="10" y="42"/>
                  </a:lnTo>
                  <a:lnTo>
                    <a:pt x="15" y="31"/>
                  </a:lnTo>
                  <a:lnTo>
                    <a:pt x="23" y="17"/>
                  </a:lnTo>
                  <a:lnTo>
                    <a:pt x="29" y="8"/>
                  </a:lnTo>
                  <a:lnTo>
                    <a:pt x="33" y="6"/>
                  </a:lnTo>
                  <a:lnTo>
                    <a:pt x="34" y="3"/>
                  </a:lnTo>
                  <a:lnTo>
                    <a:pt x="39" y="0"/>
                  </a:lnTo>
                  <a:lnTo>
                    <a:pt x="46" y="9"/>
                  </a:lnTo>
                  <a:lnTo>
                    <a:pt x="41" y="11"/>
                  </a:lnTo>
                  <a:lnTo>
                    <a:pt x="39" y="13"/>
                  </a:lnTo>
                  <a:lnTo>
                    <a:pt x="38" y="14"/>
                  </a:lnTo>
                  <a:lnTo>
                    <a:pt x="31" y="24"/>
                  </a:lnTo>
                  <a:lnTo>
                    <a:pt x="25" y="35"/>
                  </a:lnTo>
                  <a:lnTo>
                    <a:pt x="20" y="47"/>
                  </a:lnTo>
                  <a:lnTo>
                    <a:pt x="13" y="66"/>
                  </a:lnTo>
                  <a:lnTo>
                    <a:pt x="11" y="73"/>
                  </a:lnTo>
                  <a:lnTo>
                    <a:pt x="0" y="7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451" name="Freeform 460">
              <a:extLst>
                <a:ext uri="{FF2B5EF4-FFF2-40B4-BE49-F238E27FC236}">
                  <a16:creationId xmlns:a16="http://schemas.microsoft.com/office/drawing/2014/main" id="{FB80A9B9-8326-9F50-31B8-3CCB010DF4DC}"/>
                </a:ext>
              </a:extLst>
            </p:cNvPr>
            <p:cNvSpPr>
              <a:spLocks/>
            </p:cNvSpPr>
            <p:nvPr/>
          </p:nvSpPr>
          <p:spPr bwMode="auto">
            <a:xfrm>
              <a:off x="849313" y="3051175"/>
              <a:ext cx="17463" cy="4763"/>
            </a:xfrm>
            <a:custGeom>
              <a:avLst/>
              <a:gdLst>
                <a:gd name="T0" fmla="*/ 0 w 11"/>
                <a:gd name="T1" fmla="*/ 0 h 3"/>
                <a:gd name="T2" fmla="*/ 11 w 11"/>
                <a:gd name="T3" fmla="*/ 3 h 3"/>
                <a:gd name="T4" fmla="*/ 0 w 11"/>
                <a:gd name="T5" fmla="*/ 0 h 3"/>
                <a:gd name="T6" fmla="*/ 11 w 11"/>
                <a:gd name="T7" fmla="*/ 1 h 3"/>
                <a:gd name="T8" fmla="*/ 0 w 11"/>
                <a:gd name="T9" fmla="*/ 0 h 3"/>
              </a:gdLst>
              <a:ahLst/>
              <a:cxnLst>
                <a:cxn ang="0">
                  <a:pos x="T0" y="T1"/>
                </a:cxn>
                <a:cxn ang="0">
                  <a:pos x="T2" y="T3"/>
                </a:cxn>
                <a:cxn ang="0">
                  <a:pos x="T4" y="T5"/>
                </a:cxn>
                <a:cxn ang="0">
                  <a:pos x="T6" y="T7"/>
                </a:cxn>
                <a:cxn ang="0">
                  <a:pos x="T8" y="T9"/>
                </a:cxn>
              </a:cxnLst>
              <a:rect l="0" t="0" r="r" b="b"/>
              <a:pathLst>
                <a:path w="11" h="3">
                  <a:moveTo>
                    <a:pt x="0" y="0"/>
                  </a:moveTo>
                  <a:lnTo>
                    <a:pt x="11" y="3"/>
                  </a:lnTo>
                  <a:lnTo>
                    <a:pt x="0" y="0"/>
                  </a:lnTo>
                  <a:lnTo>
                    <a:pt x="11" y="1"/>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452" name="Freeform 461">
              <a:extLst>
                <a:ext uri="{FF2B5EF4-FFF2-40B4-BE49-F238E27FC236}">
                  <a16:creationId xmlns:a16="http://schemas.microsoft.com/office/drawing/2014/main" id="{34D1DFD9-7CC8-B62D-62EA-0DD94D98380C}"/>
                </a:ext>
              </a:extLst>
            </p:cNvPr>
            <p:cNvSpPr>
              <a:spLocks/>
            </p:cNvSpPr>
            <p:nvPr/>
          </p:nvSpPr>
          <p:spPr bwMode="auto">
            <a:xfrm>
              <a:off x="911225" y="2847975"/>
              <a:ext cx="88900" cy="106363"/>
            </a:xfrm>
            <a:custGeom>
              <a:avLst/>
              <a:gdLst>
                <a:gd name="T0" fmla="*/ 0 w 56"/>
                <a:gd name="T1" fmla="*/ 58 h 67"/>
                <a:gd name="T2" fmla="*/ 5 w 56"/>
                <a:gd name="T3" fmla="*/ 54 h 67"/>
                <a:gd name="T4" fmla="*/ 13 w 56"/>
                <a:gd name="T5" fmla="*/ 49 h 67"/>
                <a:gd name="T6" fmla="*/ 20 w 56"/>
                <a:gd name="T7" fmla="*/ 41 h 67"/>
                <a:gd name="T8" fmla="*/ 28 w 56"/>
                <a:gd name="T9" fmla="*/ 33 h 67"/>
                <a:gd name="T10" fmla="*/ 35 w 56"/>
                <a:gd name="T11" fmla="*/ 23 h 67"/>
                <a:gd name="T12" fmla="*/ 41 w 56"/>
                <a:gd name="T13" fmla="*/ 15 h 67"/>
                <a:gd name="T14" fmla="*/ 44 w 56"/>
                <a:gd name="T15" fmla="*/ 5 h 67"/>
                <a:gd name="T16" fmla="*/ 44 w 56"/>
                <a:gd name="T17" fmla="*/ 4 h 67"/>
                <a:gd name="T18" fmla="*/ 44 w 56"/>
                <a:gd name="T19" fmla="*/ 0 h 67"/>
                <a:gd name="T20" fmla="*/ 56 w 56"/>
                <a:gd name="T21" fmla="*/ 0 h 67"/>
                <a:gd name="T22" fmla="*/ 54 w 56"/>
                <a:gd name="T23" fmla="*/ 5 h 67"/>
                <a:gd name="T24" fmla="*/ 54 w 56"/>
                <a:gd name="T25" fmla="*/ 10 h 67"/>
                <a:gd name="T26" fmla="*/ 49 w 56"/>
                <a:gd name="T27" fmla="*/ 20 h 67"/>
                <a:gd name="T28" fmla="*/ 43 w 56"/>
                <a:gd name="T29" fmla="*/ 30 h 67"/>
                <a:gd name="T30" fmla="*/ 36 w 56"/>
                <a:gd name="T31" fmla="*/ 40 h 67"/>
                <a:gd name="T32" fmla="*/ 28 w 56"/>
                <a:gd name="T33" fmla="*/ 49 h 67"/>
                <a:gd name="T34" fmla="*/ 20 w 56"/>
                <a:gd name="T35" fmla="*/ 56 h 67"/>
                <a:gd name="T36" fmla="*/ 12 w 56"/>
                <a:gd name="T37" fmla="*/ 62 h 67"/>
                <a:gd name="T38" fmla="*/ 7 w 56"/>
                <a:gd name="T39" fmla="*/ 67 h 67"/>
                <a:gd name="T40" fmla="*/ 0 w 56"/>
                <a:gd name="T41" fmla="*/ 58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6" h="67">
                  <a:moveTo>
                    <a:pt x="0" y="58"/>
                  </a:moveTo>
                  <a:lnTo>
                    <a:pt x="5" y="54"/>
                  </a:lnTo>
                  <a:lnTo>
                    <a:pt x="13" y="49"/>
                  </a:lnTo>
                  <a:lnTo>
                    <a:pt x="20" y="41"/>
                  </a:lnTo>
                  <a:lnTo>
                    <a:pt x="28" y="33"/>
                  </a:lnTo>
                  <a:lnTo>
                    <a:pt x="35" y="23"/>
                  </a:lnTo>
                  <a:lnTo>
                    <a:pt x="41" y="15"/>
                  </a:lnTo>
                  <a:lnTo>
                    <a:pt x="44" y="5"/>
                  </a:lnTo>
                  <a:lnTo>
                    <a:pt x="44" y="4"/>
                  </a:lnTo>
                  <a:lnTo>
                    <a:pt x="44" y="0"/>
                  </a:lnTo>
                  <a:lnTo>
                    <a:pt x="56" y="0"/>
                  </a:lnTo>
                  <a:lnTo>
                    <a:pt x="54" y="5"/>
                  </a:lnTo>
                  <a:lnTo>
                    <a:pt x="54" y="10"/>
                  </a:lnTo>
                  <a:lnTo>
                    <a:pt x="49" y="20"/>
                  </a:lnTo>
                  <a:lnTo>
                    <a:pt x="43" y="30"/>
                  </a:lnTo>
                  <a:lnTo>
                    <a:pt x="36" y="40"/>
                  </a:lnTo>
                  <a:lnTo>
                    <a:pt x="28" y="49"/>
                  </a:lnTo>
                  <a:lnTo>
                    <a:pt x="20" y="56"/>
                  </a:lnTo>
                  <a:lnTo>
                    <a:pt x="12" y="62"/>
                  </a:lnTo>
                  <a:lnTo>
                    <a:pt x="7" y="67"/>
                  </a:lnTo>
                  <a:lnTo>
                    <a:pt x="0" y="5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453" name="Freeform 462">
              <a:extLst>
                <a:ext uri="{FF2B5EF4-FFF2-40B4-BE49-F238E27FC236}">
                  <a16:creationId xmlns:a16="http://schemas.microsoft.com/office/drawing/2014/main" id="{8D665A2C-5BD4-BBB9-4BB9-E084B83A4772}"/>
                </a:ext>
              </a:extLst>
            </p:cNvPr>
            <p:cNvSpPr>
              <a:spLocks/>
            </p:cNvSpPr>
            <p:nvPr/>
          </p:nvSpPr>
          <p:spPr bwMode="auto">
            <a:xfrm>
              <a:off x="911225" y="2940050"/>
              <a:ext cx="11113" cy="14288"/>
            </a:xfrm>
            <a:custGeom>
              <a:avLst/>
              <a:gdLst>
                <a:gd name="T0" fmla="*/ 0 w 7"/>
                <a:gd name="T1" fmla="*/ 0 h 9"/>
                <a:gd name="T2" fmla="*/ 7 w 7"/>
                <a:gd name="T3" fmla="*/ 9 h 9"/>
                <a:gd name="T4" fmla="*/ 0 w 7"/>
                <a:gd name="T5" fmla="*/ 0 h 9"/>
              </a:gdLst>
              <a:ahLst/>
              <a:cxnLst>
                <a:cxn ang="0">
                  <a:pos x="T0" y="T1"/>
                </a:cxn>
                <a:cxn ang="0">
                  <a:pos x="T2" y="T3"/>
                </a:cxn>
                <a:cxn ang="0">
                  <a:pos x="T4" y="T5"/>
                </a:cxn>
              </a:cxnLst>
              <a:rect l="0" t="0" r="r" b="b"/>
              <a:pathLst>
                <a:path w="7" h="9">
                  <a:moveTo>
                    <a:pt x="0" y="0"/>
                  </a:moveTo>
                  <a:lnTo>
                    <a:pt x="7" y="9"/>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454" name="Freeform 463">
              <a:extLst>
                <a:ext uri="{FF2B5EF4-FFF2-40B4-BE49-F238E27FC236}">
                  <a16:creationId xmlns:a16="http://schemas.microsoft.com/office/drawing/2014/main" id="{F1F93D40-D3E4-2678-CE19-77BE000135B7}"/>
                </a:ext>
              </a:extLst>
            </p:cNvPr>
            <p:cNvSpPr>
              <a:spLocks/>
            </p:cNvSpPr>
            <p:nvPr/>
          </p:nvSpPr>
          <p:spPr bwMode="auto">
            <a:xfrm>
              <a:off x="950913" y="2755900"/>
              <a:ext cx="49213" cy="92075"/>
            </a:xfrm>
            <a:custGeom>
              <a:avLst/>
              <a:gdLst>
                <a:gd name="T0" fmla="*/ 19 w 31"/>
                <a:gd name="T1" fmla="*/ 58 h 58"/>
                <a:gd name="T2" fmla="*/ 19 w 31"/>
                <a:gd name="T3" fmla="*/ 45 h 58"/>
                <a:gd name="T4" fmla="*/ 18 w 31"/>
                <a:gd name="T5" fmla="*/ 39 h 58"/>
                <a:gd name="T6" fmla="*/ 16 w 31"/>
                <a:gd name="T7" fmla="*/ 31 h 58"/>
                <a:gd name="T8" fmla="*/ 13 w 31"/>
                <a:gd name="T9" fmla="*/ 24 h 58"/>
                <a:gd name="T10" fmla="*/ 10 w 31"/>
                <a:gd name="T11" fmla="*/ 18 h 58"/>
                <a:gd name="T12" fmla="*/ 5 w 31"/>
                <a:gd name="T13" fmla="*/ 13 h 58"/>
                <a:gd name="T14" fmla="*/ 0 w 31"/>
                <a:gd name="T15" fmla="*/ 8 h 58"/>
                <a:gd name="T16" fmla="*/ 6 w 31"/>
                <a:gd name="T17" fmla="*/ 0 h 58"/>
                <a:gd name="T18" fmla="*/ 13 w 31"/>
                <a:gd name="T19" fmla="*/ 4 h 58"/>
                <a:gd name="T20" fmla="*/ 18 w 31"/>
                <a:gd name="T21" fmla="*/ 13 h 58"/>
                <a:gd name="T22" fmla="*/ 23 w 31"/>
                <a:gd name="T23" fmla="*/ 19 h 58"/>
                <a:gd name="T24" fmla="*/ 26 w 31"/>
                <a:gd name="T25" fmla="*/ 27 h 58"/>
                <a:gd name="T26" fmla="*/ 28 w 31"/>
                <a:gd name="T27" fmla="*/ 36 h 58"/>
                <a:gd name="T28" fmla="*/ 29 w 31"/>
                <a:gd name="T29" fmla="*/ 45 h 58"/>
                <a:gd name="T30" fmla="*/ 31 w 31"/>
                <a:gd name="T31" fmla="*/ 58 h 58"/>
                <a:gd name="T32" fmla="*/ 19 w 31"/>
                <a:gd name="T33" fmla="*/ 5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 h="58">
                  <a:moveTo>
                    <a:pt x="19" y="58"/>
                  </a:moveTo>
                  <a:lnTo>
                    <a:pt x="19" y="45"/>
                  </a:lnTo>
                  <a:lnTo>
                    <a:pt x="18" y="39"/>
                  </a:lnTo>
                  <a:lnTo>
                    <a:pt x="16" y="31"/>
                  </a:lnTo>
                  <a:lnTo>
                    <a:pt x="13" y="24"/>
                  </a:lnTo>
                  <a:lnTo>
                    <a:pt x="10" y="18"/>
                  </a:lnTo>
                  <a:lnTo>
                    <a:pt x="5" y="13"/>
                  </a:lnTo>
                  <a:lnTo>
                    <a:pt x="0" y="8"/>
                  </a:lnTo>
                  <a:lnTo>
                    <a:pt x="6" y="0"/>
                  </a:lnTo>
                  <a:lnTo>
                    <a:pt x="13" y="4"/>
                  </a:lnTo>
                  <a:lnTo>
                    <a:pt x="18" y="13"/>
                  </a:lnTo>
                  <a:lnTo>
                    <a:pt x="23" y="19"/>
                  </a:lnTo>
                  <a:lnTo>
                    <a:pt x="26" y="27"/>
                  </a:lnTo>
                  <a:lnTo>
                    <a:pt x="28" y="36"/>
                  </a:lnTo>
                  <a:lnTo>
                    <a:pt x="29" y="45"/>
                  </a:lnTo>
                  <a:lnTo>
                    <a:pt x="31" y="58"/>
                  </a:lnTo>
                  <a:lnTo>
                    <a:pt x="19" y="5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455" name="Freeform 464">
              <a:extLst>
                <a:ext uri="{FF2B5EF4-FFF2-40B4-BE49-F238E27FC236}">
                  <a16:creationId xmlns:a16="http://schemas.microsoft.com/office/drawing/2014/main" id="{278743A9-8A2C-43B6-0A3D-4E9EAF00855C}"/>
                </a:ext>
              </a:extLst>
            </p:cNvPr>
            <p:cNvSpPr>
              <a:spLocks/>
            </p:cNvSpPr>
            <p:nvPr/>
          </p:nvSpPr>
          <p:spPr bwMode="auto">
            <a:xfrm>
              <a:off x="981075" y="2847975"/>
              <a:ext cx="19050" cy="0"/>
            </a:xfrm>
            <a:custGeom>
              <a:avLst/>
              <a:gdLst>
                <a:gd name="T0" fmla="*/ 12 w 12"/>
                <a:gd name="T1" fmla="*/ 0 w 12"/>
                <a:gd name="T2" fmla="*/ 12 w 12"/>
              </a:gdLst>
              <a:ahLst/>
              <a:cxnLst>
                <a:cxn ang="0">
                  <a:pos x="T0" y="0"/>
                </a:cxn>
                <a:cxn ang="0">
                  <a:pos x="T1" y="0"/>
                </a:cxn>
                <a:cxn ang="0">
                  <a:pos x="T2" y="0"/>
                </a:cxn>
              </a:cxnLst>
              <a:rect l="0" t="0" r="r" b="b"/>
              <a:pathLst>
                <a:path w="12">
                  <a:moveTo>
                    <a:pt x="12" y="0"/>
                  </a:moveTo>
                  <a:lnTo>
                    <a:pt x="0" y="0"/>
                  </a:lnTo>
                  <a:lnTo>
                    <a:pt x="1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456" name="Freeform 465">
              <a:extLst>
                <a:ext uri="{FF2B5EF4-FFF2-40B4-BE49-F238E27FC236}">
                  <a16:creationId xmlns:a16="http://schemas.microsoft.com/office/drawing/2014/main" id="{7A3A108D-0342-321D-E6AC-2A71AD137013}"/>
                </a:ext>
              </a:extLst>
            </p:cNvPr>
            <p:cNvSpPr>
              <a:spLocks/>
            </p:cNvSpPr>
            <p:nvPr/>
          </p:nvSpPr>
          <p:spPr bwMode="auto">
            <a:xfrm>
              <a:off x="950913" y="2755900"/>
              <a:ext cx="9525" cy="14288"/>
            </a:xfrm>
            <a:custGeom>
              <a:avLst/>
              <a:gdLst>
                <a:gd name="T0" fmla="*/ 6 w 6"/>
                <a:gd name="T1" fmla="*/ 0 h 9"/>
                <a:gd name="T2" fmla="*/ 5 w 6"/>
                <a:gd name="T3" fmla="*/ 0 h 9"/>
                <a:gd name="T4" fmla="*/ 0 w 6"/>
                <a:gd name="T5" fmla="*/ 9 h 9"/>
                <a:gd name="T6" fmla="*/ 0 w 6"/>
                <a:gd name="T7" fmla="*/ 8 h 9"/>
                <a:gd name="T8" fmla="*/ 6 w 6"/>
                <a:gd name="T9" fmla="*/ 0 h 9"/>
              </a:gdLst>
              <a:ahLst/>
              <a:cxnLst>
                <a:cxn ang="0">
                  <a:pos x="T0" y="T1"/>
                </a:cxn>
                <a:cxn ang="0">
                  <a:pos x="T2" y="T3"/>
                </a:cxn>
                <a:cxn ang="0">
                  <a:pos x="T4" y="T5"/>
                </a:cxn>
                <a:cxn ang="0">
                  <a:pos x="T6" y="T7"/>
                </a:cxn>
                <a:cxn ang="0">
                  <a:pos x="T8" y="T9"/>
                </a:cxn>
              </a:cxnLst>
              <a:rect l="0" t="0" r="r" b="b"/>
              <a:pathLst>
                <a:path w="6" h="9">
                  <a:moveTo>
                    <a:pt x="6" y="0"/>
                  </a:moveTo>
                  <a:lnTo>
                    <a:pt x="5" y="0"/>
                  </a:lnTo>
                  <a:lnTo>
                    <a:pt x="0" y="9"/>
                  </a:lnTo>
                  <a:lnTo>
                    <a:pt x="0" y="8"/>
                  </a:lnTo>
                  <a:lnTo>
                    <a:pt x="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457" name="Freeform 466">
              <a:extLst>
                <a:ext uri="{FF2B5EF4-FFF2-40B4-BE49-F238E27FC236}">
                  <a16:creationId xmlns:a16="http://schemas.microsoft.com/office/drawing/2014/main" id="{0D968B53-5493-3D8B-8433-142F867E5215}"/>
                </a:ext>
              </a:extLst>
            </p:cNvPr>
            <p:cNvSpPr>
              <a:spLocks/>
            </p:cNvSpPr>
            <p:nvPr/>
          </p:nvSpPr>
          <p:spPr bwMode="auto">
            <a:xfrm>
              <a:off x="869950" y="2790825"/>
              <a:ext cx="69850" cy="142875"/>
            </a:xfrm>
            <a:custGeom>
              <a:avLst/>
              <a:gdLst>
                <a:gd name="T0" fmla="*/ 0 w 44"/>
                <a:gd name="T1" fmla="*/ 89 h 90"/>
                <a:gd name="T2" fmla="*/ 3 w 44"/>
                <a:gd name="T3" fmla="*/ 69 h 90"/>
                <a:gd name="T4" fmla="*/ 5 w 44"/>
                <a:gd name="T5" fmla="*/ 56 h 90"/>
                <a:gd name="T6" fmla="*/ 8 w 44"/>
                <a:gd name="T7" fmla="*/ 43 h 90"/>
                <a:gd name="T8" fmla="*/ 13 w 44"/>
                <a:gd name="T9" fmla="*/ 30 h 90"/>
                <a:gd name="T10" fmla="*/ 16 w 44"/>
                <a:gd name="T11" fmla="*/ 23 h 90"/>
                <a:gd name="T12" fmla="*/ 20 w 44"/>
                <a:gd name="T13" fmla="*/ 18 h 90"/>
                <a:gd name="T14" fmla="*/ 23 w 44"/>
                <a:gd name="T15" fmla="*/ 12 h 90"/>
                <a:gd name="T16" fmla="*/ 28 w 44"/>
                <a:gd name="T17" fmla="*/ 9 h 90"/>
                <a:gd name="T18" fmla="*/ 33 w 44"/>
                <a:gd name="T19" fmla="*/ 4 h 90"/>
                <a:gd name="T20" fmla="*/ 39 w 44"/>
                <a:gd name="T21" fmla="*/ 0 h 90"/>
                <a:gd name="T22" fmla="*/ 44 w 44"/>
                <a:gd name="T23" fmla="*/ 10 h 90"/>
                <a:gd name="T24" fmla="*/ 39 w 44"/>
                <a:gd name="T25" fmla="*/ 14 h 90"/>
                <a:gd name="T26" fmla="*/ 36 w 44"/>
                <a:gd name="T27" fmla="*/ 15 h 90"/>
                <a:gd name="T28" fmla="*/ 31 w 44"/>
                <a:gd name="T29" fmla="*/ 20 h 90"/>
                <a:gd name="T30" fmla="*/ 28 w 44"/>
                <a:gd name="T31" fmla="*/ 25 h 90"/>
                <a:gd name="T32" fmla="*/ 25 w 44"/>
                <a:gd name="T33" fmla="*/ 30 h 90"/>
                <a:gd name="T34" fmla="*/ 23 w 44"/>
                <a:gd name="T35" fmla="*/ 35 h 90"/>
                <a:gd name="T36" fmla="*/ 18 w 44"/>
                <a:gd name="T37" fmla="*/ 46 h 90"/>
                <a:gd name="T38" fmla="*/ 15 w 44"/>
                <a:gd name="T39" fmla="*/ 59 h 90"/>
                <a:gd name="T40" fmla="*/ 13 w 44"/>
                <a:gd name="T41" fmla="*/ 71 h 90"/>
                <a:gd name="T42" fmla="*/ 10 w 44"/>
                <a:gd name="T43" fmla="*/ 90 h 90"/>
                <a:gd name="T44" fmla="*/ 0 w 44"/>
                <a:gd name="T45" fmla="*/ 89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4" h="90">
                  <a:moveTo>
                    <a:pt x="0" y="89"/>
                  </a:moveTo>
                  <a:lnTo>
                    <a:pt x="3" y="69"/>
                  </a:lnTo>
                  <a:lnTo>
                    <a:pt x="5" y="56"/>
                  </a:lnTo>
                  <a:lnTo>
                    <a:pt x="8" y="43"/>
                  </a:lnTo>
                  <a:lnTo>
                    <a:pt x="13" y="30"/>
                  </a:lnTo>
                  <a:lnTo>
                    <a:pt x="16" y="23"/>
                  </a:lnTo>
                  <a:lnTo>
                    <a:pt x="20" y="18"/>
                  </a:lnTo>
                  <a:lnTo>
                    <a:pt x="23" y="12"/>
                  </a:lnTo>
                  <a:lnTo>
                    <a:pt x="28" y="9"/>
                  </a:lnTo>
                  <a:lnTo>
                    <a:pt x="33" y="4"/>
                  </a:lnTo>
                  <a:lnTo>
                    <a:pt x="39" y="0"/>
                  </a:lnTo>
                  <a:lnTo>
                    <a:pt x="44" y="10"/>
                  </a:lnTo>
                  <a:lnTo>
                    <a:pt x="39" y="14"/>
                  </a:lnTo>
                  <a:lnTo>
                    <a:pt x="36" y="15"/>
                  </a:lnTo>
                  <a:lnTo>
                    <a:pt x="31" y="20"/>
                  </a:lnTo>
                  <a:lnTo>
                    <a:pt x="28" y="25"/>
                  </a:lnTo>
                  <a:lnTo>
                    <a:pt x="25" y="30"/>
                  </a:lnTo>
                  <a:lnTo>
                    <a:pt x="23" y="35"/>
                  </a:lnTo>
                  <a:lnTo>
                    <a:pt x="18" y="46"/>
                  </a:lnTo>
                  <a:lnTo>
                    <a:pt x="15" y="59"/>
                  </a:lnTo>
                  <a:lnTo>
                    <a:pt x="13" y="71"/>
                  </a:lnTo>
                  <a:lnTo>
                    <a:pt x="10" y="90"/>
                  </a:lnTo>
                  <a:lnTo>
                    <a:pt x="0" y="8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458" name="Freeform 467">
              <a:extLst>
                <a:ext uri="{FF2B5EF4-FFF2-40B4-BE49-F238E27FC236}">
                  <a16:creationId xmlns:a16="http://schemas.microsoft.com/office/drawing/2014/main" id="{0395A659-0490-1980-42F8-9BEE52E4D46E}"/>
                </a:ext>
              </a:extLst>
            </p:cNvPr>
            <p:cNvSpPr/>
            <p:nvPr/>
          </p:nvSpPr>
          <p:spPr>
            <a:xfrm>
              <a:off x="1282700" y="1453273"/>
              <a:ext cx="2092147" cy="3672231"/>
            </a:xfrm>
            <a:custGeom>
              <a:avLst/>
              <a:gdLst>
                <a:gd name="connsiteX0" fmla="*/ 943661 w 2092147"/>
                <a:gd name="connsiteY0" fmla="*/ 3577133 h 3672231"/>
                <a:gd name="connsiteX1" fmla="*/ 1002182 w 2092147"/>
                <a:gd name="connsiteY1" fmla="*/ 3657600 h 3672231"/>
                <a:gd name="connsiteX2" fmla="*/ 1177747 w 2092147"/>
                <a:gd name="connsiteY2" fmla="*/ 3599079 h 3672231"/>
                <a:gd name="connsiteX3" fmla="*/ 1119226 w 2092147"/>
                <a:gd name="connsiteY3" fmla="*/ 3664915 h 3672231"/>
                <a:gd name="connsiteX4" fmla="*/ 1177747 w 2092147"/>
                <a:gd name="connsiteY4" fmla="*/ 3672231 h 3672231"/>
                <a:gd name="connsiteX5" fmla="*/ 1236269 w 2092147"/>
                <a:gd name="connsiteY5" fmla="*/ 3657600 h 3672231"/>
                <a:gd name="connsiteX6" fmla="*/ 1309421 w 2092147"/>
                <a:gd name="connsiteY6" fmla="*/ 3635655 h 3672231"/>
                <a:gd name="connsiteX7" fmla="*/ 1397203 w 2092147"/>
                <a:gd name="connsiteY7" fmla="*/ 3657600 h 3672231"/>
                <a:gd name="connsiteX8" fmla="*/ 1433779 w 2092147"/>
                <a:gd name="connsiteY8" fmla="*/ 3672231 h 3672231"/>
                <a:gd name="connsiteX9" fmla="*/ 1484986 w 2092147"/>
                <a:gd name="connsiteY9" fmla="*/ 3657600 h 3672231"/>
                <a:gd name="connsiteX10" fmla="*/ 1455725 w 2092147"/>
                <a:gd name="connsiteY10" fmla="*/ 3584448 h 3672231"/>
                <a:gd name="connsiteX11" fmla="*/ 1543507 w 2092147"/>
                <a:gd name="connsiteY11" fmla="*/ 3664915 h 3672231"/>
                <a:gd name="connsiteX12" fmla="*/ 1631290 w 2092147"/>
                <a:gd name="connsiteY12" fmla="*/ 3664915 h 3672231"/>
                <a:gd name="connsiteX13" fmla="*/ 1704442 w 2092147"/>
                <a:gd name="connsiteY13" fmla="*/ 3650285 h 3672231"/>
                <a:gd name="connsiteX14" fmla="*/ 1653235 w 2092147"/>
                <a:gd name="connsiteY14" fmla="*/ 3591763 h 3672231"/>
                <a:gd name="connsiteX15" fmla="*/ 1748333 w 2092147"/>
                <a:gd name="connsiteY15" fmla="*/ 3613709 h 3672231"/>
                <a:gd name="connsiteX16" fmla="*/ 1806854 w 2092147"/>
                <a:gd name="connsiteY16" fmla="*/ 3635655 h 3672231"/>
                <a:gd name="connsiteX17" fmla="*/ 1909267 w 2092147"/>
                <a:gd name="connsiteY17" fmla="*/ 3606394 h 3672231"/>
                <a:gd name="connsiteX18" fmla="*/ 1828800 w 2092147"/>
                <a:gd name="connsiteY18" fmla="*/ 3569818 h 3672231"/>
                <a:gd name="connsiteX19" fmla="*/ 1726387 w 2092147"/>
                <a:gd name="connsiteY19" fmla="*/ 3460090 h 3672231"/>
                <a:gd name="connsiteX20" fmla="*/ 1660550 w 2092147"/>
                <a:gd name="connsiteY20" fmla="*/ 3328416 h 3672231"/>
                <a:gd name="connsiteX21" fmla="*/ 1616659 w 2092147"/>
                <a:gd name="connsiteY21" fmla="*/ 3167482 h 3672231"/>
                <a:gd name="connsiteX22" fmla="*/ 1594714 w 2092147"/>
                <a:gd name="connsiteY22" fmla="*/ 3028493 h 3672231"/>
                <a:gd name="connsiteX23" fmla="*/ 1594714 w 2092147"/>
                <a:gd name="connsiteY23" fmla="*/ 2918765 h 3672231"/>
                <a:gd name="connsiteX24" fmla="*/ 1609344 w 2092147"/>
                <a:gd name="connsiteY24" fmla="*/ 2757831 h 3672231"/>
                <a:gd name="connsiteX25" fmla="*/ 1602029 w 2092147"/>
                <a:gd name="connsiteY25" fmla="*/ 2618842 h 3672231"/>
                <a:gd name="connsiteX26" fmla="*/ 1565453 w 2092147"/>
                <a:gd name="connsiteY26" fmla="*/ 2465223 h 3672231"/>
                <a:gd name="connsiteX27" fmla="*/ 1470355 w 2092147"/>
                <a:gd name="connsiteY27" fmla="*/ 2326234 h 3672231"/>
                <a:gd name="connsiteX28" fmla="*/ 1331366 w 2092147"/>
                <a:gd name="connsiteY28" fmla="*/ 2157984 h 3672231"/>
                <a:gd name="connsiteX29" fmla="*/ 1170432 w 2092147"/>
                <a:gd name="connsiteY29" fmla="*/ 2040941 h 3672231"/>
                <a:gd name="connsiteX30" fmla="*/ 1104595 w 2092147"/>
                <a:gd name="connsiteY30" fmla="*/ 1953159 h 3672231"/>
                <a:gd name="connsiteX31" fmla="*/ 1060704 w 2092147"/>
                <a:gd name="connsiteY31" fmla="*/ 1850746 h 3672231"/>
                <a:gd name="connsiteX32" fmla="*/ 1060704 w 2092147"/>
                <a:gd name="connsiteY32" fmla="*/ 1748333 h 3672231"/>
                <a:gd name="connsiteX33" fmla="*/ 1148486 w 2092147"/>
                <a:gd name="connsiteY33" fmla="*/ 1587399 h 3672231"/>
                <a:gd name="connsiteX34" fmla="*/ 1258214 w 2092147"/>
                <a:gd name="connsiteY34" fmla="*/ 1397203 h 3672231"/>
                <a:gd name="connsiteX35" fmla="*/ 1338682 w 2092147"/>
                <a:gd name="connsiteY35" fmla="*/ 1199693 h 3672231"/>
                <a:gd name="connsiteX36" fmla="*/ 1389888 w 2092147"/>
                <a:gd name="connsiteY36" fmla="*/ 1068019 h 3672231"/>
                <a:gd name="connsiteX37" fmla="*/ 1426464 w 2092147"/>
                <a:gd name="connsiteY37" fmla="*/ 936346 h 3672231"/>
                <a:gd name="connsiteX38" fmla="*/ 1433779 w 2092147"/>
                <a:gd name="connsiteY38" fmla="*/ 855879 h 3672231"/>
                <a:gd name="connsiteX39" fmla="*/ 1514246 w 2092147"/>
                <a:gd name="connsiteY39" fmla="*/ 768096 h 3672231"/>
                <a:gd name="connsiteX40" fmla="*/ 1653235 w 2092147"/>
                <a:gd name="connsiteY40" fmla="*/ 672999 h 3672231"/>
                <a:gd name="connsiteX41" fmla="*/ 1726387 w 2092147"/>
                <a:gd name="connsiteY41" fmla="*/ 607162 h 3672231"/>
                <a:gd name="connsiteX42" fmla="*/ 1770278 w 2092147"/>
                <a:gd name="connsiteY42" fmla="*/ 570586 h 3672231"/>
                <a:gd name="connsiteX43" fmla="*/ 1814170 w 2092147"/>
                <a:gd name="connsiteY43" fmla="*/ 482803 h 3672231"/>
                <a:gd name="connsiteX44" fmla="*/ 1953158 w 2092147"/>
                <a:gd name="connsiteY44" fmla="*/ 490119 h 3672231"/>
                <a:gd name="connsiteX45" fmla="*/ 2077517 w 2092147"/>
                <a:gd name="connsiteY45" fmla="*/ 482803 h 3672231"/>
                <a:gd name="connsiteX46" fmla="*/ 2092147 w 2092147"/>
                <a:gd name="connsiteY46" fmla="*/ 409651 h 3672231"/>
                <a:gd name="connsiteX47" fmla="*/ 1953158 w 2092147"/>
                <a:gd name="connsiteY47" fmla="*/ 416967 h 3672231"/>
                <a:gd name="connsiteX48" fmla="*/ 1872691 w 2092147"/>
                <a:gd name="connsiteY48" fmla="*/ 402336 h 3672231"/>
                <a:gd name="connsiteX49" fmla="*/ 1894637 w 2092147"/>
                <a:gd name="connsiteY49" fmla="*/ 314554 h 3672231"/>
                <a:gd name="connsiteX50" fmla="*/ 1938528 w 2092147"/>
                <a:gd name="connsiteY50" fmla="*/ 241402 h 3672231"/>
                <a:gd name="connsiteX51" fmla="*/ 1843430 w 2092147"/>
                <a:gd name="connsiteY51" fmla="*/ 241402 h 3672231"/>
                <a:gd name="connsiteX52" fmla="*/ 1799539 w 2092147"/>
                <a:gd name="connsiteY52" fmla="*/ 395021 h 3672231"/>
                <a:gd name="connsiteX53" fmla="*/ 1719072 w 2092147"/>
                <a:gd name="connsiteY53" fmla="*/ 519379 h 3672231"/>
                <a:gd name="connsiteX54" fmla="*/ 1616659 w 2092147"/>
                <a:gd name="connsiteY54" fmla="*/ 636423 h 3672231"/>
                <a:gd name="connsiteX55" fmla="*/ 1506931 w 2092147"/>
                <a:gd name="connsiteY55" fmla="*/ 694944 h 3672231"/>
                <a:gd name="connsiteX56" fmla="*/ 1389888 w 2092147"/>
                <a:gd name="connsiteY56" fmla="*/ 760781 h 3672231"/>
                <a:gd name="connsiteX57" fmla="*/ 1316736 w 2092147"/>
                <a:gd name="connsiteY57" fmla="*/ 680314 h 3672231"/>
                <a:gd name="connsiteX58" fmla="*/ 1243584 w 2092147"/>
                <a:gd name="connsiteY58" fmla="*/ 607162 h 3672231"/>
                <a:gd name="connsiteX59" fmla="*/ 1148486 w 2092147"/>
                <a:gd name="connsiteY59" fmla="*/ 519379 h 3672231"/>
                <a:gd name="connsiteX60" fmla="*/ 1097280 w 2092147"/>
                <a:gd name="connsiteY60" fmla="*/ 438912 h 3672231"/>
                <a:gd name="connsiteX61" fmla="*/ 1075334 w 2092147"/>
                <a:gd name="connsiteY61" fmla="*/ 373075 h 3672231"/>
                <a:gd name="connsiteX62" fmla="*/ 1068019 w 2092147"/>
                <a:gd name="connsiteY62" fmla="*/ 351130 h 3672231"/>
                <a:gd name="connsiteX63" fmla="*/ 1163117 w 2092147"/>
                <a:gd name="connsiteY63" fmla="*/ 292608 h 3672231"/>
                <a:gd name="connsiteX64" fmla="*/ 1214323 w 2092147"/>
                <a:gd name="connsiteY64" fmla="*/ 190195 h 3672231"/>
                <a:gd name="connsiteX65" fmla="*/ 1265530 w 2092147"/>
                <a:gd name="connsiteY65" fmla="*/ 109728 h 3672231"/>
                <a:gd name="connsiteX66" fmla="*/ 1375258 w 2092147"/>
                <a:gd name="connsiteY66" fmla="*/ 36576 h 3672231"/>
                <a:gd name="connsiteX67" fmla="*/ 1324051 w 2092147"/>
                <a:gd name="connsiteY67" fmla="*/ 7315 h 3672231"/>
                <a:gd name="connsiteX68" fmla="*/ 1228954 w 2092147"/>
                <a:gd name="connsiteY68" fmla="*/ 80467 h 3672231"/>
                <a:gd name="connsiteX69" fmla="*/ 1141171 w 2092147"/>
                <a:gd name="connsiteY69" fmla="*/ 197511 h 3672231"/>
                <a:gd name="connsiteX70" fmla="*/ 1053389 w 2092147"/>
                <a:gd name="connsiteY70" fmla="*/ 270663 h 3672231"/>
                <a:gd name="connsiteX71" fmla="*/ 1002182 w 2092147"/>
                <a:gd name="connsiteY71" fmla="*/ 219456 h 3672231"/>
                <a:gd name="connsiteX72" fmla="*/ 958291 w 2092147"/>
                <a:gd name="connsiteY72" fmla="*/ 153619 h 3672231"/>
                <a:gd name="connsiteX73" fmla="*/ 885139 w 2092147"/>
                <a:gd name="connsiteY73" fmla="*/ 80467 h 3672231"/>
                <a:gd name="connsiteX74" fmla="*/ 753466 w 2092147"/>
                <a:gd name="connsiteY74" fmla="*/ 14631 h 3672231"/>
                <a:gd name="connsiteX75" fmla="*/ 716890 w 2092147"/>
                <a:gd name="connsiteY75" fmla="*/ 0 h 3672231"/>
                <a:gd name="connsiteX76" fmla="*/ 665683 w 2092147"/>
                <a:gd name="connsiteY76" fmla="*/ 29261 h 3672231"/>
                <a:gd name="connsiteX77" fmla="*/ 753466 w 2092147"/>
                <a:gd name="connsiteY77" fmla="*/ 80467 h 3672231"/>
                <a:gd name="connsiteX78" fmla="*/ 877824 w 2092147"/>
                <a:gd name="connsiteY78" fmla="*/ 182880 h 3672231"/>
                <a:gd name="connsiteX79" fmla="*/ 943661 w 2092147"/>
                <a:gd name="connsiteY79" fmla="*/ 270663 h 3672231"/>
                <a:gd name="connsiteX80" fmla="*/ 980237 w 2092147"/>
                <a:gd name="connsiteY80" fmla="*/ 358445 h 3672231"/>
                <a:gd name="connsiteX81" fmla="*/ 1031443 w 2092147"/>
                <a:gd name="connsiteY81" fmla="*/ 526695 h 3672231"/>
                <a:gd name="connsiteX82" fmla="*/ 848563 w 2092147"/>
                <a:gd name="connsiteY82" fmla="*/ 504749 h 3672231"/>
                <a:gd name="connsiteX83" fmla="*/ 709574 w 2092147"/>
                <a:gd name="connsiteY83" fmla="*/ 512064 h 3672231"/>
                <a:gd name="connsiteX84" fmla="*/ 577901 w 2092147"/>
                <a:gd name="connsiteY84" fmla="*/ 563271 h 3672231"/>
                <a:gd name="connsiteX85" fmla="*/ 468173 w 2092147"/>
                <a:gd name="connsiteY85" fmla="*/ 614477 h 3672231"/>
                <a:gd name="connsiteX86" fmla="*/ 402336 w 2092147"/>
                <a:gd name="connsiteY86" fmla="*/ 636423 h 3672231"/>
                <a:gd name="connsiteX87" fmla="*/ 351130 w 2092147"/>
                <a:gd name="connsiteY87" fmla="*/ 577901 h 3672231"/>
                <a:gd name="connsiteX88" fmla="*/ 248717 w 2092147"/>
                <a:gd name="connsiteY88" fmla="*/ 446227 h 3672231"/>
                <a:gd name="connsiteX89" fmla="*/ 168250 w 2092147"/>
                <a:gd name="connsiteY89" fmla="*/ 336499 h 3672231"/>
                <a:gd name="connsiteX90" fmla="*/ 124358 w 2092147"/>
                <a:gd name="connsiteY90" fmla="*/ 241402 h 3672231"/>
                <a:gd name="connsiteX91" fmla="*/ 36576 w 2092147"/>
                <a:gd name="connsiteY91" fmla="*/ 234087 h 3672231"/>
                <a:gd name="connsiteX92" fmla="*/ 58522 w 2092147"/>
                <a:gd name="connsiteY92" fmla="*/ 270663 h 3672231"/>
                <a:gd name="connsiteX93" fmla="*/ 21946 w 2092147"/>
                <a:gd name="connsiteY93" fmla="*/ 277978 h 3672231"/>
                <a:gd name="connsiteX94" fmla="*/ 0 w 2092147"/>
                <a:gd name="connsiteY94" fmla="*/ 321869 h 3672231"/>
                <a:gd name="connsiteX95" fmla="*/ 65837 w 2092147"/>
                <a:gd name="connsiteY95" fmla="*/ 336499 h 3672231"/>
                <a:gd name="connsiteX96" fmla="*/ 160934 w 2092147"/>
                <a:gd name="connsiteY96" fmla="*/ 431597 h 3672231"/>
                <a:gd name="connsiteX97" fmla="*/ 226771 w 2092147"/>
                <a:gd name="connsiteY97" fmla="*/ 534010 h 3672231"/>
                <a:gd name="connsiteX98" fmla="*/ 256032 w 2092147"/>
                <a:gd name="connsiteY98" fmla="*/ 629107 h 3672231"/>
                <a:gd name="connsiteX99" fmla="*/ 277978 w 2092147"/>
                <a:gd name="connsiteY99" fmla="*/ 702259 h 3672231"/>
                <a:gd name="connsiteX100" fmla="*/ 204826 w 2092147"/>
                <a:gd name="connsiteY100" fmla="*/ 797357 h 3672231"/>
                <a:gd name="connsiteX101" fmla="*/ 146304 w 2092147"/>
                <a:gd name="connsiteY101" fmla="*/ 833933 h 3672231"/>
                <a:gd name="connsiteX102" fmla="*/ 7315 w 2092147"/>
                <a:gd name="connsiteY102" fmla="*/ 885139 h 3672231"/>
                <a:gd name="connsiteX103" fmla="*/ 21946 w 2092147"/>
                <a:gd name="connsiteY103" fmla="*/ 950976 h 3672231"/>
                <a:gd name="connsiteX104" fmla="*/ 131674 w 2092147"/>
                <a:gd name="connsiteY104" fmla="*/ 914400 h 3672231"/>
                <a:gd name="connsiteX105" fmla="*/ 87782 w 2092147"/>
                <a:gd name="connsiteY105" fmla="*/ 1016813 h 3672231"/>
                <a:gd name="connsiteX106" fmla="*/ 146304 w 2092147"/>
                <a:gd name="connsiteY106" fmla="*/ 1016813 h 3672231"/>
                <a:gd name="connsiteX107" fmla="*/ 190195 w 2092147"/>
                <a:gd name="connsiteY107" fmla="*/ 921715 h 3672231"/>
                <a:gd name="connsiteX108" fmla="*/ 263347 w 2092147"/>
                <a:gd name="connsiteY108" fmla="*/ 833933 h 3672231"/>
                <a:gd name="connsiteX109" fmla="*/ 395021 w 2092147"/>
                <a:gd name="connsiteY109" fmla="*/ 716890 h 3672231"/>
                <a:gd name="connsiteX110" fmla="*/ 614477 w 2092147"/>
                <a:gd name="connsiteY110" fmla="*/ 643738 h 3672231"/>
                <a:gd name="connsiteX111" fmla="*/ 790042 w 2092147"/>
                <a:gd name="connsiteY111" fmla="*/ 614477 h 3672231"/>
                <a:gd name="connsiteX112" fmla="*/ 943661 w 2092147"/>
                <a:gd name="connsiteY112" fmla="*/ 614477 h 3672231"/>
                <a:gd name="connsiteX113" fmla="*/ 1089965 w 2092147"/>
                <a:gd name="connsiteY113" fmla="*/ 651053 h 3672231"/>
                <a:gd name="connsiteX114" fmla="*/ 1192378 w 2092147"/>
                <a:gd name="connsiteY114" fmla="*/ 724205 h 3672231"/>
                <a:gd name="connsiteX115" fmla="*/ 1243584 w 2092147"/>
                <a:gd name="connsiteY115" fmla="*/ 833933 h 3672231"/>
                <a:gd name="connsiteX116" fmla="*/ 1258214 w 2092147"/>
                <a:gd name="connsiteY116" fmla="*/ 987552 h 3672231"/>
                <a:gd name="connsiteX117" fmla="*/ 1243584 w 2092147"/>
                <a:gd name="connsiteY117" fmla="*/ 1119226 h 3672231"/>
                <a:gd name="connsiteX118" fmla="*/ 1163117 w 2092147"/>
                <a:gd name="connsiteY118" fmla="*/ 1280160 h 3672231"/>
                <a:gd name="connsiteX119" fmla="*/ 1075334 w 2092147"/>
                <a:gd name="connsiteY119" fmla="*/ 1441095 h 3672231"/>
                <a:gd name="connsiteX120" fmla="*/ 994867 w 2092147"/>
                <a:gd name="connsiteY120" fmla="*/ 1602029 h 3672231"/>
                <a:gd name="connsiteX121" fmla="*/ 950976 w 2092147"/>
                <a:gd name="connsiteY121" fmla="*/ 1762963 h 3672231"/>
                <a:gd name="connsiteX122" fmla="*/ 950976 w 2092147"/>
                <a:gd name="connsiteY122" fmla="*/ 1931213 h 3672231"/>
                <a:gd name="connsiteX123" fmla="*/ 1009498 w 2092147"/>
                <a:gd name="connsiteY123" fmla="*/ 2033626 h 3672231"/>
                <a:gd name="connsiteX124" fmla="*/ 1089965 w 2092147"/>
                <a:gd name="connsiteY124" fmla="*/ 2150669 h 3672231"/>
                <a:gd name="connsiteX125" fmla="*/ 1228954 w 2092147"/>
                <a:gd name="connsiteY125" fmla="*/ 2326234 h 3672231"/>
                <a:gd name="connsiteX126" fmla="*/ 1345997 w 2092147"/>
                <a:gd name="connsiteY126" fmla="*/ 2479853 h 3672231"/>
                <a:gd name="connsiteX127" fmla="*/ 1389888 w 2092147"/>
                <a:gd name="connsiteY127" fmla="*/ 2655418 h 3672231"/>
                <a:gd name="connsiteX128" fmla="*/ 1397203 w 2092147"/>
                <a:gd name="connsiteY128" fmla="*/ 2772461 h 3672231"/>
                <a:gd name="connsiteX129" fmla="*/ 1367942 w 2092147"/>
                <a:gd name="connsiteY129" fmla="*/ 2940711 h 3672231"/>
                <a:gd name="connsiteX130" fmla="*/ 1316736 w 2092147"/>
                <a:gd name="connsiteY130" fmla="*/ 3138221 h 3672231"/>
                <a:gd name="connsiteX131" fmla="*/ 1250899 w 2092147"/>
                <a:gd name="connsiteY131" fmla="*/ 3335731 h 3672231"/>
                <a:gd name="connsiteX132" fmla="*/ 1199693 w 2092147"/>
                <a:gd name="connsiteY132" fmla="*/ 3445459 h 3672231"/>
                <a:gd name="connsiteX133" fmla="*/ 1141171 w 2092147"/>
                <a:gd name="connsiteY133" fmla="*/ 3503981 h 3672231"/>
                <a:gd name="connsiteX134" fmla="*/ 1068019 w 2092147"/>
                <a:gd name="connsiteY134" fmla="*/ 3533242 h 3672231"/>
                <a:gd name="connsiteX135" fmla="*/ 943661 w 2092147"/>
                <a:gd name="connsiteY135" fmla="*/ 3577133 h 3672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2092147" h="3672231">
                  <a:moveTo>
                    <a:pt x="943661" y="3577133"/>
                  </a:moveTo>
                  <a:lnTo>
                    <a:pt x="1002182" y="3657600"/>
                  </a:lnTo>
                  <a:lnTo>
                    <a:pt x="1177747" y="3599079"/>
                  </a:lnTo>
                  <a:lnTo>
                    <a:pt x="1119226" y="3664915"/>
                  </a:lnTo>
                  <a:lnTo>
                    <a:pt x="1177747" y="3672231"/>
                  </a:lnTo>
                  <a:lnTo>
                    <a:pt x="1236269" y="3657600"/>
                  </a:lnTo>
                  <a:lnTo>
                    <a:pt x="1309421" y="3635655"/>
                  </a:lnTo>
                  <a:lnTo>
                    <a:pt x="1397203" y="3657600"/>
                  </a:lnTo>
                  <a:lnTo>
                    <a:pt x="1433779" y="3672231"/>
                  </a:lnTo>
                  <a:lnTo>
                    <a:pt x="1484986" y="3657600"/>
                  </a:lnTo>
                  <a:lnTo>
                    <a:pt x="1455725" y="3584448"/>
                  </a:lnTo>
                  <a:lnTo>
                    <a:pt x="1543507" y="3664915"/>
                  </a:lnTo>
                  <a:lnTo>
                    <a:pt x="1631290" y="3664915"/>
                  </a:lnTo>
                  <a:lnTo>
                    <a:pt x="1704442" y="3650285"/>
                  </a:lnTo>
                  <a:lnTo>
                    <a:pt x="1653235" y="3591763"/>
                  </a:lnTo>
                  <a:lnTo>
                    <a:pt x="1748333" y="3613709"/>
                  </a:lnTo>
                  <a:lnTo>
                    <a:pt x="1806854" y="3635655"/>
                  </a:lnTo>
                  <a:lnTo>
                    <a:pt x="1909267" y="3606394"/>
                  </a:lnTo>
                  <a:lnTo>
                    <a:pt x="1828800" y="3569818"/>
                  </a:lnTo>
                  <a:lnTo>
                    <a:pt x="1726387" y="3460090"/>
                  </a:lnTo>
                  <a:lnTo>
                    <a:pt x="1660550" y="3328416"/>
                  </a:lnTo>
                  <a:lnTo>
                    <a:pt x="1616659" y="3167482"/>
                  </a:lnTo>
                  <a:lnTo>
                    <a:pt x="1594714" y="3028493"/>
                  </a:lnTo>
                  <a:lnTo>
                    <a:pt x="1594714" y="2918765"/>
                  </a:lnTo>
                  <a:lnTo>
                    <a:pt x="1609344" y="2757831"/>
                  </a:lnTo>
                  <a:lnTo>
                    <a:pt x="1602029" y="2618842"/>
                  </a:lnTo>
                  <a:lnTo>
                    <a:pt x="1565453" y="2465223"/>
                  </a:lnTo>
                  <a:lnTo>
                    <a:pt x="1470355" y="2326234"/>
                  </a:lnTo>
                  <a:lnTo>
                    <a:pt x="1331366" y="2157984"/>
                  </a:lnTo>
                  <a:lnTo>
                    <a:pt x="1170432" y="2040941"/>
                  </a:lnTo>
                  <a:lnTo>
                    <a:pt x="1104595" y="1953159"/>
                  </a:lnTo>
                  <a:lnTo>
                    <a:pt x="1060704" y="1850746"/>
                  </a:lnTo>
                  <a:lnTo>
                    <a:pt x="1060704" y="1748333"/>
                  </a:lnTo>
                  <a:lnTo>
                    <a:pt x="1148486" y="1587399"/>
                  </a:lnTo>
                  <a:lnTo>
                    <a:pt x="1258214" y="1397203"/>
                  </a:lnTo>
                  <a:lnTo>
                    <a:pt x="1338682" y="1199693"/>
                  </a:lnTo>
                  <a:lnTo>
                    <a:pt x="1389888" y="1068019"/>
                  </a:lnTo>
                  <a:lnTo>
                    <a:pt x="1426464" y="936346"/>
                  </a:lnTo>
                  <a:lnTo>
                    <a:pt x="1433779" y="855879"/>
                  </a:lnTo>
                  <a:lnTo>
                    <a:pt x="1514246" y="768096"/>
                  </a:lnTo>
                  <a:lnTo>
                    <a:pt x="1653235" y="672999"/>
                  </a:lnTo>
                  <a:lnTo>
                    <a:pt x="1726387" y="607162"/>
                  </a:lnTo>
                  <a:lnTo>
                    <a:pt x="1770278" y="570586"/>
                  </a:lnTo>
                  <a:lnTo>
                    <a:pt x="1814170" y="482803"/>
                  </a:lnTo>
                  <a:lnTo>
                    <a:pt x="1953158" y="490119"/>
                  </a:lnTo>
                  <a:lnTo>
                    <a:pt x="2077517" y="482803"/>
                  </a:lnTo>
                  <a:lnTo>
                    <a:pt x="2092147" y="409651"/>
                  </a:lnTo>
                  <a:lnTo>
                    <a:pt x="1953158" y="416967"/>
                  </a:lnTo>
                  <a:lnTo>
                    <a:pt x="1872691" y="402336"/>
                  </a:lnTo>
                  <a:lnTo>
                    <a:pt x="1894637" y="314554"/>
                  </a:lnTo>
                  <a:lnTo>
                    <a:pt x="1938528" y="241402"/>
                  </a:lnTo>
                  <a:lnTo>
                    <a:pt x="1843430" y="241402"/>
                  </a:lnTo>
                  <a:lnTo>
                    <a:pt x="1799539" y="395021"/>
                  </a:lnTo>
                  <a:lnTo>
                    <a:pt x="1719072" y="519379"/>
                  </a:lnTo>
                  <a:lnTo>
                    <a:pt x="1616659" y="636423"/>
                  </a:lnTo>
                  <a:lnTo>
                    <a:pt x="1506931" y="694944"/>
                  </a:lnTo>
                  <a:lnTo>
                    <a:pt x="1389888" y="760781"/>
                  </a:lnTo>
                  <a:lnTo>
                    <a:pt x="1316736" y="680314"/>
                  </a:lnTo>
                  <a:lnTo>
                    <a:pt x="1243584" y="607162"/>
                  </a:lnTo>
                  <a:lnTo>
                    <a:pt x="1148486" y="519379"/>
                  </a:lnTo>
                  <a:lnTo>
                    <a:pt x="1097280" y="438912"/>
                  </a:lnTo>
                  <a:lnTo>
                    <a:pt x="1075334" y="373075"/>
                  </a:lnTo>
                  <a:lnTo>
                    <a:pt x="1068019" y="351130"/>
                  </a:lnTo>
                  <a:lnTo>
                    <a:pt x="1163117" y="292608"/>
                  </a:lnTo>
                  <a:lnTo>
                    <a:pt x="1214323" y="190195"/>
                  </a:lnTo>
                  <a:lnTo>
                    <a:pt x="1265530" y="109728"/>
                  </a:lnTo>
                  <a:lnTo>
                    <a:pt x="1375258" y="36576"/>
                  </a:lnTo>
                  <a:lnTo>
                    <a:pt x="1324051" y="7315"/>
                  </a:lnTo>
                  <a:lnTo>
                    <a:pt x="1228954" y="80467"/>
                  </a:lnTo>
                  <a:lnTo>
                    <a:pt x="1141171" y="197511"/>
                  </a:lnTo>
                  <a:lnTo>
                    <a:pt x="1053389" y="270663"/>
                  </a:lnTo>
                  <a:lnTo>
                    <a:pt x="1002182" y="219456"/>
                  </a:lnTo>
                  <a:lnTo>
                    <a:pt x="958291" y="153619"/>
                  </a:lnTo>
                  <a:lnTo>
                    <a:pt x="885139" y="80467"/>
                  </a:lnTo>
                  <a:lnTo>
                    <a:pt x="753466" y="14631"/>
                  </a:lnTo>
                  <a:lnTo>
                    <a:pt x="716890" y="0"/>
                  </a:lnTo>
                  <a:lnTo>
                    <a:pt x="665683" y="29261"/>
                  </a:lnTo>
                  <a:lnTo>
                    <a:pt x="753466" y="80467"/>
                  </a:lnTo>
                  <a:lnTo>
                    <a:pt x="877824" y="182880"/>
                  </a:lnTo>
                  <a:lnTo>
                    <a:pt x="943661" y="270663"/>
                  </a:lnTo>
                  <a:lnTo>
                    <a:pt x="980237" y="358445"/>
                  </a:lnTo>
                  <a:lnTo>
                    <a:pt x="1031443" y="526695"/>
                  </a:lnTo>
                  <a:lnTo>
                    <a:pt x="848563" y="504749"/>
                  </a:lnTo>
                  <a:lnTo>
                    <a:pt x="709574" y="512064"/>
                  </a:lnTo>
                  <a:lnTo>
                    <a:pt x="577901" y="563271"/>
                  </a:lnTo>
                  <a:lnTo>
                    <a:pt x="468173" y="614477"/>
                  </a:lnTo>
                  <a:lnTo>
                    <a:pt x="402336" y="636423"/>
                  </a:lnTo>
                  <a:lnTo>
                    <a:pt x="351130" y="577901"/>
                  </a:lnTo>
                  <a:lnTo>
                    <a:pt x="248717" y="446227"/>
                  </a:lnTo>
                  <a:lnTo>
                    <a:pt x="168250" y="336499"/>
                  </a:lnTo>
                  <a:lnTo>
                    <a:pt x="124358" y="241402"/>
                  </a:lnTo>
                  <a:lnTo>
                    <a:pt x="36576" y="234087"/>
                  </a:lnTo>
                  <a:lnTo>
                    <a:pt x="58522" y="270663"/>
                  </a:lnTo>
                  <a:lnTo>
                    <a:pt x="21946" y="277978"/>
                  </a:lnTo>
                  <a:lnTo>
                    <a:pt x="0" y="321869"/>
                  </a:lnTo>
                  <a:lnTo>
                    <a:pt x="65837" y="336499"/>
                  </a:lnTo>
                  <a:lnTo>
                    <a:pt x="160934" y="431597"/>
                  </a:lnTo>
                  <a:lnTo>
                    <a:pt x="226771" y="534010"/>
                  </a:lnTo>
                  <a:lnTo>
                    <a:pt x="256032" y="629107"/>
                  </a:lnTo>
                  <a:lnTo>
                    <a:pt x="277978" y="702259"/>
                  </a:lnTo>
                  <a:lnTo>
                    <a:pt x="204826" y="797357"/>
                  </a:lnTo>
                  <a:lnTo>
                    <a:pt x="146304" y="833933"/>
                  </a:lnTo>
                  <a:lnTo>
                    <a:pt x="7315" y="885139"/>
                  </a:lnTo>
                  <a:lnTo>
                    <a:pt x="21946" y="950976"/>
                  </a:lnTo>
                  <a:lnTo>
                    <a:pt x="131674" y="914400"/>
                  </a:lnTo>
                  <a:lnTo>
                    <a:pt x="87782" y="1016813"/>
                  </a:lnTo>
                  <a:lnTo>
                    <a:pt x="146304" y="1016813"/>
                  </a:lnTo>
                  <a:lnTo>
                    <a:pt x="190195" y="921715"/>
                  </a:lnTo>
                  <a:lnTo>
                    <a:pt x="263347" y="833933"/>
                  </a:lnTo>
                  <a:lnTo>
                    <a:pt x="395021" y="716890"/>
                  </a:lnTo>
                  <a:lnTo>
                    <a:pt x="614477" y="643738"/>
                  </a:lnTo>
                  <a:lnTo>
                    <a:pt x="790042" y="614477"/>
                  </a:lnTo>
                  <a:lnTo>
                    <a:pt x="943661" y="614477"/>
                  </a:lnTo>
                  <a:lnTo>
                    <a:pt x="1089965" y="651053"/>
                  </a:lnTo>
                  <a:lnTo>
                    <a:pt x="1192378" y="724205"/>
                  </a:lnTo>
                  <a:lnTo>
                    <a:pt x="1243584" y="833933"/>
                  </a:lnTo>
                  <a:lnTo>
                    <a:pt x="1258214" y="987552"/>
                  </a:lnTo>
                  <a:lnTo>
                    <a:pt x="1243584" y="1119226"/>
                  </a:lnTo>
                  <a:lnTo>
                    <a:pt x="1163117" y="1280160"/>
                  </a:lnTo>
                  <a:lnTo>
                    <a:pt x="1075334" y="1441095"/>
                  </a:lnTo>
                  <a:lnTo>
                    <a:pt x="994867" y="1602029"/>
                  </a:lnTo>
                  <a:lnTo>
                    <a:pt x="950976" y="1762963"/>
                  </a:lnTo>
                  <a:lnTo>
                    <a:pt x="950976" y="1931213"/>
                  </a:lnTo>
                  <a:lnTo>
                    <a:pt x="1009498" y="2033626"/>
                  </a:lnTo>
                  <a:lnTo>
                    <a:pt x="1089965" y="2150669"/>
                  </a:lnTo>
                  <a:lnTo>
                    <a:pt x="1228954" y="2326234"/>
                  </a:lnTo>
                  <a:lnTo>
                    <a:pt x="1345997" y="2479853"/>
                  </a:lnTo>
                  <a:lnTo>
                    <a:pt x="1389888" y="2655418"/>
                  </a:lnTo>
                  <a:lnTo>
                    <a:pt x="1397203" y="2772461"/>
                  </a:lnTo>
                  <a:lnTo>
                    <a:pt x="1367942" y="2940711"/>
                  </a:lnTo>
                  <a:lnTo>
                    <a:pt x="1316736" y="3138221"/>
                  </a:lnTo>
                  <a:lnTo>
                    <a:pt x="1250899" y="3335731"/>
                  </a:lnTo>
                  <a:lnTo>
                    <a:pt x="1199693" y="3445459"/>
                  </a:lnTo>
                  <a:lnTo>
                    <a:pt x="1141171" y="3503981"/>
                  </a:lnTo>
                  <a:lnTo>
                    <a:pt x="1068019" y="3533242"/>
                  </a:lnTo>
                  <a:lnTo>
                    <a:pt x="943661" y="3577133"/>
                  </a:ln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cxnSp>
          <p:nvCxnSpPr>
            <p:cNvPr id="459" name="Straight Connector 458">
              <a:extLst>
                <a:ext uri="{FF2B5EF4-FFF2-40B4-BE49-F238E27FC236}">
                  <a16:creationId xmlns:a16="http://schemas.microsoft.com/office/drawing/2014/main" id="{FD190715-7A8C-B902-75C7-BB8379174EE1}"/>
                </a:ext>
              </a:extLst>
            </p:cNvPr>
            <p:cNvCxnSpPr>
              <a:stCxn id="7" idx="0"/>
              <a:endCxn id="7" idx="1"/>
            </p:cNvCxnSpPr>
            <p:nvPr/>
          </p:nvCxnSpPr>
          <p:spPr>
            <a:xfrm flipH="1">
              <a:off x="2151979" y="2846387"/>
              <a:ext cx="5661" cy="2170849"/>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60" name="Freeform 469">
              <a:extLst>
                <a:ext uri="{FF2B5EF4-FFF2-40B4-BE49-F238E27FC236}">
                  <a16:creationId xmlns:a16="http://schemas.microsoft.com/office/drawing/2014/main" id="{B7D90EC0-5FDA-797E-7CEA-0E9F9A49C63E}"/>
                </a:ext>
              </a:extLst>
            </p:cNvPr>
            <p:cNvSpPr/>
            <p:nvPr/>
          </p:nvSpPr>
          <p:spPr>
            <a:xfrm>
              <a:off x="2154753" y="3836436"/>
              <a:ext cx="461527" cy="285570"/>
            </a:xfrm>
            <a:custGeom>
              <a:avLst/>
              <a:gdLst>
                <a:gd name="connsiteX0" fmla="*/ 0 w 461527"/>
                <a:gd name="connsiteY0" fmla="*/ 285570 h 285570"/>
                <a:gd name="connsiteX1" fmla="*/ 92306 w 461527"/>
                <a:gd name="connsiteY1" fmla="*/ 268263 h 285570"/>
                <a:gd name="connsiteX2" fmla="*/ 233648 w 461527"/>
                <a:gd name="connsiteY2" fmla="*/ 227879 h 285570"/>
                <a:gd name="connsiteX3" fmla="*/ 357684 w 461527"/>
                <a:gd name="connsiteY3" fmla="*/ 170188 h 285570"/>
                <a:gd name="connsiteX4" fmla="*/ 447104 w 461527"/>
                <a:gd name="connsiteY4" fmla="*/ 126920 h 285570"/>
                <a:gd name="connsiteX5" fmla="*/ 461527 w 461527"/>
                <a:gd name="connsiteY5" fmla="*/ 109613 h 285570"/>
                <a:gd name="connsiteX6" fmla="*/ 383644 w 461527"/>
                <a:gd name="connsiteY6" fmla="*/ 0 h 285570"/>
                <a:gd name="connsiteX7" fmla="*/ 294224 w 461527"/>
                <a:gd name="connsiteY7" fmla="*/ 51922 h 285570"/>
                <a:gd name="connsiteX8" fmla="*/ 193265 w 461527"/>
                <a:gd name="connsiteY8" fmla="*/ 98075 h 285570"/>
                <a:gd name="connsiteX9" fmla="*/ 100959 w 461527"/>
                <a:gd name="connsiteY9" fmla="*/ 129805 h 285570"/>
                <a:gd name="connsiteX10" fmla="*/ 25961 w 461527"/>
                <a:gd name="connsiteY10" fmla="*/ 155765 h 285570"/>
                <a:gd name="connsiteX11" fmla="*/ 0 w 461527"/>
                <a:gd name="connsiteY11" fmla="*/ 161535 h 285570"/>
                <a:gd name="connsiteX12" fmla="*/ 0 w 461527"/>
                <a:gd name="connsiteY12" fmla="*/ 285570 h 285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61527" h="285570">
                  <a:moveTo>
                    <a:pt x="0" y="285570"/>
                  </a:moveTo>
                  <a:lnTo>
                    <a:pt x="92306" y="268263"/>
                  </a:lnTo>
                  <a:lnTo>
                    <a:pt x="233648" y="227879"/>
                  </a:lnTo>
                  <a:lnTo>
                    <a:pt x="357684" y="170188"/>
                  </a:lnTo>
                  <a:lnTo>
                    <a:pt x="447104" y="126920"/>
                  </a:lnTo>
                  <a:lnTo>
                    <a:pt x="461527" y="109613"/>
                  </a:lnTo>
                  <a:lnTo>
                    <a:pt x="383644" y="0"/>
                  </a:lnTo>
                  <a:lnTo>
                    <a:pt x="294224" y="51922"/>
                  </a:lnTo>
                  <a:lnTo>
                    <a:pt x="193265" y="98075"/>
                  </a:lnTo>
                  <a:lnTo>
                    <a:pt x="100959" y="129805"/>
                  </a:lnTo>
                  <a:lnTo>
                    <a:pt x="25961" y="155765"/>
                  </a:lnTo>
                  <a:lnTo>
                    <a:pt x="0" y="161535"/>
                  </a:lnTo>
                  <a:cubicBezTo>
                    <a:pt x="962" y="205764"/>
                    <a:pt x="1923" y="249994"/>
                    <a:pt x="0" y="285570"/>
                  </a:cubicBezTo>
                  <a:close/>
                </a:path>
              </a:pathLst>
            </a:custGeom>
            <a:solidFill>
              <a:schemeClr val="tx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461" name="Freeform 470">
              <a:extLst>
                <a:ext uri="{FF2B5EF4-FFF2-40B4-BE49-F238E27FC236}">
                  <a16:creationId xmlns:a16="http://schemas.microsoft.com/office/drawing/2014/main" id="{53E0F0A3-A0A0-AA2C-6A41-77A3CE83AE0C}"/>
                </a:ext>
              </a:extLst>
            </p:cNvPr>
            <p:cNvSpPr/>
            <p:nvPr/>
          </p:nvSpPr>
          <p:spPr>
            <a:xfrm>
              <a:off x="1282736" y="3421068"/>
              <a:ext cx="1501242" cy="335826"/>
            </a:xfrm>
            <a:custGeom>
              <a:avLst/>
              <a:gdLst>
                <a:gd name="connsiteX0" fmla="*/ 1505731 w 1537461"/>
                <a:gd name="connsiteY0" fmla="*/ 366337 h 366337"/>
                <a:gd name="connsiteX1" fmla="*/ 1537461 w 1537461"/>
                <a:gd name="connsiteY1" fmla="*/ 276916 h 366337"/>
                <a:gd name="connsiteX2" fmla="*/ 1528807 w 1537461"/>
                <a:gd name="connsiteY2" fmla="*/ 219225 h 366337"/>
                <a:gd name="connsiteX3" fmla="*/ 1499962 w 1537461"/>
                <a:gd name="connsiteY3" fmla="*/ 175957 h 366337"/>
                <a:gd name="connsiteX4" fmla="*/ 1424964 w 1537461"/>
                <a:gd name="connsiteY4" fmla="*/ 144227 h 366337"/>
                <a:gd name="connsiteX5" fmla="*/ 1286506 w 1537461"/>
                <a:gd name="connsiteY5" fmla="*/ 118266 h 366337"/>
                <a:gd name="connsiteX6" fmla="*/ 1113433 w 1537461"/>
                <a:gd name="connsiteY6" fmla="*/ 115382 h 366337"/>
                <a:gd name="connsiteX7" fmla="*/ 957668 w 1537461"/>
                <a:gd name="connsiteY7" fmla="*/ 126920 h 366337"/>
                <a:gd name="connsiteX8" fmla="*/ 764404 w 1537461"/>
                <a:gd name="connsiteY8" fmla="*/ 155765 h 366337"/>
                <a:gd name="connsiteX9" fmla="*/ 562486 w 1537461"/>
                <a:gd name="connsiteY9" fmla="*/ 161534 h 366337"/>
                <a:gd name="connsiteX10" fmla="*/ 360568 w 1537461"/>
                <a:gd name="connsiteY10" fmla="*/ 147112 h 366337"/>
                <a:gd name="connsiteX11" fmla="*/ 239417 w 1537461"/>
                <a:gd name="connsiteY11" fmla="*/ 121151 h 366337"/>
                <a:gd name="connsiteX12" fmla="*/ 184611 w 1537461"/>
                <a:gd name="connsiteY12" fmla="*/ 100959 h 366337"/>
                <a:gd name="connsiteX13" fmla="*/ 181726 w 1537461"/>
                <a:gd name="connsiteY13" fmla="*/ 0 h 366337"/>
                <a:gd name="connsiteX14" fmla="*/ 103843 w 1537461"/>
                <a:gd name="connsiteY14" fmla="*/ 11538 h 366337"/>
                <a:gd name="connsiteX15" fmla="*/ 8654 w 1537461"/>
                <a:gd name="connsiteY15" fmla="*/ 92305 h 366337"/>
                <a:gd name="connsiteX16" fmla="*/ 0 w 1537461"/>
                <a:gd name="connsiteY16" fmla="*/ 199034 h 366337"/>
                <a:gd name="connsiteX17" fmla="*/ 92305 w 1537461"/>
                <a:gd name="connsiteY17" fmla="*/ 265378 h 366337"/>
                <a:gd name="connsiteX18" fmla="*/ 291339 w 1537461"/>
                <a:gd name="connsiteY18" fmla="*/ 305762 h 366337"/>
                <a:gd name="connsiteX19" fmla="*/ 548063 w 1537461"/>
                <a:gd name="connsiteY19" fmla="*/ 331722 h 366337"/>
                <a:gd name="connsiteX20" fmla="*/ 761519 w 1537461"/>
                <a:gd name="connsiteY20" fmla="*/ 323069 h 366337"/>
                <a:gd name="connsiteX21" fmla="*/ 931707 w 1537461"/>
                <a:gd name="connsiteY21" fmla="*/ 294223 h 366337"/>
                <a:gd name="connsiteX22" fmla="*/ 1075934 w 1537461"/>
                <a:gd name="connsiteY22" fmla="*/ 274032 h 366337"/>
                <a:gd name="connsiteX23" fmla="*/ 1231700 w 1537461"/>
                <a:gd name="connsiteY23" fmla="*/ 253840 h 366337"/>
                <a:gd name="connsiteX24" fmla="*/ 1335543 w 1537461"/>
                <a:gd name="connsiteY24" fmla="*/ 256724 h 366337"/>
                <a:gd name="connsiteX25" fmla="*/ 1422079 w 1537461"/>
                <a:gd name="connsiteY25" fmla="*/ 265378 h 366337"/>
                <a:gd name="connsiteX26" fmla="*/ 1505731 w 1537461"/>
                <a:gd name="connsiteY26" fmla="*/ 366337 h 366337"/>
                <a:gd name="connsiteX0" fmla="*/ 1505731 w 1537461"/>
                <a:gd name="connsiteY0" fmla="*/ 366337 h 366337"/>
                <a:gd name="connsiteX1" fmla="*/ 1537461 w 1537461"/>
                <a:gd name="connsiteY1" fmla="*/ 276916 h 366337"/>
                <a:gd name="connsiteX2" fmla="*/ 1528807 w 1537461"/>
                <a:gd name="connsiteY2" fmla="*/ 219225 h 366337"/>
                <a:gd name="connsiteX3" fmla="*/ 1499962 w 1537461"/>
                <a:gd name="connsiteY3" fmla="*/ 175957 h 366337"/>
                <a:gd name="connsiteX4" fmla="*/ 1424964 w 1537461"/>
                <a:gd name="connsiteY4" fmla="*/ 144227 h 366337"/>
                <a:gd name="connsiteX5" fmla="*/ 1292275 w 1537461"/>
                <a:gd name="connsiteY5" fmla="*/ 105679 h 366337"/>
                <a:gd name="connsiteX6" fmla="*/ 1113433 w 1537461"/>
                <a:gd name="connsiteY6" fmla="*/ 115382 h 366337"/>
                <a:gd name="connsiteX7" fmla="*/ 957668 w 1537461"/>
                <a:gd name="connsiteY7" fmla="*/ 126920 h 366337"/>
                <a:gd name="connsiteX8" fmla="*/ 764404 w 1537461"/>
                <a:gd name="connsiteY8" fmla="*/ 155765 h 366337"/>
                <a:gd name="connsiteX9" fmla="*/ 562486 w 1537461"/>
                <a:gd name="connsiteY9" fmla="*/ 161534 h 366337"/>
                <a:gd name="connsiteX10" fmla="*/ 360568 w 1537461"/>
                <a:gd name="connsiteY10" fmla="*/ 147112 h 366337"/>
                <a:gd name="connsiteX11" fmla="*/ 239417 w 1537461"/>
                <a:gd name="connsiteY11" fmla="*/ 121151 h 366337"/>
                <a:gd name="connsiteX12" fmla="*/ 184611 w 1537461"/>
                <a:gd name="connsiteY12" fmla="*/ 100959 h 366337"/>
                <a:gd name="connsiteX13" fmla="*/ 181726 w 1537461"/>
                <a:gd name="connsiteY13" fmla="*/ 0 h 366337"/>
                <a:gd name="connsiteX14" fmla="*/ 103843 w 1537461"/>
                <a:gd name="connsiteY14" fmla="*/ 11538 h 366337"/>
                <a:gd name="connsiteX15" fmla="*/ 8654 w 1537461"/>
                <a:gd name="connsiteY15" fmla="*/ 92305 h 366337"/>
                <a:gd name="connsiteX16" fmla="*/ 0 w 1537461"/>
                <a:gd name="connsiteY16" fmla="*/ 199034 h 366337"/>
                <a:gd name="connsiteX17" fmla="*/ 92305 w 1537461"/>
                <a:gd name="connsiteY17" fmla="*/ 265378 h 366337"/>
                <a:gd name="connsiteX18" fmla="*/ 291339 w 1537461"/>
                <a:gd name="connsiteY18" fmla="*/ 305762 h 366337"/>
                <a:gd name="connsiteX19" fmla="*/ 548063 w 1537461"/>
                <a:gd name="connsiteY19" fmla="*/ 331722 h 366337"/>
                <a:gd name="connsiteX20" fmla="*/ 761519 w 1537461"/>
                <a:gd name="connsiteY20" fmla="*/ 323069 h 366337"/>
                <a:gd name="connsiteX21" fmla="*/ 931707 w 1537461"/>
                <a:gd name="connsiteY21" fmla="*/ 294223 h 366337"/>
                <a:gd name="connsiteX22" fmla="*/ 1075934 w 1537461"/>
                <a:gd name="connsiteY22" fmla="*/ 274032 h 366337"/>
                <a:gd name="connsiteX23" fmla="*/ 1231700 w 1537461"/>
                <a:gd name="connsiteY23" fmla="*/ 253840 h 366337"/>
                <a:gd name="connsiteX24" fmla="*/ 1335543 w 1537461"/>
                <a:gd name="connsiteY24" fmla="*/ 256724 h 366337"/>
                <a:gd name="connsiteX25" fmla="*/ 1422079 w 1537461"/>
                <a:gd name="connsiteY25" fmla="*/ 265378 h 366337"/>
                <a:gd name="connsiteX26" fmla="*/ 1505731 w 1537461"/>
                <a:gd name="connsiteY26" fmla="*/ 366337 h 366337"/>
                <a:gd name="connsiteX0" fmla="*/ 1505731 w 1537461"/>
                <a:gd name="connsiteY0" fmla="*/ 366337 h 366337"/>
                <a:gd name="connsiteX1" fmla="*/ 1537461 w 1537461"/>
                <a:gd name="connsiteY1" fmla="*/ 276916 h 366337"/>
                <a:gd name="connsiteX2" fmla="*/ 1528807 w 1537461"/>
                <a:gd name="connsiteY2" fmla="*/ 219225 h 366337"/>
                <a:gd name="connsiteX3" fmla="*/ 1499962 w 1537461"/>
                <a:gd name="connsiteY3" fmla="*/ 175957 h 366337"/>
                <a:gd name="connsiteX4" fmla="*/ 1424964 w 1537461"/>
                <a:gd name="connsiteY4" fmla="*/ 122202 h 366337"/>
                <a:gd name="connsiteX5" fmla="*/ 1292275 w 1537461"/>
                <a:gd name="connsiteY5" fmla="*/ 105679 h 366337"/>
                <a:gd name="connsiteX6" fmla="*/ 1113433 w 1537461"/>
                <a:gd name="connsiteY6" fmla="*/ 115382 h 366337"/>
                <a:gd name="connsiteX7" fmla="*/ 957668 w 1537461"/>
                <a:gd name="connsiteY7" fmla="*/ 126920 h 366337"/>
                <a:gd name="connsiteX8" fmla="*/ 764404 w 1537461"/>
                <a:gd name="connsiteY8" fmla="*/ 155765 h 366337"/>
                <a:gd name="connsiteX9" fmla="*/ 562486 w 1537461"/>
                <a:gd name="connsiteY9" fmla="*/ 161534 h 366337"/>
                <a:gd name="connsiteX10" fmla="*/ 360568 w 1537461"/>
                <a:gd name="connsiteY10" fmla="*/ 147112 h 366337"/>
                <a:gd name="connsiteX11" fmla="*/ 239417 w 1537461"/>
                <a:gd name="connsiteY11" fmla="*/ 121151 h 366337"/>
                <a:gd name="connsiteX12" fmla="*/ 184611 w 1537461"/>
                <a:gd name="connsiteY12" fmla="*/ 100959 h 366337"/>
                <a:gd name="connsiteX13" fmla="*/ 181726 w 1537461"/>
                <a:gd name="connsiteY13" fmla="*/ 0 h 366337"/>
                <a:gd name="connsiteX14" fmla="*/ 103843 w 1537461"/>
                <a:gd name="connsiteY14" fmla="*/ 11538 h 366337"/>
                <a:gd name="connsiteX15" fmla="*/ 8654 w 1537461"/>
                <a:gd name="connsiteY15" fmla="*/ 92305 h 366337"/>
                <a:gd name="connsiteX16" fmla="*/ 0 w 1537461"/>
                <a:gd name="connsiteY16" fmla="*/ 199034 h 366337"/>
                <a:gd name="connsiteX17" fmla="*/ 92305 w 1537461"/>
                <a:gd name="connsiteY17" fmla="*/ 265378 h 366337"/>
                <a:gd name="connsiteX18" fmla="*/ 291339 w 1537461"/>
                <a:gd name="connsiteY18" fmla="*/ 305762 h 366337"/>
                <a:gd name="connsiteX19" fmla="*/ 548063 w 1537461"/>
                <a:gd name="connsiteY19" fmla="*/ 331722 h 366337"/>
                <a:gd name="connsiteX20" fmla="*/ 761519 w 1537461"/>
                <a:gd name="connsiteY20" fmla="*/ 323069 h 366337"/>
                <a:gd name="connsiteX21" fmla="*/ 931707 w 1537461"/>
                <a:gd name="connsiteY21" fmla="*/ 294223 h 366337"/>
                <a:gd name="connsiteX22" fmla="*/ 1075934 w 1537461"/>
                <a:gd name="connsiteY22" fmla="*/ 274032 h 366337"/>
                <a:gd name="connsiteX23" fmla="*/ 1231700 w 1537461"/>
                <a:gd name="connsiteY23" fmla="*/ 253840 h 366337"/>
                <a:gd name="connsiteX24" fmla="*/ 1335543 w 1537461"/>
                <a:gd name="connsiteY24" fmla="*/ 256724 h 366337"/>
                <a:gd name="connsiteX25" fmla="*/ 1422079 w 1537461"/>
                <a:gd name="connsiteY25" fmla="*/ 265378 h 366337"/>
                <a:gd name="connsiteX26" fmla="*/ 1505731 w 1537461"/>
                <a:gd name="connsiteY26" fmla="*/ 366337 h 366337"/>
                <a:gd name="connsiteX0" fmla="*/ 1505731 w 1537461"/>
                <a:gd name="connsiteY0" fmla="*/ 366337 h 366337"/>
                <a:gd name="connsiteX1" fmla="*/ 1537461 w 1537461"/>
                <a:gd name="connsiteY1" fmla="*/ 276916 h 366337"/>
                <a:gd name="connsiteX2" fmla="*/ 1528807 w 1537461"/>
                <a:gd name="connsiteY2" fmla="*/ 219225 h 366337"/>
                <a:gd name="connsiteX3" fmla="*/ 1505731 w 1537461"/>
                <a:gd name="connsiteY3" fmla="*/ 163371 h 366337"/>
                <a:gd name="connsiteX4" fmla="*/ 1424964 w 1537461"/>
                <a:gd name="connsiteY4" fmla="*/ 122202 h 366337"/>
                <a:gd name="connsiteX5" fmla="*/ 1292275 w 1537461"/>
                <a:gd name="connsiteY5" fmla="*/ 105679 h 366337"/>
                <a:gd name="connsiteX6" fmla="*/ 1113433 w 1537461"/>
                <a:gd name="connsiteY6" fmla="*/ 115382 h 366337"/>
                <a:gd name="connsiteX7" fmla="*/ 957668 w 1537461"/>
                <a:gd name="connsiteY7" fmla="*/ 126920 h 366337"/>
                <a:gd name="connsiteX8" fmla="*/ 764404 w 1537461"/>
                <a:gd name="connsiteY8" fmla="*/ 155765 h 366337"/>
                <a:gd name="connsiteX9" fmla="*/ 562486 w 1537461"/>
                <a:gd name="connsiteY9" fmla="*/ 161534 h 366337"/>
                <a:gd name="connsiteX10" fmla="*/ 360568 w 1537461"/>
                <a:gd name="connsiteY10" fmla="*/ 147112 h 366337"/>
                <a:gd name="connsiteX11" fmla="*/ 239417 w 1537461"/>
                <a:gd name="connsiteY11" fmla="*/ 121151 h 366337"/>
                <a:gd name="connsiteX12" fmla="*/ 184611 w 1537461"/>
                <a:gd name="connsiteY12" fmla="*/ 100959 h 366337"/>
                <a:gd name="connsiteX13" fmla="*/ 181726 w 1537461"/>
                <a:gd name="connsiteY13" fmla="*/ 0 h 366337"/>
                <a:gd name="connsiteX14" fmla="*/ 103843 w 1537461"/>
                <a:gd name="connsiteY14" fmla="*/ 11538 h 366337"/>
                <a:gd name="connsiteX15" fmla="*/ 8654 w 1537461"/>
                <a:gd name="connsiteY15" fmla="*/ 92305 h 366337"/>
                <a:gd name="connsiteX16" fmla="*/ 0 w 1537461"/>
                <a:gd name="connsiteY16" fmla="*/ 199034 h 366337"/>
                <a:gd name="connsiteX17" fmla="*/ 92305 w 1537461"/>
                <a:gd name="connsiteY17" fmla="*/ 265378 h 366337"/>
                <a:gd name="connsiteX18" fmla="*/ 291339 w 1537461"/>
                <a:gd name="connsiteY18" fmla="*/ 305762 h 366337"/>
                <a:gd name="connsiteX19" fmla="*/ 548063 w 1537461"/>
                <a:gd name="connsiteY19" fmla="*/ 331722 h 366337"/>
                <a:gd name="connsiteX20" fmla="*/ 761519 w 1537461"/>
                <a:gd name="connsiteY20" fmla="*/ 323069 h 366337"/>
                <a:gd name="connsiteX21" fmla="*/ 931707 w 1537461"/>
                <a:gd name="connsiteY21" fmla="*/ 294223 h 366337"/>
                <a:gd name="connsiteX22" fmla="*/ 1075934 w 1537461"/>
                <a:gd name="connsiteY22" fmla="*/ 274032 h 366337"/>
                <a:gd name="connsiteX23" fmla="*/ 1231700 w 1537461"/>
                <a:gd name="connsiteY23" fmla="*/ 253840 h 366337"/>
                <a:gd name="connsiteX24" fmla="*/ 1335543 w 1537461"/>
                <a:gd name="connsiteY24" fmla="*/ 256724 h 366337"/>
                <a:gd name="connsiteX25" fmla="*/ 1422079 w 1537461"/>
                <a:gd name="connsiteY25" fmla="*/ 265378 h 366337"/>
                <a:gd name="connsiteX26" fmla="*/ 1505731 w 1537461"/>
                <a:gd name="connsiteY26" fmla="*/ 366337 h 366337"/>
                <a:gd name="connsiteX0" fmla="*/ 1505731 w 1537461"/>
                <a:gd name="connsiteY0" fmla="*/ 366337 h 366337"/>
                <a:gd name="connsiteX1" fmla="*/ 1537461 w 1537461"/>
                <a:gd name="connsiteY1" fmla="*/ 276916 h 366337"/>
                <a:gd name="connsiteX2" fmla="*/ 1537461 w 1537461"/>
                <a:gd name="connsiteY2" fmla="*/ 219224 h 366337"/>
                <a:gd name="connsiteX3" fmla="*/ 1505731 w 1537461"/>
                <a:gd name="connsiteY3" fmla="*/ 163371 h 366337"/>
                <a:gd name="connsiteX4" fmla="*/ 1424964 w 1537461"/>
                <a:gd name="connsiteY4" fmla="*/ 122202 h 366337"/>
                <a:gd name="connsiteX5" fmla="*/ 1292275 w 1537461"/>
                <a:gd name="connsiteY5" fmla="*/ 105679 h 366337"/>
                <a:gd name="connsiteX6" fmla="*/ 1113433 w 1537461"/>
                <a:gd name="connsiteY6" fmla="*/ 115382 h 366337"/>
                <a:gd name="connsiteX7" fmla="*/ 957668 w 1537461"/>
                <a:gd name="connsiteY7" fmla="*/ 126920 h 366337"/>
                <a:gd name="connsiteX8" fmla="*/ 764404 w 1537461"/>
                <a:gd name="connsiteY8" fmla="*/ 155765 h 366337"/>
                <a:gd name="connsiteX9" fmla="*/ 562486 w 1537461"/>
                <a:gd name="connsiteY9" fmla="*/ 161534 h 366337"/>
                <a:gd name="connsiteX10" fmla="*/ 360568 w 1537461"/>
                <a:gd name="connsiteY10" fmla="*/ 147112 h 366337"/>
                <a:gd name="connsiteX11" fmla="*/ 239417 w 1537461"/>
                <a:gd name="connsiteY11" fmla="*/ 121151 h 366337"/>
                <a:gd name="connsiteX12" fmla="*/ 184611 w 1537461"/>
                <a:gd name="connsiteY12" fmla="*/ 100959 h 366337"/>
                <a:gd name="connsiteX13" fmla="*/ 181726 w 1537461"/>
                <a:gd name="connsiteY13" fmla="*/ 0 h 366337"/>
                <a:gd name="connsiteX14" fmla="*/ 103843 w 1537461"/>
                <a:gd name="connsiteY14" fmla="*/ 11538 h 366337"/>
                <a:gd name="connsiteX15" fmla="*/ 8654 w 1537461"/>
                <a:gd name="connsiteY15" fmla="*/ 92305 h 366337"/>
                <a:gd name="connsiteX16" fmla="*/ 0 w 1537461"/>
                <a:gd name="connsiteY16" fmla="*/ 199034 h 366337"/>
                <a:gd name="connsiteX17" fmla="*/ 92305 w 1537461"/>
                <a:gd name="connsiteY17" fmla="*/ 265378 h 366337"/>
                <a:gd name="connsiteX18" fmla="*/ 291339 w 1537461"/>
                <a:gd name="connsiteY18" fmla="*/ 305762 h 366337"/>
                <a:gd name="connsiteX19" fmla="*/ 548063 w 1537461"/>
                <a:gd name="connsiteY19" fmla="*/ 331722 h 366337"/>
                <a:gd name="connsiteX20" fmla="*/ 761519 w 1537461"/>
                <a:gd name="connsiteY20" fmla="*/ 323069 h 366337"/>
                <a:gd name="connsiteX21" fmla="*/ 931707 w 1537461"/>
                <a:gd name="connsiteY21" fmla="*/ 294223 h 366337"/>
                <a:gd name="connsiteX22" fmla="*/ 1075934 w 1537461"/>
                <a:gd name="connsiteY22" fmla="*/ 274032 h 366337"/>
                <a:gd name="connsiteX23" fmla="*/ 1231700 w 1537461"/>
                <a:gd name="connsiteY23" fmla="*/ 253840 h 366337"/>
                <a:gd name="connsiteX24" fmla="*/ 1335543 w 1537461"/>
                <a:gd name="connsiteY24" fmla="*/ 256724 h 366337"/>
                <a:gd name="connsiteX25" fmla="*/ 1422079 w 1537461"/>
                <a:gd name="connsiteY25" fmla="*/ 265378 h 366337"/>
                <a:gd name="connsiteX26" fmla="*/ 1505731 w 1537461"/>
                <a:gd name="connsiteY26" fmla="*/ 366337 h 366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537461" h="366337">
                  <a:moveTo>
                    <a:pt x="1505731" y="366337"/>
                  </a:moveTo>
                  <a:lnTo>
                    <a:pt x="1537461" y="276916"/>
                  </a:lnTo>
                  <a:lnTo>
                    <a:pt x="1537461" y="219224"/>
                  </a:lnTo>
                  <a:lnTo>
                    <a:pt x="1505731" y="163371"/>
                  </a:lnTo>
                  <a:lnTo>
                    <a:pt x="1424964" y="122202"/>
                  </a:lnTo>
                  <a:lnTo>
                    <a:pt x="1292275" y="105679"/>
                  </a:lnTo>
                  <a:lnTo>
                    <a:pt x="1113433" y="115382"/>
                  </a:lnTo>
                  <a:lnTo>
                    <a:pt x="957668" y="126920"/>
                  </a:lnTo>
                  <a:lnTo>
                    <a:pt x="764404" y="155765"/>
                  </a:lnTo>
                  <a:lnTo>
                    <a:pt x="562486" y="161534"/>
                  </a:lnTo>
                  <a:lnTo>
                    <a:pt x="360568" y="147112"/>
                  </a:lnTo>
                  <a:lnTo>
                    <a:pt x="239417" y="121151"/>
                  </a:lnTo>
                  <a:lnTo>
                    <a:pt x="184611" y="100959"/>
                  </a:lnTo>
                  <a:cubicBezTo>
                    <a:pt x="183649" y="67306"/>
                    <a:pt x="182688" y="33653"/>
                    <a:pt x="181726" y="0"/>
                  </a:cubicBezTo>
                  <a:lnTo>
                    <a:pt x="103843" y="11538"/>
                  </a:lnTo>
                  <a:lnTo>
                    <a:pt x="8654" y="92305"/>
                  </a:lnTo>
                  <a:lnTo>
                    <a:pt x="0" y="199034"/>
                  </a:lnTo>
                  <a:lnTo>
                    <a:pt x="92305" y="265378"/>
                  </a:lnTo>
                  <a:lnTo>
                    <a:pt x="291339" y="305762"/>
                  </a:lnTo>
                  <a:lnTo>
                    <a:pt x="548063" y="331722"/>
                  </a:lnTo>
                  <a:lnTo>
                    <a:pt x="761519" y="323069"/>
                  </a:lnTo>
                  <a:lnTo>
                    <a:pt x="931707" y="294223"/>
                  </a:lnTo>
                  <a:lnTo>
                    <a:pt x="1075934" y="274032"/>
                  </a:lnTo>
                  <a:lnTo>
                    <a:pt x="1231700" y="253840"/>
                  </a:lnTo>
                  <a:lnTo>
                    <a:pt x="1335543" y="256724"/>
                  </a:lnTo>
                  <a:lnTo>
                    <a:pt x="1422079" y="265378"/>
                  </a:lnTo>
                  <a:lnTo>
                    <a:pt x="1505731" y="366337"/>
                  </a:lnTo>
                  <a:close/>
                </a:path>
              </a:pathLst>
            </a:custGeom>
            <a:solidFill>
              <a:schemeClr val="tx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462" name="Freeform 471">
              <a:extLst>
                <a:ext uri="{FF2B5EF4-FFF2-40B4-BE49-F238E27FC236}">
                  <a16:creationId xmlns:a16="http://schemas.microsoft.com/office/drawing/2014/main" id="{AE86F176-FA51-5F44-29C6-76AD4377C133}"/>
                </a:ext>
              </a:extLst>
            </p:cNvPr>
            <p:cNvSpPr/>
            <p:nvPr/>
          </p:nvSpPr>
          <p:spPr>
            <a:xfrm>
              <a:off x="2153348" y="3284546"/>
              <a:ext cx="72121" cy="136516"/>
            </a:xfrm>
            <a:custGeom>
              <a:avLst/>
              <a:gdLst>
                <a:gd name="connsiteX0" fmla="*/ 0 w 72121"/>
                <a:gd name="connsiteY0" fmla="*/ 136516 h 136516"/>
                <a:gd name="connsiteX1" fmla="*/ 72121 w 72121"/>
                <a:gd name="connsiteY1" fmla="*/ 108182 h 136516"/>
                <a:gd name="connsiteX2" fmla="*/ 69546 w 72121"/>
                <a:gd name="connsiteY2" fmla="*/ 0 h 136516"/>
                <a:gd name="connsiteX3" fmla="*/ 5151 w 72121"/>
                <a:gd name="connsiteY3" fmla="*/ 20606 h 136516"/>
                <a:gd name="connsiteX4" fmla="*/ 0 w 72121"/>
                <a:gd name="connsiteY4" fmla="*/ 136516 h 1365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21" h="136516">
                  <a:moveTo>
                    <a:pt x="0" y="136516"/>
                  </a:moveTo>
                  <a:lnTo>
                    <a:pt x="72121" y="108182"/>
                  </a:lnTo>
                  <a:cubicBezTo>
                    <a:pt x="71263" y="72121"/>
                    <a:pt x="70404" y="36061"/>
                    <a:pt x="69546" y="0"/>
                  </a:cubicBezTo>
                  <a:lnTo>
                    <a:pt x="5151" y="20606"/>
                  </a:lnTo>
                  <a:lnTo>
                    <a:pt x="0" y="136516"/>
                  </a:lnTo>
                  <a:close/>
                </a:path>
              </a:pathLst>
            </a:custGeom>
            <a:solidFill>
              <a:schemeClr val="tx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463" name="Freeform 472">
              <a:extLst>
                <a:ext uri="{FF2B5EF4-FFF2-40B4-BE49-F238E27FC236}">
                  <a16:creationId xmlns:a16="http://schemas.microsoft.com/office/drawing/2014/main" id="{69631AC5-EF96-A481-EAB9-FA69048E28E2}"/>
                </a:ext>
              </a:extLst>
            </p:cNvPr>
            <p:cNvSpPr/>
            <p:nvPr/>
          </p:nvSpPr>
          <p:spPr>
            <a:xfrm>
              <a:off x="1282736" y="2936816"/>
              <a:ext cx="1195159" cy="388942"/>
            </a:xfrm>
            <a:custGeom>
              <a:avLst/>
              <a:gdLst>
                <a:gd name="connsiteX0" fmla="*/ 1074098 w 1195159"/>
                <a:gd name="connsiteY0" fmla="*/ 388942 h 388942"/>
                <a:gd name="connsiteX1" fmla="*/ 1125613 w 1195159"/>
                <a:gd name="connsiteY1" fmla="*/ 363185 h 388942"/>
                <a:gd name="connsiteX2" fmla="*/ 1177129 w 1195159"/>
                <a:gd name="connsiteY2" fmla="*/ 306518 h 388942"/>
                <a:gd name="connsiteX3" fmla="*/ 1195159 w 1195159"/>
                <a:gd name="connsiteY3" fmla="*/ 244699 h 388942"/>
                <a:gd name="connsiteX4" fmla="*/ 1171977 w 1195159"/>
                <a:gd name="connsiteY4" fmla="*/ 193183 h 388942"/>
                <a:gd name="connsiteX5" fmla="*/ 1081825 w 1195159"/>
                <a:gd name="connsiteY5" fmla="*/ 167426 h 388942"/>
                <a:gd name="connsiteX6" fmla="*/ 886066 w 1195159"/>
                <a:gd name="connsiteY6" fmla="*/ 146820 h 388942"/>
                <a:gd name="connsiteX7" fmla="*/ 602731 w 1195159"/>
                <a:gd name="connsiteY7" fmla="*/ 139092 h 388942"/>
                <a:gd name="connsiteX8" fmla="*/ 412124 w 1195159"/>
                <a:gd name="connsiteY8" fmla="*/ 126213 h 388942"/>
                <a:gd name="connsiteX9" fmla="*/ 270456 w 1195159"/>
                <a:gd name="connsiteY9" fmla="*/ 108183 h 388942"/>
                <a:gd name="connsiteX10" fmla="*/ 180304 w 1195159"/>
                <a:gd name="connsiteY10" fmla="*/ 92728 h 388942"/>
                <a:gd name="connsiteX11" fmla="*/ 180304 w 1195159"/>
                <a:gd name="connsiteY11" fmla="*/ 0 h 388942"/>
                <a:gd name="connsiteX12" fmla="*/ 97879 w 1195159"/>
                <a:gd name="connsiteY12" fmla="*/ 2576 h 388942"/>
                <a:gd name="connsiteX13" fmla="*/ 36061 w 1195159"/>
                <a:gd name="connsiteY13" fmla="*/ 36061 h 388942"/>
                <a:gd name="connsiteX14" fmla="*/ 0 w 1195159"/>
                <a:gd name="connsiteY14" fmla="*/ 97880 h 388942"/>
                <a:gd name="connsiteX15" fmla="*/ 7727 w 1195159"/>
                <a:gd name="connsiteY15" fmla="*/ 180305 h 388942"/>
                <a:gd name="connsiteX16" fmla="*/ 66970 w 1195159"/>
                <a:gd name="connsiteY16" fmla="*/ 226669 h 388942"/>
                <a:gd name="connsiteX17" fmla="*/ 203486 w 1195159"/>
                <a:gd name="connsiteY17" fmla="*/ 255002 h 388942"/>
                <a:gd name="connsiteX18" fmla="*/ 401821 w 1195159"/>
                <a:gd name="connsiteY18" fmla="*/ 278184 h 388942"/>
                <a:gd name="connsiteX19" fmla="*/ 605307 w 1195159"/>
                <a:gd name="connsiteY19" fmla="*/ 283336 h 388942"/>
                <a:gd name="connsiteX20" fmla="*/ 741823 w 1195159"/>
                <a:gd name="connsiteY20" fmla="*/ 280760 h 388942"/>
                <a:gd name="connsiteX21" fmla="*/ 875763 w 1195159"/>
                <a:gd name="connsiteY21" fmla="*/ 285911 h 388942"/>
                <a:gd name="connsiteX22" fmla="*/ 983946 w 1195159"/>
                <a:gd name="connsiteY22" fmla="*/ 291063 h 388942"/>
                <a:gd name="connsiteX23" fmla="*/ 1068946 w 1195159"/>
                <a:gd name="connsiteY23" fmla="*/ 306518 h 388942"/>
                <a:gd name="connsiteX24" fmla="*/ 1074098 w 1195159"/>
                <a:gd name="connsiteY24" fmla="*/ 388942 h 388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5159" h="388942">
                  <a:moveTo>
                    <a:pt x="1074098" y="388942"/>
                  </a:moveTo>
                  <a:lnTo>
                    <a:pt x="1125613" y="363185"/>
                  </a:lnTo>
                  <a:lnTo>
                    <a:pt x="1177129" y="306518"/>
                  </a:lnTo>
                  <a:lnTo>
                    <a:pt x="1195159" y="244699"/>
                  </a:lnTo>
                  <a:lnTo>
                    <a:pt x="1171977" y="193183"/>
                  </a:lnTo>
                  <a:lnTo>
                    <a:pt x="1081825" y="167426"/>
                  </a:lnTo>
                  <a:lnTo>
                    <a:pt x="886066" y="146820"/>
                  </a:lnTo>
                  <a:lnTo>
                    <a:pt x="602731" y="139092"/>
                  </a:lnTo>
                  <a:lnTo>
                    <a:pt x="412124" y="126213"/>
                  </a:lnTo>
                  <a:lnTo>
                    <a:pt x="270456" y="108183"/>
                  </a:lnTo>
                  <a:lnTo>
                    <a:pt x="180304" y="92728"/>
                  </a:lnTo>
                  <a:lnTo>
                    <a:pt x="180304" y="0"/>
                  </a:lnTo>
                  <a:lnTo>
                    <a:pt x="97879" y="2576"/>
                  </a:lnTo>
                  <a:lnTo>
                    <a:pt x="36061" y="36061"/>
                  </a:lnTo>
                  <a:lnTo>
                    <a:pt x="0" y="97880"/>
                  </a:lnTo>
                  <a:lnTo>
                    <a:pt x="7727" y="180305"/>
                  </a:lnTo>
                  <a:lnTo>
                    <a:pt x="66970" y="226669"/>
                  </a:lnTo>
                  <a:lnTo>
                    <a:pt x="203486" y="255002"/>
                  </a:lnTo>
                  <a:lnTo>
                    <a:pt x="401821" y="278184"/>
                  </a:lnTo>
                  <a:lnTo>
                    <a:pt x="605307" y="283336"/>
                  </a:lnTo>
                  <a:lnTo>
                    <a:pt x="741823" y="280760"/>
                  </a:lnTo>
                  <a:lnTo>
                    <a:pt x="875763" y="285911"/>
                  </a:lnTo>
                  <a:lnTo>
                    <a:pt x="983946" y="291063"/>
                  </a:lnTo>
                  <a:lnTo>
                    <a:pt x="1068946" y="306518"/>
                  </a:lnTo>
                  <a:lnTo>
                    <a:pt x="1074098" y="388942"/>
                  </a:lnTo>
                  <a:close/>
                </a:path>
              </a:pathLst>
            </a:custGeom>
            <a:solidFill>
              <a:schemeClr val="tx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464" name="Freeform 473">
              <a:extLst>
                <a:ext uri="{FF2B5EF4-FFF2-40B4-BE49-F238E27FC236}">
                  <a16:creationId xmlns:a16="http://schemas.microsoft.com/office/drawing/2014/main" id="{6A67BBBB-D265-B0F5-2F4C-359F42A4C8CE}"/>
                </a:ext>
              </a:extLst>
            </p:cNvPr>
            <p:cNvSpPr/>
            <p:nvPr/>
          </p:nvSpPr>
          <p:spPr>
            <a:xfrm>
              <a:off x="2155667" y="2912143"/>
              <a:ext cx="264804" cy="285491"/>
            </a:xfrm>
            <a:custGeom>
              <a:avLst/>
              <a:gdLst>
                <a:gd name="connsiteX0" fmla="*/ 0 w 264804"/>
                <a:gd name="connsiteY0" fmla="*/ 0 h 285491"/>
                <a:gd name="connsiteX1" fmla="*/ 66201 w 264804"/>
                <a:gd name="connsiteY1" fmla="*/ 8275 h 285491"/>
                <a:gd name="connsiteX2" fmla="*/ 157227 w 264804"/>
                <a:gd name="connsiteY2" fmla="*/ 57925 h 285491"/>
                <a:gd name="connsiteX3" fmla="*/ 231703 w 264804"/>
                <a:gd name="connsiteY3" fmla="*/ 144814 h 285491"/>
                <a:gd name="connsiteX4" fmla="*/ 264804 w 264804"/>
                <a:gd name="connsiteY4" fmla="*/ 215152 h 285491"/>
                <a:gd name="connsiteX5" fmla="*/ 244116 w 264804"/>
                <a:gd name="connsiteY5" fmla="*/ 256528 h 285491"/>
                <a:gd name="connsiteX6" fmla="*/ 190328 w 264804"/>
                <a:gd name="connsiteY6" fmla="*/ 285491 h 285491"/>
                <a:gd name="connsiteX7" fmla="*/ 136539 w 264804"/>
                <a:gd name="connsiteY7" fmla="*/ 285491 h 285491"/>
                <a:gd name="connsiteX8" fmla="*/ 107576 w 264804"/>
                <a:gd name="connsiteY8" fmla="*/ 235840 h 285491"/>
                <a:gd name="connsiteX9" fmla="*/ 70338 w 264804"/>
                <a:gd name="connsiteY9" fmla="*/ 182052 h 285491"/>
                <a:gd name="connsiteX10" fmla="*/ 28963 w 264804"/>
                <a:gd name="connsiteY10" fmla="*/ 153089 h 285491"/>
                <a:gd name="connsiteX11" fmla="*/ 0 w 264804"/>
                <a:gd name="connsiteY11" fmla="*/ 140676 h 285491"/>
                <a:gd name="connsiteX12" fmla="*/ 0 w 264804"/>
                <a:gd name="connsiteY12" fmla="*/ 0 h 285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4804" h="285491">
                  <a:moveTo>
                    <a:pt x="0" y="0"/>
                  </a:moveTo>
                  <a:lnTo>
                    <a:pt x="66201" y="8275"/>
                  </a:lnTo>
                  <a:lnTo>
                    <a:pt x="157227" y="57925"/>
                  </a:lnTo>
                  <a:lnTo>
                    <a:pt x="231703" y="144814"/>
                  </a:lnTo>
                  <a:lnTo>
                    <a:pt x="264804" y="215152"/>
                  </a:lnTo>
                  <a:lnTo>
                    <a:pt x="244116" y="256528"/>
                  </a:lnTo>
                  <a:lnTo>
                    <a:pt x="190328" y="285491"/>
                  </a:lnTo>
                  <a:lnTo>
                    <a:pt x="136539" y="285491"/>
                  </a:lnTo>
                  <a:lnTo>
                    <a:pt x="107576" y="235840"/>
                  </a:lnTo>
                  <a:lnTo>
                    <a:pt x="70338" y="182052"/>
                  </a:lnTo>
                  <a:lnTo>
                    <a:pt x="28963" y="153089"/>
                  </a:lnTo>
                  <a:lnTo>
                    <a:pt x="0" y="140676"/>
                  </a:lnTo>
                  <a:lnTo>
                    <a:pt x="0" y="0"/>
                  </a:lnTo>
                  <a:close/>
                </a:path>
              </a:pathLst>
            </a:custGeom>
            <a:solidFill>
              <a:schemeClr val="tx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465" name="Freeform 474">
              <a:extLst>
                <a:ext uri="{FF2B5EF4-FFF2-40B4-BE49-F238E27FC236}">
                  <a16:creationId xmlns:a16="http://schemas.microsoft.com/office/drawing/2014/main" id="{330DD342-6C3F-130C-D54E-47AFC5AA27FF}"/>
                </a:ext>
              </a:extLst>
            </p:cNvPr>
            <p:cNvSpPr/>
            <p:nvPr/>
          </p:nvSpPr>
          <p:spPr>
            <a:xfrm>
              <a:off x="2296344" y="3114883"/>
              <a:ext cx="111714" cy="86889"/>
            </a:xfrm>
            <a:custGeom>
              <a:avLst/>
              <a:gdLst>
                <a:gd name="connsiteX0" fmla="*/ 111714 w 111714"/>
                <a:gd name="connsiteY0" fmla="*/ 0 h 86889"/>
                <a:gd name="connsiteX1" fmla="*/ 28963 w 111714"/>
                <a:gd name="connsiteY1" fmla="*/ 37238 h 86889"/>
                <a:gd name="connsiteX2" fmla="*/ 0 w 111714"/>
                <a:gd name="connsiteY2" fmla="*/ 86889 h 86889"/>
                <a:gd name="connsiteX3" fmla="*/ 0 w 111714"/>
                <a:gd name="connsiteY3" fmla="*/ 86889 h 86889"/>
              </a:gdLst>
              <a:ahLst/>
              <a:cxnLst>
                <a:cxn ang="0">
                  <a:pos x="connsiteX0" y="connsiteY0"/>
                </a:cxn>
                <a:cxn ang="0">
                  <a:pos x="connsiteX1" y="connsiteY1"/>
                </a:cxn>
                <a:cxn ang="0">
                  <a:pos x="connsiteX2" y="connsiteY2"/>
                </a:cxn>
                <a:cxn ang="0">
                  <a:pos x="connsiteX3" y="connsiteY3"/>
                </a:cxn>
              </a:cxnLst>
              <a:rect l="l" t="t" r="r" b="b"/>
              <a:pathLst>
                <a:path w="111714" h="86889">
                  <a:moveTo>
                    <a:pt x="111714" y="0"/>
                  </a:moveTo>
                  <a:lnTo>
                    <a:pt x="28963" y="37238"/>
                  </a:lnTo>
                  <a:lnTo>
                    <a:pt x="0" y="86889"/>
                  </a:lnTo>
                  <a:lnTo>
                    <a:pt x="0" y="86889"/>
                  </a:lnTo>
                </a:path>
              </a:pathLst>
            </a:custGeom>
            <a:solidFill>
              <a:schemeClr val="tx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466" name="Freeform 475">
              <a:extLst>
                <a:ext uri="{FF2B5EF4-FFF2-40B4-BE49-F238E27FC236}">
                  <a16:creationId xmlns:a16="http://schemas.microsoft.com/office/drawing/2014/main" id="{0A83D267-A804-8F60-E419-4F8C47FFD629}"/>
                </a:ext>
              </a:extLst>
            </p:cNvPr>
            <p:cNvSpPr/>
            <p:nvPr/>
          </p:nvSpPr>
          <p:spPr>
            <a:xfrm>
              <a:off x="1427704" y="3537500"/>
              <a:ext cx="87783" cy="135331"/>
            </a:xfrm>
            <a:custGeom>
              <a:avLst/>
              <a:gdLst>
                <a:gd name="connsiteX0" fmla="*/ 87783 w 87783"/>
                <a:gd name="connsiteY0" fmla="*/ 0 h 135331"/>
                <a:gd name="connsiteX1" fmla="*/ 29261 w 87783"/>
                <a:gd name="connsiteY1" fmla="*/ 25603 h 135331"/>
                <a:gd name="connsiteX2" fmla="*/ 7315 w 87783"/>
                <a:gd name="connsiteY2" fmla="*/ 65837 h 135331"/>
                <a:gd name="connsiteX3" fmla="*/ 0 w 87783"/>
                <a:gd name="connsiteY3" fmla="*/ 95098 h 135331"/>
                <a:gd name="connsiteX4" fmla="*/ 7315 w 87783"/>
                <a:gd name="connsiteY4" fmla="*/ 135331 h 135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783" h="135331">
                  <a:moveTo>
                    <a:pt x="87783" y="0"/>
                  </a:moveTo>
                  <a:lnTo>
                    <a:pt x="29261" y="25603"/>
                  </a:lnTo>
                  <a:lnTo>
                    <a:pt x="7315" y="65837"/>
                  </a:lnTo>
                  <a:lnTo>
                    <a:pt x="0" y="95098"/>
                  </a:lnTo>
                  <a:lnTo>
                    <a:pt x="7315" y="135331"/>
                  </a:lnTo>
                </a:path>
              </a:pathLst>
            </a:cu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467" name="Freeform 476">
              <a:extLst>
                <a:ext uri="{FF2B5EF4-FFF2-40B4-BE49-F238E27FC236}">
                  <a16:creationId xmlns:a16="http://schemas.microsoft.com/office/drawing/2014/main" id="{7E22CDA4-20A5-0E43-7E96-EA3FB7CD0BD3}"/>
                </a:ext>
              </a:extLst>
            </p:cNvPr>
            <p:cNvSpPr/>
            <p:nvPr/>
          </p:nvSpPr>
          <p:spPr>
            <a:xfrm>
              <a:off x="1580104" y="3563718"/>
              <a:ext cx="87783" cy="135331"/>
            </a:xfrm>
            <a:custGeom>
              <a:avLst/>
              <a:gdLst>
                <a:gd name="connsiteX0" fmla="*/ 87783 w 87783"/>
                <a:gd name="connsiteY0" fmla="*/ 0 h 135331"/>
                <a:gd name="connsiteX1" fmla="*/ 29261 w 87783"/>
                <a:gd name="connsiteY1" fmla="*/ 25603 h 135331"/>
                <a:gd name="connsiteX2" fmla="*/ 7315 w 87783"/>
                <a:gd name="connsiteY2" fmla="*/ 65837 h 135331"/>
                <a:gd name="connsiteX3" fmla="*/ 0 w 87783"/>
                <a:gd name="connsiteY3" fmla="*/ 95098 h 135331"/>
                <a:gd name="connsiteX4" fmla="*/ 7315 w 87783"/>
                <a:gd name="connsiteY4" fmla="*/ 135331 h 135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783" h="135331">
                  <a:moveTo>
                    <a:pt x="87783" y="0"/>
                  </a:moveTo>
                  <a:lnTo>
                    <a:pt x="29261" y="25603"/>
                  </a:lnTo>
                  <a:lnTo>
                    <a:pt x="7315" y="65837"/>
                  </a:lnTo>
                  <a:lnTo>
                    <a:pt x="0" y="95098"/>
                  </a:lnTo>
                  <a:lnTo>
                    <a:pt x="7315" y="135331"/>
                  </a:lnTo>
                </a:path>
              </a:pathLst>
            </a:cu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468" name="Freeform 477">
              <a:extLst>
                <a:ext uri="{FF2B5EF4-FFF2-40B4-BE49-F238E27FC236}">
                  <a16:creationId xmlns:a16="http://schemas.microsoft.com/office/drawing/2014/main" id="{CA5245F8-5DF1-A898-7256-171456E888F6}"/>
                </a:ext>
              </a:extLst>
            </p:cNvPr>
            <p:cNvSpPr/>
            <p:nvPr/>
          </p:nvSpPr>
          <p:spPr>
            <a:xfrm rot="-240000">
              <a:off x="1728237" y="3576511"/>
              <a:ext cx="87783" cy="135331"/>
            </a:xfrm>
            <a:custGeom>
              <a:avLst/>
              <a:gdLst>
                <a:gd name="connsiteX0" fmla="*/ 87783 w 87783"/>
                <a:gd name="connsiteY0" fmla="*/ 0 h 135331"/>
                <a:gd name="connsiteX1" fmla="*/ 29261 w 87783"/>
                <a:gd name="connsiteY1" fmla="*/ 25603 h 135331"/>
                <a:gd name="connsiteX2" fmla="*/ 7315 w 87783"/>
                <a:gd name="connsiteY2" fmla="*/ 65837 h 135331"/>
                <a:gd name="connsiteX3" fmla="*/ 0 w 87783"/>
                <a:gd name="connsiteY3" fmla="*/ 95098 h 135331"/>
                <a:gd name="connsiteX4" fmla="*/ 7315 w 87783"/>
                <a:gd name="connsiteY4" fmla="*/ 135331 h 135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783" h="135331">
                  <a:moveTo>
                    <a:pt x="87783" y="0"/>
                  </a:moveTo>
                  <a:lnTo>
                    <a:pt x="29261" y="25603"/>
                  </a:lnTo>
                  <a:lnTo>
                    <a:pt x="7315" y="65837"/>
                  </a:lnTo>
                  <a:lnTo>
                    <a:pt x="0" y="95098"/>
                  </a:lnTo>
                  <a:lnTo>
                    <a:pt x="7315" y="135331"/>
                  </a:lnTo>
                </a:path>
              </a:pathLst>
            </a:cu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469" name="Freeform 478">
              <a:extLst>
                <a:ext uri="{FF2B5EF4-FFF2-40B4-BE49-F238E27FC236}">
                  <a16:creationId xmlns:a16="http://schemas.microsoft.com/office/drawing/2014/main" id="{AD59F764-045B-CCF2-A827-CB24C3D78412}"/>
                </a:ext>
              </a:extLst>
            </p:cNvPr>
            <p:cNvSpPr/>
            <p:nvPr/>
          </p:nvSpPr>
          <p:spPr>
            <a:xfrm rot="-420000">
              <a:off x="1869054" y="3581390"/>
              <a:ext cx="87783" cy="135331"/>
            </a:xfrm>
            <a:custGeom>
              <a:avLst/>
              <a:gdLst>
                <a:gd name="connsiteX0" fmla="*/ 87783 w 87783"/>
                <a:gd name="connsiteY0" fmla="*/ 0 h 135331"/>
                <a:gd name="connsiteX1" fmla="*/ 29261 w 87783"/>
                <a:gd name="connsiteY1" fmla="*/ 25603 h 135331"/>
                <a:gd name="connsiteX2" fmla="*/ 7315 w 87783"/>
                <a:gd name="connsiteY2" fmla="*/ 65837 h 135331"/>
                <a:gd name="connsiteX3" fmla="*/ 0 w 87783"/>
                <a:gd name="connsiteY3" fmla="*/ 95098 h 135331"/>
                <a:gd name="connsiteX4" fmla="*/ 7315 w 87783"/>
                <a:gd name="connsiteY4" fmla="*/ 135331 h 135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783" h="135331">
                  <a:moveTo>
                    <a:pt x="87783" y="0"/>
                  </a:moveTo>
                  <a:lnTo>
                    <a:pt x="29261" y="25603"/>
                  </a:lnTo>
                  <a:lnTo>
                    <a:pt x="7315" y="65837"/>
                  </a:lnTo>
                  <a:lnTo>
                    <a:pt x="0" y="95098"/>
                  </a:lnTo>
                  <a:lnTo>
                    <a:pt x="7315" y="135331"/>
                  </a:lnTo>
                </a:path>
              </a:pathLst>
            </a:cu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470" name="Freeform 479">
              <a:extLst>
                <a:ext uri="{FF2B5EF4-FFF2-40B4-BE49-F238E27FC236}">
                  <a16:creationId xmlns:a16="http://schemas.microsoft.com/office/drawing/2014/main" id="{57EE73C5-8238-EB51-13FD-AED1D8CEA521}"/>
                </a:ext>
              </a:extLst>
            </p:cNvPr>
            <p:cNvSpPr/>
            <p:nvPr/>
          </p:nvSpPr>
          <p:spPr>
            <a:xfrm>
              <a:off x="2042790" y="3563708"/>
              <a:ext cx="32919" cy="146304"/>
            </a:xfrm>
            <a:custGeom>
              <a:avLst/>
              <a:gdLst>
                <a:gd name="connsiteX0" fmla="*/ 32919 w 32919"/>
                <a:gd name="connsiteY0" fmla="*/ 0 h 146304"/>
                <a:gd name="connsiteX1" fmla="*/ 0 w 32919"/>
                <a:gd name="connsiteY1" fmla="*/ 51207 h 146304"/>
                <a:gd name="connsiteX2" fmla="*/ 0 w 32919"/>
                <a:gd name="connsiteY2" fmla="*/ 87783 h 146304"/>
                <a:gd name="connsiteX3" fmla="*/ 29261 w 32919"/>
                <a:gd name="connsiteY3" fmla="*/ 146304 h 146304"/>
                <a:gd name="connsiteX4" fmla="*/ 29261 w 32919"/>
                <a:gd name="connsiteY4" fmla="*/ 146304 h 146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19" h="146304">
                  <a:moveTo>
                    <a:pt x="32919" y="0"/>
                  </a:moveTo>
                  <a:lnTo>
                    <a:pt x="0" y="51207"/>
                  </a:lnTo>
                  <a:lnTo>
                    <a:pt x="0" y="87783"/>
                  </a:lnTo>
                  <a:lnTo>
                    <a:pt x="29261" y="146304"/>
                  </a:lnTo>
                  <a:lnTo>
                    <a:pt x="29261" y="146304"/>
                  </a:lnTo>
                </a:path>
              </a:pathLst>
            </a:cu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471" name="Freeform 480">
              <a:extLst>
                <a:ext uri="{FF2B5EF4-FFF2-40B4-BE49-F238E27FC236}">
                  <a16:creationId xmlns:a16="http://schemas.microsoft.com/office/drawing/2014/main" id="{9D1056F9-A101-9E34-5C0B-98E39D234343}"/>
                </a:ext>
              </a:extLst>
            </p:cNvPr>
            <p:cNvSpPr/>
            <p:nvPr/>
          </p:nvSpPr>
          <p:spPr>
            <a:xfrm>
              <a:off x="2181779" y="3545420"/>
              <a:ext cx="40234" cy="138989"/>
            </a:xfrm>
            <a:custGeom>
              <a:avLst/>
              <a:gdLst>
                <a:gd name="connsiteX0" fmla="*/ 25603 w 40234"/>
                <a:gd name="connsiteY0" fmla="*/ 0 h 138989"/>
                <a:gd name="connsiteX1" fmla="*/ 0 w 40234"/>
                <a:gd name="connsiteY1" fmla="*/ 76810 h 138989"/>
                <a:gd name="connsiteX2" fmla="*/ 14631 w 40234"/>
                <a:gd name="connsiteY2" fmla="*/ 117044 h 138989"/>
                <a:gd name="connsiteX3" fmla="*/ 40234 w 40234"/>
                <a:gd name="connsiteY3" fmla="*/ 138989 h 138989"/>
              </a:gdLst>
              <a:ahLst/>
              <a:cxnLst>
                <a:cxn ang="0">
                  <a:pos x="connsiteX0" y="connsiteY0"/>
                </a:cxn>
                <a:cxn ang="0">
                  <a:pos x="connsiteX1" y="connsiteY1"/>
                </a:cxn>
                <a:cxn ang="0">
                  <a:pos x="connsiteX2" y="connsiteY2"/>
                </a:cxn>
                <a:cxn ang="0">
                  <a:pos x="connsiteX3" y="connsiteY3"/>
                </a:cxn>
              </a:cxnLst>
              <a:rect l="l" t="t" r="r" b="b"/>
              <a:pathLst>
                <a:path w="40234" h="138989">
                  <a:moveTo>
                    <a:pt x="25603" y="0"/>
                  </a:moveTo>
                  <a:lnTo>
                    <a:pt x="0" y="76810"/>
                  </a:lnTo>
                  <a:lnTo>
                    <a:pt x="14631" y="117044"/>
                  </a:lnTo>
                  <a:lnTo>
                    <a:pt x="40234" y="138989"/>
                  </a:lnTo>
                </a:path>
              </a:pathLst>
            </a:cu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472" name="Freeform 481">
              <a:extLst>
                <a:ext uri="{FF2B5EF4-FFF2-40B4-BE49-F238E27FC236}">
                  <a16:creationId xmlns:a16="http://schemas.microsoft.com/office/drawing/2014/main" id="{796D93CE-F74B-BCCE-B70C-301AEA9FD561}"/>
                </a:ext>
              </a:extLst>
            </p:cNvPr>
            <p:cNvSpPr/>
            <p:nvPr/>
          </p:nvSpPr>
          <p:spPr>
            <a:xfrm>
              <a:off x="2339056" y="3530790"/>
              <a:ext cx="54864" cy="131674"/>
            </a:xfrm>
            <a:custGeom>
              <a:avLst/>
              <a:gdLst>
                <a:gd name="connsiteX0" fmla="*/ 0 w 54864"/>
                <a:gd name="connsiteY0" fmla="*/ 0 h 131674"/>
                <a:gd name="connsiteX1" fmla="*/ 0 w 54864"/>
                <a:gd name="connsiteY1" fmla="*/ 76810 h 131674"/>
                <a:gd name="connsiteX2" fmla="*/ 29261 w 54864"/>
                <a:gd name="connsiteY2" fmla="*/ 102413 h 131674"/>
                <a:gd name="connsiteX3" fmla="*/ 54864 w 54864"/>
                <a:gd name="connsiteY3" fmla="*/ 131674 h 131674"/>
              </a:gdLst>
              <a:ahLst/>
              <a:cxnLst>
                <a:cxn ang="0">
                  <a:pos x="connsiteX0" y="connsiteY0"/>
                </a:cxn>
                <a:cxn ang="0">
                  <a:pos x="connsiteX1" y="connsiteY1"/>
                </a:cxn>
                <a:cxn ang="0">
                  <a:pos x="connsiteX2" y="connsiteY2"/>
                </a:cxn>
                <a:cxn ang="0">
                  <a:pos x="connsiteX3" y="connsiteY3"/>
                </a:cxn>
              </a:cxnLst>
              <a:rect l="l" t="t" r="r" b="b"/>
              <a:pathLst>
                <a:path w="54864" h="131674">
                  <a:moveTo>
                    <a:pt x="0" y="0"/>
                  </a:moveTo>
                  <a:lnTo>
                    <a:pt x="0" y="76810"/>
                  </a:lnTo>
                  <a:lnTo>
                    <a:pt x="29261" y="102413"/>
                  </a:lnTo>
                  <a:lnTo>
                    <a:pt x="54864" y="131674"/>
                  </a:lnTo>
                </a:path>
              </a:pathLst>
            </a:cu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473" name="Freeform 482">
              <a:extLst>
                <a:ext uri="{FF2B5EF4-FFF2-40B4-BE49-F238E27FC236}">
                  <a16:creationId xmlns:a16="http://schemas.microsoft.com/office/drawing/2014/main" id="{9D8537C8-1260-9A43-24C0-94B399167457}"/>
                </a:ext>
              </a:extLst>
            </p:cNvPr>
            <p:cNvSpPr/>
            <p:nvPr/>
          </p:nvSpPr>
          <p:spPr>
            <a:xfrm>
              <a:off x="2470730" y="3530790"/>
              <a:ext cx="87782" cy="124358"/>
            </a:xfrm>
            <a:custGeom>
              <a:avLst/>
              <a:gdLst>
                <a:gd name="connsiteX0" fmla="*/ 0 w 87782"/>
                <a:gd name="connsiteY0" fmla="*/ 0 h 124358"/>
                <a:gd name="connsiteX1" fmla="*/ 32918 w 87782"/>
                <a:gd name="connsiteY1" fmla="*/ 69494 h 124358"/>
                <a:gd name="connsiteX2" fmla="*/ 62179 w 87782"/>
                <a:gd name="connsiteY2" fmla="*/ 102413 h 124358"/>
                <a:gd name="connsiteX3" fmla="*/ 87782 w 87782"/>
                <a:gd name="connsiteY3" fmla="*/ 124358 h 124358"/>
              </a:gdLst>
              <a:ahLst/>
              <a:cxnLst>
                <a:cxn ang="0">
                  <a:pos x="connsiteX0" y="connsiteY0"/>
                </a:cxn>
                <a:cxn ang="0">
                  <a:pos x="connsiteX1" y="connsiteY1"/>
                </a:cxn>
                <a:cxn ang="0">
                  <a:pos x="connsiteX2" y="connsiteY2"/>
                </a:cxn>
                <a:cxn ang="0">
                  <a:pos x="connsiteX3" y="connsiteY3"/>
                </a:cxn>
              </a:cxnLst>
              <a:rect l="l" t="t" r="r" b="b"/>
              <a:pathLst>
                <a:path w="87782" h="124358">
                  <a:moveTo>
                    <a:pt x="0" y="0"/>
                  </a:moveTo>
                  <a:lnTo>
                    <a:pt x="32918" y="69494"/>
                  </a:lnTo>
                  <a:lnTo>
                    <a:pt x="62179" y="102413"/>
                  </a:lnTo>
                  <a:lnTo>
                    <a:pt x="87782" y="124358"/>
                  </a:lnTo>
                </a:path>
              </a:pathLst>
            </a:cu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474" name="Freeform 483">
              <a:extLst>
                <a:ext uri="{FF2B5EF4-FFF2-40B4-BE49-F238E27FC236}">
                  <a16:creationId xmlns:a16="http://schemas.microsoft.com/office/drawing/2014/main" id="{11905DFF-A5D7-8C37-7635-FF9A8E8B4793}"/>
                </a:ext>
              </a:extLst>
            </p:cNvPr>
            <p:cNvSpPr/>
            <p:nvPr/>
          </p:nvSpPr>
          <p:spPr>
            <a:xfrm>
              <a:off x="2613629" y="3527132"/>
              <a:ext cx="62179" cy="135332"/>
            </a:xfrm>
            <a:custGeom>
              <a:avLst/>
              <a:gdLst>
                <a:gd name="connsiteX0" fmla="*/ 0 w 62179"/>
                <a:gd name="connsiteY0" fmla="*/ 0 h 135332"/>
                <a:gd name="connsiteX1" fmla="*/ 32919 w 62179"/>
                <a:gd name="connsiteY1" fmla="*/ 84125 h 135332"/>
                <a:gd name="connsiteX2" fmla="*/ 62179 w 62179"/>
                <a:gd name="connsiteY2" fmla="*/ 135332 h 135332"/>
              </a:gdLst>
              <a:ahLst/>
              <a:cxnLst>
                <a:cxn ang="0">
                  <a:pos x="connsiteX0" y="connsiteY0"/>
                </a:cxn>
                <a:cxn ang="0">
                  <a:pos x="connsiteX1" y="connsiteY1"/>
                </a:cxn>
                <a:cxn ang="0">
                  <a:pos x="connsiteX2" y="connsiteY2"/>
                </a:cxn>
              </a:cxnLst>
              <a:rect l="l" t="t" r="r" b="b"/>
              <a:pathLst>
                <a:path w="62179" h="135332">
                  <a:moveTo>
                    <a:pt x="0" y="0"/>
                  </a:moveTo>
                  <a:lnTo>
                    <a:pt x="32919" y="84125"/>
                  </a:lnTo>
                  <a:lnTo>
                    <a:pt x="62179" y="135332"/>
                  </a:lnTo>
                </a:path>
              </a:pathLst>
            </a:cu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475" name="Freeform 484">
              <a:extLst>
                <a:ext uri="{FF2B5EF4-FFF2-40B4-BE49-F238E27FC236}">
                  <a16:creationId xmlns:a16="http://schemas.microsoft.com/office/drawing/2014/main" id="{0A275C8B-29A6-F621-23BD-36C7D47F194F}"/>
                </a:ext>
              </a:extLst>
            </p:cNvPr>
            <p:cNvSpPr/>
            <p:nvPr/>
          </p:nvSpPr>
          <p:spPr>
            <a:xfrm>
              <a:off x="2694223" y="3581996"/>
              <a:ext cx="69494" cy="106071"/>
            </a:xfrm>
            <a:custGeom>
              <a:avLst/>
              <a:gdLst>
                <a:gd name="connsiteX0" fmla="*/ 69494 w 69494"/>
                <a:gd name="connsiteY0" fmla="*/ 0 h 106071"/>
                <a:gd name="connsiteX1" fmla="*/ 62179 w 69494"/>
                <a:gd name="connsiteY1" fmla="*/ 58522 h 106071"/>
                <a:gd name="connsiteX2" fmla="*/ 36576 w 69494"/>
                <a:gd name="connsiteY2" fmla="*/ 91440 h 106071"/>
                <a:gd name="connsiteX3" fmla="*/ 0 w 69494"/>
                <a:gd name="connsiteY3" fmla="*/ 106071 h 106071"/>
              </a:gdLst>
              <a:ahLst/>
              <a:cxnLst>
                <a:cxn ang="0">
                  <a:pos x="connsiteX0" y="connsiteY0"/>
                </a:cxn>
                <a:cxn ang="0">
                  <a:pos x="connsiteX1" y="connsiteY1"/>
                </a:cxn>
                <a:cxn ang="0">
                  <a:pos x="connsiteX2" y="connsiteY2"/>
                </a:cxn>
                <a:cxn ang="0">
                  <a:pos x="connsiteX3" y="connsiteY3"/>
                </a:cxn>
              </a:cxnLst>
              <a:rect l="l" t="t" r="r" b="b"/>
              <a:pathLst>
                <a:path w="69494" h="106071">
                  <a:moveTo>
                    <a:pt x="69494" y="0"/>
                  </a:moveTo>
                  <a:lnTo>
                    <a:pt x="62179" y="58522"/>
                  </a:lnTo>
                  <a:lnTo>
                    <a:pt x="36576" y="91440"/>
                  </a:lnTo>
                  <a:lnTo>
                    <a:pt x="0" y="106071"/>
                  </a:lnTo>
                </a:path>
              </a:pathLst>
            </a:cu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476" name="Freeform 485">
              <a:extLst>
                <a:ext uri="{FF2B5EF4-FFF2-40B4-BE49-F238E27FC236}">
                  <a16:creationId xmlns:a16="http://schemas.microsoft.com/office/drawing/2014/main" id="{1447B4A1-02AD-87C4-8766-DF1589562D53}"/>
                </a:ext>
              </a:extLst>
            </p:cNvPr>
            <p:cNvSpPr/>
            <p:nvPr/>
          </p:nvSpPr>
          <p:spPr>
            <a:xfrm>
              <a:off x="2505456" y="3856316"/>
              <a:ext cx="21946" cy="149962"/>
            </a:xfrm>
            <a:custGeom>
              <a:avLst/>
              <a:gdLst>
                <a:gd name="connsiteX0" fmla="*/ 21946 w 21946"/>
                <a:gd name="connsiteY0" fmla="*/ 0 h 149962"/>
                <a:gd name="connsiteX1" fmla="*/ 21946 w 21946"/>
                <a:gd name="connsiteY1" fmla="*/ 98756 h 149962"/>
                <a:gd name="connsiteX2" fmla="*/ 0 w 21946"/>
                <a:gd name="connsiteY2" fmla="*/ 149962 h 149962"/>
              </a:gdLst>
              <a:ahLst/>
              <a:cxnLst>
                <a:cxn ang="0">
                  <a:pos x="connsiteX0" y="connsiteY0"/>
                </a:cxn>
                <a:cxn ang="0">
                  <a:pos x="connsiteX1" y="connsiteY1"/>
                </a:cxn>
                <a:cxn ang="0">
                  <a:pos x="connsiteX2" y="connsiteY2"/>
                </a:cxn>
              </a:cxnLst>
              <a:rect l="l" t="t" r="r" b="b"/>
              <a:pathLst>
                <a:path w="21946" h="149962">
                  <a:moveTo>
                    <a:pt x="21946" y="0"/>
                  </a:moveTo>
                  <a:lnTo>
                    <a:pt x="21946" y="98756"/>
                  </a:lnTo>
                  <a:lnTo>
                    <a:pt x="0" y="149962"/>
                  </a:lnTo>
                </a:path>
              </a:pathLst>
            </a:cu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477" name="Freeform 486">
              <a:extLst>
                <a:ext uri="{FF2B5EF4-FFF2-40B4-BE49-F238E27FC236}">
                  <a16:creationId xmlns:a16="http://schemas.microsoft.com/office/drawing/2014/main" id="{296F1EAF-41F2-0FD0-2726-4B565471208C}"/>
                </a:ext>
              </a:extLst>
            </p:cNvPr>
            <p:cNvSpPr/>
            <p:nvPr/>
          </p:nvSpPr>
          <p:spPr>
            <a:xfrm>
              <a:off x="2388413" y="3911180"/>
              <a:ext cx="40233" cy="153620"/>
            </a:xfrm>
            <a:custGeom>
              <a:avLst/>
              <a:gdLst>
                <a:gd name="connsiteX0" fmla="*/ 18288 w 40233"/>
                <a:gd name="connsiteY0" fmla="*/ 0 h 153620"/>
                <a:gd name="connsiteX1" fmla="*/ 40233 w 40233"/>
                <a:gd name="connsiteY1" fmla="*/ 76810 h 153620"/>
                <a:gd name="connsiteX2" fmla="*/ 25603 w 40233"/>
                <a:gd name="connsiteY2" fmla="*/ 120701 h 153620"/>
                <a:gd name="connsiteX3" fmla="*/ 0 w 40233"/>
                <a:gd name="connsiteY3" fmla="*/ 153620 h 153620"/>
              </a:gdLst>
              <a:ahLst/>
              <a:cxnLst>
                <a:cxn ang="0">
                  <a:pos x="connsiteX0" y="connsiteY0"/>
                </a:cxn>
                <a:cxn ang="0">
                  <a:pos x="connsiteX1" y="connsiteY1"/>
                </a:cxn>
                <a:cxn ang="0">
                  <a:pos x="connsiteX2" y="connsiteY2"/>
                </a:cxn>
                <a:cxn ang="0">
                  <a:pos x="connsiteX3" y="connsiteY3"/>
                </a:cxn>
              </a:cxnLst>
              <a:rect l="l" t="t" r="r" b="b"/>
              <a:pathLst>
                <a:path w="40233" h="153620">
                  <a:moveTo>
                    <a:pt x="18288" y="0"/>
                  </a:moveTo>
                  <a:lnTo>
                    <a:pt x="40233" y="76810"/>
                  </a:lnTo>
                  <a:lnTo>
                    <a:pt x="25603" y="120701"/>
                  </a:lnTo>
                  <a:lnTo>
                    <a:pt x="0" y="153620"/>
                  </a:lnTo>
                </a:path>
              </a:pathLst>
            </a:cu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478" name="Freeform 487">
              <a:extLst>
                <a:ext uri="{FF2B5EF4-FFF2-40B4-BE49-F238E27FC236}">
                  <a16:creationId xmlns:a16="http://schemas.microsoft.com/office/drawing/2014/main" id="{B888A983-88CE-A73A-5E59-3523B1879283}"/>
                </a:ext>
              </a:extLst>
            </p:cNvPr>
            <p:cNvSpPr/>
            <p:nvPr/>
          </p:nvSpPr>
          <p:spPr>
            <a:xfrm>
              <a:off x="2264054" y="3966044"/>
              <a:ext cx="32919" cy="138989"/>
            </a:xfrm>
            <a:custGeom>
              <a:avLst/>
              <a:gdLst>
                <a:gd name="connsiteX0" fmla="*/ 14631 w 32919"/>
                <a:gd name="connsiteY0" fmla="*/ 0 h 138989"/>
                <a:gd name="connsiteX1" fmla="*/ 32919 w 32919"/>
                <a:gd name="connsiteY1" fmla="*/ 47549 h 138989"/>
                <a:gd name="connsiteX2" fmla="*/ 32919 w 32919"/>
                <a:gd name="connsiteY2" fmla="*/ 84125 h 138989"/>
                <a:gd name="connsiteX3" fmla="*/ 18288 w 32919"/>
                <a:gd name="connsiteY3" fmla="*/ 120701 h 138989"/>
                <a:gd name="connsiteX4" fmla="*/ 0 w 32919"/>
                <a:gd name="connsiteY4" fmla="*/ 138989 h 138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19" h="138989">
                  <a:moveTo>
                    <a:pt x="14631" y="0"/>
                  </a:moveTo>
                  <a:lnTo>
                    <a:pt x="32919" y="47549"/>
                  </a:lnTo>
                  <a:lnTo>
                    <a:pt x="32919" y="84125"/>
                  </a:lnTo>
                  <a:lnTo>
                    <a:pt x="18288" y="120701"/>
                  </a:lnTo>
                  <a:lnTo>
                    <a:pt x="0" y="138989"/>
                  </a:lnTo>
                </a:path>
              </a:pathLst>
            </a:cu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479" name="Freeform 488">
              <a:extLst>
                <a:ext uri="{FF2B5EF4-FFF2-40B4-BE49-F238E27FC236}">
                  <a16:creationId xmlns:a16="http://schemas.microsoft.com/office/drawing/2014/main" id="{957E4396-0952-3E9C-CB0E-A15A5263DD17}"/>
                </a:ext>
              </a:extLst>
            </p:cNvPr>
            <p:cNvSpPr/>
            <p:nvPr/>
          </p:nvSpPr>
          <p:spPr>
            <a:xfrm>
              <a:off x="2168957" y="3998963"/>
              <a:ext cx="18288" cy="124358"/>
            </a:xfrm>
            <a:custGeom>
              <a:avLst/>
              <a:gdLst>
                <a:gd name="connsiteX0" fmla="*/ 0 w 18288"/>
                <a:gd name="connsiteY0" fmla="*/ 0 h 124358"/>
                <a:gd name="connsiteX1" fmla="*/ 18288 w 18288"/>
                <a:gd name="connsiteY1" fmla="*/ 58521 h 124358"/>
                <a:gd name="connsiteX2" fmla="*/ 10973 w 18288"/>
                <a:gd name="connsiteY2" fmla="*/ 87782 h 124358"/>
                <a:gd name="connsiteX3" fmla="*/ 0 w 18288"/>
                <a:gd name="connsiteY3" fmla="*/ 124358 h 124358"/>
              </a:gdLst>
              <a:ahLst/>
              <a:cxnLst>
                <a:cxn ang="0">
                  <a:pos x="connsiteX0" y="connsiteY0"/>
                </a:cxn>
                <a:cxn ang="0">
                  <a:pos x="connsiteX1" y="connsiteY1"/>
                </a:cxn>
                <a:cxn ang="0">
                  <a:pos x="connsiteX2" y="connsiteY2"/>
                </a:cxn>
                <a:cxn ang="0">
                  <a:pos x="connsiteX3" y="connsiteY3"/>
                </a:cxn>
              </a:cxnLst>
              <a:rect l="l" t="t" r="r" b="b"/>
              <a:pathLst>
                <a:path w="18288" h="124358">
                  <a:moveTo>
                    <a:pt x="0" y="0"/>
                  </a:moveTo>
                  <a:lnTo>
                    <a:pt x="18288" y="58521"/>
                  </a:lnTo>
                  <a:lnTo>
                    <a:pt x="10973" y="87782"/>
                  </a:lnTo>
                  <a:lnTo>
                    <a:pt x="0" y="124358"/>
                  </a:lnTo>
                </a:path>
              </a:pathLst>
            </a:cu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480" name="Freeform 489">
              <a:extLst>
                <a:ext uri="{FF2B5EF4-FFF2-40B4-BE49-F238E27FC236}">
                  <a16:creationId xmlns:a16="http://schemas.microsoft.com/office/drawing/2014/main" id="{A3EA493D-2A26-C762-0F1A-194E845617EA}"/>
                </a:ext>
              </a:extLst>
            </p:cNvPr>
            <p:cNvSpPr/>
            <p:nvPr/>
          </p:nvSpPr>
          <p:spPr>
            <a:xfrm>
              <a:off x="1343202" y="3501529"/>
              <a:ext cx="113386" cy="149962"/>
            </a:xfrm>
            <a:custGeom>
              <a:avLst/>
              <a:gdLst>
                <a:gd name="connsiteX0" fmla="*/ 113386 w 113386"/>
                <a:gd name="connsiteY0" fmla="*/ 0 h 149962"/>
                <a:gd name="connsiteX1" fmla="*/ 40234 w 113386"/>
                <a:gd name="connsiteY1" fmla="*/ 36576 h 149962"/>
                <a:gd name="connsiteX2" fmla="*/ 0 w 113386"/>
                <a:gd name="connsiteY2" fmla="*/ 106071 h 149962"/>
                <a:gd name="connsiteX3" fmla="*/ 3658 w 113386"/>
                <a:gd name="connsiteY3" fmla="*/ 149962 h 149962"/>
              </a:gdLst>
              <a:ahLst/>
              <a:cxnLst>
                <a:cxn ang="0">
                  <a:pos x="connsiteX0" y="connsiteY0"/>
                </a:cxn>
                <a:cxn ang="0">
                  <a:pos x="connsiteX1" y="connsiteY1"/>
                </a:cxn>
                <a:cxn ang="0">
                  <a:pos x="connsiteX2" y="connsiteY2"/>
                </a:cxn>
                <a:cxn ang="0">
                  <a:pos x="connsiteX3" y="connsiteY3"/>
                </a:cxn>
              </a:cxnLst>
              <a:rect l="l" t="t" r="r" b="b"/>
              <a:pathLst>
                <a:path w="113386" h="149962">
                  <a:moveTo>
                    <a:pt x="113386" y="0"/>
                  </a:moveTo>
                  <a:lnTo>
                    <a:pt x="40234" y="36576"/>
                  </a:lnTo>
                  <a:lnTo>
                    <a:pt x="0" y="106071"/>
                  </a:lnTo>
                  <a:lnTo>
                    <a:pt x="3658" y="149962"/>
                  </a:lnTo>
                </a:path>
              </a:pathLst>
            </a:cu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481" name="Freeform 490">
              <a:extLst>
                <a:ext uri="{FF2B5EF4-FFF2-40B4-BE49-F238E27FC236}">
                  <a16:creationId xmlns:a16="http://schemas.microsoft.com/office/drawing/2014/main" id="{B0C688F3-81F4-ACFD-7E74-E31157BBC120}"/>
                </a:ext>
              </a:extLst>
            </p:cNvPr>
            <p:cNvSpPr/>
            <p:nvPr/>
          </p:nvSpPr>
          <p:spPr>
            <a:xfrm>
              <a:off x="1295400" y="3475673"/>
              <a:ext cx="157277" cy="47549"/>
            </a:xfrm>
            <a:custGeom>
              <a:avLst/>
              <a:gdLst>
                <a:gd name="connsiteX0" fmla="*/ 157277 w 157277"/>
                <a:gd name="connsiteY0" fmla="*/ 21945 h 47549"/>
                <a:gd name="connsiteX1" fmla="*/ 91440 w 157277"/>
                <a:gd name="connsiteY1" fmla="*/ 0 h 47549"/>
                <a:gd name="connsiteX2" fmla="*/ 54864 w 157277"/>
                <a:gd name="connsiteY2" fmla="*/ 14630 h 47549"/>
                <a:gd name="connsiteX3" fmla="*/ 0 w 157277"/>
                <a:gd name="connsiteY3" fmla="*/ 47549 h 47549"/>
              </a:gdLst>
              <a:ahLst/>
              <a:cxnLst>
                <a:cxn ang="0">
                  <a:pos x="connsiteX0" y="connsiteY0"/>
                </a:cxn>
                <a:cxn ang="0">
                  <a:pos x="connsiteX1" y="connsiteY1"/>
                </a:cxn>
                <a:cxn ang="0">
                  <a:pos x="connsiteX2" y="connsiteY2"/>
                </a:cxn>
                <a:cxn ang="0">
                  <a:pos x="connsiteX3" y="connsiteY3"/>
                </a:cxn>
              </a:cxnLst>
              <a:rect l="l" t="t" r="r" b="b"/>
              <a:pathLst>
                <a:path w="157277" h="47549">
                  <a:moveTo>
                    <a:pt x="157277" y="21945"/>
                  </a:moveTo>
                  <a:lnTo>
                    <a:pt x="91440" y="0"/>
                  </a:lnTo>
                  <a:lnTo>
                    <a:pt x="54864" y="14630"/>
                  </a:lnTo>
                  <a:lnTo>
                    <a:pt x="0" y="47549"/>
                  </a:lnTo>
                </a:path>
              </a:pathLst>
            </a:cu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482" name="Freeform 491">
              <a:extLst>
                <a:ext uri="{FF2B5EF4-FFF2-40B4-BE49-F238E27FC236}">
                  <a16:creationId xmlns:a16="http://schemas.microsoft.com/office/drawing/2014/main" id="{E434E36B-E4FB-C42F-872B-5F26EFE06DDD}"/>
                </a:ext>
              </a:extLst>
            </p:cNvPr>
            <p:cNvSpPr/>
            <p:nvPr/>
          </p:nvSpPr>
          <p:spPr>
            <a:xfrm>
              <a:off x="2179930" y="3300361"/>
              <a:ext cx="14630" cy="113386"/>
            </a:xfrm>
            <a:custGeom>
              <a:avLst/>
              <a:gdLst>
                <a:gd name="connsiteX0" fmla="*/ 0 w 14630"/>
                <a:gd name="connsiteY0" fmla="*/ 0 h 113386"/>
                <a:gd name="connsiteX1" fmla="*/ 14630 w 14630"/>
                <a:gd name="connsiteY1" fmla="*/ 91440 h 113386"/>
                <a:gd name="connsiteX2" fmla="*/ 7315 w 14630"/>
                <a:gd name="connsiteY2" fmla="*/ 113386 h 113386"/>
              </a:gdLst>
              <a:ahLst/>
              <a:cxnLst>
                <a:cxn ang="0">
                  <a:pos x="connsiteX0" y="connsiteY0"/>
                </a:cxn>
                <a:cxn ang="0">
                  <a:pos x="connsiteX1" y="connsiteY1"/>
                </a:cxn>
                <a:cxn ang="0">
                  <a:pos x="connsiteX2" y="connsiteY2"/>
                </a:cxn>
              </a:cxnLst>
              <a:rect l="l" t="t" r="r" b="b"/>
              <a:pathLst>
                <a:path w="14630" h="113386">
                  <a:moveTo>
                    <a:pt x="0" y="0"/>
                  </a:moveTo>
                  <a:lnTo>
                    <a:pt x="14630" y="91440"/>
                  </a:lnTo>
                  <a:lnTo>
                    <a:pt x="7315" y="113386"/>
                  </a:lnTo>
                </a:path>
              </a:pathLst>
            </a:cu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483" name="Freeform 492">
              <a:extLst>
                <a:ext uri="{FF2B5EF4-FFF2-40B4-BE49-F238E27FC236}">
                  <a16:creationId xmlns:a16="http://schemas.microsoft.com/office/drawing/2014/main" id="{5904123B-3E26-829E-E083-BDA8BAEBB7A6}"/>
                </a:ext>
              </a:extLst>
            </p:cNvPr>
            <p:cNvSpPr/>
            <p:nvPr/>
          </p:nvSpPr>
          <p:spPr>
            <a:xfrm>
              <a:off x="2351837" y="3135769"/>
              <a:ext cx="102413" cy="106071"/>
            </a:xfrm>
            <a:custGeom>
              <a:avLst/>
              <a:gdLst>
                <a:gd name="connsiteX0" fmla="*/ 0 w 102413"/>
                <a:gd name="connsiteY0" fmla="*/ 106071 h 106071"/>
                <a:gd name="connsiteX1" fmla="*/ 73152 w 102413"/>
                <a:gd name="connsiteY1" fmla="*/ 76810 h 106071"/>
                <a:gd name="connsiteX2" fmla="*/ 102413 w 102413"/>
                <a:gd name="connsiteY2" fmla="*/ 36576 h 106071"/>
                <a:gd name="connsiteX3" fmla="*/ 102413 w 102413"/>
                <a:gd name="connsiteY3" fmla="*/ 0 h 106071"/>
              </a:gdLst>
              <a:ahLst/>
              <a:cxnLst>
                <a:cxn ang="0">
                  <a:pos x="connsiteX0" y="connsiteY0"/>
                </a:cxn>
                <a:cxn ang="0">
                  <a:pos x="connsiteX1" y="connsiteY1"/>
                </a:cxn>
                <a:cxn ang="0">
                  <a:pos x="connsiteX2" y="connsiteY2"/>
                </a:cxn>
                <a:cxn ang="0">
                  <a:pos x="connsiteX3" y="connsiteY3"/>
                </a:cxn>
              </a:cxnLst>
              <a:rect l="l" t="t" r="r" b="b"/>
              <a:pathLst>
                <a:path w="102413" h="106071">
                  <a:moveTo>
                    <a:pt x="0" y="106071"/>
                  </a:moveTo>
                  <a:lnTo>
                    <a:pt x="73152" y="76810"/>
                  </a:lnTo>
                  <a:lnTo>
                    <a:pt x="102413" y="36576"/>
                  </a:lnTo>
                  <a:lnTo>
                    <a:pt x="102413" y="0"/>
                  </a:lnTo>
                </a:path>
              </a:pathLst>
            </a:cu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484" name="Freeform 493">
              <a:extLst>
                <a:ext uri="{FF2B5EF4-FFF2-40B4-BE49-F238E27FC236}">
                  <a16:creationId xmlns:a16="http://schemas.microsoft.com/office/drawing/2014/main" id="{7AE1798B-5050-E4C2-938D-E5FE52124F70}"/>
                </a:ext>
              </a:extLst>
            </p:cNvPr>
            <p:cNvSpPr/>
            <p:nvPr/>
          </p:nvSpPr>
          <p:spPr>
            <a:xfrm>
              <a:off x="2355494" y="3282073"/>
              <a:ext cx="54864" cy="14631"/>
            </a:xfrm>
            <a:custGeom>
              <a:avLst/>
              <a:gdLst>
                <a:gd name="connsiteX0" fmla="*/ 54864 w 54864"/>
                <a:gd name="connsiteY0" fmla="*/ 14631 h 14631"/>
                <a:gd name="connsiteX1" fmla="*/ 0 w 54864"/>
                <a:gd name="connsiteY1" fmla="*/ 0 h 14631"/>
              </a:gdLst>
              <a:ahLst/>
              <a:cxnLst>
                <a:cxn ang="0">
                  <a:pos x="connsiteX0" y="connsiteY0"/>
                </a:cxn>
                <a:cxn ang="0">
                  <a:pos x="connsiteX1" y="connsiteY1"/>
                </a:cxn>
              </a:cxnLst>
              <a:rect l="l" t="t" r="r" b="b"/>
              <a:pathLst>
                <a:path w="54864" h="14631">
                  <a:moveTo>
                    <a:pt x="54864" y="14631"/>
                  </a:moveTo>
                  <a:lnTo>
                    <a:pt x="0" y="0"/>
                  </a:lnTo>
                </a:path>
              </a:pathLst>
            </a:cu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485" name="Freeform 494">
              <a:extLst>
                <a:ext uri="{FF2B5EF4-FFF2-40B4-BE49-F238E27FC236}">
                  <a16:creationId xmlns:a16="http://schemas.microsoft.com/office/drawing/2014/main" id="{029F40F4-84DC-95DD-6B61-556858FBF4E6}"/>
                </a:ext>
              </a:extLst>
            </p:cNvPr>
            <p:cNvSpPr/>
            <p:nvPr/>
          </p:nvSpPr>
          <p:spPr>
            <a:xfrm>
              <a:off x="2238451" y="3161372"/>
              <a:ext cx="29261" cy="69495"/>
            </a:xfrm>
            <a:custGeom>
              <a:avLst/>
              <a:gdLst>
                <a:gd name="connsiteX0" fmla="*/ 0 w 29261"/>
                <a:gd name="connsiteY0" fmla="*/ 69495 h 69495"/>
                <a:gd name="connsiteX1" fmla="*/ 29261 w 29261"/>
                <a:gd name="connsiteY1" fmla="*/ 0 h 69495"/>
              </a:gdLst>
              <a:ahLst/>
              <a:cxnLst>
                <a:cxn ang="0">
                  <a:pos x="connsiteX0" y="connsiteY0"/>
                </a:cxn>
                <a:cxn ang="0">
                  <a:pos x="connsiteX1" y="connsiteY1"/>
                </a:cxn>
              </a:cxnLst>
              <a:rect l="l" t="t" r="r" b="b"/>
              <a:pathLst>
                <a:path w="29261" h="69495">
                  <a:moveTo>
                    <a:pt x="0" y="69495"/>
                  </a:moveTo>
                  <a:lnTo>
                    <a:pt x="29261" y="0"/>
                  </a:lnTo>
                </a:path>
              </a:pathLst>
            </a:cu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486" name="Freeform 495">
              <a:extLst>
                <a:ext uri="{FF2B5EF4-FFF2-40B4-BE49-F238E27FC236}">
                  <a16:creationId xmlns:a16="http://schemas.microsoft.com/office/drawing/2014/main" id="{B2399B1B-E4D7-ED48-85D9-E6FDDCD89FE7}"/>
                </a:ext>
              </a:extLst>
            </p:cNvPr>
            <p:cNvSpPr/>
            <p:nvPr/>
          </p:nvSpPr>
          <p:spPr>
            <a:xfrm>
              <a:off x="2099462" y="3084563"/>
              <a:ext cx="43892" cy="128016"/>
            </a:xfrm>
            <a:custGeom>
              <a:avLst/>
              <a:gdLst>
                <a:gd name="connsiteX0" fmla="*/ 0 w 43892"/>
                <a:gd name="connsiteY0" fmla="*/ 128016 h 128016"/>
                <a:gd name="connsiteX1" fmla="*/ 43892 w 43892"/>
                <a:gd name="connsiteY1" fmla="*/ 43891 h 128016"/>
                <a:gd name="connsiteX2" fmla="*/ 36576 w 43892"/>
                <a:gd name="connsiteY2" fmla="*/ 0 h 128016"/>
              </a:gdLst>
              <a:ahLst/>
              <a:cxnLst>
                <a:cxn ang="0">
                  <a:pos x="connsiteX0" y="connsiteY0"/>
                </a:cxn>
                <a:cxn ang="0">
                  <a:pos x="connsiteX1" y="connsiteY1"/>
                </a:cxn>
                <a:cxn ang="0">
                  <a:pos x="connsiteX2" y="connsiteY2"/>
                </a:cxn>
              </a:cxnLst>
              <a:rect l="l" t="t" r="r" b="b"/>
              <a:pathLst>
                <a:path w="43892" h="128016">
                  <a:moveTo>
                    <a:pt x="0" y="128016"/>
                  </a:moveTo>
                  <a:lnTo>
                    <a:pt x="43892" y="43891"/>
                  </a:lnTo>
                  <a:lnTo>
                    <a:pt x="36576" y="0"/>
                  </a:lnTo>
                </a:path>
              </a:pathLst>
            </a:cu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487" name="Freeform 496">
              <a:extLst>
                <a:ext uri="{FF2B5EF4-FFF2-40B4-BE49-F238E27FC236}">
                  <a16:creationId xmlns:a16="http://schemas.microsoft.com/office/drawing/2014/main" id="{63E1F7CC-5BF5-6DDC-B42A-5A7E63DDEAB7}"/>
                </a:ext>
              </a:extLst>
            </p:cNvPr>
            <p:cNvSpPr/>
            <p:nvPr/>
          </p:nvSpPr>
          <p:spPr>
            <a:xfrm>
              <a:off x="1298448" y="3018726"/>
              <a:ext cx="160934" cy="102413"/>
            </a:xfrm>
            <a:custGeom>
              <a:avLst/>
              <a:gdLst>
                <a:gd name="connsiteX0" fmla="*/ 160934 w 160934"/>
                <a:gd name="connsiteY0" fmla="*/ 3658 h 102413"/>
                <a:gd name="connsiteX1" fmla="*/ 65837 w 160934"/>
                <a:gd name="connsiteY1" fmla="*/ 0 h 102413"/>
                <a:gd name="connsiteX2" fmla="*/ 32918 w 160934"/>
                <a:gd name="connsiteY2" fmla="*/ 36576 h 102413"/>
                <a:gd name="connsiteX3" fmla="*/ 0 w 160934"/>
                <a:gd name="connsiteY3" fmla="*/ 102413 h 102413"/>
              </a:gdLst>
              <a:ahLst/>
              <a:cxnLst>
                <a:cxn ang="0">
                  <a:pos x="connsiteX0" y="connsiteY0"/>
                </a:cxn>
                <a:cxn ang="0">
                  <a:pos x="connsiteX1" y="connsiteY1"/>
                </a:cxn>
                <a:cxn ang="0">
                  <a:pos x="connsiteX2" y="connsiteY2"/>
                </a:cxn>
                <a:cxn ang="0">
                  <a:pos x="connsiteX3" y="connsiteY3"/>
                </a:cxn>
              </a:cxnLst>
              <a:rect l="l" t="t" r="r" b="b"/>
              <a:pathLst>
                <a:path w="160934" h="102413">
                  <a:moveTo>
                    <a:pt x="160934" y="3658"/>
                  </a:moveTo>
                  <a:lnTo>
                    <a:pt x="65837" y="0"/>
                  </a:lnTo>
                  <a:lnTo>
                    <a:pt x="32918" y="36576"/>
                  </a:lnTo>
                  <a:lnTo>
                    <a:pt x="0" y="102413"/>
                  </a:lnTo>
                </a:path>
              </a:pathLst>
            </a:cu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488" name="Freeform 497">
              <a:extLst>
                <a:ext uri="{FF2B5EF4-FFF2-40B4-BE49-F238E27FC236}">
                  <a16:creationId xmlns:a16="http://schemas.microsoft.com/office/drawing/2014/main" id="{18B3A05E-9866-92A4-5C82-2A0891EA9C01}"/>
                </a:ext>
              </a:extLst>
            </p:cNvPr>
            <p:cNvSpPr/>
            <p:nvPr/>
          </p:nvSpPr>
          <p:spPr>
            <a:xfrm>
              <a:off x="1455725" y="3044329"/>
              <a:ext cx="58521" cy="149962"/>
            </a:xfrm>
            <a:custGeom>
              <a:avLst/>
              <a:gdLst>
                <a:gd name="connsiteX0" fmla="*/ 58521 w 58521"/>
                <a:gd name="connsiteY0" fmla="*/ 0 h 149962"/>
                <a:gd name="connsiteX1" fmla="*/ 0 w 58521"/>
                <a:gd name="connsiteY1" fmla="*/ 65837 h 149962"/>
                <a:gd name="connsiteX2" fmla="*/ 0 w 58521"/>
                <a:gd name="connsiteY2" fmla="*/ 98755 h 149962"/>
                <a:gd name="connsiteX3" fmla="*/ 21945 w 58521"/>
                <a:gd name="connsiteY3" fmla="*/ 149962 h 149962"/>
              </a:gdLst>
              <a:ahLst/>
              <a:cxnLst>
                <a:cxn ang="0">
                  <a:pos x="connsiteX0" y="connsiteY0"/>
                </a:cxn>
                <a:cxn ang="0">
                  <a:pos x="connsiteX1" y="connsiteY1"/>
                </a:cxn>
                <a:cxn ang="0">
                  <a:pos x="connsiteX2" y="connsiteY2"/>
                </a:cxn>
                <a:cxn ang="0">
                  <a:pos x="connsiteX3" y="connsiteY3"/>
                </a:cxn>
              </a:cxnLst>
              <a:rect l="l" t="t" r="r" b="b"/>
              <a:pathLst>
                <a:path w="58521" h="149962">
                  <a:moveTo>
                    <a:pt x="58521" y="0"/>
                  </a:moveTo>
                  <a:lnTo>
                    <a:pt x="0" y="65837"/>
                  </a:lnTo>
                  <a:lnTo>
                    <a:pt x="0" y="98755"/>
                  </a:lnTo>
                  <a:lnTo>
                    <a:pt x="21945" y="149962"/>
                  </a:lnTo>
                </a:path>
              </a:pathLst>
            </a:cu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489" name="Freeform 498">
              <a:extLst>
                <a:ext uri="{FF2B5EF4-FFF2-40B4-BE49-F238E27FC236}">
                  <a16:creationId xmlns:a16="http://schemas.microsoft.com/office/drawing/2014/main" id="{1590E59F-14B6-E6F0-A2B5-8D83A76D007C}"/>
                </a:ext>
              </a:extLst>
            </p:cNvPr>
            <p:cNvSpPr/>
            <p:nvPr/>
          </p:nvSpPr>
          <p:spPr>
            <a:xfrm>
              <a:off x="1623974" y="3066275"/>
              <a:ext cx="29261" cy="149961"/>
            </a:xfrm>
            <a:custGeom>
              <a:avLst/>
              <a:gdLst>
                <a:gd name="connsiteX0" fmla="*/ 25604 w 29261"/>
                <a:gd name="connsiteY0" fmla="*/ 0 h 149961"/>
                <a:gd name="connsiteX1" fmla="*/ 0 w 29261"/>
                <a:gd name="connsiteY1" fmla="*/ 69494 h 149961"/>
                <a:gd name="connsiteX2" fmla="*/ 10973 w 29261"/>
                <a:gd name="connsiteY2" fmla="*/ 117043 h 149961"/>
                <a:gd name="connsiteX3" fmla="*/ 29261 w 29261"/>
                <a:gd name="connsiteY3" fmla="*/ 149961 h 149961"/>
              </a:gdLst>
              <a:ahLst/>
              <a:cxnLst>
                <a:cxn ang="0">
                  <a:pos x="connsiteX0" y="connsiteY0"/>
                </a:cxn>
                <a:cxn ang="0">
                  <a:pos x="connsiteX1" y="connsiteY1"/>
                </a:cxn>
                <a:cxn ang="0">
                  <a:pos x="connsiteX2" y="connsiteY2"/>
                </a:cxn>
                <a:cxn ang="0">
                  <a:pos x="connsiteX3" y="connsiteY3"/>
                </a:cxn>
              </a:cxnLst>
              <a:rect l="l" t="t" r="r" b="b"/>
              <a:pathLst>
                <a:path w="29261" h="149961">
                  <a:moveTo>
                    <a:pt x="25604" y="0"/>
                  </a:moveTo>
                  <a:lnTo>
                    <a:pt x="0" y="69494"/>
                  </a:lnTo>
                  <a:lnTo>
                    <a:pt x="10973" y="117043"/>
                  </a:lnTo>
                  <a:lnTo>
                    <a:pt x="29261" y="149961"/>
                  </a:lnTo>
                </a:path>
              </a:pathLst>
            </a:cu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490" name="Freeform 499">
              <a:extLst>
                <a:ext uri="{FF2B5EF4-FFF2-40B4-BE49-F238E27FC236}">
                  <a16:creationId xmlns:a16="http://schemas.microsoft.com/office/drawing/2014/main" id="{2FE08ED1-3D15-BC25-810B-1FB0EF09FA6C}"/>
                </a:ext>
              </a:extLst>
            </p:cNvPr>
            <p:cNvSpPr/>
            <p:nvPr/>
          </p:nvSpPr>
          <p:spPr>
            <a:xfrm>
              <a:off x="1788566" y="3073590"/>
              <a:ext cx="25604" cy="146304"/>
            </a:xfrm>
            <a:custGeom>
              <a:avLst/>
              <a:gdLst>
                <a:gd name="connsiteX0" fmla="*/ 21946 w 25604"/>
                <a:gd name="connsiteY0" fmla="*/ 0 h 146304"/>
                <a:gd name="connsiteX1" fmla="*/ 0 w 25604"/>
                <a:gd name="connsiteY1" fmla="*/ 47549 h 146304"/>
                <a:gd name="connsiteX2" fmla="*/ 0 w 25604"/>
                <a:gd name="connsiteY2" fmla="*/ 91440 h 146304"/>
                <a:gd name="connsiteX3" fmla="*/ 25604 w 25604"/>
                <a:gd name="connsiteY3" fmla="*/ 146304 h 146304"/>
              </a:gdLst>
              <a:ahLst/>
              <a:cxnLst>
                <a:cxn ang="0">
                  <a:pos x="connsiteX0" y="connsiteY0"/>
                </a:cxn>
                <a:cxn ang="0">
                  <a:pos x="connsiteX1" y="connsiteY1"/>
                </a:cxn>
                <a:cxn ang="0">
                  <a:pos x="connsiteX2" y="connsiteY2"/>
                </a:cxn>
                <a:cxn ang="0">
                  <a:pos x="connsiteX3" y="connsiteY3"/>
                </a:cxn>
              </a:cxnLst>
              <a:rect l="l" t="t" r="r" b="b"/>
              <a:pathLst>
                <a:path w="25604" h="146304">
                  <a:moveTo>
                    <a:pt x="21946" y="0"/>
                  </a:moveTo>
                  <a:lnTo>
                    <a:pt x="0" y="47549"/>
                  </a:lnTo>
                  <a:lnTo>
                    <a:pt x="0" y="91440"/>
                  </a:lnTo>
                  <a:lnTo>
                    <a:pt x="25604" y="146304"/>
                  </a:lnTo>
                </a:path>
              </a:pathLst>
            </a:cu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491" name="Freeform 500">
              <a:extLst>
                <a:ext uri="{FF2B5EF4-FFF2-40B4-BE49-F238E27FC236}">
                  <a16:creationId xmlns:a16="http://schemas.microsoft.com/office/drawing/2014/main" id="{3456E78A-7CBB-12E7-1107-1492D0774E61}"/>
                </a:ext>
              </a:extLst>
            </p:cNvPr>
            <p:cNvSpPr/>
            <p:nvPr/>
          </p:nvSpPr>
          <p:spPr>
            <a:xfrm>
              <a:off x="1938528" y="3080905"/>
              <a:ext cx="25603" cy="135331"/>
            </a:xfrm>
            <a:custGeom>
              <a:avLst/>
              <a:gdLst>
                <a:gd name="connsiteX0" fmla="*/ 25603 w 25603"/>
                <a:gd name="connsiteY0" fmla="*/ 0 h 135331"/>
                <a:gd name="connsiteX1" fmla="*/ 14630 w 25603"/>
                <a:gd name="connsiteY1" fmla="*/ 84125 h 135331"/>
                <a:gd name="connsiteX2" fmla="*/ 0 w 25603"/>
                <a:gd name="connsiteY2" fmla="*/ 135331 h 135331"/>
              </a:gdLst>
              <a:ahLst/>
              <a:cxnLst>
                <a:cxn ang="0">
                  <a:pos x="connsiteX0" y="connsiteY0"/>
                </a:cxn>
                <a:cxn ang="0">
                  <a:pos x="connsiteX1" y="connsiteY1"/>
                </a:cxn>
                <a:cxn ang="0">
                  <a:pos x="connsiteX2" y="connsiteY2"/>
                </a:cxn>
              </a:cxnLst>
              <a:rect l="l" t="t" r="r" b="b"/>
              <a:pathLst>
                <a:path w="25603" h="135331">
                  <a:moveTo>
                    <a:pt x="25603" y="0"/>
                  </a:moveTo>
                  <a:lnTo>
                    <a:pt x="14630" y="84125"/>
                  </a:lnTo>
                  <a:lnTo>
                    <a:pt x="0" y="135331"/>
                  </a:lnTo>
                </a:path>
              </a:pathLst>
            </a:cu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492" name="Freeform 501">
              <a:extLst>
                <a:ext uri="{FF2B5EF4-FFF2-40B4-BE49-F238E27FC236}">
                  <a16:creationId xmlns:a16="http://schemas.microsoft.com/office/drawing/2014/main" id="{2D1716DC-EDF0-BC54-899E-150D1591E9D7}"/>
                </a:ext>
              </a:extLst>
            </p:cNvPr>
            <p:cNvSpPr/>
            <p:nvPr/>
          </p:nvSpPr>
          <p:spPr>
            <a:xfrm>
              <a:off x="2256739" y="3018726"/>
              <a:ext cx="91440" cy="109728"/>
            </a:xfrm>
            <a:custGeom>
              <a:avLst/>
              <a:gdLst>
                <a:gd name="connsiteX0" fmla="*/ 91440 w 91440"/>
                <a:gd name="connsiteY0" fmla="*/ 0 h 109728"/>
                <a:gd name="connsiteX1" fmla="*/ 29261 w 91440"/>
                <a:gd name="connsiteY1" fmla="*/ 51206 h 109728"/>
                <a:gd name="connsiteX2" fmla="*/ 0 w 91440"/>
                <a:gd name="connsiteY2" fmla="*/ 109728 h 109728"/>
              </a:gdLst>
              <a:ahLst/>
              <a:cxnLst>
                <a:cxn ang="0">
                  <a:pos x="connsiteX0" y="connsiteY0"/>
                </a:cxn>
                <a:cxn ang="0">
                  <a:pos x="connsiteX1" y="connsiteY1"/>
                </a:cxn>
                <a:cxn ang="0">
                  <a:pos x="connsiteX2" y="connsiteY2"/>
                </a:cxn>
              </a:cxnLst>
              <a:rect l="l" t="t" r="r" b="b"/>
              <a:pathLst>
                <a:path w="91440" h="109728">
                  <a:moveTo>
                    <a:pt x="91440" y="0"/>
                  </a:moveTo>
                  <a:lnTo>
                    <a:pt x="29261" y="51206"/>
                  </a:lnTo>
                  <a:lnTo>
                    <a:pt x="0" y="109728"/>
                  </a:lnTo>
                </a:path>
              </a:pathLst>
            </a:cu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493" name="Freeform 502">
              <a:extLst>
                <a:ext uri="{FF2B5EF4-FFF2-40B4-BE49-F238E27FC236}">
                  <a16:creationId xmlns:a16="http://schemas.microsoft.com/office/drawing/2014/main" id="{FE60A3BD-61E2-BFF2-B7DC-01F492434F1E}"/>
                </a:ext>
              </a:extLst>
            </p:cNvPr>
            <p:cNvSpPr/>
            <p:nvPr/>
          </p:nvSpPr>
          <p:spPr>
            <a:xfrm>
              <a:off x="2183587" y="2923628"/>
              <a:ext cx="32919" cy="149962"/>
            </a:xfrm>
            <a:custGeom>
              <a:avLst/>
              <a:gdLst>
                <a:gd name="connsiteX0" fmla="*/ 32919 w 32919"/>
                <a:gd name="connsiteY0" fmla="*/ 0 h 149962"/>
                <a:gd name="connsiteX1" fmla="*/ 7315 w 32919"/>
                <a:gd name="connsiteY1" fmla="*/ 73152 h 149962"/>
                <a:gd name="connsiteX2" fmla="*/ 0 w 32919"/>
                <a:gd name="connsiteY2" fmla="*/ 135332 h 149962"/>
                <a:gd name="connsiteX3" fmla="*/ 10973 w 32919"/>
                <a:gd name="connsiteY3" fmla="*/ 149962 h 149962"/>
              </a:gdLst>
              <a:ahLst/>
              <a:cxnLst>
                <a:cxn ang="0">
                  <a:pos x="connsiteX0" y="connsiteY0"/>
                </a:cxn>
                <a:cxn ang="0">
                  <a:pos x="connsiteX1" y="connsiteY1"/>
                </a:cxn>
                <a:cxn ang="0">
                  <a:pos x="connsiteX2" y="connsiteY2"/>
                </a:cxn>
                <a:cxn ang="0">
                  <a:pos x="connsiteX3" y="connsiteY3"/>
                </a:cxn>
              </a:cxnLst>
              <a:rect l="l" t="t" r="r" b="b"/>
              <a:pathLst>
                <a:path w="32919" h="149962">
                  <a:moveTo>
                    <a:pt x="32919" y="0"/>
                  </a:moveTo>
                  <a:lnTo>
                    <a:pt x="7315" y="73152"/>
                  </a:lnTo>
                  <a:lnTo>
                    <a:pt x="0" y="135332"/>
                  </a:lnTo>
                  <a:lnTo>
                    <a:pt x="10973" y="149962"/>
                  </a:lnTo>
                </a:path>
              </a:pathLst>
            </a:cu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494" name="Freeform 503">
              <a:extLst>
                <a:ext uri="{FF2B5EF4-FFF2-40B4-BE49-F238E27FC236}">
                  <a16:creationId xmlns:a16="http://schemas.microsoft.com/office/drawing/2014/main" id="{D3E8BD43-0E0F-1D02-F26C-A05C650F1278}"/>
                </a:ext>
              </a:extLst>
            </p:cNvPr>
            <p:cNvSpPr/>
            <p:nvPr/>
          </p:nvSpPr>
          <p:spPr>
            <a:xfrm>
              <a:off x="2587451" y="4310341"/>
              <a:ext cx="557683" cy="798844"/>
            </a:xfrm>
            <a:custGeom>
              <a:avLst/>
              <a:gdLst>
                <a:gd name="connsiteX0" fmla="*/ 0 w 557683"/>
                <a:gd name="connsiteY0" fmla="*/ 753626 h 798844"/>
                <a:gd name="connsiteX1" fmla="*/ 85411 w 557683"/>
                <a:gd name="connsiteY1" fmla="*/ 778747 h 798844"/>
                <a:gd name="connsiteX2" fmla="*/ 135652 w 557683"/>
                <a:gd name="connsiteY2" fmla="*/ 798844 h 798844"/>
                <a:gd name="connsiteX3" fmla="*/ 165797 w 557683"/>
                <a:gd name="connsiteY3" fmla="*/ 798844 h 798844"/>
                <a:gd name="connsiteX4" fmla="*/ 130628 w 557683"/>
                <a:gd name="connsiteY4" fmla="*/ 703385 h 798844"/>
                <a:gd name="connsiteX5" fmla="*/ 170822 w 557683"/>
                <a:gd name="connsiteY5" fmla="*/ 708409 h 798844"/>
                <a:gd name="connsiteX6" fmla="*/ 226087 w 557683"/>
                <a:gd name="connsiteY6" fmla="*/ 763675 h 798844"/>
                <a:gd name="connsiteX7" fmla="*/ 261257 w 557683"/>
                <a:gd name="connsiteY7" fmla="*/ 793820 h 798844"/>
                <a:gd name="connsiteX8" fmla="*/ 346668 w 557683"/>
                <a:gd name="connsiteY8" fmla="*/ 788796 h 798844"/>
                <a:gd name="connsiteX9" fmla="*/ 366764 w 557683"/>
                <a:gd name="connsiteY9" fmla="*/ 788796 h 798844"/>
                <a:gd name="connsiteX10" fmla="*/ 321547 w 557683"/>
                <a:gd name="connsiteY10" fmla="*/ 733530 h 798844"/>
                <a:gd name="connsiteX11" fmla="*/ 301450 w 557683"/>
                <a:gd name="connsiteY11" fmla="*/ 693336 h 798844"/>
                <a:gd name="connsiteX12" fmla="*/ 391885 w 557683"/>
                <a:gd name="connsiteY12" fmla="*/ 718457 h 798844"/>
                <a:gd name="connsiteX13" fmla="*/ 512465 w 557683"/>
                <a:gd name="connsiteY13" fmla="*/ 753626 h 798844"/>
                <a:gd name="connsiteX14" fmla="*/ 557683 w 557683"/>
                <a:gd name="connsiteY14" fmla="*/ 753626 h 798844"/>
                <a:gd name="connsiteX15" fmla="*/ 502417 w 557683"/>
                <a:gd name="connsiteY15" fmla="*/ 708409 h 798844"/>
                <a:gd name="connsiteX16" fmla="*/ 427054 w 557683"/>
                <a:gd name="connsiteY16" fmla="*/ 658167 h 798844"/>
                <a:gd name="connsiteX17" fmla="*/ 381837 w 557683"/>
                <a:gd name="connsiteY17" fmla="*/ 582805 h 798844"/>
                <a:gd name="connsiteX18" fmla="*/ 346668 w 557683"/>
                <a:gd name="connsiteY18" fmla="*/ 502418 h 798844"/>
                <a:gd name="connsiteX19" fmla="*/ 311498 w 557683"/>
                <a:gd name="connsiteY19" fmla="*/ 427055 h 798844"/>
                <a:gd name="connsiteX20" fmla="*/ 266281 w 557683"/>
                <a:gd name="connsiteY20" fmla="*/ 437103 h 798844"/>
                <a:gd name="connsiteX21" fmla="*/ 316523 w 557683"/>
                <a:gd name="connsiteY21" fmla="*/ 396910 h 798844"/>
                <a:gd name="connsiteX22" fmla="*/ 281353 w 557683"/>
                <a:gd name="connsiteY22" fmla="*/ 261257 h 798844"/>
                <a:gd name="connsiteX23" fmla="*/ 266281 w 557683"/>
                <a:gd name="connsiteY23" fmla="*/ 80387 h 798844"/>
                <a:gd name="connsiteX24" fmla="*/ 276329 w 557683"/>
                <a:gd name="connsiteY24" fmla="*/ 0 h 798844"/>
                <a:gd name="connsiteX25" fmla="*/ 160773 w 557683"/>
                <a:gd name="connsiteY25" fmla="*/ 20097 h 798844"/>
                <a:gd name="connsiteX26" fmla="*/ 80386 w 557683"/>
                <a:gd name="connsiteY26" fmla="*/ 462224 h 798844"/>
                <a:gd name="connsiteX27" fmla="*/ 15072 w 557683"/>
                <a:gd name="connsiteY27" fmla="*/ 698361 h 798844"/>
                <a:gd name="connsiteX28" fmla="*/ 0 w 557683"/>
                <a:gd name="connsiteY28" fmla="*/ 753626 h 798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57683" h="798844">
                  <a:moveTo>
                    <a:pt x="0" y="753626"/>
                  </a:moveTo>
                  <a:lnTo>
                    <a:pt x="85411" y="778747"/>
                  </a:lnTo>
                  <a:lnTo>
                    <a:pt x="135652" y="798844"/>
                  </a:lnTo>
                  <a:lnTo>
                    <a:pt x="165797" y="798844"/>
                  </a:lnTo>
                  <a:lnTo>
                    <a:pt x="130628" y="703385"/>
                  </a:lnTo>
                  <a:lnTo>
                    <a:pt x="170822" y="708409"/>
                  </a:lnTo>
                  <a:lnTo>
                    <a:pt x="226087" y="763675"/>
                  </a:lnTo>
                  <a:lnTo>
                    <a:pt x="261257" y="793820"/>
                  </a:lnTo>
                  <a:lnTo>
                    <a:pt x="346668" y="788796"/>
                  </a:lnTo>
                  <a:lnTo>
                    <a:pt x="366764" y="788796"/>
                  </a:lnTo>
                  <a:lnTo>
                    <a:pt x="321547" y="733530"/>
                  </a:lnTo>
                  <a:lnTo>
                    <a:pt x="301450" y="693336"/>
                  </a:lnTo>
                  <a:lnTo>
                    <a:pt x="391885" y="718457"/>
                  </a:lnTo>
                  <a:lnTo>
                    <a:pt x="512465" y="753626"/>
                  </a:lnTo>
                  <a:lnTo>
                    <a:pt x="557683" y="753626"/>
                  </a:lnTo>
                  <a:lnTo>
                    <a:pt x="502417" y="708409"/>
                  </a:lnTo>
                  <a:lnTo>
                    <a:pt x="427054" y="658167"/>
                  </a:lnTo>
                  <a:lnTo>
                    <a:pt x="381837" y="582805"/>
                  </a:lnTo>
                  <a:lnTo>
                    <a:pt x="346668" y="502418"/>
                  </a:lnTo>
                  <a:lnTo>
                    <a:pt x="311498" y="427055"/>
                  </a:lnTo>
                  <a:lnTo>
                    <a:pt x="266281" y="437103"/>
                  </a:lnTo>
                  <a:lnTo>
                    <a:pt x="316523" y="396910"/>
                  </a:lnTo>
                  <a:lnTo>
                    <a:pt x="281353" y="261257"/>
                  </a:lnTo>
                  <a:lnTo>
                    <a:pt x="266281" y="80387"/>
                  </a:lnTo>
                  <a:lnTo>
                    <a:pt x="276329" y="0"/>
                  </a:lnTo>
                  <a:lnTo>
                    <a:pt x="160773" y="20097"/>
                  </a:lnTo>
                  <a:lnTo>
                    <a:pt x="80386" y="462224"/>
                  </a:lnTo>
                  <a:lnTo>
                    <a:pt x="15072" y="698361"/>
                  </a:lnTo>
                  <a:lnTo>
                    <a:pt x="0" y="753626"/>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495" name="Freeform 504">
              <a:extLst>
                <a:ext uri="{FF2B5EF4-FFF2-40B4-BE49-F238E27FC236}">
                  <a16:creationId xmlns:a16="http://schemas.microsoft.com/office/drawing/2014/main" id="{66D6D9B9-C89D-042D-C53D-378B84583034}"/>
                </a:ext>
              </a:extLst>
            </p:cNvPr>
            <p:cNvSpPr/>
            <p:nvPr/>
          </p:nvSpPr>
          <p:spPr>
            <a:xfrm>
              <a:off x="1318236" y="4064315"/>
              <a:ext cx="1701880" cy="403836"/>
            </a:xfrm>
            <a:custGeom>
              <a:avLst/>
              <a:gdLst>
                <a:gd name="connsiteX0" fmla="*/ 1580729 w 1701880"/>
                <a:gd name="connsiteY0" fmla="*/ 0 h 403836"/>
                <a:gd name="connsiteX1" fmla="*/ 1632651 w 1701880"/>
                <a:gd name="connsiteY1" fmla="*/ 14423 h 403836"/>
                <a:gd name="connsiteX2" fmla="*/ 1678804 w 1701880"/>
                <a:gd name="connsiteY2" fmla="*/ 46153 h 403836"/>
                <a:gd name="connsiteX3" fmla="*/ 1698996 w 1701880"/>
                <a:gd name="connsiteY3" fmla="*/ 92305 h 403836"/>
                <a:gd name="connsiteX4" fmla="*/ 1701880 w 1701880"/>
                <a:gd name="connsiteY4" fmla="*/ 141343 h 403836"/>
                <a:gd name="connsiteX5" fmla="*/ 1690342 w 1701880"/>
                <a:gd name="connsiteY5" fmla="*/ 193264 h 403836"/>
                <a:gd name="connsiteX6" fmla="*/ 1661496 w 1701880"/>
                <a:gd name="connsiteY6" fmla="*/ 222110 h 403836"/>
                <a:gd name="connsiteX7" fmla="*/ 1566307 w 1701880"/>
                <a:gd name="connsiteY7" fmla="*/ 265378 h 403836"/>
                <a:gd name="connsiteX8" fmla="*/ 1329774 w 1701880"/>
                <a:gd name="connsiteY8" fmla="*/ 323069 h 403836"/>
                <a:gd name="connsiteX9" fmla="*/ 1058627 w 1701880"/>
                <a:gd name="connsiteY9" fmla="*/ 374991 h 403836"/>
                <a:gd name="connsiteX10" fmla="*/ 692290 w 1701880"/>
                <a:gd name="connsiteY10" fmla="*/ 403836 h 403836"/>
                <a:gd name="connsiteX11" fmla="*/ 426912 w 1701880"/>
                <a:gd name="connsiteY11" fmla="*/ 389413 h 403836"/>
                <a:gd name="connsiteX12" fmla="*/ 201918 w 1701880"/>
                <a:gd name="connsiteY12" fmla="*/ 363452 h 403836"/>
                <a:gd name="connsiteX13" fmla="*/ 43268 w 1701880"/>
                <a:gd name="connsiteY13" fmla="*/ 325953 h 403836"/>
                <a:gd name="connsiteX14" fmla="*/ 5769 w 1701880"/>
                <a:gd name="connsiteY14" fmla="*/ 274032 h 403836"/>
                <a:gd name="connsiteX15" fmla="*/ 0 w 1701880"/>
                <a:gd name="connsiteY15" fmla="*/ 216341 h 403836"/>
                <a:gd name="connsiteX16" fmla="*/ 17307 w 1701880"/>
                <a:gd name="connsiteY16" fmla="*/ 167303 h 403836"/>
                <a:gd name="connsiteX17" fmla="*/ 74998 w 1701880"/>
                <a:gd name="connsiteY17" fmla="*/ 126920 h 403836"/>
                <a:gd name="connsiteX18" fmla="*/ 147112 w 1701880"/>
                <a:gd name="connsiteY18" fmla="*/ 98074 h 403836"/>
                <a:gd name="connsiteX19" fmla="*/ 147112 w 1701880"/>
                <a:gd name="connsiteY19" fmla="*/ 204803 h 403836"/>
                <a:gd name="connsiteX20" fmla="*/ 349030 w 1701880"/>
                <a:gd name="connsiteY20" fmla="*/ 230763 h 403836"/>
                <a:gd name="connsiteX21" fmla="*/ 620177 w 1701880"/>
                <a:gd name="connsiteY21" fmla="*/ 250955 h 403836"/>
                <a:gd name="connsiteX22" fmla="*/ 862478 w 1701880"/>
                <a:gd name="connsiteY22" fmla="*/ 245186 h 403836"/>
                <a:gd name="connsiteX23" fmla="*/ 1093242 w 1701880"/>
                <a:gd name="connsiteY23" fmla="*/ 219225 h 403836"/>
                <a:gd name="connsiteX24" fmla="*/ 1295160 w 1701880"/>
                <a:gd name="connsiteY24" fmla="*/ 193264 h 403836"/>
                <a:gd name="connsiteX25" fmla="*/ 1424964 w 1701880"/>
                <a:gd name="connsiteY25" fmla="*/ 152881 h 403836"/>
                <a:gd name="connsiteX26" fmla="*/ 1574960 w 1701880"/>
                <a:gd name="connsiteY26" fmla="*/ 112497 h 403836"/>
                <a:gd name="connsiteX27" fmla="*/ 1592267 w 1701880"/>
                <a:gd name="connsiteY27" fmla="*/ 98074 h 403836"/>
                <a:gd name="connsiteX28" fmla="*/ 1580729 w 1701880"/>
                <a:gd name="connsiteY28" fmla="*/ 0 h 403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01880" h="403836">
                  <a:moveTo>
                    <a:pt x="1580729" y="0"/>
                  </a:moveTo>
                  <a:lnTo>
                    <a:pt x="1632651" y="14423"/>
                  </a:lnTo>
                  <a:lnTo>
                    <a:pt x="1678804" y="46153"/>
                  </a:lnTo>
                  <a:lnTo>
                    <a:pt x="1698996" y="92305"/>
                  </a:lnTo>
                  <a:lnTo>
                    <a:pt x="1701880" y="141343"/>
                  </a:lnTo>
                  <a:lnTo>
                    <a:pt x="1690342" y="193264"/>
                  </a:lnTo>
                  <a:lnTo>
                    <a:pt x="1661496" y="222110"/>
                  </a:lnTo>
                  <a:lnTo>
                    <a:pt x="1566307" y="265378"/>
                  </a:lnTo>
                  <a:lnTo>
                    <a:pt x="1329774" y="323069"/>
                  </a:lnTo>
                  <a:lnTo>
                    <a:pt x="1058627" y="374991"/>
                  </a:lnTo>
                  <a:lnTo>
                    <a:pt x="692290" y="403836"/>
                  </a:lnTo>
                  <a:lnTo>
                    <a:pt x="426912" y="389413"/>
                  </a:lnTo>
                  <a:lnTo>
                    <a:pt x="201918" y="363452"/>
                  </a:lnTo>
                  <a:lnTo>
                    <a:pt x="43268" y="325953"/>
                  </a:lnTo>
                  <a:lnTo>
                    <a:pt x="5769" y="274032"/>
                  </a:lnTo>
                  <a:lnTo>
                    <a:pt x="0" y="216341"/>
                  </a:lnTo>
                  <a:lnTo>
                    <a:pt x="17307" y="167303"/>
                  </a:lnTo>
                  <a:lnTo>
                    <a:pt x="74998" y="126920"/>
                  </a:lnTo>
                  <a:lnTo>
                    <a:pt x="147112" y="98074"/>
                  </a:lnTo>
                  <a:lnTo>
                    <a:pt x="147112" y="204803"/>
                  </a:lnTo>
                  <a:lnTo>
                    <a:pt x="349030" y="230763"/>
                  </a:lnTo>
                  <a:lnTo>
                    <a:pt x="620177" y="250955"/>
                  </a:lnTo>
                  <a:lnTo>
                    <a:pt x="862478" y="245186"/>
                  </a:lnTo>
                  <a:lnTo>
                    <a:pt x="1093242" y="219225"/>
                  </a:lnTo>
                  <a:lnTo>
                    <a:pt x="1295160" y="193264"/>
                  </a:lnTo>
                  <a:lnTo>
                    <a:pt x="1424964" y="152881"/>
                  </a:lnTo>
                  <a:lnTo>
                    <a:pt x="1574960" y="112497"/>
                  </a:lnTo>
                  <a:lnTo>
                    <a:pt x="1592267" y="98074"/>
                  </a:lnTo>
                  <a:lnTo>
                    <a:pt x="1580729" y="0"/>
                  </a:lnTo>
                  <a:close/>
                </a:path>
              </a:pathLst>
            </a:custGeom>
            <a:solidFill>
              <a:schemeClr val="tx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496" name="Freeform 505">
              <a:extLst>
                <a:ext uri="{FF2B5EF4-FFF2-40B4-BE49-F238E27FC236}">
                  <a16:creationId xmlns:a16="http://schemas.microsoft.com/office/drawing/2014/main" id="{F5FB3E2C-2AF0-D8B1-4551-ECD8547C9F59}"/>
                </a:ext>
              </a:extLst>
            </p:cNvPr>
            <p:cNvSpPr/>
            <p:nvPr/>
          </p:nvSpPr>
          <p:spPr>
            <a:xfrm>
              <a:off x="2342249" y="4038354"/>
              <a:ext cx="320184" cy="576909"/>
            </a:xfrm>
            <a:custGeom>
              <a:avLst/>
              <a:gdLst>
                <a:gd name="connsiteX0" fmla="*/ 297107 w 320184"/>
                <a:gd name="connsiteY0" fmla="*/ 0 h 576909"/>
                <a:gd name="connsiteX1" fmla="*/ 207687 w 320184"/>
                <a:gd name="connsiteY1" fmla="*/ 43268 h 576909"/>
                <a:gd name="connsiteX2" fmla="*/ 155765 w 320184"/>
                <a:gd name="connsiteY2" fmla="*/ 83652 h 576909"/>
                <a:gd name="connsiteX3" fmla="*/ 103843 w 320184"/>
                <a:gd name="connsiteY3" fmla="*/ 155765 h 576909"/>
                <a:gd name="connsiteX4" fmla="*/ 54806 w 320184"/>
                <a:gd name="connsiteY4" fmla="*/ 239417 h 576909"/>
                <a:gd name="connsiteX5" fmla="*/ 23076 w 320184"/>
                <a:gd name="connsiteY5" fmla="*/ 369222 h 576909"/>
                <a:gd name="connsiteX6" fmla="*/ 0 w 320184"/>
                <a:gd name="connsiteY6" fmla="*/ 510564 h 576909"/>
                <a:gd name="connsiteX7" fmla="*/ 2884 w 320184"/>
                <a:gd name="connsiteY7" fmla="*/ 562486 h 576909"/>
                <a:gd name="connsiteX8" fmla="*/ 66344 w 320184"/>
                <a:gd name="connsiteY8" fmla="*/ 576909 h 576909"/>
                <a:gd name="connsiteX9" fmla="*/ 141342 w 320184"/>
                <a:gd name="connsiteY9" fmla="*/ 571140 h 576909"/>
                <a:gd name="connsiteX10" fmla="*/ 158649 w 320184"/>
                <a:gd name="connsiteY10" fmla="*/ 553832 h 576909"/>
                <a:gd name="connsiteX11" fmla="*/ 167303 w 320184"/>
                <a:gd name="connsiteY11" fmla="*/ 464411 h 576909"/>
                <a:gd name="connsiteX12" fmla="*/ 184610 w 320184"/>
                <a:gd name="connsiteY12" fmla="*/ 360568 h 576909"/>
                <a:gd name="connsiteX13" fmla="*/ 213456 w 320184"/>
                <a:gd name="connsiteY13" fmla="*/ 271147 h 576909"/>
                <a:gd name="connsiteX14" fmla="*/ 248070 w 320184"/>
                <a:gd name="connsiteY14" fmla="*/ 196149 h 576909"/>
                <a:gd name="connsiteX15" fmla="*/ 285569 w 320184"/>
                <a:gd name="connsiteY15" fmla="*/ 161534 h 576909"/>
                <a:gd name="connsiteX16" fmla="*/ 320184 w 320184"/>
                <a:gd name="connsiteY16" fmla="*/ 141343 h 576909"/>
                <a:gd name="connsiteX17" fmla="*/ 311530 w 320184"/>
                <a:gd name="connsiteY17" fmla="*/ 60576 h 576909"/>
                <a:gd name="connsiteX18" fmla="*/ 297107 w 320184"/>
                <a:gd name="connsiteY18" fmla="*/ 0 h 576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0184" h="576909">
                  <a:moveTo>
                    <a:pt x="297107" y="0"/>
                  </a:moveTo>
                  <a:lnTo>
                    <a:pt x="207687" y="43268"/>
                  </a:lnTo>
                  <a:lnTo>
                    <a:pt x="155765" y="83652"/>
                  </a:lnTo>
                  <a:lnTo>
                    <a:pt x="103843" y="155765"/>
                  </a:lnTo>
                  <a:lnTo>
                    <a:pt x="54806" y="239417"/>
                  </a:lnTo>
                  <a:lnTo>
                    <a:pt x="23076" y="369222"/>
                  </a:lnTo>
                  <a:lnTo>
                    <a:pt x="0" y="510564"/>
                  </a:lnTo>
                  <a:lnTo>
                    <a:pt x="2884" y="562486"/>
                  </a:lnTo>
                  <a:lnTo>
                    <a:pt x="66344" y="576909"/>
                  </a:lnTo>
                  <a:lnTo>
                    <a:pt x="141342" y="571140"/>
                  </a:lnTo>
                  <a:lnTo>
                    <a:pt x="158649" y="553832"/>
                  </a:lnTo>
                  <a:lnTo>
                    <a:pt x="167303" y="464411"/>
                  </a:lnTo>
                  <a:lnTo>
                    <a:pt x="184610" y="360568"/>
                  </a:lnTo>
                  <a:lnTo>
                    <a:pt x="213456" y="271147"/>
                  </a:lnTo>
                  <a:lnTo>
                    <a:pt x="248070" y="196149"/>
                  </a:lnTo>
                  <a:lnTo>
                    <a:pt x="285569" y="161534"/>
                  </a:lnTo>
                  <a:lnTo>
                    <a:pt x="320184" y="141343"/>
                  </a:lnTo>
                  <a:lnTo>
                    <a:pt x="311530" y="60576"/>
                  </a:lnTo>
                  <a:lnTo>
                    <a:pt x="297107" y="0"/>
                  </a:lnTo>
                  <a:close/>
                </a:path>
              </a:pathLst>
            </a:custGeom>
            <a:solidFill>
              <a:schemeClr val="tx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497" name="Freeform 506">
              <a:extLst>
                <a:ext uri="{FF2B5EF4-FFF2-40B4-BE49-F238E27FC236}">
                  <a16:creationId xmlns:a16="http://schemas.microsoft.com/office/drawing/2014/main" id="{B3BC4FA2-220D-D648-9F12-20DF7FB3AA60}"/>
                </a:ext>
              </a:extLst>
            </p:cNvPr>
            <p:cNvSpPr/>
            <p:nvPr/>
          </p:nvSpPr>
          <p:spPr>
            <a:xfrm>
              <a:off x="2350132" y="4579578"/>
              <a:ext cx="144815" cy="20688"/>
            </a:xfrm>
            <a:custGeom>
              <a:avLst/>
              <a:gdLst>
                <a:gd name="connsiteX0" fmla="*/ 144815 w 144815"/>
                <a:gd name="connsiteY0" fmla="*/ 4137 h 20688"/>
                <a:gd name="connsiteX1" fmla="*/ 91026 w 144815"/>
                <a:gd name="connsiteY1" fmla="*/ 0 h 20688"/>
                <a:gd name="connsiteX2" fmla="*/ 37238 w 144815"/>
                <a:gd name="connsiteY2" fmla="*/ 8275 h 20688"/>
                <a:gd name="connsiteX3" fmla="*/ 0 w 144815"/>
                <a:gd name="connsiteY3" fmla="*/ 20688 h 20688"/>
              </a:gdLst>
              <a:ahLst/>
              <a:cxnLst>
                <a:cxn ang="0">
                  <a:pos x="connsiteX0" y="connsiteY0"/>
                </a:cxn>
                <a:cxn ang="0">
                  <a:pos x="connsiteX1" y="connsiteY1"/>
                </a:cxn>
                <a:cxn ang="0">
                  <a:pos x="connsiteX2" y="connsiteY2"/>
                </a:cxn>
                <a:cxn ang="0">
                  <a:pos x="connsiteX3" y="connsiteY3"/>
                </a:cxn>
              </a:cxnLst>
              <a:rect l="l" t="t" r="r" b="b"/>
              <a:pathLst>
                <a:path w="144815" h="20688">
                  <a:moveTo>
                    <a:pt x="144815" y="4137"/>
                  </a:moveTo>
                  <a:lnTo>
                    <a:pt x="91026" y="0"/>
                  </a:lnTo>
                  <a:lnTo>
                    <a:pt x="37238" y="8275"/>
                  </a:lnTo>
                  <a:lnTo>
                    <a:pt x="0" y="20688"/>
                  </a:lnTo>
                </a:path>
              </a:pathLst>
            </a:custGeom>
            <a:solidFill>
              <a:schemeClr val="tx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498" name="Freeform 507">
              <a:extLst>
                <a:ext uri="{FF2B5EF4-FFF2-40B4-BE49-F238E27FC236}">
                  <a16:creationId xmlns:a16="http://schemas.microsoft.com/office/drawing/2014/main" id="{B1C30054-F102-6868-220B-B1AF1532F1F6}"/>
                </a:ext>
              </a:extLst>
            </p:cNvPr>
            <p:cNvSpPr/>
            <p:nvPr/>
          </p:nvSpPr>
          <p:spPr>
            <a:xfrm>
              <a:off x="1452067" y="4280598"/>
              <a:ext cx="87783" cy="135331"/>
            </a:xfrm>
            <a:custGeom>
              <a:avLst/>
              <a:gdLst>
                <a:gd name="connsiteX0" fmla="*/ 87783 w 87783"/>
                <a:gd name="connsiteY0" fmla="*/ 0 h 135331"/>
                <a:gd name="connsiteX1" fmla="*/ 29261 w 87783"/>
                <a:gd name="connsiteY1" fmla="*/ 25603 h 135331"/>
                <a:gd name="connsiteX2" fmla="*/ 7315 w 87783"/>
                <a:gd name="connsiteY2" fmla="*/ 65837 h 135331"/>
                <a:gd name="connsiteX3" fmla="*/ 0 w 87783"/>
                <a:gd name="connsiteY3" fmla="*/ 95098 h 135331"/>
                <a:gd name="connsiteX4" fmla="*/ 7315 w 87783"/>
                <a:gd name="connsiteY4" fmla="*/ 135331 h 135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783" h="135331">
                  <a:moveTo>
                    <a:pt x="87783" y="0"/>
                  </a:moveTo>
                  <a:lnTo>
                    <a:pt x="29261" y="25603"/>
                  </a:lnTo>
                  <a:lnTo>
                    <a:pt x="7315" y="65837"/>
                  </a:lnTo>
                  <a:lnTo>
                    <a:pt x="0" y="95098"/>
                  </a:lnTo>
                  <a:lnTo>
                    <a:pt x="7315" y="135331"/>
                  </a:lnTo>
                </a:path>
              </a:pathLst>
            </a:cu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499" name="Freeform 508">
              <a:extLst>
                <a:ext uri="{FF2B5EF4-FFF2-40B4-BE49-F238E27FC236}">
                  <a16:creationId xmlns:a16="http://schemas.microsoft.com/office/drawing/2014/main" id="{45E009A9-5152-3F1D-5E5B-A22BEAB8A788}"/>
                </a:ext>
              </a:extLst>
            </p:cNvPr>
            <p:cNvSpPr/>
            <p:nvPr/>
          </p:nvSpPr>
          <p:spPr>
            <a:xfrm>
              <a:off x="1604467" y="4299500"/>
              <a:ext cx="87783" cy="135331"/>
            </a:xfrm>
            <a:custGeom>
              <a:avLst/>
              <a:gdLst>
                <a:gd name="connsiteX0" fmla="*/ 87783 w 87783"/>
                <a:gd name="connsiteY0" fmla="*/ 0 h 135331"/>
                <a:gd name="connsiteX1" fmla="*/ 29261 w 87783"/>
                <a:gd name="connsiteY1" fmla="*/ 25603 h 135331"/>
                <a:gd name="connsiteX2" fmla="*/ 7315 w 87783"/>
                <a:gd name="connsiteY2" fmla="*/ 65837 h 135331"/>
                <a:gd name="connsiteX3" fmla="*/ 0 w 87783"/>
                <a:gd name="connsiteY3" fmla="*/ 95098 h 135331"/>
                <a:gd name="connsiteX4" fmla="*/ 7315 w 87783"/>
                <a:gd name="connsiteY4" fmla="*/ 135331 h 135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783" h="135331">
                  <a:moveTo>
                    <a:pt x="87783" y="0"/>
                  </a:moveTo>
                  <a:lnTo>
                    <a:pt x="29261" y="25603"/>
                  </a:lnTo>
                  <a:lnTo>
                    <a:pt x="7315" y="65837"/>
                  </a:lnTo>
                  <a:lnTo>
                    <a:pt x="0" y="95098"/>
                  </a:lnTo>
                  <a:lnTo>
                    <a:pt x="7315" y="135331"/>
                  </a:lnTo>
                </a:path>
              </a:pathLst>
            </a:cu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500" name="Freeform 509">
              <a:extLst>
                <a:ext uri="{FF2B5EF4-FFF2-40B4-BE49-F238E27FC236}">
                  <a16:creationId xmlns:a16="http://schemas.microsoft.com/office/drawing/2014/main" id="{9551D59E-A5FE-EC4C-E224-A5BBB0463D94}"/>
                </a:ext>
              </a:extLst>
            </p:cNvPr>
            <p:cNvSpPr/>
            <p:nvPr/>
          </p:nvSpPr>
          <p:spPr>
            <a:xfrm rot="-240000">
              <a:off x="1752600" y="4315951"/>
              <a:ext cx="87783" cy="135331"/>
            </a:xfrm>
            <a:custGeom>
              <a:avLst/>
              <a:gdLst>
                <a:gd name="connsiteX0" fmla="*/ 87783 w 87783"/>
                <a:gd name="connsiteY0" fmla="*/ 0 h 135331"/>
                <a:gd name="connsiteX1" fmla="*/ 29261 w 87783"/>
                <a:gd name="connsiteY1" fmla="*/ 25603 h 135331"/>
                <a:gd name="connsiteX2" fmla="*/ 7315 w 87783"/>
                <a:gd name="connsiteY2" fmla="*/ 65837 h 135331"/>
                <a:gd name="connsiteX3" fmla="*/ 0 w 87783"/>
                <a:gd name="connsiteY3" fmla="*/ 95098 h 135331"/>
                <a:gd name="connsiteX4" fmla="*/ 7315 w 87783"/>
                <a:gd name="connsiteY4" fmla="*/ 135331 h 135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783" h="135331">
                  <a:moveTo>
                    <a:pt x="87783" y="0"/>
                  </a:moveTo>
                  <a:lnTo>
                    <a:pt x="29261" y="25603"/>
                  </a:lnTo>
                  <a:lnTo>
                    <a:pt x="7315" y="65837"/>
                  </a:lnTo>
                  <a:lnTo>
                    <a:pt x="0" y="95098"/>
                  </a:lnTo>
                  <a:lnTo>
                    <a:pt x="7315" y="135331"/>
                  </a:lnTo>
                </a:path>
              </a:pathLst>
            </a:cu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501" name="Freeform 510">
              <a:extLst>
                <a:ext uri="{FF2B5EF4-FFF2-40B4-BE49-F238E27FC236}">
                  <a16:creationId xmlns:a16="http://schemas.microsoft.com/office/drawing/2014/main" id="{0BA6D656-53D6-57B0-9E0D-7C5EE4FFAE01}"/>
                </a:ext>
              </a:extLst>
            </p:cNvPr>
            <p:cNvSpPr/>
            <p:nvPr/>
          </p:nvSpPr>
          <p:spPr>
            <a:xfrm rot="-420000">
              <a:off x="1893417" y="4324488"/>
              <a:ext cx="87783" cy="135331"/>
            </a:xfrm>
            <a:custGeom>
              <a:avLst/>
              <a:gdLst>
                <a:gd name="connsiteX0" fmla="*/ 87783 w 87783"/>
                <a:gd name="connsiteY0" fmla="*/ 0 h 135331"/>
                <a:gd name="connsiteX1" fmla="*/ 29261 w 87783"/>
                <a:gd name="connsiteY1" fmla="*/ 25603 h 135331"/>
                <a:gd name="connsiteX2" fmla="*/ 7315 w 87783"/>
                <a:gd name="connsiteY2" fmla="*/ 65837 h 135331"/>
                <a:gd name="connsiteX3" fmla="*/ 0 w 87783"/>
                <a:gd name="connsiteY3" fmla="*/ 95098 h 135331"/>
                <a:gd name="connsiteX4" fmla="*/ 7315 w 87783"/>
                <a:gd name="connsiteY4" fmla="*/ 135331 h 135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783" h="135331">
                  <a:moveTo>
                    <a:pt x="87783" y="0"/>
                  </a:moveTo>
                  <a:lnTo>
                    <a:pt x="29261" y="25603"/>
                  </a:lnTo>
                  <a:lnTo>
                    <a:pt x="7315" y="65837"/>
                  </a:lnTo>
                  <a:lnTo>
                    <a:pt x="0" y="95098"/>
                  </a:lnTo>
                  <a:lnTo>
                    <a:pt x="7315" y="135331"/>
                  </a:lnTo>
                </a:path>
              </a:pathLst>
            </a:cu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502" name="Freeform 511">
              <a:extLst>
                <a:ext uri="{FF2B5EF4-FFF2-40B4-BE49-F238E27FC236}">
                  <a16:creationId xmlns:a16="http://schemas.microsoft.com/office/drawing/2014/main" id="{531D465F-2D2A-91AF-EBBA-5B8B287B436C}"/>
                </a:ext>
              </a:extLst>
            </p:cNvPr>
            <p:cNvSpPr/>
            <p:nvPr/>
          </p:nvSpPr>
          <p:spPr>
            <a:xfrm>
              <a:off x="1338682" y="4265968"/>
              <a:ext cx="124358" cy="84124"/>
            </a:xfrm>
            <a:custGeom>
              <a:avLst/>
              <a:gdLst>
                <a:gd name="connsiteX0" fmla="*/ 124358 w 124358"/>
                <a:gd name="connsiteY0" fmla="*/ 0 h 84124"/>
                <a:gd name="connsiteX1" fmla="*/ 43891 w 124358"/>
                <a:gd name="connsiteY1" fmla="*/ 7315 h 84124"/>
                <a:gd name="connsiteX2" fmla="*/ 7315 w 124358"/>
                <a:gd name="connsiteY2" fmla="*/ 40233 h 84124"/>
                <a:gd name="connsiteX3" fmla="*/ 0 w 124358"/>
                <a:gd name="connsiteY3" fmla="*/ 84124 h 84124"/>
              </a:gdLst>
              <a:ahLst/>
              <a:cxnLst>
                <a:cxn ang="0">
                  <a:pos x="connsiteX0" y="connsiteY0"/>
                </a:cxn>
                <a:cxn ang="0">
                  <a:pos x="connsiteX1" y="connsiteY1"/>
                </a:cxn>
                <a:cxn ang="0">
                  <a:pos x="connsiteX2" y="connsiteY2"/>
                </a:cxn>
                <a:cxn ang="0">
                  <a:pos x="connsiteX3" y="connsiteY3"/>
                </a:cxn>
              </a:cxnLst>
              <a:rect l="l" t="t" r="r" b="b"/>
              <a:pathLst>
                <a:path w="124358" h="84124">
                  <a:moveTo>
                    <a:pt x="124358" y="0"/>
                  </a:moveTo>
                  <a:lnTo>
                    <a:pt x="43891" y="7315"/>
                  </a:lnTo>
                  <a:lnTo>
                    <a:pt x="7315" y="40233"/>
                  </a:lnTo>
                  <a:lnTo>
                    <a:pt x="0" y="84124"/>
                  </a:lnTo>
                </a:path>
              </a:pathLst>
            </a:cu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503" name="Freeform 512">
              <a:extLst>
                <a:ext uri="{FF2B5EF4-FFF2-40B4-BE49-F238E27FC236}">
                  <a16:creationId xmlns:a16="http://schemas.microsoft.com/office/drawing/2014/main" id="{E23DAAD5-6D0D-046B-D12D-3AE37159BD66}"/>
                </a:ext>
              </a:extLst>
            </p:cNvPr>
            <p:cNvSpPr/>
            <p:nvPr/>
          </p:nvSpPr>
          <p:spPr>
            <a:xfrm>
              <a:off x="2051914" y="4320832"/>
              <a:ext cx="43891" cy="135331"/>
            </a:xfrm>
            <a:custGeom>
              <a:avLst/>
              <a:gdLst>
                <a:gd name="connsiteX0" fmla="*/ 40233 w 43891"/>
                <a:gd name="connsiteY0" fmla="*/ 0 h 135331"/>
                <a:gd name="connsiteX1" fmla="*/ 0 w 43891"/>
                <a:gd name="connsiteY1" fmla="*/ 73152 h 135331"/>
                <a:gd name="connsiteX2" fmla="*/ 14630 w 43891"/>
                <a:gd name="connsiteY2" fmla="*/ 120700 h 135331"/>
                <a:gd name="connsiteX3" fmla="*/ 43891 w 43891"/>
                <a:gd name="connsiteY3" fmla="*/ 135331 h 135331"/>
              </a:gdLst>
              <a:ahLst/>
              <a:cxnLst>
                <a:cxn ang="0">
                  <a:pos x="connsiteX0" y="connsiteY0"/>
                </a:cxn>
                <a:cxn ang="0">
                  <a:pos x="connsiteX1" y="connsiteY1"/>
                </a:cxn>
                <a:cxn ang="0">
                  <a:pos x="connsiteX2" y="connsiteY2"/>
                </a:cxn>
                <a:cxn ang="0">
                  <a:pos x="connsiteX3" y="connsiteY3"/>
                </a:cxn>
              </a:cxnLst>
              <a:rect l="l" t="t" r="r" b="b"/>
              <a:pathLst>
                <a:path w="43891" h="135331">
                  <a:moveTo>
                    <a:pt x="40233" y="0"/>
                  </a:moveTo>
                  <a:lnTo>
                    <a:pt x="0" y="73152"/>
                  </a:lnTo>
                  <a:lnTo>
                    <a:pt x="14630" y="120700"/>
                  </a:lnTo>
                  <a:lnTo>
                    <a:pt x="43891" y="135331"/>
                  </a:lnTo>
                </a:path>
              </a:pathLst>
            </a:cu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504" name="Freeform 513">
              <a:extLst>
                <a:ext uri="{FF2B5EF4-FFF2-40B4-BE49-F238E27FC236}">
                  <a16:creationId xmlns:a16="http://schemas.microsoft.com/office/drawing/2014/main" id="{D71960C6-7BF4-6338-1A96-44F2255ACF7F}"/>
                </a:ext>
              </a:extLst>
            </p:cNvPr>
            <p:cNvSpPr/>
            <p:nvPr/>
          </p:nvSpPr>
          <p:spPr>
            <a:xfrm>
              <a:off x="2205533" y="4309859"/>
              <a:ext cx="54864" cy="138989"/>
            </a:xfrm>
            <a:custGeom>
              <a:avLst/>
              <a:gdLst>
                <a:gd name="connsiteX0" fmla="*/ 32918 w 54864"/>
                <a:gd name="connsiteY0" fmla="*/ 0 h 138989"/>
                <a:gd name="connsiteX1" fmla="*/ 0 w 54864"/>
                <a:gd name="connsiteY1" fmla="*/ 54864 h 138989"/>
                <a:gd name="connsiteX2" fmla="*/ 14630 w 54864"/>
                <a:gd name="connsiteY2" fmla="*/ 106070 h 138989"/>
                <a:gd name="connsiteX3" fmla="*/ 54864 w 54864"/>
                <a:gd name="connsiteY3" fmla="*/ 138989 h 138989"/>
              </a:gdLst>
              <a:ahLst/>
              <a:cxnLst>
                <a:cxn ang="0">
                  <a:pos x="connsiteX0" y="connsiteY0"/>
                </a:cxn>
                <a:cxn ang="0">
                  <a:pos x="connsiteX1" y="connsiteY1"/>
                </a:cxn>
                <a:cxn ang="0">
                  <a:pos x="connsiteX2" y="connsiteY2"/>
                </a:cxn>
                <a:cxn ang="0">
                  <a:pos x="connsiteX3" y="connsiteY3"/>
                </a:cxn>
              </a:cxnLst>
              <a:rect l="l" t="t" r="r" b="b"/>
              <a:pathLst>
                <a:path w="54864" h="138989">
                  <a:moveTo>
                    <a:pt x="32918" y="0"/>
                  </a:moveTo>
                  <a:lnTo>
                    <a:pt x="0" y="54864"/>
                  </a:lnTo>
                  <a:lnTo>
                    <a:pt x="14630" y="106070"/>
                  </a:lnTo>
                  <a:lnTo>
                    <a:pt x="54864" y="138989"/>
                  </a:lnTo>
                </a:path>
              </a:pathLst>
            </a:cu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505" name="Freeform 514">
              <a:extLst>
                <a:ext uri="{FF2B5EF4-FFF2-40B4-BE49-F238E27FC236}">
                  <a16:creationId xmlns:a16="http://schemas.microsoft.com/office/drawing/2014/main" id="{4C6C5156-A146-70E3-82A6-1CB241B469F6}"/>
                </a:ext>
              </a:extLst>
            </p:cNvPr>
            <p:cNvSpPr/>
            <p:nvPr/>
          </p:nvSpPr>
          <p:spPr>
            <a:xfrm>
              <a:off x="2348179" y="4284256"/>
              <a:ext cx="21946" cy="135331"/>
            </a:xfrm>
            <a:custGeom>
              <a:avLst/>
              <a:gdLst>
                <a:gd name="connsiteX0" fmla="*/ 21946 w 21946"/>
                <a:gd name="connsiteY0" fmla="*/ 0 h 135331"/>
                <a:gd name="connsiteX1" fmla="*/ 3658 w 21946"/>
                <a:gd name="connsiteY1" fmla="*/ 54864 h 135331"/>
                <a:gd name="connsiteX2" fmla="*/ 0 w 21946"/>
                <a:gd name="connsiteY2" fmla="*/ 106070 h 135331"/>
                <a:gd name="connsiteX3" fmla="*/ 14631 w 21946"/>
                <a:gd name="connsiteY3" fmla="*/ 135331 h 135331"/>
              </a:gdLst>
              <a:ahLst/>
              <a:cxnLst>
                <a:cxn ang="0">
                  <a:pos x="connsiteX0" y="connsiteY0"/>
                </a:cxn>
                <a:cxn ang="0">
                  <a:pos x="connsiteX1" y="connsiteY1"/>
                </a:cxn>
                <a:cxn ang="0">
                  <a:pos x="connsiteX2" y="connsiteY2"/>
                </a:cxn>
                <a:cxn ang="0">
                  <a:pos x="connsiteX3" y="connsiteY3"/>
                </a:cxn>
              </a:cxnLst>
              <a:rect l="l" t="t" r="r" b="b"/>
              <a:pathLst>
                <a:path w="21946" h="135331">
                  <a:moveTo>
                    <a:pt x="21946" y="0"/>
                  </a:moveTo>
                  <a:lnTo>
                    <a:pt x="3658" y="54864"/>
                  </a:lnTo>
                  <a:lnTo>
                    <a:pt x="0" y="106070"/>
                  </a:lnTo>
                  <a:lnTo>
                    <a:pt x="14631" y="135331"/>
                  </a:lnTo>
                </a:path>
              </a:pathLst>
            </a:cu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506" name="Freeform 515">
              <a:extLst>
                <a:ext uri="{FF2B5EF4-FFF2-40B4-BE49-F238E27FC236}">
                  <a16:creationId xmlns:a16="http://schemas.microsoft.com/office/drawing/2014/main" id="{AD895554-9851-D0BD-62C2-324F00938622}"/>
                </a:ext>
              </a:extLst>
            </p:cNvPr>
            <p:cNvSpPr/>
            <p:nvPr/>
          </p:nvSpPr>
          <p:spPr>
            <a:xfrm>
              <a:off x="2640787" y="4251337"/>
              <a:ext cx="54864" cy="128016"/>
            </a:xfrm>
            <a:custGeom>
              <a:avLst/>
              <a:gdLst>
                <a:gd name="connsiteX0" fmla="*/ 14631 w 54864"/>
                <a:gd name="connsiteY0" fmla="*/ 0 h 128016"/>
                <a:gd name="connsiteX1" fmla="*/ 0 w 54864"/>
                <a:gd name="connsiteY1" fmla="*/ 54864 h 128016"/>
                <a:gd name="connsiteX2" fmla="*/ 10973 w 54864"/>
                <a:gd name="connsiteY2" fmla="*/ 95098 h 128016"/>
                <a:gd name="connsiteX3" fmla="*/ 54864 w 54864"/>
                <a:gd name="connsiteY3" fmla="*/ 128016 h 128016"/>
              </a:gdLst>
              <a:ahLst/>
              <a:cxnLst>
                <a:cxn ang="0">
                  <a:pos x="connsiteX0" y="connsiteY0"/>
                </a:cxn>
                <a:cxn ang="0">
                  <a:pos x="connsiteX1" y="connsiteY1"/>
                </a:cxn>
                <a:cxn ang="0">
                  <a:pos x="connsiteX2" y="connsiteY2"/>
                </a:cxn>
                <a:cxn ang="0">
                  <a:pos x="connsiteX3" y="connsiteY3"/>
                </a:cxn>
              </a:cxnLst>
              <a:rect l="l" t="t" r="r" b="b"/>
              <a:pathLst>
                <a:path w="54864" h="128016">
                  <a:moveTo>
                    <a:pt x="14631" y="0"/>
                  </a:moveTo>
                  <a:lnTo>
                    <a:pt x="0" y="54864"/>
                  </a:lnTo>
                  <a:lnTo>
                    <a:pt x="10973" y="95098"/>
                  </a:lnTo>
                  <a:lnTo>
                    <a:pt x="54864" y="128016"/>
                  </a:lnTo>
                </a:path>
              </a:pathLst>
            </a:cu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507" name="Freeform 516">
              <a:extLst>
                <a:ext uri="{FF2B5EF4-FFF2-40B4-BE49-F238E27FC236}">
                  <a16:creationId xmlns:a16="http://schemas.microsoft.com/office/drawing/2014/main" id="{C1F2FDF1-D5D2-32F2-F6B8-14EA2D354574}"/>
                </a:ext>
              </a:extLst>
            </p:cNvPr>
            <p:cNvSpPr/>
            <p:nvPr/>
          </p:nvSpPr>
          <p:spPr>
            <a:xfrm>
              <a:off x="2794406" y="4203788"/>
              <a:ext cx="69495" cy="124359"/>
            </a:xfrm>
            <a:custGeom>
              <a:avLst/>
              <a:gdLst>
                <a:gd name="connsiteX0" fmla="*/ 10973 w 69495"/>
                <a:gd name="connsiteY0" fmla="*/ 0 h 124359"/>
                <a:gd name="connsiteX1" fmla="*/ 0 w 69495"/>
                <a:gd name="connsiteY1" fmla="*/ 58522 h 124359"/>
                <a:gd name="connsiteX2" fmla="*/ 29261 w 69495"/>
                <a:gd name="connsiteY2" fmla="*/ 106071 h 124359"/>
                <a:gd name="connsiteX3" fmla="*/ 69495 w 69495"/>
                <a:gd name="connsiteY3" fmla="*/ 124359 h 124359"/>
              </a:gdLst>
              <a:ahLst/>
              <a:cxnLst>
                <a:cxn ang="0">
                  <a:pos x="connsiteX0" y="connsiteY0"/>
                </a:cxn>
                <a:cxn ang="0">
                  <a:pos x="connsiteX1" y="connsiteY1"/>
                </a:cxn>
                <a:cxn ang="0">
                  <a:pos x="connsiteX2" y="connsiteY2"/>
                </a:cxn>
                <a:cxn ang="0">
                  <a:pos x="connsiteX3" y="connsiteY3"/>
                </a:cxn>
              </a:cxnLst>
              <a:rect l="l" t="t" r="r" b="b"/>
              <a:pathLst>
                <a:path w="69495" h="124359">
                  <a:moveTo>
                    <a:pt x="10973" y="0"/>
                  </a:moveTo>
                  <a:lnTo>
                    <a:pt x="0" y="58522"/>
                  </a:lnTo>
                  <a:lnTo>
                    <a:pt x="29261" y="106071"/>
                  </a:lnTo>
                  <a:lnTo>
                    <a:pt x="69495" y="124359"/>
                  </a:lnTo>
                </a:path>
              </a:pathLst>
            </a:cu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508" name="Freeform 517">
              <a:extLst>
                <a:ext uri="{FF2B5EF4-FFF2-40B4-BE49-F238E27FC236}">
                  <a16:creationId xmlns:a16="http://schemas.microsoft.com/office/drawing/2014/main" id="{E521D48E-3DBE-87CB-2085-1CFF4ADA306E}"/>
                </a:ext>
              </a:extLst>
            </p:cNvPr>
            <p:cNvSpPr/>
            <p:nvPr/>
          </p:nvSpPr>
          <p:spPr>
            <a:xfrm>
              <a:off x="2911450" y="4167212"/>
              <a:ext cx="58521" cy="124359"/>
            </a:xfrm>
            <a:custGeom>
              <a:avLst/>
              <a:gdLst>
                <a:gd name="connsiteX0" fmla="*/ 0 w 58521"/>
                <a:gd name="connsiteY0" fmla="*/ 0 h 124359"/>
                <a:gd name="connsiteX1" fmla="*/ 58521 w 58521"/>
                <a:gd name="connsiteY1" fmla="*/ 69495 h 124359"/>
                <a:gd name="connsiteX2" fmla="*/ 58521 w 58521"/>
                <a:gd name="connsiteY2" fmla="*/ 124359 h 124359"/>
              </a:gdLst>
              <a:ahLst/>
              <a:cxnLst>
                <a:cxn ang="0">
                  <a:pos x="connsiteX0" y="connsiteY0"/>
                </a:cxn>
                <a:cxn ang="0">
                  <a:pos x="connsiteX1" y="connsiteY1"/>
                </a:cxn>
                <a:cxn ang="0">
                  <a:pos x="connsiteX2" y="connsiteY2"/>
                </a:cxn>
              </a:cxnLst>
              <a:rect l="l" t="t" r="r" b="b"/>
              <a:pathLst>
                <a:path w="58521" h="124359">
                  <a:moveTo>
                    <a:pt x="0" y="0"/>
                  </a:moveTo>
                  <a:lnTo>
                    <a:pt x="58521" y="69495"/>
                  </a:lnTo>
                  <a:lnTo>
                    <a:pt x="58521" y="124359"/>
                  </a:lnTo>
                </a:path>
              </a:pathLst>
            </a:cu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509" name="Freeform 518">
              <a:extLst>
                <a:ext uri="{FF2B5EF4-FFF2-40B4-BE49-F238E27FC236}">
                  <a16:creationId xmlns:a16="http://schemas.microsoft.com/office/drawing/2014/main" id="{C7A02B53-C226-28F1-492B-5A5B172AD071}"/>
                </a:ext>
              </a:extLst>
            </p:cNvPr>
            <p:cNvSpPr/>
            <p:nvPr/>
          </p:nvSpPr>
          <p:spPr>
            <a:xfrm>
              <a:off x="2571293" y="4079430"/>
              <a:ext cx="47549" cy="124358"/>
            </a:xfrm>
            <a:custGeom>
              <a:avLst/>
              <a:gdLst>
                <a:gd name="connsiteX0" fmla="*/ 0 w 47549"/>
                <a:gd name="connsiteY0" fmla="*/ 0 h 124358"/>
                <a:gd name="connsiteX1" fmla="*/ 0 w 47549"/>
                <a:gd name="connsiteY1" fmla="*/ 73152 h 124358"/>
                <a:gd name="connsiteX2" fmla="*/ 21945 w 47549"/>
                <a:gd name="connsiteY2" fmla="*/ 113386 h 124358"/>
                <a:gd name="connsiteX3" fmla="*/ 47549 w 47549"/>
                <a:gd name="connsiteY3" fmla="*/ 124358 h 124358"/>
              </a:gdLst>
              <a:ahLst/>
              <a:cxnLst>
                <a:cxn ang="0">
                  <a:pos x="connsiteX0" y="connsiteY0"/>
                </a:cxn>
                <a:cxn ang="0">
                  <a:pos x="connsiteX1" y="connsiteY1"/>
                </a:cxn>
                <a:cxn ang="0">
                  <a:pos x="connsiteX2" y="connsiteY2"/>
                </a:cxn>
                <a:cxn ang="0">
                  <a:pos x="connsiteX3" y="connsiteY3"/>
                </a:cxn>
              </a:cxnLst>
              <a:rect l="l" t="t" r="r" b="b"/>
              <a:pathLst>
                <a:path w="47549" h="124358">
                  <a:moveTo>
                    <a:pt x="0" y="0"/>
                  </a:moveTo>
                  <a:lnTo>
                    <a:pt x="0" y="73152"/>
                  </a:lnTo>
                  <a:lnTo>
                    <a:pt x="21945" y="113386"/>
                  </a:lnTo>
                  <a:lnTo>
                    <a:pt x="47549" y="124358"/>
                  </a:lnTo>
                </a:path>
              </a:pathLst>
            </a:cu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510" name="Freeform 519">
              <a:extLst>
                <a:ext uri="{FF2B5EF4-FFF2-40B4-BE49-F238E27FC236}">
                  <a16:creationId xmlns:a16="http://schemas.microsoft.com/office/drawing/2014/main" id="{E55D0AB3-DABD-70EC-E268-0FD1B7B26B90}"/>
                </a:ext>
              </a:extLst>
            </p:cNvPr>
            <p:cNvSpPr/>
            <p:nvPr/>
          </p:nvSpPr>
          <p:spPr>
            <a:xfrm>
              <a:off x="2454250" y="4189158"/>
              <a:ext cx="109728" cy="98755"/>
            </a:xfrm>
            <a:custGeom>
              <a:avLst/>
              <a:gdLst>
                <a:gd name="connsiteX0" fmla="*/ 0 w 109728"/>
                <a:gd name="connsiteY0" fmla="*/ 0 h 98755"/>
                <a:gd name="connsiteX1" fmla="*/ 29260 w 109728"/>
                <a:gd name="connsiteY1" fmla="*/ 43891 h 98755"/>
                <a:gd name="connsiteX2" fmla="*/ 62179 w 109728"/>
                <a:gd name="connsiteY2" fmla="*/ 80467 h 98755"/>
                <a:gd name="connsiteX3" fmla="*/ 109728 w 109728"/>
                <a:gd name="connsiteY3" fmla="*/ 98755 h 98755"/>
              </a:gdLst>
              <a:ahLst/>
              <a:cxnLst>
                <a:cxn ang="0">
                  <a:pos x="connsiteX0" y="connsiteY0"/>
                </a:cxn>
                <a:cxn ang="0">
                  <a:pos x="connsiteX1" y="connsiteY1"/>
                </a:cxn>
                <a:cxn ang="0">
                  <a:pos x="connsiteX2" y="connsiteY2"/>
                </a:cxn>
                <a:cxn ang="0">
                  <a:pos x="connsiteX3" y="connsiteY3"/>
                </a:cxn>
              </a:cxnLst>
              <a:rect l="l" t="t" r="r" b="b"/>
              <a:pathLst>
                <a:path w="109728" h="98755">
                  <a:moveTo>
                    <a:pt x="0" y="0"/>
                  </a:moveTo>
                  <a:lnTo>
                    <a:pt x="29260" y="43891"/>
                  </a:lnTo>
                  <a:lnTo>
                    <a:pt x="62179" y="80467"/>
                  </a:lnTo>
                  <a:lnTo>
                    <a:pt x="109728" y="98755"/>
                  </a:lnTo>
                </a:path>
              </a:pathLst>
            </a:cu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511" name="Freeform 520">
              <a:extLst>
                <a:ext uri="{FF2B5EF4-FFF2-40B4-BE49-F238E27FC236}">
                  <a16:creationId xmlns:a16="http://schemas.microsoft.com/office/drawing/2014/main" id="{C8922968-8A3E-E148-9711-2594CEB4920A}"/>
                </a:ext>
              </a:extLst>
            </p:cNvPr>
            <p:cNvSpPr/>
            <p:nvPr/>
          </p:nvSpPr>
          <p:spPr>
            <a:xfrm>
              <a:off x="2381098" y="4324489"/>
              <a:ext cx="146304" cy="73152"/>
            </a:xfrm>
            <a:custGeom>
              <a:avLst/>
              <a:gdLst>
                <a:gd name="connsiteX0" fmla="*/ 0 w 146304"/>
                <a:gd name="connsiteY0" fmla="*/ 0 h 73152"/>
                <a:gd name="connsiteX1" fmla="*/ 51206 w 146304"/>
                <a:gd name="connsiteY1" fmla="*/ 14631 h 73152"/>
                <a:gd name="connsiteX2" fmla="*/ 109728 w 146304"/>
                <a:gd name="connsiteY2" fmla="*/ 36576 h 73152"/>
                <a:gd name="connsiteX3" fmla="*/ 146304 w 146304"/>
                <a:gd name="connsiteY3" fmla="*/ 73152 h 73152"/>
              </a:gdLst>
              <a:ahLst/>
              <a:cxnLst>
                <a:cxn ang="0">
                  <a:pos x="connsiteX0" y="connsiteY0"/>
                </a:cxn>
                <a:cxn ang="0">
                  <a:pos x="connsiteX1" y="connsiteY1"/>
                </a:cxn>
                <a:cxn ang="0">
                  <a:pos x="connsiteX2" y="connsiteY2"/>
                </a:cxn>
                <a:cxn ang="0">
                  <a:pos x="connsiteX3" y="connsiteY3"/>
                </a:cxn>
              </a:cxnLst>
              <a:rect l="l" t="t" r="r" b="b"/>
              <a:pathLst>
                <a:path w="146304" h="73152">
                  <a:moveTo>
                    <a:pt x="0" y="0"/>
                  </a:moveTo>
                  <a:lnTo>
                    <a:pt x="51206" y="14631"/>
                  </a:lnTo>
                  <a:lnTo>
                    <a:pt x="109728" y="36576"/>
                  </a:lnTo>
                  <a:lnTo>
                    <a:pt x="146304" y="73152"/>
                  </a:lnTo>
                </a:path>
              </a:pathLst>
            </a:cu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512" name="Freeform 521">
              <a:extLst>
                <a:ext uri="{FF2B5EF4-FFF2-40B4-BE49-F238E27FC236}">
                  <a16:creationId xmlns:a16="http://schemas.microsoft.com/office/drawing/2014/main" id="{8C87CBD2-962E-C271-E3F6-0B63D294D78D}"/>
                </a:ext>
              </a:extLst>
            </p:cNvPr>
            <p:cNvSpPr/>
            <p:nvPr/>
          </p:nvSpPr>
          <p:spPr>
            <a:xfrm>
              <a:off x="2359152" y="4463478"/>
              <a:ext cx="153619" cy="29261"/>
            </a:xfrm>
            <a:custGeom>
              <a:avLst/>
              <a:gdLst>
                <a:gd name="connsiteX0" fmla="*/ 0 w 153619"/>
                <a:gd name="connsiteY0" fmla="*/ 0 h 29261"/>
                <a:gd name="connsiteX1" fmla="*/ 62179 w 153619"/>
                <a:gd name="connsiteY1" fmla="*/ 18288 h 29261"/>
                <a:gd name="connsiteX2" fmla="*/ 106070 w 153619"/>
                <a:gd name="connsiteY2" fmla="*/ 21946 h 29261"/>
                <a:gd name="connsiteX3" fmla="*/ 153619 w 153619"/>
                <a:gd name="connsiteY3" fmla="*/ 29261 h 29261"/>
              </a:gdLst>
              <a:ahLst/>
              <a:cxnLst>
                <a:cxn ang="0">
                  <a:pos x="connsiteX0" y="connsiteY0"/>
                </a:cxn>
                <a:cxn ang="0">
                  <a:pos x="connsiteX1" y="connsiteY1"/>
                </a:cxn>
                <a:cxn ang="0">
                  <a:pos x="connsiteX2" y="connsiteY2"/>
                </a:cxn>
                <a:cxn ang="0">
                  <a:pos x="connsiteX3" y="connsiteY3"/>
                </a:cxn>
              </a:cxnLst>
              <a:rect l="l" t="t" r="r" b="b"/>
              <a:pathLst>
                <a:path w="153619" h="29261">
                  <a:moveTo>
                    <a:pt x="0" y="0"/>
                  </a:moveTo>
                  <a:lnTo>
                    <a:pt x="62179" y="18288"/>
                  </a:lnTo>
                  <a:lnTo>
                    <a:pt x="106070" y="21946"/>
                  </a:lnTo>
                  <a:lnTo>
                    <a:pt x="153619" y="29261"/>
                  </a:lnTo>
                </a:path>
              </a:pathLst>
            </a:cu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sp>
          <p:nvSpPr>
            <p:cNvPr id="513" name="Freeform 522">
              <a:extLst>
                <a:ext uri="{FF2B5EF4-FFF2-40B4-BE49-F238E27FC236}">
                  <a16:creationId xmlns:a16="http://schemas.microsoft.com/office/drawing/2014/main" id="{77BB5356-8754-0351-E4B4-9FB090719E61}"/>
                </a:ext>
              </a:extLst>
            </p:cNvPr>
            <p:cNvSpPr/>
            <p:nvPr/>
          </p:nvSpPr>
          <p:spPr>
            <a:xfrm>
              <a:off x="2915107" y="4116006"/>
              <a:ext cx="87783" cy="14630"/>
            </a:xfrm>
            <a:custGeom>
              <a:avLst/>
              <a:gdLst>
                <a:gd name="connsiteX0" fmla="*/ 87783 w 87783"/>
                <a:gd name="connsiteY0" fmla="*/ 0 h 14630"/>
                <a:gd name="connsiteX1" fmla="*/ 0 w 87783"/>
                <a:gd name="connsiteY1" fmla="*/ 14630 h 14630"/>
              </a:gdLst>
              <a:ahLst/>
              <a:cxnLst>
                <a:cxn ang="0">
                  <a:pos x="connsiteX0" y="connsiteY0"/>
                </a:cxn>
                <a:cxn ang="0">
                  <a:pos x="connsiteX1" y="connsiteY1"/>
                </a:cxn>
              </a:cxnLst>
              <a:rect l="l" t="t" r="r" b="b"/>
              <a:pathLst>
                <a:path w="87783" h="14630">
                  <a:moveTo>
                    <a:pt x="87783" y="0"/>
                  </a:moveTo>
                  <a:lnTo>
                    <a:pt x="0" y="14630"/>
                  </a:lnTo>
                </a:path>
              </a:pathLst>
            </a:cu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orbel"/>
                <a:ea typeface="+mn-ea"/>
                <a:cs typeface="+mn-cs"/>
              </a:endParaRPr>
            </a:p>
          </p:txBody>
        </p:sp>
      </p:grpSp>
      <p:sp>
        <p:nvSpPr>
          <p:cNvPr id="514" name="TextBox 513">
            <a:extLst>
              <a:ext uri="{FF2B5EF4-FFF2-40B4-BE49-F238E27FC236}">
                <a16:creationId xmlns:a16="http://schemas.microsoft.com/office/drawing/2014/main" id="{D7D59D90-2777-D60A-E1BE-7328DF0F76DD}"/>
              </a:ext>
            </a:extLst>
          </p:cNvPr>
          <p:cNvSpPr txBox="1"/>
          <p:nvPr/>
        </p:nvSpPr>
        <p:spPr>
          <a:xfrm>
            <a:off x="9584542" y="6422674"/>
            <a:ext cx="2522229" cy="338554"/>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orbel"/>
                <a:ea typeface="+mn-ea"/>
                <a:cs typeface="+mn-cs"/>
              </a:rPr>
              <a:t>        University of Louisville</a:t>
            </a:r>
          </a:p>
        </p:txBody>
      </p:sp>
      <p:sp>
        <p:nvSpPr>
          <p:cNvPr id="515" name="TextBox 514">
            <a:extLst>
              <a:ext uri="{FF2B5EF4-FFF2-40B4-BE49-F238E27FC236}">
                <a16:creationId xmlns:a16="http://schemas.microsoft.com/office/drawing/2014/main" id="{E352F972-6006-A322-35FB-61F9DB836411}"/>
              </a:ext>
            </a:extLst>
          </p:cNvPr>
          <p:cNvSpPr txBox="1"/>
          <p:nvPr/>
        </p:nvSpPr>
        <p:spPr>
          <a:xfrm>
            <a:off x="9919698" y="3786886"/>
            <a:ext cx="1957395" cy="584775"/>
          </a:xfrm>
          <a:prstGeom prst="rect">
            <a:avLst/>
          </a:prstGeom>
          <a:noFill/>
        </p:spPr>
        <p:txBody>
          <a:bodyPr wrap="non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orbel"/>
                <a:ea typeface="+mn-ea"/>
                <a:cs typeface="+mn-cs"/>
              </a:rPr>
              <a:t>Department of</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orbel"/>
                <a:ea typeface="+mn-ea"/>
                <a:cs typeface="+mn-cs"/>
              </a:rPr>
              <a:t> Orthopedic Surgery</a:t>
            </a:r>
          </a:p>
        </p:txBody>
      </p:sp>
      <p:sp>
        <p:nvSpPr>
          <p:cNvPr id="516" name="Trapezoid 515">
            <a:extLst>
              <a:ext uri="{FF2B5EF4-FFF2-40B4-BE49-F238E27FC236}">
                <a16:creationId xmlns:a16="http://schemas.microsoft.com/office/drawing/2014/main" id="{D28A02C5-D9FD-6A38-928E-7A8FAC60BD2A}"/>
              </a:ext>
            </a:extLst>
          </p:cNvPr>
          <p:cNvSpPr/>
          <p:nvPr/>
        </p:nvSpPr>
        <p:spPr>
          <a:xfrm rot="20340000">
            <a:off x="7010085" y="1561563"/>
            <a:ext cx="711200" cy="4470400"/>
          </a:xfrm>
          <a:prstGeom prst="trapezoid">
            <a:avLst>
              <a:gd name="adj" fmla="val 34678"/>
            </a:avLst>
          </a:prstGeom>
          <a:gradFill flip="none" rotWithShape="1">
            <a:gsLst>
              <a:gs pos="0">
                <a:schemeClr val="tx2">
                  <a:lumMod val="50000"/>
                  <a:shade val="30000"/>
                  <a:satMod val="115000"/>
                </a:schemeClr>
              </a:gs>
              <a:gs pos="50000">
                <a:schemeClr val="tx2">
                  <a:lumMod val="50000"/>
                  <a:shade val="67500"/>
                  <a:satMod val="115000"/>
                </a:schemeClr>
              </a:gs>
              <a:gs pos="100000">
                <a:schemeClr val="tx2">
                  <a:lumMod val="50000"/>
                  <a:shade val="100000"/>
                  <a:satMod val="115000"/>
                </a:schemeClr>
              </a:gs>
            </a:gsLst>
            <a:lin ang="16200000" scaled="1"/>
            <a:tileRect/>
          </a:gradFill>
          <a:ln>
            <a:noFill/>
          </a:ln>
          <a:effectLst>
            <a:outerShdw blurRad="584200" dist="50800" dir="5400000" sx="125000" sy="125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orbel"/>
              <a:ea typeface="+mn-ea"/>
              <a:cs typeface="+mn-cs"/>
            </a:endParaRPr>
          </a:p>
        </p:txBody>
      </p:sp>
      <p:sp>
        <p:nvSpPr>
          <p:cNvPr id="517" name="Trapezoid 516">
            <a:extLst>
              <a:ext uri="{FF2B5EF4-FFF2-40B4-BE49-F238E27FC236}">
                <a16:creationId xmlns:a16="http://schemas.microsoft.com/office/drawing/2014/main" id="{059437DF-F63C-6208-8581-B323D0FFE555}"/>
              </a:ext>
            </a:extLst>
          </p:cNvPr>
          <p:cNvSpPr/>
          <p:nvPr/>
        </p:nvSpPr>
        <p:spPr>
          <a:xfrm rot="20892318">
            <a:off x="6397623" y="1709681"/>
            <a:ext cx="711200" cy="4470400"/>
          </a:xfrm>
          <a:prstGeom prst="trapezoid">
            <a:avLst>
              <a:gd name="adj" fmla="val 34678"/>
            </a:avLst>
          </a:prstGeom>
          <a:gradFill flip="none" rotWithShape="1">
            <a:gsLst>
              <a:gs pos="0">
                <a:schemeClr val="tx2">
                  <a:lumMod val="50000"/>
                  <a:shade val="30000"/>
                  <a:satMod val="115000"/>
                </a:schemeClr>
              </a:gs>
              <a:gs pos="50000">
                <a:schemeClr val="tx2">
                  <a:lumMod val="50000"/>
                  <a:shade val="67500"/>
                  <a:satMod val="115000"/>
                </a:schemeClr>
              </a:gs>
              <a:gs pos="100000">
                <a:schemeClr val="tx2">
                  <a:lumMod val="50000"/>
                  <a:shade val="100000"/>
                  <a:satMod val="115000"/>
                </a:schemeClr>
              </a:gs>
            </a:gsLst>
            <a:lin ang="16200000" scaled="1"/>
            <a:tileRect/>
          </a:gradFill>
          <a:ln>
            <a:noFill/>
          </a:ln>
          <a:effectLst>
            <a:outerShdw blurRad="584200" dist="50800" dir="5400000" sx="125000" sy="125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orbel"/>
              <a:ea typeface="+mn-ea"/>
              <a:cs typeface="+mn-cs"/>
            </a:endParaRPr>
          </a:p>
        </p:txBody>
      </p:sp>
      <p:sp>
        <p:nvSpPr>
          <p:cNvPr id="518" name="Trapezoid 517">
            <a:extLst>
              <a:ext uri="{FF2B5EF4-FFF2-40B4-BE49-F238E27FC236}">
                <a16:creationId xmlns:a16="http://schemas.microsoft.com/office/drawing/2014/main" id="{1C7E71A3-D1F5-AA0E-CC29-0EF4E9314E78}"/>
              </a:ext>
            </a:extLst>
          </p:cNvPr>
          <p:cNvSpPr/>
          <p:nvPr/>
        </p:nvSpPr>
        <p:spPr>
          <a:xfrm>
            <a:off x="5686423" y="1785788"/>
            <a:ext cx="711200" cy="4470400"/>
          </a:xfrm>
          <a:prstGeom prst="trapezoid">
            <a:avLst>
              <a:gd name="adj" fmla="val 34678"/>
            </a:avLst>
          </a:prstGeom>
          <a:gradFill flip="none" rotWithShape="1">
            <a:gsLst>
              <a:gs pos="0">
                <a:schemeClr val="tx2">
                  <a:lumMod val="50000"/>
                  <a:shade val="30000"/>
                  <a:satMod val="115000"/>
                </a:schemeClr>
              </a:gs>
              <a:gs pos="50000">
                <a:schemeClr val="tx2">
                  <a:lumMod val="50000"/>
                  <a:shade val="67500"/>
                  <a:satMod val="115000"/>
                </a:schemeClr>
              </a:gs>
              <a:gs pos="100000">
                <a:schemeClr val="tx2">
                  <a:lumMod val="50000"/>
                  <a:shade val="100000"/>
                  <a:satMod val="115000"/>
                </a:schemeClr>
              </a:gs>
            </a:gsLst>
            <a:lin ang="16200000" scaled="1"/>
            <a:tileRect/>
          </a:gradFill>
          <a:ln>
            <a:noFill/>
          </a:ln>
          <a:effectLst>
            <a:outerShdw blurRad="584200" dist="50800" dir="5400000" sx="125000" sy="125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orbel"/>
              <a:ea typeface="+mn-ea"/>
              <a:cs typeface="+mn-cs"/>
            </a:endParaRPr>
          </a:p>
        </p:txBody>
      </p:sp>
      <p:sp>
        <p:nvSpPr>
          <p:cNvPr id="519" name="Trapezoid 518">
            <a:extLst>
              <a:ext uri="{FF2B5EF4-FFF2-40B4-BE49-F238E27FC236}">
                <a16:creationId xmlns:a16="http://schemas.microsoft.com/office/drawing/2014/main" id="{24918B90-E4FC-2E8D-CEFB-8977271D79E4}"/>
              </a:ext>
            </a:extLst>
          </p:cNvPr>
          <p:cNvSpPr/>
          <p:nvPr/>
        </p:nvSpPr>
        <p:spPr>
          <a:xfrm rot="629934">
            <a:off x="4970161" y="1711564"/>
            <a:ext cx="711200" cy="4470400"/>
          </a:xfrm>
          <a:prstGeom prst="trapezoid">
            <a:avLst>
              <a:gd name="adj" fmla="val 34678"/>
            </a:avLst>
          </a:prstGeom>
          <a:gradFill flip="none" rotWithShape="1">
            <a:gsLst>
              <a:gs pos="0">
                <a:schemeClr val="tx2">
                  <a:lumMod val="50000"/>
                  <a:shade val="30000"/>
                  <a:satMod val="115000"/>
                </a:schemeClr>
              </a:gs>
              <a:gs pos="50000">
                <a:schemeClr val="tx2">
                  <a:lumMod val="50000"/>
                  <a:shade val="67500"/>
                  <a:satMod val="115000"/>
                </a:schemeClr>
              </a:gs>
              <a:gs pos="100000">
                <a:schemeClr val="tx2">
                  <a:lumMod val="50000"/>
                  <a:shade val="100000"/>
                  <a:satMod val="115000"/>
                </a:schemeClr>
              </a:gs>
            </a:gsLst>
            <a:lin ang="16200000" scaled="1"/>
            <a:tileRect/>
          </a:gradFill>
          <a:ln>
            <a:noFill/>
          </a:ln>
          <a:effectLst>
            <a:outerShdw blurRad="584200" dist="50800" dir="5400000" sx="125000" sy="125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orbel"/>
              <a:ea typeface="+mn-ea"/>
              <a:cs typeface="+mn-cs"/>
            </a:endParaRPr>
          </a:p>
        </p:txBody>
      </p:sp>
      <p:sp>
        <p:nvSpPr>
          <p:cNvPr id="520" name="Trapezoid 519">
            <a:extLst>
              <a:ext uri="{FF2B5EF4-FFF2-40B4-BE49-F238E27FC236}">
                <a16:creationId xmlns:a16="http://schemas.microsoft.com/office/drawing/2014/main" id="{C35D03D4-7174-7A81-ACA7-5A98483593D7}"/>
              </a:ext>
            </a:extLst>
          </p:cNvPr>
          <p:cNvSpPr/>
          <p:nvPr/>
        </p:nvSpPr>
        <p:spPr>
          <a:xfrm rot="1260000">
            <a:off x="4316589" y="1561563"/>
            <a:ext cx="711200" cy="4470400"/>
          </a:xfrm>
          <a:prstGeom prst="trapezoid">
            <a:avLst>
              <a:gd name="adj" fmla="val 34678"/>
            </a:avLst>
          </a:prstGeom>
          <a:gradFill flip="none" rotWithShape="1">
            <a:gsLst>
              <a:gs pos="0">
                <a:schemeClr val="tx2">
                  <a:lumMod val="50000"/>
                  <a:shade val="30000"/>
                  <a:satMod val="115000"/>
                </a:schemeClr>
              </a:gs>
              <a:gs pos="50000">
                <a:schemeClr val="tx2">
                  <a:lumMod val="50000"/>
                  <a:shade val="67500"/>
                  <a:satMod val="115000"/>
                </a:schemeClr>
              </a:gs>
              <a:gs pos="100000">
                <a:schemeClr val="tx2">
                  <a:lumMod val="50000"/>
                  <a:shade val="100000"/>
                  <a:satMod val="115000"/>
                </a:schemeClr>
              </a:gs>
            </a:gsLst>
            <a:lin ang="16200000" scaled="1"/>
            <a:tileRect/>
          </a:gradFill>
          <a:ln>
            <a:noFill/>
          </a:ln>
          <a:effectLst>
            <a:outerShdw blurRad="584200" dist="50800" dir="5400000" sx="125000" sy="125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orbel"/>
              <a:ea typeface="+mn-ea"/>
              <a:cs typeface="+mn-cs"/>
            </a:endParaRPr>
          </a:p>
        </p:txBody>
      </p:sp>
      <p:sp>
        <p:nvSpPr>
          <p:cNvPr id="521" name="Rectangle 1">
            <a:extLst>
              <a:ext uri="{FF2B5EF4-FFF2-40B4-BE49-F238E27FC236}">
                <a16:creationId xmlns:a16="http://schemas.microsoft.com/office/drawing/2014/main" id="{033A7A1D-E09B-A13D-8FE7-21235E7C74BC}"/>
              </a:ext>
            </a:extLst>
          </p:cNvPr>
          <p:cNvSpPr>
            <a:spLocks noChangeArrowheads="1"/>
          </p:cNvSpPr>
          <p:nvPr/>
        </p:nvSpPr>
        <p:spPr bwMode="auto">
          <a:xfrm>
            <a:off x="4147667" y="3497459"/>
            <a:ext cx="3794692" cy="1394934"/>
          </a:xfrm>
          <a:prstGeom prst="rect">
            <a:avLst/>
          </a:prstGeom>
          <a:noFill/>
          <a:ln>
            <a:noFill/>
          </a:ln>
          <a:effectLst/>
        </p:spPr>
        <p:txBody>
          <a:bodyPr vert="horz" wrap="none" lIns="0" tIns="0" rIns="0" bIns="0" numCol="1" anchor="ctr" anchorCtr="0" compatLnSpc="1">
            <a:prstTxWarp prst="textNoShape">
              <a:avLst/>
            </a:prstTxWarp>
            <a:sp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Black" pitchFamily="34" charset="0"/>
                <a:ea typeface="Calibri" pitchFamily="34" charset="0"/>
                <a:cs typeface="Times New Roman" pitchFamily="18" charset="0"/>
              </a:rPr>
              <a:t>John R. Dimar II, MD</a:t>
            </a:r>
          </a:p>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1333" b="0" i="0" u="none" strike="noStrike" kern="1200" cap="none" spc="0" normalizeH="0" baseline="0" noProof="0" dirty="0">
                <a:ln>
                  <a:noFill/>
                </a:ln>
                <a:solidFill>
                  <a:prstClr val="white"/>
                </a:solidFill>
                <a:effectLst/>
                <a:uLnTx/>
                <a:uFillTx/>
                <a:latin typeface="Arial Black" pitchFamily="34" charset="0"/>
                <a:ea typeface="+mn-ea"/>
                <a:cs typeface="Times New Roman" pitchFamily="18" charset="0"/>
              </a:rPr>
              <a:t>Leatherman Spine Center</a:t>
            </a:r>
          </a:p>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1333" b="0" i="0" u="none" strike="noStrike" kern="1200" cap="none" spc="0" normalizeH="0" baseline="0" noProof="0" dirty="0">
                <a:ln>
                  <a:noFill/>
                </a:ln>
                <a:solidFill>
                  <a:prstClr val="white"/>
                </a:solidFill>
                <a:effectLst/>
                <a:uLnTx/>
                <a:uFillTx/>
                <a:latin typeface="Arial Black" pitchFamily="34" charset="0"/>
                <a:ea typeface="+mn-ea"/>
                <a:cs typeface="Times New Roman" pitchFamily="18" charset="0"/>
              </a:rPr>
              <a:t>Chief of  Pediatrics University Hospital</a:t>
            </a:r>
          </a:p>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1333" b="0" i="0" u="none" strike="noStrike" kern="1200" cap="none" spc="0" normalizeH="0" baseline="0" noProof="0" dirty="0">
                <a:ln>
                  <a:noFill/>
                </a:ln>
                <a:solidFill>
                  <a:prstClr val="white"/>
                </a:solidFill>
                <a:effectLst/>
                <a:uLnTx/>
                <a:uFillTx/>
                <a:latin typeface="Arial Black" pitchFamily="34" charset="0"/>
                <a:ea typeface="+mn-ea"/>
                <a:cs typeface="Times New Roman" pitchFamily="18" charset="0"/>
              </a:rPr>
              <a:t>Clinical Professor of Orthopedic Surgery</a:t>
            </a:r>
          </a:p>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1333" b="0" i="0" u="none" strike="noStrike" kern="1200" cap="none" spc="0" normalizeH="0" baseline="0" noProof="0" dirty="0">
                <a:ln>
                  <a:noFill/>
                </a:ln>
                <a:solidFill>
                  <a:prstClr val="white"/>
                </a:solidFill>
                <a:effectLst/>
                <a:uLnTx/>
                <a:uFillTx/>
                <a:latin typeface="Arial Black" pitchFamily="34" charset="0"/>
                <a:ea typeface="+mn-ea"/>
                <a:cs typeface="Times New Roman" pitchFamily="18" charset="0"/>
              </a:rPr>
              <a:t>University of </a:t>
            </a:r>
            <a:r>
              <a:rPr kumimoji="0" lang="en-US" sz="1333" b="0" i="0" u="none" strike="noStrike" kern="1200" cap="none" spc="0" normalizeH="0" baseline="0" noProof="0" dirty="0">
                <a:ln>
                  <a:noFill/>
                </a:ln>
                <a:solidFill>
                  <a:prstClr val="white"/>
                </a:solidFill>
                <a:effectLst/>
                <a:uLnTx/>
                <a:uFillTx/>
                <a:latin typeface="Arial Black" pitchFamily="34" charset="0"/>
                <a:ea typeface="+mn-ea"/>
                <a:cs typeface="Arial" pitchFamily="34" charset="0"/>
              </a:rPr>
              <a:t> Louisville</a:t>
            </a:r>
          </a:p>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1333" b="0" i="0" u="none" strike="noStrike" kern="1200" cap="none" spc="0" normalizeH="0" baseline="0" noProof="0" dirty="0">
                <a:ln>
                  <a:noFill/>
                </a:ln>
                <a:solidFill>
                  <a:prstClr val="white"/>
                </a:solidFill>
                <a:effectLst/>
                <a:uLnTx/>
                <a:uFillTx/>
                <a:latin typeface="Arial Black" pitchFamily="34" charset="0"/>
                <a:ea typeface="+mn-ea"/>
                <a:cs typeface="Arial" pitchFamily="34" charset="0"/>
              </a:rPr>
              <a:t>Louisville, Kentucky</a:t>
            </a:r>
            <a:endParaRPr kumimoji="0" lang="en-US" sz="3733" b="0" i="0" u="none" strike="noStrike" kern="1200" cap="none" spc="0" normalizeH="0" baseline="0" noProof="0" dirty="0">
              <a:ln>
                <a:noFill/>
              </a:ln>
              <a:solidFill>
                <a:prstClr val="white"/>
              </a:solidFill>
              <a:effectLst/>
              <a:uLnTx/>
              <a:uFillTx/>
              <a:latin typeface="Arial Black" pitchFamily="34" charset="0"/>
              <a:ea typeface="+mn-ea"/>
              <a:cs typeface="Arial" pitchFamily="34" charset="0"/>
            </a:endParaRPr>
          </a:p>
        </p:txBody>
      </p:sp>
      <p:sp>
        <p:nvSpPr>
          <p:cNvPr id="522" name="Title 1">
            <a:extLst>
              <a:ext uri="{FF2B5EF4-FFF2-40B4-BE49-F238E27FC236}">
                <a16:creationId xmlns:a16="http://schemas.microsoft.com/office/drawing/2014/main" id="{05C4DD77-2217-9B36-DFE7-5F399151C37A}"/>
              </a:ext>
            </a:extLst>
          </p:cNvPr>
          <p:cNvSpPr txBox="1">
            <a:spLocks/>
          </p:cNvSpPr>
          <p:nvPr/>
        </p:nvSpPr>
        <p:spPr>
          <a:xfrm>
            <a:off x="1870129" y="877212"/>
            <a:ext cx="8327795" cy="1931661"/>
          </a:xfrm>
          <a:prstGeom prst="rect">
            <a:avLst/>
          </a:prstGeom>
          <a:gradFill flip="none" rotWithShape="1">
            <a:gsLst>
              <a:gs pos="0">
                <a:srgbClr val="0000FF">
                  <a:shade val="30000"/>
                  <a:satMod val="115000"/>
                </a:srgbClr>
              </a:gs>
              <a:gs pos="50000">
                <a:srgbClr val="0000FF">
                  <a:shade val="67500"/>
                  <a:satMod val="115000"/>
                </a:srgbClr>
              </a:gs>
              <a:gs pos="100000">
                <a:srgbClr val="0000FF">
                  <a:shade val="100000"/>
                  <a:satMod val="115000"/>
                </a:srgbClr>
              </a:gs>
            </a:gsLst>
            <a:lin ang="5400000" scaled="1"/>
            <a:tileRect/>
          </a:gradFill>
          <a:ln w="76200">
            <a:solidFill>
              <a:schemeClr val="tx1"/>
            </a:solidFill>
          </a:ln>
        </p:spPr>
        <p:txBody>
          <a:bodyPr anchor="ctr"/>
          <a:lstStyle>
            <a:lvl1pPr algn="l" rtl="0" eaLnBrk="1" latinLnBrk="0" hangingPunct="1">
              <a:spcBef>
                <a:spcPct val="0"/>
              </a:spcBef>
              <a:buNone/>
              <a:defRPr kumimoji="0" sz="4000" kern="1200" spc="-100" baseline="0">
                <a:solidFill>
                  <a:schemeClr val="tx2">
                    <a:satMod val="200000"/>
                  </a:schemeClr>
                </a:solidFill>
                <a:latin typeface="+mj-lt"/>
                <a:ea typeface="+mj-ea"/>
                <a:cs typeface="+mj-cs"/>
              </a:defRPr>
            </a:lvl1pPr>
            <a:extLst/>
          </a:lstStyle>
          <a:p>
            <a:pPr marL="0" marR="0" lvl="0" indent="0" algn="ctr" defTabSz="609585" rtl="0" eaLnBrk="1" fontAlgn="auto" latinLnBrk="0" hangingPunct="1">
              <a:lnSpc>
                <a:spcPct val="100000"/>
              </a:lnSpc>
              <a:spcBef>
                <a:spcPct val="0"/>
              </a:spcBef>
              <a:spcAft>
                <a:spcPts val="0"/>
              </a:spcAft>
              <a:buClrTx/>
              <a:buSzTx/>
              <a:buFontTx/>
              <a:buNone/>
              <a:tabLst/>
              <a:defRPr/>
            </a:pPr>
            <a:r>
              <a:rPr kumimoji="0" lang="en-US" sz="5400" b="1" i="0" u="none" strike="noStrike" kern="1200" cap="none" spc="-133" normalizeH="0" baseline="0" noProof="0" dirty="0">
                <a:ln>
                  <a:noFill/>
                </a:ln>
                <a:solidFill>
                  <a:prstClr val="white"/>
                </a:solidFill>
                <a:effectLst/>
                <a:uLnTx/>
                <a:uFillTx/>
                <a:latin typeface="Arial Narrow" panose="020B0606020202030204" pitchFamily="34" charset="0"/>
                <a:ea typeface="Calibri" panose="020F0502020204030204" pitchFamily="34" charset="0"/>
                <a:cs typeface="Times New Roman" panose="02020603050405020304" pitchFamily="18" charset="0"/>
              </a:rPr>
              <a:t>Osteoporosis Primer: </a:t>
            </a:r>
          </a:p>
          <a:p>
            <a:pPr marL="0" marR="0" lvl="0" indent="0" algn="ctr" defTabSz="609585" rtl="0" eaLnBrk="1" fontAlgn="auto" latinLnBrk="0" hangingPunct="1">
              <a:lnSpc>
                <a:spcPct val="100000"/>
              </a:lnSpc>
              <a:spcBef>
                <a:spcPct val="0"/>
              </a:spcBef>
              <a:spcAft>
                <a:spcPts val="0"/>
              </a:spcAft>
              <a:buClrTx/>
              <a:buSzTx/>
              <a:buFontTx/>
              <a:buNone/>
              <a:tabLst/>
              <a:defRPr/>
            </a:pPr>
            <a:r>
              <a:rPr kumimoji="0" lang="en-US" sz="5400" b="1" i="0" u="none" strike="noStrike" kern="1200" cap="none" spc="-133" normalizeH="0" baseline="0" noProof="0" dirty="0">
                <a:ln>
                  <a:noFill/>
                </a:ln>
                <a:solidFill>
                  <a:prstClr val="white"/>
                </a:solidFill>
                <a:effectLst/>
                <a:uLnTx/>
                <a:uFillTx/>
                <a:latin typeface="Arial Narrow" panose="020B0606020202030204" pitchFamily="34" charset="0"/>
                <a:ea typeface="Calibri" panose="020F0502020204030204" pitchFamily="34" charset="0"/>
                <a:cs typeface="Times New Roman" panose="02020603050405020304" pitchFamily="18" charset="0"/>
              </a:rPr>
              <a:t>Understanding Bone Analysis </a:t>
            </a:r>
          </a:p>
        </p:txBody>
      </p:sp>
      <p:sp>
        <p:nvSpPr>
          <p:cNvPr id="523" name="Frame 522">
            <a:extLst>
              <a:ext uri="{FF2B5EF4-FFF2-40B4-BE49-F238E27FC236}">
                <a16:creationId xmlns:a16="http://schemas.microsoft.com/office/drawing/2014/main" id="{E7A8D2EA-AFE8-7BFC-4A1F-9CF8527DF497}"/>
              </a:ext>
            </a:extLst>
          </p:cNvPr>
          <p:cNvSpPr/>
          <p:nvPr/>
        </p:nvSpPr>
        <p:spPr>
          <a:xfrm>
            <a:off x="1418996" y="412399"/>
            <a:ext cx="9245600" cy="2860540"/>
          </a:xfrm>
          <a:prstGeom prst="frame">
            <a:avLst/>
          </a:prstGeom>
          <a:solidFill>
            <a:schemeClr val="bg1"/>
          </a:solidFill>
          <a:ln w="5715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orbel"/>
              <a:ea typeface="+mn-ea"/>
              <a:cs typeface="+mn-cs"/>
            </a:endParaRPr>
          </a:p>
        </p:txBody>
      </p:sp>
      <p:sp>
        <p:nvSpPr>
          <p:cNvPr id="524" name="Rectangle 523">
            <a:extLst>
              <a:ext uri="{FF2B5EF4-FFF2-40B4-BE49-F238E27FC236}">
                <a16:creationId xmlns:a16="http://schemas.microsoft.com/office/drawing/2014/main" id="{1A15A53E-D28E-A395-A94F-BB481A7F16A4}"/>
              </a:ext>
            </a:extLst>
          </p:cNvPr>
          <p:cNvSpPr/>
          <p:nvPr/>
        </p:nvSpPr>
        <p:spPr>
          <a:xfrm>
            <a:off x="1589020" y="611172"/>
            <a:ext cx="8907629" cy="2483171"/>
          </a:xfrm>
          <a:prstGeom prst="rect">
            <a:avLst/>
          </a:prstGeom>
          <a:noFill/>
          <a:ln w="187325" cmpd="tri">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orbel"/>
              <a:ea typeface="+mn-ea"/>
              <a:cs typeface="+mn-cs"/>
            </a:endParaRPr>
          </a:p>
        </p:txBody>
      </p:sp>
      <p:sp>
        <p:nvSpPr>
          <p:cNvPr id="528" name="TextBox 527">
            <a:extLst>
              <a:ext uri="{FF2B5EF4-FFF2-40B4-BE49-F238E27FC236}">
                <a16:creationId xmlns:a16="http://schemas.microsoft.com/office/drawing/2014/main" id="{6929CBEC-95AA-0C31-64F3-DDC7BA91099F}"/>
              </a:ext>
            </a:extLst>
          </p:cNvPr>
          <p:cNvSpPr txBox="1"/>
          <p:nvPr/>
        </p:nvSpPr>
        <p:spPr>
          <a:xfrm>
            <a:off x="96614" y="5805553"/>
            <a:ext cx="2905893" cy="872098"/>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5400000" scaled="1"/>
            <a:tileRect/>
          </a:gradFill>
          <a:ln w="38100">
            <a:solidFill>
              <a:schemeClr val="tx1"/>
            </a:solidFill>
          </a:ln>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lgerian" panose="04020705040A02060702" pitchFamily="82" charset="0"/>
                <a:ea typeface="+mn-ea"/>
                <a:cs typeface="+mn-cs"/>
              </a:rPr>
              <a:t>Leatherman</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Book Antiqua" panose="02040602050305030304" pitchFamily="18" charset="0"/>
                <a:ea typeface="+mn-ea"/>
                <a:cs typeface="+mn-cs"/>
              </a:rPr>
              <a:t>                      Spine Center </a:t>
            </a:r>
          </a:p>
        </p:txBody>
      </p:sp>
      <p:pic>
        <p:nvPicPr>
          <p:cNvPr id="3" name="object 4">
            <a:extLst>
              <a:ext uri="{FF2B5EF4-FFF2-40B4-BE49-F238E27FC236}">
                <a16:creationId xmlns:a16="http://schemas.microsoft.com/office/drawing/2014/main" id="{8CCE27E3-BF57-A1A0-0573-8EF7F09C8AB4}"/>
              </a:ext>
            </a:extLst>
          </p:cNvPr>
          <p:cNvPicPr/>
          <p:nvPr/>
        </p:nvPicPr>
        <p:blipFill>
          <a:blip r:embed="rId2" cstate="print"/>
          <a:stretch>
            <a:fillRect/>
          </a:stretch>
        </p:blipFill>
        <p:spPr>
          <a:xfrm>
            <a:off x="138451" y="4892393"/>
            <a:ext cx="2905893" cy="734564"/>
          </a:xfrm>
          <a:prstGeom prst="rect">
            <a:avLst/>
          </a:prstGeom>
        </p:spPr>
      </p:pic>
    </p:spTree>
    <p:extLst>
      <p:ext uri="{BB962C8B-B14F-4D97-AF65-F5344CB8AC3E}">
        <p14:creationId xmlns:p14="http://schemas.microsoft.com/office/powerpoint/2010/main" val="2745247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520"/>
                                        </p:tgtEl>
                                        <p:attrNameLst>
                                          <p:attrName>style.visibility</p:attrName>
                                        </p:attrNameLst>
                                      </p:cBhvr>
                                      <p:to>
                                        <p:strVal val="visible"/>
                                      </p:to>
                                    </p:set>
                                    <p:animEffect transition="in" filter="wipe(up)">
                                      <p:cBhvr>
                                        <p:cTn id="7" dur="500"/>
                                        <p:tgtEl>
                                          <p:spTgt spid="520"/>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519"/>
                                        </p:tgtEl>
                                        <p:attrNameLst>
                                          <p:attrName>style.visibility</p:attrName>
                                        </p:attrNameLst>
                                      </p:cBhvr>
                                      <p:to>
                                        <p:strVal val="visible"/>
                                      </p:to>
                                    </p:set>
                                    <p:animEffect transition="in" filter="wipe(up)">
                                      <p:cBhvr>
                                        <p:cTn id="10" dur="500"/>
                                        <p:tgtEl>
                                          <p:spTgt spid="519"/>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518"/>
                                        </p:tgtEl>
                                        <p:attrNameLst>
                                          <p:attrName>style.visibility</p:attrName>
                                        </p:attrNameLst>
                                      </p:cBhvr>
                                      <p:to>
                                        <p:strVal val="visible"/>
                                      </p:to>
                                    </p:set>
                                    <p:animEffect transition="in" filter="wipe(up)">
                                      <p:cBhvr>
                                        <p:cTn id="13" dur="500"/>
                                        <p:tgtEl>
                                          <p:spTgt spid="518"/>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517"/>
                                        </p:tgtEl>
                                        <p:attrNameLst>
                                          <p:attrName>style.visibility</p:attrName>
                                        </p:attrNameLst>
                                      </p:cBhvr>
                                      <p:to>
                                        <p:strVal val="visible"/>
                                      </p:to>
                                    </p:set>
                                    <p:animEffect transition="in" filter="wipe(up)">
                                      <p:cBhvr>
                                        <p:cTn id="16" dur="500"/>
                                        <p:tgtEl>
                                          <p:spTgt spid="517"/>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516"/>
                                        </p:tgtEl>
                                        <p:attrNameLst>
                                          <p:attrName>style.visibility</p:attrName>
                                        </p:attrNameLst>
                                      </p:cBhvr>
                                      <p:to>
                                        <p:strVal val="visible"/>
                                      </p:to>
                                    </p:set>
                                    <p:animEffect transition="in" filter="wipe(up)">
                                      <p:cBhvr>
                                        <p:cTn id="19" dur="500"/>
                                        <p:tgtEl>
                                          <p:spTgt spid="5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6" grpId="0" animBg="1"/>
      <p:bldP spid="517" grpId="0" animBg="1"/>
      <p:bldP spid="518" grpId="0" animBg="1"/>
      <p:bldP spid="519" grpId="0" animBg="1"/>
      <p:bldP spid="52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2D63865-54D1-4871-B27C-FAB37262558F}"/>
              </a:ext>
            </a:extLst>
          </p:cNvPr>
          <p:cNvSpPr/>
          <p:nvPr/>
        </p:nvSpPr>
        <p:spPr>
          <a:xfrm>
            <a:off x="3323844" y="617516"/>
            <a:ext cx="8258556" cy="58169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1" i="0" u="sng" strike="noStrike" kern="1200" cap="none" spc="0" normalizeH="0" baseline="0" noProof="0" dirty="0">
              <a:ln>
                <a:noFill/>
              </a:ln>
              <a:solidFill>
                <a:prstClr val="white"/>
              </a:solidFill>
              <a:effectLst/>
              <a:uLnTx/>
              <a:uFillTx/>
              <a:latin typeface="Arial Narrow" panose="020B0606020202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sng"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Narrow" panose="020B0606020202030204" pitchFamily="34" charset="0"/>
                <a:ea typeface="+mn-ea"/>
                <a:cs typeface="+mn-cs"/>
              </a:rPr>
              <a:t>Osteoporosis:</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Osteoporosis is a Bony Condition Defined by a </a:t>
            </a:r>
            <a:r>
              <a:rPr kumimoji="0" lang="en-US" sz="2400" b="1" i="0" u="none" strike="noStrike" kern="1200" cap="none" spc="0" normalizeH="0" baseline="0" noProof="0" dirty="0">
                <a:ln>
                  <a:noFill/>
                </a:ln>
                <a:solidFill>
                  <a:srgbClr val="FFFF00"/>
                </a:solidFill>
                <a:effectLst/>
                <a:uLnTx/>
                <a:uFillTx/>
                <a:latin typeface="Arial Narrow" panose="020B0606020202030204" pitchFamily="34" charset="0"/>
                <a:ea typeface="+mn-ea"/>
                <a:cs typeface="+mn-cs"/>
              </a:rPr>
              <a:t>Decrease in Bone Quantity (Density) &amp; Mass </a:t>
            </a:r>
            <a:r>
              <a:rPr kumimoji="0" lang="en-US" sz="24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of Normally Mineralized Bone Which May Compromises the Mechanical Strength of Bone</a:t>
            </a:r>
          </a:p>
          <a:p>
            <a:pPr marL="1200150" marR="0" lvl="2" indent="-285750" algn="l" defTabSz="914400" rtl="0" eaLnBrk="1" fontAlgn="auto" latinLnBrk="0" hangingPunct="1">
              <a:lnSpc>
                <a:spcPct val="100000"/>
              </a:lnSpc>
              <a:spcBef>
                <a:spcPts val="0"/>
              </a:spcBef>
              <a:spcAft>
                <a:spcPts val="0"/>
              </a:spcAft>
              <a:buClr>
                <a:srgbClr val="FFFF00"/>
              </a:buClr>
              <a:buSzTx/>
              <a:buFont typeface="Wingdings" panose="05000000000000000000" pitchFamily="2" charset="2"/>
              <a:buChar char="§"/>
              <a:tabLst/>
              <a:defRPr/>
            </a:pPr>
            <a:r>
              <a:rPr kumimoji="0" lang="en-US" sz="24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Increased Risk of Bony Fracture</a:t>
            </a:r>
          </a:p>
          <a:p>
            <a:pPr marL="1200150" marR="0" lvl="2" indent="-285750" algn="l" defTabSz="914400" rtl="0" eaLnBrk="1" fontAlgn="auto" latinLnBrk="0" hangingPunct="1">
              <a:lnSpc>
                <a:spcPct val="100000"/>
              </a:lnSpc>
              <a:spcBef>
                <a:spcPts val="0"/>
              </a:spcBef>
              <a:spcAft>
                <a:spcPts val="0"/>
              </a:spcAft>
              <a:buClr>
                <a:srgbClr val="FFFF00"/>
              </a:buClr>
              <a:buSzTx/>
              <a:buFont typeface="Wingdings" panose="05000000000000000000" pitchFamily="2" charset="2"/>
              <a:buChar char="§"/>
              <a:tabLst/>
              <a:defRPr/>
            </a:pPr>
            <a:r>
              <a:rPr kumimoji="0" lang="en-US" sz="2400" b="1" i="0" u="none" strike="noStrike" kern="1200" cap="none" spc="0" normalizeH="0" baseline="0" noProof="0" dirty="0">
                <a:ln>
                  <a:noFill/>
                </a:ln>
                <a:solidFill>
                  <a:srgbClr val="FFFF00"/>
                </a:solidFill>
                <a:effectLst/>
                <a:uLnTx/>
                <a:uFillTx/>
                <a:latin typeface="Arial Narrow" panose="020B0606020202030204" pitchFamily="34" charset="0"/>
                <a:ea typeface="+mn-ea"/>
                <a:cs typeface="+mn-cs"/>
              </a:rPr>
              <a:t>Vitamin D Deficiency in Adults</a:t>
            </a:r>
          </a:p>
          <a:p>
            <a:pPr marL="1200150" marR="0" lvl="2" indent="-285750" algn="l" defTabSz="914400" rtl="0" eaLnBrk="1" fontAlgn="auto" latinLnBrk="0" hangingPunct="1">
              <a:lnSpc>
                <a:spcPct val="100000"/>
              </a:lnSpc>
              <a:spcBef>
                <a:spcPts val="0"/>
              </a:spcBef>
              <a:spcAft>
                <a:spcPts val="0"/>
              </a:spcAft>
              <a:buClr>
                <a:srgbClr val="FFFF00"/>
              </a:buClr>
              <a:buSzTx/>
              <a:buFont typeface="Wingdings" panose="05000000000000000000" pitchFamily="2" charset="2"/>
              <a:buChar char="§"/>
              <a:tabLst/>
              <a:defRPr/>
            </a:pPr>
            <a:r>
              <a:rPr kumimoji="0" lang="en-US" sz="2400" b="1" i="0" u="none" strike="noStrike" kern="1200" cap="none" spc="0" normalizeH="0" baseline="0" noProof="0" dirty="0">
                <a:ln>
                  <a:noFill/>
                </a:ln>
                <a:solidFill>
                  <a:srgbClr val="FFFF00"/>
                </a:solidFill>
                <a:effectLst/>
                <a:uLnTx/>
                <a:uFillTx/>
                <a:latin typeface="Arial Narrow" panose="020B0606020202030204" pitchFamily="34" charset="0"/>
                <a:ea typeface="+mn-ea"/>
                <a:cs typeface="+mn-cs"/>
              </a:rPr>
              <a:t>COL1A Gene Based</a:t>
            </a:r>
            <a:endParaRPr kumimoji="0" lang="en-US" sz="24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
                <a:srgbClr val="FFFF00"/>
              </a:buClr>
              <a:buSzTx/>
              <a:buFontTx/>
              <a:buNone/>
              <a:tabLst/>
              <a:defRPr/>
            </a:pPr>
            <a:r>
              <a:rPr kumimoji="0" lang="en-US" sz="3200" b="1" i="0" u="sng" strike="noStrike" kern="1200" cap="none" spc="0" normalizeH="0" baseline="0" noProof="0" dirty="0">
                <a:ln>
                  <a:noFill/>
                </a:ln>
                <a:solidFill>
                  <a:srgbClr val="FFFF00"/>
                </a:solidFill>
                <a:effectLst/>
                <a:uLnTx/>
                <a:uFillTx/>
                <a:latin typeface="Arial Narrow" panose="020B0606020202030204" pitchFamily="34" charset="0"/>
                <a:ea typeface="+mn-ea"/>
                <a:cs typeface="+mn-cs"/>
              </a:rPr>
              <a:t>Osteomalacia:</a:t>
            </a:r>
          </a:p>
          <a:p>
            <a:pPr marL="457200" marR="0" lvl="1" indent="0" algn="l" defTabSz="914400" rtl="0" eaLnBrk="1" fontAlgn="auto" latinLnBrk="0" hangingPunct="1">
              <a:lnSpc>
                <a:spcPct val="100000"/>
              </a:lnSpc>
              <a:spcBef>
                <a:spcPts val="0"/>
              </a:spcBef>
              <a:spcAft>
                <a:spcPts val="0"/>
              </a:spcAft>
              <a:buClr>
                <a:srgbClr val="FFFF00"/>
              </a:buClr>
              <a:buSzTx/>
              <a:buFontTx/>
              <a:buNone/>
              <a:tabLst/>
              <a:defRPr/>
            </a:pPr>
            <a:r>
              <a:rPr kumimoji="0" lang="en-US" sz="24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Osteomalacia is a </a:t>
            </a:r>
            <a:r>
              <a:rPr kumimoji="0" lang="en-US" sz="2400" b="1" i="0" u="none" strike="noStrike" kern="1200" cap="none" spc="0" normalizeH="0" baseline="0" noProof="0" dirty="0">
                <a:ln>
                  <a:noFill/>
                </a:ln>
                <a:solidFill>
                  <a:srgbClr val="FFFF00"/>
                </a:solidFill>
                <a:effectLst/>
                <a:uLnTx/>
                <a:uFillTx/>
                <a:latin typeface="Arial Narrow" panose="020B0606020202030204" pitchFamily="34" charset="0"/>
                <a:ea typeface="+mn-ea"/>
                <a:cs typeface="+mn-cs"/>
              </a:rPr>
              <a:t>Decrease in Bone Quality </a:t>
            </a:r>
            <a:r>
              <a:rPr kumimoji="0" lang="en-US" sz="24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Secondary to Alteration of the Collagen Substrate Matrix Leading to Poor Ossification &amp; Decreased Bone Strength</a:t>
            </a:r>
            <a:endParaRPr kumimoji="0" lang="en-US" sz="2400" b="1" i="0" u="sng" strike="noStrike" kern="1200" cap="none" spc="0" normalizeH="0" baseline="0" noProof="0" dirty="0">
              <a:ln>
                <a:noFill/>
              </a:ln>
              <a:solidFill>
                <a:srgbClr val="FFFF00"/>
              </a:solidFill>
              <a:effectLst/>
              <a:uLnTx/>
              <a:uFillTx/>
              <a:latin typeface="Arial Narrow" panose="020B0606020202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
                <a:srgbClr val="FFFF00"/>
              </a:buClr>
              <a:buSzTx/>
              <a:buFontTx/>
              <a:buNone/>
              <a:tabLst/>
              <a:defRPr/>
            </a:pPr>
            <a:r>
              <a:rPr kumimoji="0" lang="en-US" sz="3200" b="1" i="0" u="sng" strike="noStrike" kern="1200" cap="none" spc="0" normalizeH="0" baseline="0" noProof="0" dirty="0">
                <a:ln>
                  <a:noFill/>
                </a:ln>
                <a:solidFill>
                  <a:srgbClr val="FFFF00"/>
                </a:solidFill>
                <a:effectLst/>
                <a:uLnTx/>
                <a:uFillTx/>
                <a:latin typeface="Arial Narrow" panose="020B0606020202030204" pitchFamily="34" charset="0"/>
                <a:ea typeface="+mn-ea"/>
                <a:cs typeface="+mn-cs"/>
              </a:rPr>
              <a:t>Simultaneous Disease: </a:t>
            </a:r>
          </a:p>
          <a:p>
            <a:pPr marL="457200" marR="0" lvl="1" indent="0" algn="l" defTabSz="914400" rtl="0" eaLnBrk="1" fontAlgn="auto" latinLnBrk="0" hangingPunct="1">
              <a:lnSpc>
                <a:spcPct val="100000"/>
              </a:lnSpc>
              <a:spcBef>
                <a:spcPts val="0"/>
              </a:spcBef>
              <a:spcAft>
                <a:spcPts val="0"/>
              </a:spcAft>
              <a:buClr>
                <a:srgbClr val="FFFF00"/>
              </a:buClr>
              <a:buSzTx/>
              <a:buFontTx/>
              <a:buNone/>
              <a:tabLst/>
              <a:defRPr/>
            </a:pPr>
            <a:r>
              <a:rPr kumimoji="0" lang="en-US" sz="24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Both Conditions May Exist Simultaneously</a:t>
            </a:r>
          </a:p>
        </p:txBody>
      </p:sp>
      <p:sp>
        <p:nvSpPr>
          <p:cNvPr id="3" name="TextBox 2">
            <a:extLst>
              <a:ext uri="{FF2B5EF4-FFF2-40B4-BE49-F238E27FC236}">
                <a16:creationId xmlns:a16="http://schemas.microsoft.com/office/drawing/2014/main" id="{FF353296-D5F1-4761-88A5-99C62AFF6363}"/>
              </a:ext>
            </a:extLst>
          </p:cNvPr>
          <p:cNvSpPr txBox="1"/>
          <p:nvPr/>
        </p:nvSpPr>
        <p:spPr>
          <a:xfrm>
            <a:off x="1054205" y="213527"/>
            <a:ext cx="10058400" cy="584775"/>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5400000" scaled="1"/>
            <a:tileRect/>
          </a:gradFill>
          <a:ln w="3810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orbel"/>
                <a:ea typeface="+mn-ea"/>
                <a:cs typeface="+mn-cs"/>
              </a:rPr>
              <a:t>Osteopenia: </a:t>
            </a:r>
            <a:r>
              <a:rPr kumimoji="0" lang="en-US" sz="3200" b="1" i="0" u="none" strike="noStrike" kern="1200" cap="none" spc="0" normalizeH="0" baseline="0" noProof="0" dirty="0">
                <a:ln>
                  <a:noFill/>
                </a:ln>
                <a:solidFill>
                  <a:srgbClr val="FFFF00"/>
                </a:solidFill>
                <a:effectLst/>
                <a:uLnTx/>
                <a:uFillTx/>
                <a:latin typeface="Corbel"/>
                <a:ea typeface="+mn-ea"/>
                <a:cs typeface="+mn-cs"/>
              </a:rPr>
              <a:t>Definition</a:t>
            </a:r>
            <a:r>
              <a:rPr kumimoji="0" lang="en-US" sz="3200" b="1" i="0" u="none" strike="noStrike" kern="1200" cap="none" spc="0" normalizeH="0" baseline="0" noProof="0" dirty="0">
                <a:ln>
                  <a:noFill/>
                </a:ln>
                <a:solidFill>
                  <a:prstClr val="white"/>
                </a:solidFill>
                <a:effectLst/>
                <a:uLnTx/>
                <a:uFillTx/>
                <a:latin typeface="Corbel"/>
                <a:ea typeface="+mn-ea"/>
                <a:cs typeface="+mn-cs"/>
              </a:rPr>
              <a:t> of Osteoporosis &amp; Osteomalacia</a:t>
            </a:r>
          </a:p>
        </p:txBody>
      </p:sp>
      <p:sp>
        <p:nvSpPr>
          <p:cNvPr id="4" name="TextBox 3">
            <a:extLst>
              <a:ext uri="{FF2B5EF4-FFF2-40B4-BE49-F238E27FC236}">
                <a16:creationId xmlns:a16="http://schemas.microsoft.com/office/drawing/2014/main" id="{F3CF58E1-430F-4753-93E2-BAF5FE97E914}"/>
              </a:ext>
            </a:extLst>
          </p:cNvPr>
          <p:cNvSpPr txBox="1"/>
          <p:nvPr/>
        </p:nvSpPr>
        <p:spPr>
          <a:xfrm>
            <a:off x="220606" y="2304103"/>
            <a:ext cx="2768573" cy="1938992"/>
          </a:xfrm>
          <a:prstGeom prst="rect">
            <a:avLst/>
          </a:prstGeom>
          <a:solidFill>
            <a:srgbClr val="0000FF"/>
          </a:solidFill>
          <a:ln w="3810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Alterations of</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Calcium, Vitamin D3 &amp; Osteoprogenitor Cells Produce These Conditions</a:t>
            </a:r>
          </a:p>
        </p:txBody>
      </p:sp>
      <p:grpSp>
        <p:nvGrpSpPr>
          <p:cNvPr id="5" name="Group 4">
            <a:extLst>
              <a:ext uri="{FF2B5EF4-FFF2-40B4-BE49-F238E27FC236}">
                <a16:creationId xmlns:a16="http://schemas.microsoft.com/office/drawing/2014/main" id="{CDA5ADAA-DA2A-477B-A4D2-5AC694646E72}"/>
              </a:ext>
            </a:extLst>
          </p:cNvPr>
          <p:cNvGrpSpPr/>
          <p:nvPr/>
        </p:nvGrpSpPr>
        <p:grpSpPr>
          <a:xfrm>
            <a:off x="996575" y="4809502"/>
            <a:ext cx="1359239" cy="1279174"/>
            <a:chOff x="2383250" y="4944526"/>
            <a:chExt cx="1229266" cy="1207469"/>
          </a:xfrm>
        </p:grpSpPr>
        <p:sp>
          <p:nvSpPr>
            <p:cNvPr id="6" name="Freeform: Shape 5">
              <a:extLst>
                <a:ext uri="{FF2B5EF4-FFF2-40B4-BE49-F238E27FC236}">
                  <a16:creationId xmlns:a16="http://schemas.microsoft.com/office/drawing/2014/main" id="{366108C8-280F-47DB-9405-9F9E9F76FEFE}"/>
                </a:ext>
              </a:extLst>
            </p:cNvPr>
            <p:cNvSpPr/>
            <p:nvPr/>
          </p:nvSpPr>
          <p:spPr>
            <a:xfrm>
              <a:off x="2750387" y="5295701"/>
              <a:ext cx="342680" cy="103915"/>
            </a:xfrm>
            <a:custGeom>
              <a:avLst/>
              <a:gdLst>
                <a:gd name="connsiteX0" fmla="*/ 70827 w 342680"/>
                <a:gd name="connsiteY0" fmla="*/ 103613 h 103915"/>
                <a:gd name="connsiteX1" fmla="*/ 159727 w 342680"/>
                <a:gd name="connsiteY1" fmla="*/ 63699 h 103915"/>
                <a:gd name="connsiteX2" fmla="*/ 293984 w 342680"/>
                <a:gd name="connsiteY2" fmla="*/ 76399 h 103915"/>
                <a:gd name="connsiteX3" fmla="*/ 330270 w 342680"/>
                <a:gd name="connsiteY3" fmla="*/ 69142 h 103915"/>
                <a:gd name="connsiteX4" fmla="*/ 326642 w 342680"/>
                <a:gd name="connsiteY4" fmla="*/ 14713 h 103915"/>
                <a:gd name="connsiteX5" fmla="*/ 147027 w 342680"/>
                <a:gd name="connsiteY5" fmla="*/ 199 h 103915"/>
                <a:gd name="connsiteX6" fmla="*/ 58127 w 342680"/>
                <a:gd name="connsiteY6" fmla="*/ 21970 h 103915"/>
                <a:gd name="connsiteX7" fmla="*/ 70 w 342680"/>
                <a:gd name="connsiteY7" fmla="*/ 78213 h 103915"/>
                <a:gd name="connsiteX8" fmla="*/ 70827 w 342680"/>
                <a:gd name="connsiteY8" fmla="*/ 103613 h 103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2680" h="103915">
                  <a:moveTo>
                    <a:pt x="70827" y="103613"/>
                  </a:moveTo>
                  <a:cubicBezTo>
                    <a:pt x="97437" y="101194"/>
                    <a:pt x="122534" y="68235"/>
                    <a:pt x="159727" y="63699"/>
                  </a:cubicBezTo>
                  <a:cubicBezTo>
                    <a:pt x="196920" y="59163"/>
                    <a:pt x="265560" y="75492"/>
                    <a:pt x="293984" y="76399"/>
                  </a:cubicBezTo>
                  <a:cubicBezTo>
                    <a:pt x="322408" y="77306"/>
                    <a:pt x="324827" y="79423"/>
                    <a:pt x="330270" y="69142"/>
                  </a:cubicBezTo>
                  <a:cubicBezTo>
                    <a:pt x="335713" y="58861"/>
                    <a:pt x="357182" y="26203"/>
                    <a:pt x="326642" y="14713"/>
                  </a:cubicBezTo>
                  <a:cubicBezTo>
                    <a:pt x="296102" y="3223"/>
                    <a:pt x="191779" y="-1010"/>
                    <a:pt x="147027" y="199"/>
                  </a:cubicBezTo>
                  <a:cubicBezTo>
                    <a:pt x="102275" y="1408"/>
                    <a:pt x="82620" y="8968"/>
                    <a:pt x="58127" y="21970"/>
                  </a:cubicBezTo>
                  <a:cubicBezTo>
                    <a:pt x="33634" y="34972"/>
                    <a:pt x="2187" y="62792"/>
                    <a:pt x="70" y="78213"/>
                  </a:cubicBezTo>
                  <a:cubicBezTo>
                    <a:pt x="-2047" y="93634"/>
                    <a:pt x="44217" y="106032"/>
                    <a:pt x="70827" y="103613"/>
                  </a:cubicBezTo>
                  <a:close/>
                </a:path>
              </a:pathLst>
            </a:cu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path path="circle">
                <a:fillToRect l="50000" t="50000" r="50000" b="50000"/>
              </a:path>
              <a:tileRect/>
            </a:gra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a:ea typeface="+mn-ea"/>
                <a:cs typeface="+mn-cs"/>
              </a:endParaRPr>
            </a:p>
          </p:txBody>
        </p:sp>
        <p:sp>
          <p:nvSpPr>
            <p:cNvPr id="7" name="Freeform: Shape 6">
              <a:extLst>
                <a:ext uri="{FF2B5EF4-FFF2-40B4-BE49-F238E27FC236}">
                  <a16:creationId xmlns:a16="http://schemas.microsoft.com/office/drawing/2014/main" id="{12E01758-AF59-4FE8-94A0-E46B7EEFFC6F}"/>
                </a:ext>
              </a:extLst>
            </p:cNvPr>
            <p:cNvSpPr/>
            <p:nvPr/>
          </p:nvSpPr>
          <p:spPr>
            <a:xfrm>
              <a:off x="2479342" y="4944526"/>
              <a:ext cx="868905" cy="513325"/>
            </a:xfrm>
            <a:custGeom>
              <a:avLst/>
              <a:gdLst>
                <a:gd name="connsiteX0" fmla="*/ 157907 w 868905"/>
                <a:gd name="connsiteY0" fmla="*/ 326981 h 517165"/>
                <a:gd name="connsiteX1" fmla="*/ 33531 w 868905"/>
                <a:gd name="connsiteY1" fmla="*/ 181875 h 517165"/>
                <a:gd name="connsiteX2" fmla="*/ 5891 w 868905"/>
                <a:gd name="connsiteY2" fmla="*/ 75924 h 517165"/>
                <a:gd name="connsiteX3" fmla="*/ 127965 w 868905"/>
                <a:gd name="connsiteY3" fmla="*/ 110473 h 517165"/>
                <a:gd name="connsiteX4" fmla="*/ 245432 w 868905"/>
                <a:gd name="connsiteY4" fmla="*/ 151932 h 517165"/>
                <a:gd name="connsiteX5" fmla="*/ 321440 w 868905"/>
                <a:gd name="connsiteY5" fmla="*/ 29858 h 517165"/>
                <a:gd name="connsiteX6" fmla="*/ 362899 w 868905"/>
                <a:gd name="connsiteY6" fmla="*/ 4522 h 517165"/>
                <a:gd name="connsiteX7" fmla="*/ 392841 w 868905"/>
                <a:gd name="connsiteY7" fmla="*/ 101260 h 517165"/>
                <a:gd name="connsiteX8" fmla="*/ 342169 w 868905"/>
                <a:gd name="connsiteY8" fmla="*/ 151932 h 517165"/>
                <a:gd name="connsiteX9" fmla="*/ 406661 w 868905"/>
                <a:gd name="connsiteY9" fmla="*/ 262489 h 517165"/>
                <a:gd name="connsiteX10" fmla="*/ 395145 w 868905"/>
                <a:gd name="connsiteY10" fmla="*/ 326981 h 517165"/>
                <a:gd name="connsiteX11" fmla="*/ 349079 w 868905"/>
                <a:gd name="connsiteY11" fmla="*/ 343104 h 517165"/>
                <a:gd name="connsiteX12" fmla="*/ 434300 w 868905"/>
                <a:gd name="connsiteY12" fmla="*/ 301645 h 517165"/>
                <a:gd name="connsiteX13" fmla="*/ 535644 w 868905"/>
                <a:gd name="connsiteY13" fmla="*/ 315465 h 517165"/>
                <a:gd name="connsiteX14" fmla="*/ 646202 w 868905"/>
                <a:gd name="connsiteY14" fmla="*/ 221030 h 517165"/>
                <a:gd name="connsiteX15" fmla="*/ 754455 w 868905"/>
                <a:gd name="connsiteY15" fmla="*/ 75924 h 517165"/>
                <a:gd name="connsiteX16" fmla="*/ 818947 w 868905"/>
                <a:gd name="connsiteY16" fmla="*/ 59801 h 517165"/>
                <a:gd name="connsiteX17" fmla="*/ 867316 w 868905"/>
                <a:gd name="connsiteY17" fmla="*/ 181875 h 517165"/>
                <a:gd name="connsiteX18" fmla="*/ 759062 w 868905"/>
                <a:gd name="connsiteY18" fmla="*/ 287825 h 517165"/>
                <a:gd name="connsiteX19" fmla="*/ 747546 w 868905"/>
                <a:gd name="connsiteY19" fmla="*/ 336194 h 517165"/>
                <a:gd name="connsiteX20" fmla="*/ 745242 w 868905"/>
                <a:gd name="connsiteY20" fmla="*/ 511243 h 517165"/>
                <a:gd name="connsiteX21" fmla="*/ 597833 w 868905"/>
                <a:gd name="connsiteY21" fmla="*/ 469784 h 517165"/>
                <a:gd name="connsiteX22" fmla="*/ 535644 w 868905"/>
                <a:gd name="connsiteY22" fmla="*/ 407596 h 517165"/>
                <a:gd name="connsiteX23" fmla="*/ 448120 w 868905"/>
                <a:gd name="connsiteY23" fmla="*/ 400686 h 517165"/>
                <a:gd name="connsiteX24" fmla="*/ 346776 w 868905"/>
                <a:gd name="connsiteY24" fmla="*/ 405292 h 517165"/>
                <a:gd name="connsiteX25" fmla="*/ 273071 w 868905"/>
                <a:gd name="connsiteY25" fmla="*/ 407596 h 517165"/>
                <a:gd name="connsiteX26" fmla="*/ 157907 w 868905"/>
                <a:gd name="connsiteY26" fmla="*/ 326981 h 517165"/>
                <a:gd name="connsiteX0" fmla="*/ 157907 w 868905"/>
                <a:gd name="connsiteY0" fmla="*/ 326981 h 517165"/>
                <a:gd name="connsiteX1" fmla="*/ 33531 w 868905"/>
                <a:gd name="connsiteY1" fmla="*/ 181875 h 517165"/>
                <a:gd name="connsiteX2" fmla="*/ 5891 w 868905"/>
                <a:gd name="connsiteY2" fmla="*/ 75924 h 517165"/>
                <a:gd name="connsiteX3" fmla="*/ 127965 w 868905"/>
                <a:gd name="connsiteY3" fmla="*/ 110473 h 517165"/>
                <a:gd name="connsiteX4" fmla="*/ 245432 w 868905"/>
                <a:gd name="connsiteY4" fmla="*/ 151932 h 517165"/>
                <a:gd name="connsiteX5" fmla="*/ 321440 w 868905"/>
                <a:gd name="connsiteY5" fmla="*/ 29858 h 517165"/>
                <a:gd name="connsiteX6" fmla="*/ 362899 w 868905"/>
                <a:gd name="connsiteY6" fmla="*/ 4522 h 517165"/>
                <a:gd name="connsiteX7" fmla="*/ 392841 w 868905"/>
                <a:gd name="connsiteY7" fmla="*/ 101260 h 517165"/>
                <a:gd name="connsiteX8" fmla="*/ 342169 w 868905"/>
                <a:gd name="connsiteY8" fmla="*/ 151932 h 517165"/>
                <a:gd name="connsiteX9" fmla="*/ 406661 w 868905"/>
                <a:gd name="connsiteY9" fmla="*/ 262489 h 517165"/>
                <a:gd name="connsiteX10" fmla="*/ 395145 w 868905"/>
                <a:gd name="connsiteY10" fmla="*/ 326981 h 517165"/>
                <a:gd name="connsiteX11" fmla="*/ 349079 w 868905"/>
                <a:gd name="connsiteY11" fmla="*/ 343104 h 517165"/>
                <a:gd name="connsiteX12" fmla="*/ 434300 w 868905"/>
                <a:gd name="connsiteY12" fmla="*/ 301645 h 517165"/>
                <a:gd name="connsiteX13" fmla="*/ 535644 w 868905"/>
                <a:gd name="connsiteY13" fmla="*/ 315465 h 517165"/>
                <a:gd name="connsiteX14" fmla="*/ 646202 w 868905"/>
                <a:gd name="connsiteY14" fmla="*/ 221030 h 517165"/>
                <a:gd name="connsiteX15" fmla="*/ 754455 w 868905"/>
                <a:gd name="connsiteY15" fmla="*/ 75924 h 517165"/>
                <a:gd name="connsiteX16" fmla="*/ 818947 w 868905"/>
                <a:gd name="connsiteY16" fmla="*/ 59801 h 517165"/>
                <a:gd name="connsiteX17" fmla="*/ 867316 w 868905"/>
                <a:gd name="connsiteY17" fmla="*/ 181875 h 517165"/>
                <a:gd name="connsiteX18" fmla="*/ 759062 w 868905"/>
                <a:gd name="connsiteY18" fmla="*/ 287825 h 517165"/>
                <a:gd name="connsiteX19" fmla="*/ 747546 w 868905"/>
                <a:gd name="connsiteY19" fmla="*/ 336194 h 517165"/>
                <a:gd name="connsiteX20" fmla="*/ 745242 w 868905"/>
                <a:gd name="connsiteY20" fmla="*/ 511243 h 517165"/>
                <a:gd name="connsiteX21" fmla="*/ 597833 w 868905"/>
                <a:gd name="connsiteY21" fmla="*/ 469784 h 517165"/>
                <a:gd name="connsiteX22" fmla="*/ 535644 w 868905"/>
                <a:gd name="connsiteY22" fmla="*/ 407596 h 517165"/>
                <a:gd name="connsiteX23" fmla="*/ 446306 w 868905"/>
                <a:gd name="connsiteY23" fmla="*/ 387986 h 517165"/>
                <a:gd name="connsiteX24" fmla="*/ 346776 w 868905"/>
                <a:gd name="connsiteY24" fmla="*/ 405292 h 517165"/>
                <a:gd name="connsiteX25" fmla="*/ 273071 w 868905"/>
                <a:gd name="connsiteY25" fmla="*/ 407596 h 517165"/>
                <a:gd name="connsiteX26" fmla="*/ 157907 w 868905"/>
                <a:gd name="connsiteY26" fmla="*/ 326981 h 517165"/>
                <a:gd name="connsiteX0" fmla="*/ 157907 w 868905"/>
                <a:gd name="connsiteY0" fmla="*/ 326981 h 517165"/>
                <a:gd name="connsiteX1" fmla="*/ 33531 w 868905"/>
                <a:gd name="connsiteY1" fmla="*/ 181875 h 517165"/>
                <a:gd name="connsiteX2" fmla="*/ 5891 w 868905"/>
                <a:gd name="connsiteY2" fmla="*/ 75924 h 517165"/>
                <a:gd name="connsiteX3" fmla="*/ 127965 w 868905"/>
                <a:gd name="connsiteY3" fmla="*/ 110473 h 517165"/>
                <a:gd name="connsiteX4" fmla="*/ 245432 w 868905"/>
                <a:gd name="connsiteY4" fmla="*/ 151932 h 517165"/>
                <a:gd name="connsiteX5" fmla="*/ 321440 w 868905"/>
                <a:gd name="connsiteY5" fmla="*/ 29858 h 517165"/>
                <a:gd name="connsiteX6" fmla="*/ 362899 w 868905"/>
                <a:gd name="connsiteY6" fmla="*/ 4522 h 517165"/>
                <a:gd name="connsiteX7" fmla="*/ 392841 w 868905"/>
                <a:gd name="connsiteY7" fmla="*/ 101260 h 517165"/>
                <a:gd name="connsiteX8" fmla="*/ 342169 w 868905"/>
                <a:gd name="connsiteY8" fmla="*/ 151932 h 517165"/>
                <a:gd name="connsiteX9" fmla="*/ 406661 w 868905"/>
                <a:gd name="connsiteY9" fmla="*/ 262489 h 517165"/>
                <a:gd name="connsiteX10" fmla="*/ 395145 w 868905"/>
                <a:gd name="connsiteY10" fmla="*/ 326981 h 517165"/>
                <a:gd name="connsiteX11" fmla="*/ 349079 w 868905"/>
                <a:gd name="connsiteY11" fmla="*/ 343104 h 517165"/>
                <a:gd name="connsiteX12" fmla="*/ 434300 w 868905"/>
                <a:gd name="connsiteY12" fmla="*/ 301645 h 517165"/>
                <a:gd name="connsiteX13" fmla="*/ 535644 w 868905"/>
                <a:gd name="connsiteY13" fmla="*/ 315465 h 517165"/>
                <a:gd name="connsiteX14" fmla="*/ 646202 w 868905"/>
                <a:gd name="connsiteY14" fmla="*/ 221030 h 517165"/>
                <a:gd name="connsiteX15" fmla="*/ 754455 w 868905"/>
                <a:gd name="connsiteY15" fmla="*/ 75924 h 517165"/>
                <a:gd name="connsiteX16" fmla="*/ 818947 w 868905"/>
                <a:gd name="connsiteY16" fmla="*/ 59801 h 517165"/>
                <a:gd name="connsiteX17" fmla="*/ 867316 w 868905"/>
                <a:gd name="connsiteY17" fmla="*/ 181875 h 517165"/>
                <a:gd name="connsiteX18" fmla="*/ 759062 w 868905"/>
                <a:gd name="connsiteY18" fmla="*/ 287825 h 517165"/>
                <a:gd name="connsiteX19" fmla="*/ 747546 w 868905"/>
                <a:gd name="connsiteY19" fmla="*/ 336194 h 517165"/>
                <a:gd name="connsiteX20" fmla="*/ 745242 w 868905"/>
                <a:gd name="connsiteY20" fmla="*/ 511243 h 517165"/>
                <a:gd name="connsiteX21" fmla="*/ 597833 w 868905"/>
                <a:gd name="connsiteY21" fmla="*/ 469784 h 517165"/>
                <a:gd name="connsiteX22" fmla="*/ 535644 w 868905"/>
                <a:gd name="connsiteY22" fmla="*/ 407596 h 517165"/>
                <a:gd name="connsiteX23" fmla="*/ 446306 w 868905"/>
                <a:gd name="connsiteY23" fmla="*/ 387986 h 517165"/>
                <a:gd name="connsiteX24" fmla="*/ 346776 w 868905"/>
                <a:gd name="connsiteY24" fmla="*/ 405292 h 517165"/>
                <a:gd name="connsiteX25" fmla="*/ 273071 w 868905"/>
                <a:gd name="connsiteY25" fmla="*/ 407596 h 517165"/>
                <a:gd name="connsiteX26" fmla="*/ 157907 w 868905"/>
                <a:gd name="connsiteY26" fmla="*/ 326981 h 517165"/>
                <a:gd name="connsiteX0" fmla="*/ 157907 w 868905"/>
                <a:gd name="connsiteY0" fmla="*/ 326981 h 517165"/>
                <a:gd name="connsiteX1" fmla="*/ 33531 w 868905"/>
                <a:gd name="connsiteY1" fmla="*/ 181875 h 517165"/>
                <a:gd name="connsiteX2" fmla="*/ 5891 w 868905"/>
                <a:gd name="connsiteY2" fmla="*/ 75924 h 517165"/>
                <a:gd name="connsiteX3" fmla="*/ 127965 w 868905"/>
                <a:gd name="connsiteY3" fmla="*/ 110473 h 517165"/>
                <a:gd name="connsiteX4" fmla="*/ 245432 w 868905"/>
                <a:gd name="connsiteY4" fmla="*/ 151932 h 517165"/>
                <a:gd name="connsiteX5" fmla="*/ 321440 w 868905"/>
                <a:gd name="connsiteY5" fmla="*/ 29858 h 517165"/>
                <a:gd name="connsiteX6" fmla="*/ 362899 w 868905"/>
                <a:gd name="connsiteY6" fmla="*/ 4522 h 517165"/>
                <a:gd name="connsiteX7" fmla="*/ 392841 w 868905"/>
                <a:gd name="connsiteY7" fmla="*/ 101260 h 517165"/>
                <a:gd name="connsiteX8" fmla="*/ 342169 w 868905"/>
                <a:gd name="connsiteY8" fmla="*/ 151932 h 517165"/>
                <a:gd name="connsiteX9" fmla="*/ 406661 w 868905"/>
                <a:gd name="connsiteY9" fmla="*/ 262489 h 517165"/>
                <a:gd name="connsiteX10" fmla="*/ 395145 w 868905"/>
                <a:gd name="connsiteY10" fmla="*/ 326981 h 517165"/>
                <a:gd name="connsiteX11" fmla="*/ 349079 w 868905"/>
                <a:gd name="connsiteY11" fmla="*/ 343104 h 517165"/>
                <a:gd name="connsiteX12" fmla="*/ 434300 w 868905"/>
                <a:gd name="connsiteY12" fmla="*/ 301645 h 517165"/>
                <a:gd name="connsiteX13" fmla="*/ 535644 w 868905"/>
                <a:gd name="connsiteY13" fmla="*/ 315465 h 517165"/>
                <a:gd name="connsiteX14" fmla="*/ 646202 w 868905"/>
                <a:gd name="connsiteY14" fmla="*/ 221030 h 517165"/>
                <a:gd name="connsiteX15" fmla="*/ 754455 w 868905"/>
                <a:gd name="connsiteY15" fmla="*/ 75924 h 517165"/>
                <a:gd name="connsiteX16" fmla="*/ 818947 w 868905"/>
                <a:gd name="connsiteY16" fmla="*/ 59801 h 517165"/>
                <a:gd name="connsiteX17" fmla="*/ 867316 w 868905"/>
                <a:gd name="connsiteY17" fmla="*/ 181875 h 517165"/>
                <a:gd name="connsiteX18" fmla="*/ 759062 w 868905"/>
                <a:gd name="connsiteY18" fmla="*/ 287825 h 517165"/>
                <a:gd name="connsiteX19" fmla="*/ 747546 w 868905"/>
                <a:gd name="connsiteY19" fmla="*/ 336194 h 517165"/>
                <a:gd name="connsiteX20" fmla="*/ 745242 w 868905"/>
                <a:gd name="connsiteY20" fmla="*/ 511243 h 517165"/>
                <a:gd name="connsiteX21" fmla="*/ 610533 w 868905"/>
                <a:gd name="connsiteY21" fmla="*/ 469784 h 517165"/>
                <a:gd name="connsiteX22" fmla="*/ 535644 w 868905"/>
                <a:gd name="connsiteY22" fmla="*/ 407596 h 517165"/>
                <a:gd name="connsiteX23" fmla="*/ 446306 w 868905"/>
                <a:gd name="connsiteY23" fmla="*/ 387986 h 517165"/>
                <a:gd name="connsiteX24" fmla="*/ 346776 w 868905"/>
                <a:gd name="connsiteY24" fmla="*/ 405292 h 517165"/>
                <a:gd name="connsiteX25" fmla="*/ 273071 w 868905"/>
                <a:gd name="connsiteY25" fmla="*/ 407596 h 517165"/>
                <a:gd name="connsiteX26" fmla="*/ 157907 w 868905"/>
                <a:gd name="connsiteY26" fmla="*/ 326981 h 517165"/>
                <a:gd name="connsiteX0" fmla="*/ 157907 w 868905"/>
                <a:gd name="connsiteY0" fmla="*/ 326981 h 534675"/>
                <a:gd name="connsiteX1" fmla="*/ 33531 w 868905"/>
                <a:gd name="connsiteY1" fmla="*/ 181875 h 534675"/>
                <a:gd name="connsiteX2" fmla="*/ 5891 w 868905"/>
                <a:gd name="connsiteY2" fmla="*/ 75924 h 534675"/>
                <a:gd name="connsiteX3" fmla="*/ 127965 w 868905"/>
                <a:gd name="connsiteY3" fmla="*/ 110473 h 534675"/>
                <a:gd name="connsiteX4" fmla="*/ 245432 w 868905"/>
                <a:gd name="connsiteY4" fmla="*/ 151932 h 534675"/>
                <a:gd name="connsiteX5" fmla="*/ 321440 w 868905"/>
                <a:gd name="connsiteY5" fmla="*/ 29858 h 534675"/>
                <a:gd name="connsiteX6" fmla="*/ 362899 w 868905"/>
                <a:gd name="connsiteY6" fmla="*/ 4522 h 534675"/>
                <a:gd name="connsiteX7" fmla="*/ 392841 w 868905"/>
                <a:gd name="connsiteY7" fmla="*/ 101260 h 534675"/>
                <a:gd name="connsiteX8" fmla="*/ 342169 w 868905"/>
                <a:gd name="connsiteY8" fmla="*/ 151932 h 534675"/>
                <a:gd name="connsiteX9" fmla="*/ 406661 w 868905"/>
                <a:gd name="connsiteY9" fmla="*/ 262489 h 534675"/>
                <a:gd name="connsiteX10" fmla="*/ 395145 w 868905"/>
                <a:gd name="connsiteY10" fmla="*/ 326981 h 534675"/>
                <a:gd name="connsiteX11" fmla="*/ 349079 w 868905"/>
                <a:gd name="connsiteY11" fmla="*/ 343104 h 534675"/>
                <a:gd name="connsiteX12" fmla="*/ 434300 w 868905"/>
                <a:gd name="connsiteY12" fmla="*/ 301645 h 534675"/>
                <a:gd name="connsiteX13" fmla="*/ 535644 w 868905"/>
                <a:gd name="connsiteY13" fmla="*/ 315465 h 534675"/>
                <a:gd name="connsiteX14" fmla="*/ 646202 w 868905"/>
                <a:gd name="connsiteY14" fmla="*/ 221030 h 534675"/>
                <a:gd name="connsiteX15" fmla="*/ 754455 w 868905"/>
                <a:gd name="connsiteY15" fmla="*/ 75924 h 534675"/>
                <a:gd name="connsiteX16" fmla="*/ 818947 w 868905"/>
                <a:gd name="connsiteY16" fmla="*/ 59801 h 534675"/>
                <a:gd name="connsiteX17" fmla="*/ 867316 w 868905"/>
                <a:gd name="connsiteY17" fmla="*/ 181875 h 534675"/>
                <a:gd name="connsiteX18" fmla="*/ 759062 w 868905"/>
                <a:gd name="connsiteY18" fmla="*/ 287825 h 534675"/>
                <a:gd name="connsiteX19" fmla="*/ 747546 w 868905"/>
                <a:gd name="connsiteY19" fmla="*/ 336194 h 534675"/>
                <a:gd name="connsiteX20" fmla="*/ 745242 w 868905"/>
                <a:gd name="connsiteY20" fmla="*/ 511243 h 534675"/>
                <a:gd name="connsiteX21" fmla="*/ 610533 w 868905"/>
                <a:gd name="connsiteY21" fmla="*/ 469784 h 534675"/>
                <a:gd name="connsiteX22" fmla="*/ 535644 w 868905"/>
                <a:gd name="connsiteY22" fmla="*/ 407596 h 534675"/>
                <a:gd name="connsiteX23" fmla="*/ 446306 w 868905"/>
                <a:gd name="connsiteY23" fmla="*/ 387986 h 534675"/>
                <a:gd name="connsiteX24" fmla="*/ 346776 w 868905"/>
                <a:gd name="connsiteY24" fmla="*/ 405292 h 534675"/>
                <a:gd name="connsiteX25" fmla="*/ 273071 w 868905"/>
                <a:gd name="connsiteY25" fmla="*/ 407596 h 534675"/>
                <a:gd name="connsiteX26" fmla="*/ 157907 w 868905"/>
                <a:gd name="connsiteY26" fmla="*/ 326981 h 534675"/>
                <a:gd name="connsiteX0" fmla="*/ 157907 w 868905"/>
                <a:gd name="connsiteY0" fmla="*/ 326981 h 534675"/>
                <a:gd name="connsiteX1" fmla="*/ 33531 w 868905"/>
                <a:gd name="connsiteY1" fmla="*/ 181875 h 534675"/>
                <a:gd name="connsiteX2" fmla="*/ 5891 w 868905"/>
                <a:gd name="connsiteY2" fmla="*/ 75924 h 534675"/>
                <a:gd name="connsiteX3" fmla="*/ 127965 w 868905"/>
                <a:gd name="connsiteY3" fmla="*/ 110473 h 534675"/>
                <a:gd name="connsiteX4" fmla="*/ 245432 w 868905"/>
                <a:gd name="connsiteY4" fmla="*/ 151932 h 534675"/>
                <a:gd name="connsiteX5" fmla="*/ 321440 w 868905"/>
                <a:gd name="connsiteY5" fmla="*/ 29858 h 534675"/>
                <a:gd name="connsiteX6" fmla="*/ 362899 w 868905"/>
                <a:gd name="connsiteY6" fmla="*/ 4522 h 534675"/>
                <a:gd name="connsiteX7" fmla="*/ 392841 w 868905"/>
                <a:gd name="connsiteY7" fmla="*/ 101260 h 534675"/>
                <a:gd name="connsiteX8" fmla="*/ 342169 w 868905"/>
                <a:gd name="connsiteY8" fmla="*/ 151932 h 534675"/>
                <a:gd name="connsiteX9" fmla="*/ 406661 w 868905"/>
                <a:gd name="connsiteY9" fmla="*/ 262489 h 534675"/>
                <a:gd name="connsiteX10" fmla="*/ 395145 w 868905"/>
                <a:gd name="connsiteY10" fmla="*/ 326981 h 534675"/>
                <a:gd name="connsiteX11" fmla="*/ 349079 w 868905"/>
                <a:gd name="connsiteY11" fmla="*/ 343104 h 534675"/>
                <a:gd name="connsiteX12" fmla="*/ 434300 w 868905"/>
                <a:gd name="connsiteY12" fmla="*/ 301645 h 534675"/>
                <a:gd name="connsiteX13" fmla="*/ 535644 w 868905"/>
                <a:gd name="connsiteY13" fmla="*/ 315465 h 534675"/>
                <a:gd name="connsiteX14" fmla="*/ 646202 w 868905"/>
                <a:gd name="connsiteY14" fmla="*/ 221030 h 534675"/>
                <a:gd name="connsiteX15" fmla="*/ 754455 w 868905"/>
                <a:gd name="connsiteY15" fmla="*/ 75924 h 534675"/>
                <a:gd name="connsiteX16" fmla="*/ 818947 w 868905"/>
                <a:gd name="connsiteY16" fmla="*/ 59801 h 534675"/>
                <a:gd name="connsiteX17" fmla="*/ 867316 w 868905"/>
                <a:gd name="connsiteY17" fmla="*/ 181875 h 534675"/>
                <a:gd name="connsiteX18" fmla="*/ 759062 w 868905"/>
                <a:gd name="connsiteY18" fmla="*/ 287825 h 534675"/>
                <a:gd name="connsiteX19" fmla="*/ 747546 w 868905"/>
                <a:gd name="connsiteY19" fmla="*/ 336194 h 534675"/>
                <a:gd name="connsiteX20" fmla="*/ 745242 w 868905"/>
                <a:gd name="connsiteY20" fmla="*/ 511243 h 534675"/>
                <a:gd name="connsiteX21" fmla="*/ 610533 w 868905"/>
                <a:gd name="connsiteY21" fmla="*/ 469784 h 534675"/>
                <a:gd name="connsiteX22" fmla="*/ 535644 w 868905"/>
                <a:gd name="connsiteY22" fmla="*/ 407596 h 534675"/>
                <a:gd name="connsiteX23" fmla="*/ 446306 w 868905"/>
                <a:gd name="connsiteY23" fmla="*/ 387986 h 534675"/>
                <a:gd name="connsiteX24" fmla="*/ 346776 w 868905"/>
                <a:gd name="connsiteY24" fmla="*/ 405292 h 534675"/>
                <a:gd name="connsiteX25" fmla="*/ 273071 w 868905"/>
                <a:gd name="connsiteY25" fmla="*/ 407596 h 534675"/>
                <a:gd name="connsiteX26" fmla="*/ 157907 w 868905"/>
                <a:gd name="connsiteY26" fmla="*/ 326981 h 534675"/>
                <a:gd name="connsiteX0" fmla="*/ 157907 w 868905"/>
                <a:gd name="connsiteY0" fmla="*/ 326981 h 534675"/>
                <a:gd name="connsiteX1" fmla="*/ 33531 w 868905"/>
                <a:gd name="connsiteY1" fmla="*/ 181875 h 534675"/>
                <a:gd name="connsiteX2" fmla="*/ 5891 w 868905"/>
                <a:gd name="connsiteY2" fmla="*/ 75924 h 534675"/>
                <a:gd name="connsiteX3" fmla="*/ 127965 w 868905"/>
                <a:gd name="connsiteY3" fmla="*/ 110473 h 534675"/>
                <a:gd name="connsiteX4" fmla="*/ 245432 w 868905"/>
                <a:gd name="connsiteY4" fmla="*/ 151932 h 534675"/>
                <a:gd name="connsiteX5" fmla="*/ 321440 w 868905"/>
                <a:gd name="connsiteY5" fmla="*/ 29858 h 534675"/>
                <a:gd name="connsiteX6" fmla="*/ 362899 w 868905"/>
                <a:gd name="connsiteY6" fmla="*/ 4522 h 534675"/>
                <a:gd name="connsiteX7" fmla="*/ 392841 w 868905"/>
                <a:gd name="connsiteY7" fmla="*/ 101260 h 534675"/>
                <a:gd name="connsiteX8" fmla="*/ 342169 w 868905"/>
                <a:gd name="connsiteY8" fmla="*/ 151932 h 534675"/>
                <a:gd name="connsiteX9" fmla="*/ 406661 w 868905"/>
                <a:gd name="connsiteY9" fmla="*/ 262489 h 534675"/>
                <a:gd name="connsiteX10" fmla="*/ 395145 w 868905"/>
                <a:gd name="connsiteY10" fmla="*/ 326981 h 534675"/>
                <a:gd name="connsiteX11" fmla="*/ 349079 w 868905"/>
                <a:gd name="connsiteY11" fmla="*/ 343104 h 534675"/>
                <a:gd name="connsiteX12" fmla="*/ 434300 w 868905"/>
                <a:gd name="connsiteY12" fmla="*/ 301645 h 534675"/>
                <a:gd name="connsiteX13" fmla="*/ 535644 w 868905"/>
                <a:gd name="connsiteY13" fmla="*/ 315465 h 534675"/>
                <a:gd name="connsiteX14" fmla="*/ 646202 w 868905"/>
                <a:gd name="connsiteY14" fmla="*/ 221030 h 534675"/>
                <a:gd name="connsiteX15" fmla="*/ 754455 w 868905"/>
                <a:gd name="connsiteY15" fmla="*/ 75924 h 534675"/>
                <a:gd name="connsiteX16" fmla="*/ 818947 w 868905"/>
                <a:gd name="connsiteY16" fmla="*/ 59801 h 534675"/>
                <a:gd name="connsiteX17" fmla="*/ 867316 w 868905"/>
                <a:gd name="connsiteY17" fmla="*/ 181875 h 534675"/>
                <a:gd name="connsiteX18" fmla="*/ 759062 w 868905"/>
                <a:gd name="connsiteY18" fmla="*/ 287825 h 534675"/>
                <a:gd name="connsiteX19" fmla="*/ 747546 w 868905"/>
                <a:gd name="connsiteY19" fmla="*/ 336194 h 534675"/>
                <a:gd name="connsiteX20" fmla="*/ 745242 w 868905"/>
                <a:gd name="connsiteY20" fmla="*/ 511243 h 534675"/>
                <a:gd name="connsiteX21" fmla="*/ 610533 w 868905"/>
                <a:gd name="connsiteY21" fmla="*/ 469784 h 534675"/>
                <a:gd name="connsiteX22" fmla="*/ 535644 w 868905"/>
                <a:gd name="connsiteY22" fmla="*/ 407596 h 534675"/>
                <a:gd name="connsiteX23" fmla="*/ 440863 w 868905"/>
                <a:gd name="connsiteY23" fmla="*/ 375286 h 534675"/>
                <a:gd name="connsiteX24" fmla="*/ 346776 w 868905"/>
                <a:gd name="connsiteY24" fmla="*/ 405292 h 534675"/>
                <a:gd name="connsiteX25" fmla="*/ 273071 w 868905"/>
                <a:gd name="connsiteY25" fmla="*/ 407596 h 534675"/>
                <a:gd name="connsiteX26" fmla="*/ 157907 w 868905"/>
                <a:gd name="connsiteY26" fmla="*/ 326981 h 534675"/>
                <a:gd name="connsiteX0" fmla="*/ 157907 w 868905"/>
                <a:gd name="connsiteY0" fmla="*/ 326981 h 517243"/>
                <a:gd name="connsiteX1" fmla="*/ 33531 w 868905"/>
                <a:gd name="connsiteY1" fmla="*/ 181875 h 517243"/>
                <a:gd name="connsiteX2" fmla="*/ 5891 w 868905"/>
                <a:gd name="connsiteY2" fmla="*/ 75924 h 517243"/>
                <a:gd name="connsiteX3" fmla="*/ 127965 w 868905"/>
                <a:gd name="connsiteY3" fmla="*/ 110473 h 517243"/>
                <a:gd name="connsiteX4" fmla="*/ 245432 w 868905"/>
                <a:gd name="connsiteY4" fmla="*/ 151932 h 517243"/>
                <a:gd name="connsiteX5" fmla="*/ 321440 w 868905"/>
                <a:gd name="connsiteY5" fmla="*/ 29858 h 517243"/>
                <a:gd name="connsiteX6" fmla="*/ 362899 w 868905"/>
                <a:gd name="connsiteY6" fmla="*/ 4522 h 517243"/>
                <a:gd name="connsiteX7" fmla="*/ 392841 w 868905"/>
                <a:gd name="connsiteY7" fmla="*/ 101260 h 517243"/>
                <a:gd name="connsiteX8" fmla="*/ 342169 w 868905"/>
                <a:gd name="connsiteY8" fmla="*/ 151932 h 517243"/>
                <a:gd name="connsiteX9" fmla="*/ 406661 w 868905"/>
                <a:gd name="connsiteY9" fmla="*/ 262489 h 517243"/>
                <a:gd name="connsiteX10" fmla="*/ 395145 w 868905"/>
                <a:gd name="connsiteY10" fmla="*/ 326981 h 517243"/>
                <a:gd name="connsiteX11" fmla="*/ 349079 w 868905"/>
                <a:gd name="connsiteY11" fmla="*/ 343104 h 517243"/>
                <a:gd name="connsiteX12" fmla="*/ 434300 w 868905"/>
                <a:gd name="connsiteY12" fmla="*/ 301645 h 517243"/>
                <a:gd name="connsiteX13" fmla="*/ 535644 w 868905"/>
                <a:gd name="connsiteY13" fmla="*/ 315465 h 517243"/>
                <a:gd name="connsiteX14" fmla="*/ 646202 w 868905"/>
                <a:gd name="connsiteY14" fmla="*/ 221030 h 517243"/>
                <a:gd name="connsiteX15" fmla="*/ 754455 w 868905"/>
                <a:gd name="connsiteY15" fmla="*/ 75924 h 517243"/>
                <a:gd name="connsiteX16" fmla="*/ 818947 w 868905"/>
                <a:gd name="connsiteY16" fmla="*/ 59801 h 517243"/>
                <a:gd name="connsiteX17" fmla="*/ 867316 w 868905"/>
                <a:gd name="connsiteY17" fmla="*/ 181875 h 517243"/>
                <a:gd name="connsiteX18" fmla="*/ 759062 w 868905"/>
                <a:gd name="connsiteY18" fmla="*/ 287825 h 517243"/>
                <a:gd name="connsiteX19" fmla="*/ 747546 w 868905"/>
                <a:gd name="connsiteY19" fmla="*/ 336194 h 517243"/>
                <a:gd name="connsiteX20" fmla="*/ 745242 w 868905"/>
                <a:gd name="connsiteY20" fmla="*/ 511243 h 517243"/>
                <a:gd name="connsiteX21" fmla="*/ 610533 w 868905"/>
                <a:gd name="connsiteY21" fmla="*/ 469784 h 517243"/>
                <a:gd name="connsiteX22" fmla="*/ 537458 w 868905"/>
                <a:gd name="connsiteY22" fmla="*/ 402153 h 517243"/>
                <a:gd name="connsiteX23" fmla="*/ 440863 w 868905"/>
                <a:gd name="connsiteY23" fmla="*/ 375286 h 517243"/>
                <a:gd name="connsiteX24" fmla="*/ 346776 w 868905"/>
                <a:gd name="connsiteY24" fmla="*/ 405292 h 517243"/>
                <a:gd name="connsiteX25" fmla="*/ 273071 w 868905"/>
                <a:gd name="connsiteY25" fmla="*/ 407596 h 517243"/>
                <a:gd name="connsiteX26" fmla="*/ 157907 w 868905"/>
                <a:gd name="connsiteY26" fmla="*/ 326981 h 517243"/>
                <a:gd name="connsiteX0" fmla="*/ 157907 w 868905"/>
                <a:gd name="connsiteY0" fmla="*/ 326981 h 517243"/>
                <a:gd name="connsiteX1" fmla="*/ 33531 w 868905"/>
                <a:gd name="connsiteY1" fmla="*/ 181875 h 517243"/>
                <a:gd name="connsiteX2" fmla="*/ 5891 w 868905"/>
                <a:gd name="connsiteY2" fmla="*/ 75924 h 517243"/>
                <a:gd name="connsiteX3" fmla="*/ 127965 w 868905"/>
                <a:gd name="connsiteY3" fmla="*/ 110473 h 517243"/>
                <a:gd name="connsiteX4" fmla="*/ 245432 w 868905"/>
                <a:gd name="connsiteY4" fmla="*/ 151932 h 517243"/>
                <a:gd name="connsiteX5" fmla="*/ 321440 w 868905"/>
                <a:gd name="connsiteY5" fmla="*/ 29858 h 517243"/>
                <a:gd name="connsiteX6" fmla="*/ 362899 w 868905"/>
                <a:gd name="connsiteY6" fmla="*/ 4522 h 517243"/>
                <a:gd name="connsiteX7" fmla="*/ 392841 w 868905"/>
                <a:gd name="connsiteY7" fmla="*/ 101260 h 517243"/>
                <a:gd name="connsiteX8" fmla="*/ 342169 w 868905"/>
                <a:gd name="connsiteY8" fmla="*/ 151932 h 517243"/>
                <a:gd name="connsiteX9" fmla="*/ 406661 w 868905"/>
                <a:gd name="connsiteY9" fmla="*/ 262489 h 517243"/>
                <a:gd name="connsiteX10" fmla="*/ 395145 w 868905"/>
                <a:gd name="connsiteY10" fmla="*/ 326981 h 517243"/>
                <a:gd name="connsiteX11" fmla="*/ 349079 w 868905"/>
                <a:gd name="connsiteY11" fmla="*/ 343104 h 517243"/>
                <a:gd name="connsiteX12" fmla="*/ 441557 w 868905"/>
                <a:gd name="connsiteY12" fmla="*/ 279874 h 517243"/>
                <a:gd name="connsiteX13" fmla="*/ 535644 w 868905"/>
                <a:gd name="connsiteY13" fmla="*/ 315465 h 517243"/>
                <a:gd name="connsiteX14" fmla="*/ 646202 w 868905"/>
                <a:gd name="connsiteY14" fmla="*/ 221030 h 517243"/>
                <a:gd name="connsiteX15" fmla="*/ 754455 w 868905"/>
                <a:gd name="connsiteY15" fmla="*/ 75924 h 517243"/>
                <a:gd name="connsiteX16" fmla="*/ 818947 w 868905"/>
                <a:gd name="connsiteY16" fmla="*/ 59801 h 517243"/>
                <a:gd name="connsiteX17" fmla="*/ 867316 w 868905"/>
                <a:gd name="connsiteY17" fmla="*/ 181875 h 517243"/>
                <a:gd name="connsiteX18" fmla="*/ 759062 w 868905"/>
                <a:gd name="connsiteY18" fmla="*/ 287825 h 517243"/>
                <a:gd name="connsiteX19" fmla="*/ 747546 w 868905"/>
                <a:gd name="connsiteY19" fmla="*/ 336194 h 517243"/>
                <a:gd name="connsiteX20" fmla="*/ 745242 w 868905"/>
                <a:gd name="connsiteY20" fmla="*/ 511243 h 517243"/>
                <a:gd name="connsiteX21" fmla="*/ 610533 w 868905"/>
                <a:gd name="connsiteY21" fmla="*/ 469784 h 517243"/>
                <a:gd name="connsiteX22" fmla="*/ 537458 w 868905"/>
                <a:gd name="connsiteY22" fmla="*/ 402153 h 517243"/>
                <a:gd name="connsiteX23" fmla="*/ 440863 w 868905"/>
                <a:gd name="connsiteY23" fmla="*/ 375286 h 517243"/>
                <a:gd name="connsiteX24" fmla="*/ 346776 w 868905"/>
                <a:gd name="connsiteY24" fmla="*/ 405292 h 517243"/>
                <a:gd name="connsiteX25" fmla="*/ 273071 w 868905"/>
                <a:gd name="connsiteY25" fmla="*/ 407596 h 517243"/>
                <a:gd name="connsiteX26" fmla="*/ 157907 w 868905"/>
                <a:gd name="connsiteY26" fmla="*/ 326981 h 517243"/>
                <a:gd name="connsiteX0" fmla="*/ 157907 w 868905"/>
                <a:gd name="connsiteY0" fmla="*/ 326981 h 517243"/>
                <a:gd name="connsiteX1" fmla="*/ 33531 w 868905"/>
                <a:gd name="connsiteY1" fmla="*/ 181875 h 517243"/>
                <a:gd name="connsiteX2" fmla="*/ 5891 w 868905"/>
                <a:gd name="connsiteY2" fmla="*/ 75924 h 517243"/>
                <a:gd name="connsiteX3" fmla="*/ 127965 w 868905"/>
                <a:gd name="connsiteY3" fmla="*/ 110473 h 517243"/>
                <a:gd name="connsiteX4" fmla="*/ 245432 w 868905"/>
                <a:gd name="connsiteY4" fmla="*/ 151932 h 517243"/>
                <a:gd name="connsiteX5" fmla="*/ 321440 w 868905"/>
                <a:gd name="connsiteY5" fmla="*/ 29858 h 517243"/>
                <a:gd name="connsiteX6" fmla="*/ 362899 w 868905"/>
                <a:gd name="connsiteY6" fmla="*/ 4522 h 517243"/>
                <a:gd name="connsiteX7" fmla="*/ 392841 w 868905"/>
                <a:gd name="connsiteY7" fmla="*/ 101260 h 517243"/>
                <a:gd name="connsiteX8" fmla="*/ 342169 w 868905"/>
                <a:gd name="connsiteY8" fmla="*/ 151932 h 517243"/>
                <a:gd name="connsiteX9" fmla="*/ 406661 w 868905"/>
                <a:gd name="connsiteY9" fmla="*/ 262489 h 517243"/>
                <a:gd name="connsiteX10" fmla="*/ 395145 w 868905"/>
                <a:gd name="connsiteY10" fmla="*/ 326981 h 517243"/>
                <a:gd name="connsiteX11" fmla="*/ 349079 w 868905"/>
                <a:gd name="connsiteY11" fmla="*/ 343104 h 517243"/>
                <a:gd name="connsiteX12" fmla="*/ 441557 w 868905"/>
                <a:gd name="connsiteY12" fmla="*/ 279874 h 517243"/>
                <a:gd name="connsiteX13" fmla="*/ 541086 w 868905"/>
                <a:gd name="connsiteY13" fmla="*/ 288251 h 517243"/>
                <a:gd name="connsiteX14" fmla="*/ 646202 w 868905"/>
                <a:gd name="connsiteY14" fmla="*/ 221030 h 517243"/>
                <a:gd name="connsiteX15" fmla="*/ 754455 w 868905"/>
                <a:gd name="connsiteY15" fmla="*/ 75924 h 517243"/>
                <a:gd name="connsiteX16" fmla="*/ 818947 w 868905"/>
                <a:gd name="connsiteY16" fmla="*/ 59801 h 517243"/>
                <a:gd name="connsiteX17" fmla="*/ 867316 w 868905"/>
                <a:gd name="connsiteY17" fmla="*/ 181875 h 517243"/>
                <a:gd name="connsiteX18" fmla="*/ 759062 w 868905"/>
                <a:gd name="connsiteY18" fmla="*/ 287825 h 517243"/>
                <a:gd name="connsiteX19" fmla="*/ 747546 w 868905"/>
                <a:gd name="connsiteY19" fmla="*/ 336194 h 517243"/>
                <a:gd name="connsiteX20" fmla="*/ 745242 w 868905"/>
                <a:gd name="connsiteY20" fmla="*/ 511243 h 517243"/>
                <a:gd name="connsiteX21" fmla="*/ 610533 w 868905"/>
                <a:gd name="connsiteY21" fmla="*/ 469784 h 517243"/>
                <a:gd name="connsiteX22" fmla="*/ 537458 w 868905"/>
                <a:gd name="connsiteY22" fmla="*/ 402153 h 517243"/>
                <a:gd name="connsiteX23" fmla="*/ 440863 w 868905"/>
                <a:gd name="connsiteY23" fmla="*/ 375286 h 517243"/>
                <a:gd name="connsiteX24" fmla="*/ 346776 w 868905"/>
                <a:gd name="connsiteY24" fmla="*/ 405292 h 517243"/>
                <a:gd name="connsiteX25" fmla="*/ 273071 w 868905"/>
                <a:gd name="connsiteY25" fmla="*/ 407596 h 517243"/>
                <a:gd name="connsiteX26" fmla="*/ 157907 w 868905"/>
                <a:gd name="connsiteY26" fmla="*/ 326981 h 517243"/>
                <a:gd name="connsiteX0" fmla="*/ 157907 w 868905"/>
                <a:gd name="connsiteY0" fmla="*/ 326981 h 517243"/>
                <a:gd name="connsiteX1" fmla="*/ 33531 w 868905"/>
                <a:gd name="connsiteY1" fmla="*/ 181875 h 517243"/>
                <a:gd name="connsiteX2" fmla="*/ 5891 w 868905"/>
                <a:gd name="connsiteY2" fmla="*/ 75924 h 517243"/>
                <a:gd name="connsiteX3" fmla="*/ 127965 w 868905"/>
                <a:gd name="connsiteY3" fmla="*/ 110473 h 517243"/>
                <a:gd name="connsiteX4" fmla="*/ 245432 w 868905"/>
                <a:gd name="connsiteY4" fmla="*/ 151932 h 517243"/>
                <a:gd name="connsiteX5" fmla="*/ 321440 w 868905"/>
                <a:gd name="connsiteY5" fmla="*/ 29858 h 517243"/>
                <a:gd name="connsiteX6" fmla="*/ 362899 w 868905"/>
                <a:gd name="connsiteY6" fmla="*/ 4522 h 517243"/>
                <a:gd name="connsiteX7" fmla="*/ 392841 w 868905"/>
                <a:gd name="connsiteY7" fmla="*/ 101260 h 517243"/>
                <a:gd name="connsiteX8" fmla="*/ 342169 w 868905"/>
                <a:gd name="connsiteY8" fmla="*/ 151932 h 517243"/>
                <a:gd name="connsiteX9" fmla="*/ 406661 w 868905"/>
                <a:gd name="connsiteY9" fmla="*/ 262489 h 517243"/>
                <a:gd name="connsiteX10" fmla="*/ 386074 w 868905"/>
                <a:gd name="connsiteY10" fmla="*/ 312467 h 517243"/>
                <a:gd name="connsiteX11" fmla="*/ 349079 w 868905"/>
                <a:gd name="connsiteY11" fmla="*/ 343104 h 517243"/>
                <a:gd name="connsiteX12" fmla="*/ 441557 w 868905"/>
                <a:gd name="connsiteY12" fmla="*/ 279874 h 517243"/>
                <a:gd name="connsiteX13" fmla="*/ 541086 w 868905"/>
                <a:gd name="connsiteY13" fmla="*/ 288251 h 517243"/>
                <a:gd name="connsiteX14" fmla="*/ 646202 w 868905"/>
                <a:gd name="connsiteY14" fmla="*/ 221030 h 517243"/>
                <a:gd name="connsiteX15" fmla="*/ 754455 w 868905"/>
                <a:gd name="connsiteY15" fmla="*/ 75924 h 517243"/>
                <a:gd name="connsiteX16" fmla="*/ 818947 w 868905"/>
                <a:gd name="connsiteY16" fmla="*/ 59801 h 517243"/>
                <a:gd name="connsiteX17" fmla="*/ 867316 w 868905"/>
                <a:gd name="connsiteY17" fmla="*/ 181875 h 517243"/>
                <a:gd name="connsiteX18" fmla="*/ 759062 w 868905"/>
                <a:gd name="connsiteY18" fmla="*/ 287825 h 517243"/>
                <a:gd name="connsiteX19" fmla="*/ 747546 w 868905"/>
                <a:gd name="connsiteY19" fmla="*/ 336194 h 517243"/>
                <a:gd name="connsiteX20" fmla="*/ 745242 w 868905"/>
                <a:gd name="connsiteY20" fmla="*/ 511243 h 517243"/>
                <a:gd name="connsiteX21" fmla="*/ 610533 w 868905"/>
                <a:gd name="connsiteY21" fmla="*/ 469784 h 517243"/>
                <a:gd name="connsiteX22" fmla="*/ 537458 w 868905"/>
                <a:gd name="connsiteY22" fmla="*/ 402153 h 517243"/>
                <a:gd name="connsiteX23" fmla="*/ 440863 w 868905"/>
                <a:gd name="connsiteY23" fmla="*/ 375286 h 517243"/>
                <a:gd name="connsiteX24" fmla="*/ 346776 w 868905"/>
                <a:gd name="connsiteY24" fmla="*/ 405292 h 517243"/>
                <a:gd name="connsiteX25" fmla="*/ 273071 w 868905"/>
                <a:gd name="connsiteY25" fmla="*/ 407596 h 517243"/>
                <a:gd name="connsiteX26" fmla="*/ 157907 w 868905"/>
                <a:gd name="connsiteY26" fmla="*/ 326981 h 517243"/>
                <a:gd name="connsiteX0" fmla="*/ 157907 w 868905"/>
                <a:gd name="connsiteY0" fmla="*/ 323063 h 513325"/>
                <a:gd name="connsiteX1" fmla="*/ 33531 w 868905"/>
                <a:gd name="connsiteY1" fmla="*/ 177957 h 513325"/>
                <a:gd name="connsiteX2" fmla="*/ 5891 w 868905"/>
                <a:gd name="connsiteY2" fmla="*/ 72006 h 513325"/>
                <a:gd name="connsiteX3" fmla="*/ 127965 w 868905"/>
                <a:gd name="connsiteY3" fmla="*/ 106555 h 513325"/>
                <a:gd name="connsiteX4" fmla="*/ 245432 w 868905"/>
                <a:gd name="connsiteY4" fmla="*/ 148014 h 513325"/>
                <a:gd name="connsiteX5" fmla="*/ 321440 w 868905"/>
                <a:gd name="connsiteY5" fmla="*/ 25940 h 513325"/>
                <a:gd name="connsiteX6" fmla="*/ 362899 w 868905"/>
                <a:gd name="connsiteY6" fmla="*/ 604 h 513325"/>
                <a:gd name="connsiteX7" fmla="*/ 396301 w 868905"/>
                <a:gd name="connsiteY7" fmla="*/ 39317 h 513325"/>
                <a:gd name="connsiteX8" fmla="*/ 392841 w 868905"/>
                <a:gd name="connsiteY8" fmla="*/ 97342 h 513325"/>
                <a:gd name="connsiteX9" fmla="*/ 342169 w 868905"/>
                <a:gd name="connsiteY9" fmla="*/ 148014 h 513325"/>
                <a:gd name="connsiteX10" fmla="*/ 406661 w 868905"/>
                <a:gd name="connsiteY10" fmla="*/ 258571 h 513325"/>
                <a:gd name="connsiteX11" fmla="*/ 386074 w 868905"/>
                <a:gd name="connsiteY11" fmla="*/ 308549 h 513325"/>
                <a:gd name="connsiteX12" fmla="*/ 349079 w 868905"/>
                <a:gd name="connsiteY12" fmla="*/ 339186 h 513325"/>
                <a:gd name="connsiteX13" fmla="*/ 441557 w 868905"/>
                <a:gd name="connsiteY13" fmla="*/ 275956 h 513325"/>
                <a:gd name="connsiteX14" fmla="*/ 541086 w 868905"/>
                <a:gd name="connsiteY14" fmla="*/ 284333 h 513325"/>
                <a:gd name="connsiteX15" fmla="*/ 646202 w 868905"/>
                <a:gd name="connsiteY15" fmla="*/ 217112 h 513325"/>
                <a:gd name="connsiteX16" fmla="*/ 754455 w 868905"/>
                <a:gd name="connsiteY16" fmla="*/ 72006 h 513325"/>
                <a:gd name="connsiteX17" fmla="*/ 818947 w 868905"/>
                <a:gd name="connsiteY17" fmla="*/ 55883 h 513325"/>
                <a:gd name="connsiteX18" fmla="*/ 867316 w 868905"/>
                <a:gd name="connsiteY18" fmla="*/ 177957 h 513325"/>
                <a:gd name="connsiteX19" fmla="*/ 759062 w 868905"/>
                <a:gd name="connsiteY19" fmla="*/ 283907 h 513325"/>
                <a:gd name="connsiteX20" fmla="*/ 747546 w 868905"/>
                <a:gd name="connsiteY20" fmla="*/ 332276 h 513325"/>
                <a:gd name="connsiteX21" fmla="*/ 745242 w 868905"/>
                <a:gd name="connsiteY21" fmla="*/ 507325 h 513325"/>
                <a:gd name="connsiteX22" fmla="*/ 610533 w 868905"/>
                <a:gd name="connsiteY22" fmla="*/ 465866 h 513325"/>
                <a:gd name="connsiteX23" fmla="*/ 537458 w 868905"/>
                <a:gd name="connsiteY23" fmla="*/ 398235 h 513325"/>
                <a:gd name="connsiteX24" fmla="*/ 440863 w 868905"/>
                <a:gd name="connsiteY24" fmla="*/ 371368 h 513325"/>
                <a:gd name="connsiteX25" fmla="*/ 346776 w 868905"/>
                <a:gd name="connsiteY25" fmla="*/ 401374 h 513325"/>
                <a:gd name="connsiteX26" fmla="*/ 273071 w 868905"/>
                <a:gd name="connsiteY26" fmla="*/ 403678 h 513325"/>
                <a:gd name="connsiteX27" fmla="*/ 157907 w 868905"/>
                <a:gd name="connsiteY27" fmla="*/ 323063 h 513325"/>
                <a:gd name="connsiteX0" fmla="*/ 157907 w 868905"/>
                <a:gd name="connsiteY0" fmla="*/ 323063 h 513325"/>
                <a:gd name="connsiteX1" fmla="*/ 33531 w 868905"/>
                <a:gd name="connsiteY1" fmla="*/ 177957 h 513325"/>
                <a:gd name="connsiteX2" fmla="*/ 5891 w 868905"/>
                <a:gd name="connsiteY2" fmla="*/ 72006 h 513325"/>
                <a:gd name="connsiteX3" fmla="*/ 127965 w 868905"/>
                <a:gd name="connsiteY3" fmla="*/ 106555 h 513325"/>
                <a:gd name="connsiteX4" fmla="*/ 245432 w 868905"/>
                <a:gd name="connsiteY4" fmla="*/ 148014 h 513325"/>
                <a:gd name="connsiteX5" fmla="*/ 321440 w 868905"/>
                <a:gd name="connsiteY5" fmla="*/ 25940 h 513325"/>
                <a:gd name="connsiteX6" fmla="*/ 362899 w 868905"/>
                <a:gd name="connsiteY6" fmla="*/ 604 h 513325"/>
                <a:gd name="connsiteX7" fmla="*/ 396301 w 868905"/>
                <a:gd name="connsiteY7" fmla="*/ 39317 h 513325"/>
                <a:gd name="connsiteX8" fmla="*/ 387398 w 868905"/>
                <a:gd name="connsiteY8" fmla="*/ 97342 h 513325"/>
                <a:gd name="connsiteX9" fmla="*/ 342169 w 868905"/>
                <a:gd name="connsiteY9" fmla="*/ 148014 h 513325"/>
                <a:gd name="connsiteX10" fmla="*/ 406661 w 868905"/>
                <a:gd name="connsiteY10" fmla="*/ 258571 h 513325"/>
                <a:gd name="connsiteX11" fmla="*/ 386074 w 868905"/>
                <a:gd name="connsiteY11" fmla="*/ 308549 h 513325"/>
                <a:gd name="connsiteX12" fmla="*/ 349079 w 868905"/>
                <a:gd name="connsiteY12" fmla="*/ 339186 h 513325"/>
                <a:gd name="connsiteX13" fmla="*/ 441557 w 868905"/>
                <a:gd name="connsiteY13" fmla="*/ 275956 h 513325"/>
                <a:gd name="connsiteX14" fmla="*/ 541086 w 868905"/>
                <a:gd name="connsiteY14" fmla="*/ 284333 h 513325"/>
                <a:gd name="connsiteX15" fmla="*/ 646202 w 868905"/>
                <a:gd name="connsiteY15" fmla="*/ 217112 h 513325"/>
                <a:gd name="connsiteX16" fmla="*/ 754455 w 868905"/>
                <a:gd name="connsiteY16" fmla="*/ 72006 h 513325"/>
                <a:gd name="connsiteX17" fmla="*/ 818947 w 868905"/>
                <a:gd name="connsiteY17" fmla="*/ 55883 h 513325"/>
                <a:gd name="connsiteX18" fmla="*/ 867316 w 868905"/>
                <a:gd name="connsiteY18" fmla="*/ 177957 h 513325"/>
                <a:gd name="connsiteX19" fmla="*/ 759062 w 868905"/>
                <a:gd name="connsiteY19" fmla="*/ 283907 h 513325"/>
                <a:gd name="connsiteX20" fmla="*/ 747546 w 868905"/>
                <a:gd name="connsiteY20" fmla="*/ 332276 h 513325"/>
                <a:gd name="connsiteX21" fmla="*/ 745242 w 868905"/>
                <a:gd name="connsiteY21" fmla="*/ 507325 h 513325"/>
                <a:gd name="connsiteX22" fmla="*/ 610533 w 868905"/>
                <a:gd name="connsiteY22" fmla="*/ 465866 h 513325"/>
                <a:gd name="connsiteX23" fmla="*/ 537458 w 868905"/>
                <a:gd name="connsiteY23" fmla="*/ 398235 h 513325"/>
                <a:gd name="connsiteX24" fmla="*/ 440863 w 868905"/>
                <a:gd name="connsiteY24" fmla="*/ 371368 h 513325"/>
                <a:gd name="connsiteX25" fmla="*/ 346776 w 868905"/>
                <a:gd name="connsiteY25" fmla="*/ 401374 h 513325"/>
                <a:gd name="connsiteX26" fmla="*/ 273071 w 868905"/>
                <a:gd name="connsiteY26" fmla="*/ 403678 h 513325"/>
                <a:gd name="connsiteX27" fmla="*/ 157907 w 868905"/>
                <a:gd name="connsiteY27" fmla="*/ 323063 h 513325"/>
                <a:gd name="connsiteX0" fmla="*/ 157907 w 868905"/>
                <a:gd name="connsiteY0" fmla="*/ 323063 h 513325"/>
                <a:gd name="connsiteX1" fmla="*/ 33531 w 868905"/>
                <a:gd name="connsiteY1" fmla="*/ 177957 h 513325"/>
                <a:gd name="connsiteX2" fmla="*/ 5891 w 868905"/>
                <a:gd name="connsiteY2" fmla="*/ 72006 h 513325"/>
                <a:gd name="connsiteX3" fmla="*/ 127965 w 868905"/>
                <a:gd name="connsiteY3" fmla="*/ 106555 h 513325"/>
                <a:gd name="connsiteX4" fmla="*/ 245432 w 868905"/>
                <a:gd name="connsiteY4" fmla="*/ 148014 h 513325"/>
                <a:gd name="connsiteX5" fmla="*/ 303297 w 868905"/>
                <a:gd name="connsiteY5" fmla="*/ 25940 h 513325"/>
                <a:gd name="connsiteX6" fmla="*/ 362899 w 868905"/>
                <a:gd name="connsiteY6" fmla="*/ 604 h 513325"/>
                <a:gd name="connsiteX7" fmla="*/ 396301 w 868905"/>
                <a:gd name="connsiteY7" fmla="*/ 39317 h 513325"/>
                <a:gd name="connsiteX8" fmla="*/ 387398 w 868905"/>
                <a:gd name="connsiteY8" fmla="*/ 97342 h 513325"/>
                <a:gd name="connsiteX9" fmla="*/ 342169 w 868905"/>
                <a:gd name="connsiteY9" fmla="*/ 148014 h 513325"/>
                <a:gd name="connsiteX10" fmla="*/ 406661 w 868905"/>
                <a:gd name="connsiteY10" fmla="*/ 258571 h 513325"/>
                <a:gd name="connsiteX11" fmla="*/ 386074 w 868905"/>
                <a:gd name="connsiteY11" fmla="*/ 308549 h 513325"/>
                <a:gd name="connsiteX12" fmla="*/ 349079 w 868905"/>
                <a:gd name="connsiteY12" fmla="*/ 339186 h 513325"/>
                <a:gd name="connsiteX13" fmla="*/ 441557 w 868905"/>
                <a:gd name="connsiteY13" fmla="*/ 275956 h 513325"/>
                <a:gd name="connsiteX14" fmla="*/ 541086 w 868905"/>
                <a:gd name="connsiteY14" fmla="*/ 284333 h 513325"/>
                <a:gd name="connsiteX15" fmla="*/ 646202 w 868905"/>
                <a:gd name="connsiteY15" fmla="*/ 217112 h 513325"/>
                <a:gd name="connsiteX16" fmla="*/ 754455 w 868905"/>
                <a:gd name="connsiteY16" fmla="*/ 72006 h 513325"/>
                <a:gd name="connsiteX17" fmla="*/ 818947 w 868905"/>
                <a:gd name="connsiteY17" fmla="*/ 55883 h 513325"/>
                <a:gd name="connsiteX18" fmla="*/ 867316 w 868905"/>
                <a:gd name="connsiteY18" fmla="*/ 177957 h 513325"/>
                <a:gd name="connsiteX19" fmla="*/ 759062 w 868905"/>
                <a:gd name="connsiteY19" fmla="*/ 283907 h 513325"/>
                <a:gd name="connsiteX20" fmla="*/ 747546 w 868905"/>
                <a:gd name="connsiteY20" fmla="*/ 332276 h 513325"/>
                <a:gd name="connsiteX21" fmla="*/ 745242 w 868905"/>
                <a:gd name="connsiteY21" fmla="*/ 507325 h 513325"/>
                <a:gd name="connsiteX22" fmla="*/ 610533 w 868905"/>
                <a:gd name="connsiteY22" fmla="*/ 465866 h 513325"/>
                <a:gd name="connsiteX23" fmla="*/ 537458 w 868905"/>
                <a:gd name="connsiteY23" fmla="*/ 398235 h 513325"/>
                <a:gd name="connsiteX24" fmla="*/ 440863 w 868905"/>
                <a:gd name="connsiteY24" fmla="*/ 371368 h 513325"/>
                <a:gd name="connsiteX25" fmla="*/ 346776 w 868905"/>
                <a:gd name="connsiteY25" fmla="*/ 401374 h 513325"/>
                <a:gd name="connsiteX26" fmla="*/ 273071 w 868905"/>
                <a:gd name="connsiteY26" fmla="*/ 403678 h 513325"/>
                <a:gd name="connsiteX27" fmla="*/ 157907 w 868905"/>
                <a:gd name="connsiteY27" fmla="*/ 323063 h 513325"/>
                <a:gd name="connsiteX0" fmla="*/ 157907 w 868905"/>
                <a:gd name="connsiteY0" fmla="*/ 323063 h 513325"/>
                <a:gd name="connsiteX1" fmla="*/ 33531 w 868905"/>
                <a:gd name="connsiteY1" fmla="*/ 177957 h 513325"/>
                <a:gd name="connsiteX2" fmla="*/ 5891 w 868905"/>
                <a:gd name="connsiteY2" fmla="*/ 72006 h 513325"/>
                <a:gd name="connsiteX3" fmla="*/ 127965 w 868905"/>
                <a:gd name="connsiteY3" fmla="*/ 106555 h 513325"/>
                <a:gd name="connsiteX4" fmla="*/ 245432 w 868905"/>
                <a:gd name="connsiteY4" fmla="*/ 148014 h 513325"/>
                <a:gd name="connsiteX5" fmla="*/ 303297 w 868905"/>
                <a:gd name="connsiteY5" fmla="*/ 25940 h 513325"/>
                <a:gd name="connsiteX6" fmla="*/ 362899 w 868905"/>
                <a:gd name="connsiteY6" fmla="*/ 604 h 513325"/>
                <a:gd name="connsiteX7" fmla="*/ 396301 w 868905"/>
                <a:gd name="connsiteY7" fmla="*/ 39317 h 513325"/>
                <a:gd name="connsiteX8" fmla="*/ 387398 w 868905"/>
                <a:gd name="connsiteY8" fmla="*/ 97342 h 513325"/>
                <a:gd name="connsiteX9" fmla="*/ 354869 w 868905"/>
                <a:gd name="connsiteY9" fmla="*/ 162528 h 513325"/>
                <a:gd name="connsiteX10" fmla="*/ 406661 w 868905"/>
                <a:gd name="connsiteY10" fmla="*/ 258571 h 513325"/>
                <a:gd name="connsiteX11" fmla="*/ 386074 w 868905"/>
                <a:gd name="connsiteY11" fmla="*/ 308549 h 513325"/>
                <a:gd name="connsiteX12" fmla="*/ 349079 w 868905"/>
                <a:gd name="connsiteY12" fmla="*/ 339186 h 513325"/>
                <a:gd name="connsiteX13" fmla="*/ 441557 w 868905"/>
                <a:gd name="connsiteY13" fmla="*/ 275956 h 513325"/>
                <a:gd name="connsiteX14" fmla="*/ 541086 w 868905"/>
                <a:gd name="connsiteY14" fmla="*/ 284333 h 513325"/>
                <a:gd name="connsiteX15" fmla="*/ 646202 w 868905"/>
                <a:gd name="connsiteY15" fmla="*/ 217112 h 513325"/>
                <a:gd name="connsiteX16" fmla="*/ 754455 w 868905"/>
                <a:gd name="connsiteY16" fmla="*/ 72006 h 513325"/>
                <a:gd name="connsiteX17" fmla="*/ 818947 w 868905"/>
                <a:gd name="connsiteY17" fmla="*/ 55883 h 513325"/>
                <a:gd name="connsiteX18" fmla="*/ 867316 w 868905"/>
                <a:gd name="connsiteY18" fmla="*/ 177957 h 513325"/>
                <a:gd name="connsiteX19" fmla="*/ 759062 w 868905"/>
                <a:gd name="connsiteY19" fmla="*/ 283907 h 513325"/>
                <a:gd name="connsiteX20" fmla="*/ 747546 w 868905"/>
                <a:gd name="connsiteY20" fmla="*/ 332276 h 513325"/>
                <a:gd name="connsiteX21" fmla="*/ 745242 w 868905"/>
                <a:gd name="connsiteY21" fmla="*/ 507325 h 513325"/>
                <a:gd name="connsiteX22" fmla="*/ 610533 w 868905"/>
                <a:gd name="connsiteY22" fmla="*/ 465866 h 513325"/>
                <a:gd name="connsiteX23" fmla="*/ 537458 w 868905"/>
                <a:gd name="connsiteY23" fmla="*/ 398235 h 513325"/>
                <a:gd name="connsiteX24" fmla="*/ 440863 w 868905"/>
                <a:gd name="connsiteY24" fmla="*/ 371368 h 513325"/>
                <a:gd name="connsiteX25" fmla="*/ 346776 w 868905"/>
                <a:gd name="connsiteY25" fmla="*/ 401374 h 513325"/>
                <a:gd name="connsiteX26" fmla="*/ 273071 w 868905"/>
                <a:gd name="connsiteY26" fmla="*/ 403678 h 513325"/>
                <a:gd name="connsiteX27" fmla="*/ 157907 w 868905"/>
                <a:gd name="connsiteY27" fmla="*/ 323063 h 513325"/>
                <a:gd name="connsiteX0" fmla="*/ 157907 w 868905"/>
                <a:gd name="connsiteY0" fmla="*/ 323063 h 513325"/>
                <a:gd name="connsiteX1" fmla="*/ 33531 w 868905"/>
                <a:gd name="connsiteY1" fmla="*/ 177957 h 513325"/>
                <a:gd name="connsiteX2" fmla="*/ 5891 w 868905"/>
                <a:gd name="connsiteY2" fmla="*/ 72006 h 513325"/>
                <a:gd name="connsiteX3" fmla="*/ 127965 w 868905"/>
                <a:gd name="connsiteY3" fmla="*/ 106555 h 513325"/>
                <a:gd name="connsiteX4" fmla="*/ 245432 w 868905"/>
                <a:gd name="connsiteY4" fmla="*/ 148014 h 513325"/>
                <a:gd name="connsiteX5" fmla="*/ 303297 w 868905"/>
                <a:gd name="connsiteY5" fmla="*/ 25940 h 513325"/>
                <a:gd name="connsiteX6" fmla="*/ 362899 w 868905"/>
                <a:gd name="connsiteY6" fmla="*/ 604 h 513325"/>
                <a:gd name="connsiteX7" fmla="*/ 396301 w 868905"/>
                <a:gd name="connsiteY7" fmla="*/ 39317 h 513325"/>
                <a:gd name="connsiteX8" fmla="*/ 387398 w 868905"/>
                <a:gd name="connsiteY8" fmla="*/ 97342 h 513325"/>
                <a:gd name="connsiteX9" fmla="*/ 360312 w 868905"/>
                <a:gd name="connsiteY9" fmla="*/ 162528 h 513325"/>
                <a:gd name="connsiteX10" fmla="*/ 406661 w 868905"/>
                <a:gd name="connsiteY10" fmla="*/ 258571 h 513325"/>
                <a:gd name="connsiteX11" fmla="*/ 386074 w 868905"/>
                <a:gd name="connsiteY11" fmla="*/ 308549 h 513325"/>
                <a:gd name="connsiteX12" fmla="*/ 349079 w 868905"/>
                <a:gd name="connsiteY12" fmla="*/ 339186 h 513325"/>
                <a:gd name="connsiteX13" fmla="*/ 441557 w 868905"/>
                <a:gd name="connsiteY13" fmla="*/ 275956 h 513325"/>
                <a:gd name="connsiteX14" fmla="*/ 541086 w 868905"/>
                <a:gd name="connsiteY14" fmla="*/ 284333 h 513325"/>
                <a:gd name="connsiteX15" fmla="*/ 646202 w 868905"/>
                <a:gd name="connsiteY15" fmla="*/ 217112 h 513325"/>
                <a:gd name="connsiteX16" fmla="*/ 754455 w 868905"/>
                <a:gd name="connsiteY16" fmla="*/ 72006 h 513325"/>
                <a:gd name="connsiteX17" fmla="*/ 818947 w 868905"/>
                <a:gd name="connsiteY17" fmla="*/ 55883 h 513325"/>
                <a:gd name="connsiteX18" fmla="*/ 867316 w 868905"/>
                <a:gd name="connsiteY18" fmla="*/ 177957 h 513325"/>
                <a:gd name="connsiteX19" fmla="*/ 759062 w 868905"/>
                <a:gd name="connsiteY19" fmla="*/ 283907 h 513325"/>
                <a:gd name="connsiteX20" fmla="*/ 747546 w 868905"/>
                <a:gd name="connsiteY20" fmla="*/ 332276 h 513325"/>
                <a:gd name="connsiteX21" fmla="*/ 745242 w 868905"/>
                <a:gd name="connsiteY21" fmla="*/ 507325 h 513325"/>
                <a:gd name="connsiteX22" fmla="*/ 610533 w 868905"/>
                <a:gd name="connsiteY22" fmla="*/ 465866 h 513325"/>
                <a:gd name="connsiteX23" fmla="*/ 537458 w 868905"/>
                <a:gd name="connsiteY23" fmla="*/ 398235 h 513325"/>
                <a:gd name="connsiteX24" fmla="*/ 440863 w 868905"/>
                <a:gd name="connsiteY24" fmla="*/ 371368 h 513325"/>
                <a:gd name="connsiteX25" fmla="*/ 346776 w 868905"/>
                <a:gd name="connsiteY25" fmla="*/ 401374 h 513325"/>
                <a:gd name="connsiteX26" fmla="*/ 273071 w 868905"/>
                <a:gd name="connsiteY26" fmla="*/ 403678 h 513325"/>
                <a:gd name="connsiteX27" fmla="*/ 157907 w 868905"/>
                <a:gd name="connsiteY27" fmla="*/ 323063 h 513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68905" h="513325">
                  <a:moveTo>
                    <a:pt x="157907" y="323063"/>
                  </a:moveTo>
                  <a:cubicBezTo>
                    <a:pt x="117984" y="285443"/>
                    <a:pt x="58867" y="219800"/>
                    <a:pt x="33531" y="177957"/>
                  </a:cubicBezTo>
                  <a:cubicBezTo>
                    <a:pt x="8195" y="136114"/>
                    <a:pt x="-9848" y="83906"/>
                    <a:pt x="5891" y="72006"/>
                  </a:cubicBezTo>
                  <a:cubicBezTo>
                    <a:pt x="21630" y="60106"/>
                    <a:pt x="88042" y="93887"/>
                    <a:pt x="127965" y="106555"/>
                  </a:cubicBezTo>
                  <a:cubicBezTo>
                    <a:pt x="167888" y="119223"/>
                    <a:pt x="216210" y="161450"/>
                    <a:pt x="245432" y="148014"/>
                  </a:cubicBezTo>
                  <a:cubicBezTo>
                    <a:pt x="274654" y="134578"/>
                    <a:pt x="283719" y="50508"/>
                    <a:pt x="303297" y="25940"/>
                  </a:cubicBezTo>
                  <a:cubicBezTo>
                    <a:pt x="322875" y="1372"/>
                    <a:pt x="347398" y="-1626"/>
                    <a:pt x="362899" y="604"/>
                  </a:cubicBezTo>
                  <a:cubicBezTo>
                    <a:pt x="378400" y="2834"/>
                    <a:pt x="391311" y="23194"/>
                    <a:pt x="396301" y="39317"/>
                  </a:cubicBezTo>
                  <a:cubicBezTo>
                    <a:pt x="401291" y="55440"/>
                    <a:pt x="393396" y="76807"/>
                    <a:pt x="387398" y="97342"/>
                  </a:cubicBezTo>
                  <a:cubicBezTo>
                    <a:pt x="381400" y="117877"/>
                    <a:pt x="357102" y="135657"/>
                    <a:pt x="360312" y="162528"/>
                  </a:cubicBezTo>
                  <a:cubicBezTo>
                    <a:pt x="363523" y="189400"/>
                    <a:pt x="402367" y="234234"/>
                    <a:pt x="406661" y="258571"/>
                  </a:cubicBezTo>
                  <a:cubicBezTo>
                    <a:pt x="410955" y="282908"/>
                    <a:pt x="395671" y="295113"/>
                    <a:pt x="386074" y="308549"/>
                  </a:cubicBezTo>
                  <a:cubicBezTo>
                    <a:pt x="376477" y="321985"/>
                    <a:pt x="339832" y="344618"/>
                    <a:pt x="349079" y="339186"/>
                  </a:cubicBezTo>
                  <a:cubicBezTo>
                    <a:pt x="358326" y="333754"/>
                    <a:pt x="409556" y="285098"/>
                    <a:pt x="441557" y="275956"/>
                  </a:cubicBezTo>
                  <a:cubicBezTo>
                    <a:pt x="473558" y="266814"/>
                    <a:pt x="506979" y="294140"/>
                    <a:pt x="541086" y="284333"/>
                  </a:cubicBezTo>
                  <a:cubicBezTo>
                    <a:pt x="575194" y="274526"/>
                    <a:pt x="610641" y="252500"/>
                    <a:pt x="646202" y="217112"/>
                  </a:cubicBezTo>
                  <a:cubicBezTo>
                    <a:pt x="681763" y="181724"/>
                    <a:pt x="725664" y="98877"/>
                    <a:pt x="754455" y="72006"/>
                  </a:cubicBezTo>
                  <a:cubicBezTo>
                    <a:pt x="783246" y="45134"/>
                    <a:pt x="800137" y="38224"/>
                    <a:pt x="818947" y="55883"/>
                  </a:cubicBezTo>
                  <a:cubicBezTo>
                    <a:pt x="837757" y="73541"/>
                    <a:pt x="877297" y="139953"/>
                    <a:pt x="867316" y="177957"/>
                  </a:cubicBezTo>
                  <a:cubicBezTo>
                    <a:pt x="857335" y="215961"/>
                    <a:pt x="779024" y="258187"/>
                    <a:pt x="759062" y="283907"/>
                  </a:cubicBezTo>
                  <a:cubicBezTo>
                    <a:pt x="739100" y="309627"/>
                    <a:pt x="749849" y="295040"/>
                    <a:pt x="747546" y="332276"/>
                  </a:cubicBezTo>
                  <a:cubicBezTo>
                    <a:pt x="745243" y="369512"/>
                    <a:pt x="768078" y="485060"/>
                    <a:pt x="745242" y="507325"/>
                  </a:cubicBezTo>
                  <a:cubicBezTo>
                    <a:pt x="722406" y="529590"/>
                    <a:pt x="645164" y="484048"/>
                    <a:pt x="610533" y="465866"/>
                  </a:cubicBezTo>
                  <a:cubicBezTo>
                    <a:pt x="575902" y="447684"/>
                    <a:pt x="565736" y="413985"/>
                    <a:pt x="537458" y="398235"/>
                  </a:cubicBezTo>
                  <a:cubicBezTo>
                    <a:pt x="509180" y="382485"/>
                    <a:pt x="472643" y="370845"/>
                    <a:pt x="440863" y="371368"/>
                  </a:cubicBezTo>
                  <a:cubicBezTo>
                    <a:pt x="409083" y="371891"/>
                    <a:pt x="346776" y="401374"/>
                    <a:pt x="346776" y="401374"/>
                  </a:cubicBezTo>
                  <a:cubicBezTo>
                    <a:pt x="317601" y="402526"/>
                    <a:pt x="300710" y="415194"/>
                    <a:pt x="273071" y="403678"/>
                  </a:cubicBezTo>
                  <a:cubicBezTo>
                    <a:pt x="245432" y="392162"/>
                    <a:pt x="197830" y="360683"/>
                    <a:pt x="157907" y="323063"/>
                  </a:cubicBezTo>
                  <a:close/>
                </a:path>
              </a:pathLst>
            </a:custGeom>
            <a:gradFill flip="none" rotWithShape="1">
              <a:gsLst>
                <a:gs pos="0">
                  <a:srgbClr val="FFFF99">
                    <a:shade val="30000"/>
                    <a:satMod val="115000"/>
                  </a:srgbClr>
                </a:gs>
                <a:gs pos="67000">
                  <a:srgbClr val="EEEE85"/>
                </a:gs>
              </a:gsLst>
              <a:lin ang="16200000" scaled="1"/>
              <a:tileRect/>
            </a:gradFill>
            <a:ln w="9525">
              <a:solidFill>
                <a:schemeClr val="bg1"/>
              </a:solid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a:ea typeface="+mn-ea"/>
                <a:cs typeface="+mn-cs"/>
              </a:endParaRPr>
            </a:p>
          </p:txBody>
        </p:sp>
        <p:sp>
          <p:nvSpPr>
            <p:cNvPr id="8" name="Freeform: Shape 7">
              <a:extLst>
                <a:ext uri="{FF2B5EF4-FFF2-40B4-BE49-F238E27FC236}">
                  <a16:creationId xmlns:a16="http://schemas.microsoft.com/office/drawing/2014/main" id="{4487BFF2-162F-4C13-8B68-0AD535A4942B}"/>
                </a:ext>
              </a:extLst>
            </p:cNvPr>
            <p:cNvSpPr/>
            <p:nvPr/>
          </p:nvSpPr>
          <p:spPr>
            <a:xfrm>
              <a:off x="2383250" y="5252598"/>
              <a:ext cx="1229266" cy="899397"/>
            </a:xfrm>
            <a:custGeom>
              <a:avLst/>
              <a:gdLst>
                <a:gd name="connsiteX0" fmla="*/ 39218 w 1237868"/>
                <a:gd name="connsiteY0" fmla="*/ 322458 h 887104"/>
                <a:gd name="connsiteX1" fmla="*/ 13882 w 1237868"/>
                <a:gd name="connsiteY1" fmla="*/ 481384 h 887104"/>
                <a:gd name="connsiteX2" fmla="*/ 6972 w 1237868"/>
                <a:gd name="connsiteY2" fmla="*/ 679466 h 887104"/>
                <a:gd name="connsiteX3" fmla="*/ 115226 w 1237868"/>
                <a:gd name="connsiteY3" fmla="*/ 796933 h 887104"/>
                <a:gd name="connsiteX4" fmla="*/ 294881 w 1237868"/>
                <a:gd name="connsiteY4" fmla="*/ 856818 h 887104"/>
                <a:gd name="connsiteX5" fmla="*/ 465323 w 1237868"/>
                <a:gd name="connsiteY5" fmla="*/ 886760 h 887104"/>
                <a:gd name="connsiteX6" fmla="*/ 656495 w 1237868"/>
                <a:gd name="connsiteY6" fmla="*/ 838391 h 887104"/>
                <a:gd name="connsiteX7" fmla="*/ 771659 w 1237868"/>
                <a:gd name="connsiteY7" fmla="*/ 760080 h 887104"/>
                <a:gd name="connsiteX8" fmla="*/ 806208 w 1237868"/>
                <a:gd name="connsiteY8" fmla="*/ 690982 h 887104"/>
                <a:gd name="connsiteX9" fmla="*/ 776265 w 1237868"/>
                <a:gd name="connsiteY9" fmla="*/ 578121 h 887104"/>
                <a:gd name="connsiteX10" fmla="*/ 773962 w 1237868"/>
                <a:gd name="connsiteY10" fmla="*/ 458351 h 887104"/>
                <a:gd name="connsiteX11" fmla="*/ 896036 w 1237868"/>
                <a:gd name="connsiteY11" fmla="*/ 338581 h 887104"/>
                <a:gd name="connsiteX12" fmla="*/ 1027322 w 1237868"/>
                <a:gd name="connsiteY12" fmla="*/ 361614 h 887104"/>
                <a:gd name="connsiteX13" fmla="*/ 1218494 w 1237868"/>
                <a:gd name="connsiteY13" fmla="*/ 363917 h 887104"/>
                <a:gd name="connsiteX14" fmla="*/ 1225404 w 1237868"/>
                <a:gd name="connsiteY14" fmla="*/ 333974 h 887104"/>
                <a:gd name="connsiteX15" fmla="*/ 1165519 w 1237868"/>
                <a:gd name="connsiteY15" fmla="*/ 278696 h 887104"/>
                <a:gd name="connsiteX16" fmla="*/ 1059568 w 1237868"/>
                <a:gd name="connsiteY16" fmla="*/ 221114 h 887104"/>
                <a:gd name="connsiteX17" fmla="*/ 1006593 w 1237868"/>
                <a:gd name="connsiteY17" fmla="*/ 179655 h 887104"/>
                <a:gd name="connsiteX18" fmla="*/ 1015806 w 1237868"/>
                <a:gd name="connsiteY18" fmla="*/ 78311 h 887104"/>
                <a:gd name="connsiteX19" fmla="*/ 1006593 w 1237868"/>
                <a:gd name="connsiteY19" fmla="*/ 25336 h 887104"/>
                <a:gd name="connsiteX20" fmla="*/ 992773 w 1237868"/>
                <a:gd name="connsiteY20" fmla="*/ 0 h 887104"/>
                <a:gd name="connsiteX21" fmla="*/ 962831 w 1237868"/>
                <a:gd name="connsiteY21" fmla="*/ 25336 h 887104"/>
                <a:gd name="connsiteX22" fmla="*/ 886823 w 1237868"/>
                <a:gd name="connsiteY22" fmla="*/ 39155 h 887104"/>
                <a:gd name="connsiteX23" fmla="*/ 813118 w 1237868"/>
                <a:gd name="connsiteY23" fmla="*/ 48368 h 887104"/>
                <a:gd name="connsiteX24" fmla="*/ 783175 w 1237868"/>
                <a:gd name="connsiteY24" fmla="*/ 94434 h 887104"/>
                <a:gd name="connsiteX25" fmla="*/ 711774 w 1237868"/>
                <a:gd name="connsiteY25" fmla="*/ 181958 h 887104"/>
                <a:gd name="connsiteX26" fmla="*/ 681831 w 1237868"/>
                <a:gd name="connsiteY26" fmla="*/ 304032 h 887104"/>
                <a:gd name="connsiteX27" fmla="*/ 414651 w 1237868"/>
                <a:gd name="connsiteY27" fmla="*/ 301729 h 887104"/>
                <a:gd name="connsiteX28" fmla="*/ 39218 w 1237868"/>
                <a:gd name="connsiteY28" fmla="*/ 322458 h 887104"/>
                <a:gd name="connsiteX0" fmla="*/ 39218 w 1237868"/>
                <a:gd name="connsiteY0" fmla="*/ 322458 h 887864"/>
                <a:gd name="connsiteX1" fmla="*/ 13882 w 1237868"/>
                <a:gd name="connsiteY1" fmla="*/ 481384 h 887864"/>
                <a:gd name="connsiteX2" fmla="*/ 6972 w 1237868"/>
                <a:gd name="connsiteY2" fmla="*/ 679466 h 887864"/>
                <a:gd name="connsiteX3" fmla="*/ 115226 w 1237868"/>
                <a:gd name="connsiteY3" fmla="*/ 796933 h 887864"/>
                <a:gd name="connsiteX4" fmla="*/ 287972 w 1237868"/>
                <a:gd name="connsiteY4" fmla="*/ 866031 h 887864"/>
                <a:gd name="connsiteX5" fmla="*/ 465323 w 1237868"/>
                <a:gd name="connsiteY5" fmla="*/ 886760 h 887864"/>
                <a:gd name="connsiteX6" fmla="*/ 656495 w 1237868"/>
                <a:gd name="connsiteY6" fmla="*/ 838391 h 887864"/>
                <a:gd name="connsiteX7" fmla="*/ 771659 w 1237868"/>
                <a:gd name="connsiteY7" fmla="*/ 760080 h 887864"/>
                <a:gd name="connsiteX8" fmla="*/ 806208 w 1237868"/>
                <a:gd name="connsiteY8" fmla="*/ 690982 h 887864"/>
                <a:gd name="connsiteX9" fmla="*/ 776265 w 1237868"/>
                <a:gd name="connsiteY9" fmla="*/ 578121 h 887864"/>
                <a:gd name="connsiteX10" fmla="*/ 773962 w 1237868"/>
                <a:gd name="connsiteY10" fmla="*/ 458351 h 887864"/>
                <a:gd name="connsiteX11" fmla="*/ 896036 w 1237868"/>
                <a:gd name="connsiteY11" fmla="*/ 338581 h 887864"/>
                <a:gd name="connsiteX12" fmla="*/ 1027322 w 1237868"/>
                <a:gd name="connsiteY12" fmla="*/ 361614 h 887864"/>
                <a:gd name="connsiteX13" fmla="*/ 1218494 w 1237868"/>
                <a:gd name="connsiteY13" fmla="*/ 363917 h 887864"/>
                <a:gd name="connsiteX14" fmla="*/ 1225404 w 1237868"/>
                <a:gd name="connsiteY14" fmla="*/ 333974 h 887864"/>
                <a:gd name="connsiteX15" fmla="*/ 1165519 w 1237868"/>
                <a:gd name="connsiteY15" fmla="*/ 278696 h 887864"/>
                <a:gd name="connsiteX16" fmla="*/ 1059568 w 1237868"/>
                <a:gd name="connsiteY16" fmla="*/ 221114 h 887864"/>
                <a:gd name="connsiteX17" fmla="*/ 1006593 w 1237868"/>
                <a:gd name="connsiteY17" fmla="*/ 179655 h 887864"/>
                <a:gd name="connsiteX18" fmla="*/ 1015806 w 1237868"/>
                <a:gd name="connsiteY18" fmla="*/ 78311 h 887864"/>
                <a:gd name="connsiteX19" fmla="*/ 1006593 w 1237868"/>
                <a:gd name="connsiteY19" fmla="*/ 25336 h 887864"/>
                <a:gd name="connsiteX20" fmla="*/ 992773 w 1237868"/>
                <a:gd name="connsiteY20" fmla="*/ 0 h 887864"/>
                <a:gd name="connsiteX21" fmla="*/ 962831 w 1237868"/>
                <a:gd name="connsiteY21" fmla="*/ 25336 h 887864"/>
                <a:gd name="connsiteX22" fmla="*/ 886823 w 1237868"/>
                <a:gd name="connsiteY22" fmla="*/ 39155 h 887864"/>
                <a:gd name="connsiteX23" fmla="*/ 813118 w 1237868"/>
                <a:gd name="connsiteY23" fmla="*/ 48368 h 887864"/>
                <a:gd name="connsiteX24" fmla="*/ 783175 w 1237868"/>
                <a:gd name="connsiteY24" fmla="*/ 94434 h 887864"/>
                <a:gd name="connsiteX25" fmla="*/ 711774 w 1237868"/>
                <a:gd name="connsiteY25" fmla="*/ 181958 h 887864"/>
                <a:gd name="connsiteX26" fmla="*/ 681831 w 1237868"/>
                <a:gd name="connsiteY26" fmla="*/ 304032 h 887864"/>
                <a:gd name="connsiteX27" fmla="*/ 414651 w 1237868"/>
                <a:gd name="connsiteY27" fmla="*/ 301729 h 887864"/>
                <a:gd name="connsiteX28" fmla="*/ 39218 w 1237868"/>
                <a:gd name="connsiteY28" fmla="*/ 322458 h 887864"/>
                <a:gd name="connsiteX0" fmla="*/ 39218 w 1237868"/>
                <a:gd name="connsiteY0" fmla="*/ 322458 h 887864"/>
                <a:gd name="connsiteX1" fmla="*/ 13882 w 1237868"/>
                <a:gd name="connsiteY1" fmla="*/ 481384 h 887864"/>
                <a:gd name="connsiteX2" fmla="*/ 6972 w 1237868"/>
                <a:gd name="connsiteY2" fmla="*/ 679466 h 887864"/>
                <a:gd name="connsiteX3" fmla="*/ 115226 w 1237868"/>
                <a:gd name="connsiteY3" fmla="*/ 796933 h 887864"/>
                <a:gd name="connsiteX4" fmla="*/ 287972 w 1237868"/>
                <a:gd name="connsiteY4" fmla="*/ 866031 h 887864"/>
                <a:gd name="connsiteX5" fmla="*/ 465323 w 1237868"/>
                <a:gd name="connsiteY5" fmla="*/ 886760 h 887864"/>
                <a:gd name="connsiteX6" fmla="*/ 656495 w 1237868"/>
                <a:gd name="connsiteY6" fmla="*/ 838391 h 887864"/>
                <a:gd name="connsiteX7" fmla="*/ 771659 w 1237868"/>
                <a:gd name="connsiteY7" fmla="*/ 760080 h 887864"/>
                <a:gd name="connsiteX8" fmla="*/ 806208 w 1237868"/>
                <a:gd name="connsiteY8" fmla="*/ 690982 h 887864"/>
                <a:gd name="connsiteX9" fmla="*/ 776265 w 1237868"/>
                <a:gd name="connsiteY9" fmla="*/ 578121 h 887864"/>
                <a:gd name="connsiteX10" fmla="*/ 773962 w 1237868"/>
                <a:gd name="connsiteY10" fmla="*/ 458351 h 887864"/>
                <a:gd name="connsiteX11" fmla="*/ 896036 w 1237868"/>
                <a:gd name="connsiteY11" fmla="*/ 370826 h 887864"/>
                <a:gd name="connsiteX12" fmla="*/ 1027322 w 1237868"/>
                <a:gd name="connsiteY12" fmla="*/ 361614 h 887864"/>
                <a:gd name="connsiteX13" fmla="*/ 1218494 w 1237868"/>
                <a:gd name="connsiteY13" fmla="*/ 363917 h 887864"/>
                <a:gd name="connsiteX14" fmla="*/ 1225404 w 1237868"/>
                <a:gd name="connsiteY14" fmla="*/ 333974 h 887864"/>
                <a:gd name="connsiteX15" fmla="*/ 1165519 w 1237868"/>
                <a:gd name="connsiteY15" fmla="*/ 278696 h 887864"/>
                <a:gd name="connsiteX16" fmla="*/ 1059568 w 1237868"/>
                <a:gd name="connsiteY16" fmla="*/ 221114 h 887864"/>
                <a:gd name="connsiteX17" fmla="*/ 1006593 w 1237868"/>
                <a:gd name="connsiteY17" fmla="*/ 179655 h 887864"/>
                <a:gd name="connsiteX18" fmla="*/ 1015806 w 1237868"/>
                <a:gd name="connsiteY18" fmla="*/ 78311 h 887864"/>
                <a:gd name="connsiteX19" fmla="*/ 1006593 w 1237868"/>
                <a:gd name="connsiteY19" fmla="*/ 25336 h 887864"/>
                <a:gd name="connsiteX20" fmla="*/ 992773 w 1237868"/>
                <a:gd name="connsiteY20" fmla="*/ 0 h 887864"/>
                <a:gd name="connsiteX21" fmla="*/ 962831 w 1237868"/>
                <a:gd name="connsiteY21" fmla="*/ 25336 h 887864"/>
                <a:gd name="connsiteX22" fmla="*/ 886823 w 1237868"/>
                <a:gd name="connsiteY22" fmla="*/ 39155 h 887864"/>
                <a:gd name="connsiteX23" fmla="*/ 813118 w 1237868"/>
                <a:gd name="connsiteY23" fmla="*/ 48368 h 887864"/>
                <a:gd name="connsiteX24" fmla="*/ 783175 w 1237868"/>
                <a:gd name="connsiteY24" fmla="*/ 94434 h 887864"/>
                <a:gd name="connsiteX25" fmla="*/ 711774 w 1237868"/>
                <a:gd name="connsiteY25" fmla="*/ 181958 h 887864"/>
                <a:gd name="connsiteX26" fmla="*/ 681831 w 1237868"/>
                <a:gd name="connsiteY26" fmla="*/ 304032 h 887864"/>
                <a:gd name="connsiteX27" fmla="*/ 414651 w 1237868"/>
                <a:gd name="connsiteY27" fmla="*/ 301729 h 887864"/>
                <a:gd name="connsiteX28" fmla="*/ 39218 w 1237868"/>
                <a:gd name="connsiteY28" fmla="*/ 322458 h 887864"/>
                <a:gd name="connsiteX0" fmla="*/ 39218 w 1237868"/>
                <a:gd name="connsiteY0" fmla="*/ 322458 h 887864"/>
                <a:gd name="connsiteX1" fmla="*/ 13882 w 1237868"/>
                <a:gd name="connsiteY1" fmla="*/ 481384 h 887864"/>
                <a:gd name="connsiteX2" fmla="*/ 6972 w 1237868"/>
                <a:gd name="connsiteY2" fmla="*/ 679466 h 887864"/>
                <a:gd name="connsiteX3" fmla="*/ 115226 w 1237868"/>
                <a:gd name="connsiteY3" fmla="*/ 796933 h 887864"/>
                <a:gd name="connsiteX4" fmla="*/ 287972 w 1237868"/>
                <a:gd name="connsiteY4" fmla="*/ 866031 h 887864"/>
                <a:gd name="connsiteX5" fmla="*/ 465323 w 1237868"/>
                <a:gd name="connsiteY5" fmla="*/ 886760 h 887864"/>
                <a:gd name="connsiteX6" fmla="*/ 656495 w 1237868"/>
                <a:gd name="connsiteY6" fmla="*/ 838391 h 887864"/>
                <a:gd name="connsiteX7" fmla="*/ 771659 w 1237868"/>
                <a:gd name="connsiteY7" fmla="*/ 760080 h 887864"/>
                <a:gd name="connsiteX8" fmla="*/ 806208 w 1237868"/>
                <a:gd name="connsiteY8" fmla="*/ 690982 h 887864"/>
                <a:gd name="connsiteX9" fmla="*/ 776265 w 1237868"/>
                <a:gd name="connsiteY9" fmla="*/ 578121 h 887864"/>
                <a:gd name="connsiteX10" fmla="*/ 773962 w 1237868"/>
                <a:gd name="connsiteY10" fmla="*/ 458351 h 887864"/>
                <a:gd name="connsiteX11" fmla="*/ 896036 w 1237868"/>
                <a:gd name="connsiteY11" fmla="*/ 370826 h 887864"/>
                <a:gd name="connsiteX12" fmla="*/ 1027322 w 1237868"/>
                <a:gd name="connsiteY12" fmla="*/ 361614 h 887864"/>
                <a:gd name="connsiteX13" fmla="*/ 1218494 w 1237868"/>
                <a:gd name="connsiteY13" fmla="*/ 363917 h 887864"/>
                <a:gd name="connsiteX14" fmla="*/ 1225404 w 1237868"/>
                <a:gd name="connsiteY14" fmla="*/ 333974 h 887864"/>
                <a:gd name="connsiteX15" fmla="*/ 1165519 w 1237868"/>
                <a:gd name="connsiteY15" fmla="*/ 278696 h 887864"/>
                <a:gd name="connsiteX16" fmla="*/ 1059568 w 1237868"/>
                <a:gd name="connsiteY16" fmla="*/ 221114 h 887864"/>
                <a:gd name="connsiteX17" fmla="*/ 1006593 w 1237868"/>
                <a:gd name="connsiteY17" fmla="*/ 179655 h 887864"/>
                <a:gd name="connsiteX18" fmla="*/ 1015806 w 1237868"/>
                <a:gd name="connsiteY18" fmla="*/ 78311 h 887864"/>
                <a:gd name="connsiteX19" fmla="*/ 1006593 w 1237868"/>
                <a:gd name="connsiteY19" fmla="*/ 25336 h 887864"/>
                <a:gd name="connsiteX20" fmla="*/ 992773 w 1237868"/>
                <a:gd name="connsiteY20" fmla="*/ 0 h 887864"/>
                <a:gd name="connsiteX21" fmla="*/ 962831 w 1237868"/>
                <a:gd name="connsiteY21" fmla="*/ 25336 h 887864"/>
                <a:gd name="connsiteX22" fmla="*/ 886823 w 1237868"/>
                <a:gd name="connsiteY22" fmla="*/ 39155 h 887864"/>
                <a:gd name="connsiteX23" fmla="*/ 813118 w 1237868"/>
                <a:gd name="connsiteY23" fmla="*/ 48368 h 887864"/>
                <a:gd name="connsiteX24" fmla="*/ 783175 w 1237868"/>
                <a:gd name="connsiteY24" fmla="*/ 94434 h 887864"/>
                <a:gd name="connsiteX25" fmla="*/ 711774 w 1237868"/>
                <a:gd name="connsiteY25" fmla="*/ 181958 h 887864"/>
                <a:gd name="connsiteX26" fmla="*/ 681831 w 1237868"/>
                <a:gd name="connsiteY26" fmla="*/ 304032 h 887864"/>
                <a:gd name="connsiteX27" fmla="*/ 414651 w 1237868"/>
                <a:gd name="connsiteY27" fmla="*/ 301729 h 887864"/>
                <a:gd name="connsiteX28" fmla="*/ 39218 w 1237868"/>
                <a:gd name="connsiteY28" fmla="*/ 322458 h 887864"/>
                <a:gd name="connsiteX0" fmla="*/ 39218 w 1237868"/>
                <a:gd name="connsiteY0" fmla="*/ 322458 h 887864"/>
                <a:gd name="connsiteX1" fmla="*/ 13882 w 1237868"/>
                <a:gd name="connsiteY1" fmla="*/ 481384 h 887864"/>
                <a:gd name="connsiteX2" fmla="*/ 6972 w 1237868"/>
                <a:gd name="connsiteY2" fmla="*/ 679466 h 887864"/>
                <a:gd name="connsiteX3" fmla="*/ 115226 w 1237868"/>
                <a:gd name="connsiteY3" fmla="*/ 796933 h 887864"/>
                <a:gd name="connsiteX4" fmla="*/ 287972 w 1237868"/>
                <a:gd name="connsiteY4" fmla="*/ 866031 h 887864"/>
                <a:gd name="connsiteX5" fmla="*/ 465323 w 1237868"/>
                <a:gd name="connsiteY5" fmla="*/ 886760 h 887864"/>
                <a:gd name="connsiteX6" fmla="*/ 656495 w 1237868"/>
                <a:gd name="connsiteY6" fmla="*/ 838391 h 887864"/>
                <a:gd name="connsiteX7" fmla="*/ 771659 w 1237868"/>
                <a:gd name="connsiteY7" fmla="*/ 760080 h 887864"/>
                <a:gd name="connsiteX8" fmla="*/ 806208 w 1237868"/>
                <a:gd name="connsiteY8" fmla="*/ 690982 h 887864"/>
                <a:gd name="connsiteX9" fmla="*/ 776265 w 1237868"/>
                <a:gd name="connsiteY9" fmla="*/ 578121 h 887864"/>
                <a:gd name="connsiteX10" fmla="*/ 773962 w 1237868"/>
                <a:gd name="connsiteY10" fmla="*/ 458351 h 887864"/>
                <a:gd name="connsiteX11" fmla="*/ 896036 w 1237868"/>
                <a:gd name="connsiteY11" fmla="*/ 370826 h 887864"/>
                <a:gd name="connsiteX12" fmla="*/ 1027322 w 1237868"/>
                <a:gd name="connsiteY12" fmla="*/ 361614 h 887864"/>
                <a:gd name="connsiteX13" fmla="*/ 1218494 w 1237868"/>
                <a:gd name="connsiteY13" fmla="*/ 363917 h 887864"/>
                <a:gd name="connsiteX14" fmla="*/ 1225404 w 1237868"/>
                <a:gd name="connsiteY14" fmla="*/ 333974 h 887864"/>
                <a:gd name="connsiteX15" fmla="*/ 1165519 w 1237868"/>
                <a:gd name="connsiteY15" fmla="*/ 278696 h 887864"/>
                <a:gd name="connsiteX16" fmla="*/ 1059568 w 1237868"/>
                <a:gd name="connsiteY16" fmla="*/ 221114 h 887864"/>
                <a:gd name="connsiteX17" fmla="*/ 1006593 w 1237868"/>
                <a:gd name="connsiteY17" fmla="*/ 179655 h 887864"/>
                <a:gd name="connsiteX18" fmla="*/ 1015806 w 1237868"/>
                <a:gd name="connsiteY18" fmla="*/ 78311 h 887864"/>
                <a:gd name="connsiteX19" fmla="*/ 1006593 w 1237868"/>
                <a:gd name="connsiteY19" fmla="*/ 25336 h 887864"/>
                <a:gd name="connsiteX20" fmla="*/ 992773 w 1237868"/>
                <a:gd name="connsiteY20" fmla="*/ 0 h 887864"/>
                <a:gd name="connsiteX21" fmla="*/ 962831 w 1237868"/>
                <a:gd name="connsiteY21" fmla="*/ 25336 h 887864"/>
                <a:gd name="connsiteX22" fmla="*/ 886823 w 1237868"/>
                <a:gd name="connsiteY22" fmla="*/ 39155 h 887864"/>
                <a:gd name="connsiteX23" fmla="*/ 813118 w 1237868"/>
                <a:gd name="connsiteY23" fmla="*/ 48368 h 887864"/>
                <a:gd name="connsiteX24" fmla="*/ 783175 w 1237868"/>
                <a:gd name="connsiteY24" fmla="*/ 94434 h 887864"/>
                <a:gd name="connsiteX25" fmla="*/ 711774 w 1237868"/>
                <a:gd name="connsiteY25" fmla="*/ 181958 h 887864"/>
                <a:gd name="connsiteX26" fmla="*/ 681831 w 1237868"/>
                <a:gd name="connsiteY26" fmla="*/ 304032 h 887864"/>
                <a:gd name="connsiteX27" fmla="*/ 414651 w 1237868"/>
                <a:gd name="connsiteY27" fmla="*/ 301729 h 887864"/>
                <a:gd name="connsiteX28" fmla="*/ 39218 w 1237868"/>
                <a:gd name="connsiteY28" fmla="*/ 322458 h 887864"/>
                <a:gd name="connsiteX0" fmla="*/ 39218 w 1230992"/>
                <a:gd name="connsiteY0" fmla="*/ 322458 h 887864"/>
                <a:gd name="connsiteX1" fmla="*/ 13882 w 1230992"/>
                <a:gd name="connsiteY1" fmla="*/ 481384 h 887864"/>
                <a:gd name="connsiteX2" fmla="*/ 6972 w 1230992"/>
                <a:gd name="connsiteY2" fmla="*/ 679466 h 887864"/>
                <a:gd name="connsiteX3" fmla="*/ 115226 w 1230992"/>
                <a:gd name="connsiteY3" fmla="*/ 796933 h 887864"/>
                <a:gd name="connsiteX4" fmla="*/ 287972 w 1230992"/>
                <a:gd name="connsiteY4" fmla="*/ 866031 h 887864"/>
                <a:gd name="connsiteX5" fmla="*/ 465323 w 1230992"/>
                <a:gd name="connsiteY5" fmla="*/ 886760 h 887864"/>
                <a:gd name="connsiteX6" fmla="*/ 656495 w 1230992"/>
                <a:gd name="connsiteY6" fmla="*/ 838391 h 887864"/>
                <a:gd name="connsiteX7" fmla="*/ 771659 w 1230992"/>
                <a:gd name="connsiteY7" fmla="*/ 760080 h 887864"/>
                <a:gd name="connsiteX8" fmla="*/ 806208 w 1230992"/>
                <a:gd name="connsiteY8" fmla="*/ 690982 h 887864"/>
                <a:gd name="connsiteX9" fmla="*/ 776265 w 1230992"/>
                <a:gd name="connsiteY9" fmla="*/ 578121 h 887864"/>
                <a:gd name="connsiteX10" fmla="*/ 773962 w 1230992"/>
                <a:gd name="connsiteY10" fmla="*/ 458351 h 887864"/>
                <a:gd name="connsiteX11" fmla="*/ 896036 w 1230992"/>
                <a:gd name="connsiteY11" fmla="*/ 370826 h 887864"/>
                <a:gd name="connsiteX12" fmla="*/ 1027322 w 1230992"/>
                <a:gd name="connsiteY12" fmla="*/ 361614 h 887864"/>
                <a:gd name="connsiteX13" fmla="*/ 1137880 w 1230992"/>
                <a:gd name="connsiteY13" fmla="*/ 376587 h 887864"/>
                <a:gd name="connsiteX14" fmla="*/ 1218494 w 1230992"/>
                <a:gd name="connsiteY14" fmla="*/ 363917 h 887864"/>
                <a:gd name="connsiteX15" fmla="*/ 1225404 w 1230992"/>
                <a:gd name="connsiteY15" fmla="*/ 333974 h 887864"/>
                <a:gd name="connsiteX16" fmla="*/ 1165519 w 1230992"/>
                <a:gd name="connsiteY16" fmla="*/ 278696 h 887864"/>
                <a:gd name="connsiteX17" fmla="*/ 1059568 w 1230992"/>
                <a:gd name="connsiteY17" fmla="*/ 221114 h 887864"/>
                <a:gd name="connsiteX18" fmla="*/ 1006593 w 1230992"/>
                <a:gd name="connsiteY18" fmla="*/ 179655 h 887864"/>
                <a:gd name="connsiteX19" fmla="*/ 1015806 w 1230992"/>
                <a:gd name="connsiteY19" fmla="*/ 78311 h 887864"/>
                <a:gd name="connsiteX20" fmla="*/ 1006593 w 1230992"/>
                <a:gd name="connsiteY20" fmla="*/ 25336 h 887864"/>
                <a:gd name="connsiteX21" fmla="*/ 992773 w 1230992"/>
                <a:gd name="connsiteY21" fmla="*/ 0 h 887864"/>
                <a:gd name="connsiteX22" fmla="*/ 962831 w 1230992"/>
                <a:gd name="connsiteY22" fmla="*/ 25336 h 887864"/>
                <a:gd name="connsiteX23" fmla="*/ 886823 w 1230992"/>
                <a:gd name="connsiteY23" fmla="*/ 39155 h 887864"/>
                <a:gd name="connsiteX24" fmla="*/ 813118 w 1230992"/>
                <a:gd name="connsiteY24" fmla="*/ 48368 h 887864"/>
                <a:gd name="connsiteX25" fmla="*/ 783175 w 1230992"/>
                <a:gd name="connsiteY25" fmla="*/ 94434 h 887864"/>
                <a:gd name="connsiteX26" fmla="*/ 711774 w 1230992"/>
                <a:gd name="connsiteY26" fmla="*/ 181958 h 887864"/>
                <a:gd name="connsiteX27" fmla="*/ 681831 w 1230992"/>
                <a:gd name="connsiteY27" fmla="*/ 304032 h 887864"/>
                <a:gd name="connsiteX28" fmla="*/ 414651 w 1230992"/>
                <a:gd name="connsiteY28" fmla="*/ 301729 h 887864"/>
                <a:gd name="connsiteX29" fmla="*/ 39218 w 1230992"/>
                <a:gd name="connsiteY29" fmla="*/ 322458 h 887864"/>
                <a:gd name="connsiteX0" fmla="*/ 39218 w 1230992"/>
                <a:gd name="connsiteY0" fmla="*/ 322458 h 887864"/>
                <a:gd name="connsiteX1" fmla="*/ 13882 w 1230992"/>
                <a:gd name="connsiteY1" fmla="*/ 481384 h 887864"/>
                <a:gd name="connsiteX2" fmla="*/ 6972 w 1230992"/>
                <a:gd name="connsiteY2" fmla="*/ 679466 h 887864"/>
                <a:gd name="connsiteX3" fmla="*/ 115226 w 1230992"/>
                <a:gd name="connsiteY3" fmla="*/ 796933 h 887864"/>
                <a:gd name="connsiteX4" fmla="*/ 287972 w 1230992"/>
                <a:gd name="connsiteY4" fmla="*/ 866031 h 887864"/>
                <a:gd name="connsiteX5" fmla="*/ 465323 w 1230992"/>
                <a:gd name="connsiteY5" fmla="*/ 886760 h 887864"/>
                <a:gd name="connsiteX6" fmla="*/ 656495 w 1230992"/>
                <a:gd name="connsiteY6" fmla="*/ 838391 h 887864"/>
                <a:gd name="connsiteX7" fmla="*/ 771659 w 1230992"/>
                <a:gd name="connsiteY7" fmla="*/ 760080 h 887864"/>
                <a:gd name="connsiteX8" fmla="*/ 806208 w 1230992"/>
                <a:gd name="connsiteY8" fmla="*/ 690982 h 887864"/>
                <a:gd name="connsiteX9" fmla="*/ 776265 w 1230992"/>
                <a:gd name="connsiteY9" fmla="*/ 578121 h 887864"/>
                <a:gd name="connsiteX10" fmla="*/ 773962 w 1230992"/>
                <a:gd name="connsiteY10" fmla="*/ 458351 h 887864"/>
                <a:gd name="connsiteX11" fmla="*/ 896036 w 1230992"/>
                <a:gd name="connsiteY11" fmla="*/ 370826 h 887864"/>
                <a:gd name="connsiteX12" fmla="*/ 1027322 w 1230992"/>
                <a:gd name="connsiteY12" fmla="*/ 361614 h 887864"/>
                <a:gd name="connsiteX13" fmla="*/ 1137880 w 1230992"/>
                <a:gd name="connsiteY13" fmla="*/ 376587 h 887864"/>
                <a:gd name="connsiteX14" fmla="*/ 1218494 w 1230992"/>
                <a:gd name="connsiteY14" fmla="*/ 375433 h 887864"/>
                <a:gd name="connsiteX15" fmla="*/ 1225404 w 1230992"/>
                <a:gd name="connsiteY15" fmla="*/ 333974 h 887864"/>
                <a:gd name="connsiteX16" fmla="*/ 1165519 w 1230992"/>
                <a:gd name="connsiteY16" fmla="*/ 278696 h 887864"/>
                <a:gd name="connsiteX17" fmla="*/ 1059568 w 1230992"/>
                <a:gd name="connsiteY17" fmla="*/ 221114 h 887864"/>
                <a:gd name="connsiteX18" fmla="*/ 1006593 w 1230992"/>
                <a:gd name="connsiteY18" fmla="*/ 179655 h 887864"/>
                <a:gd name="connsiteX19" fmla="*/ 1015806 w 1230992"/>
                <a:gd name="connsiteY19" fmla="*/ 78311 h 887864"/>
                <a:gd name="connsiteX20" fmla="*/ 1006593 w 1230992"/>
                <a:gd name="connsiteY20" fmla="*/ 25336 h 887864"/>
                <a:gd name="connsiteX21" fmla="*/ 992773 w 1230992"/>
                <a:gd name="connsiteY21" fmla="*/ 0 h 887864"/>
                <a:gd name="connsiteX22" fmla="*/ 962831 w 1230992"/>
                <a:gd name="connsiteY22" fmla="*/ 25336 h 887864"/>
                <a:gd name="connsiteX23" fmla="*/ 886823 w 1230992"/>
                <a:gd name="connsiteY23" fmla="*/ 39155 h 887864"/>
                <a:gd name="connsiteX24" fmla="*/ 813118 w 1230992"/>
                <a:gd name="connsiteY24" fmla="*/ 48368 h 887864"/>
                <a:gd name="connsiteX25" fmla="*/ 783175 w 1230992"/>
                <a:gd name="connsiteY25" fmla="*/ 94434 h 887864"/>
                <a:gd name="connsiteX26" fmla="*/ 711774 w 1230992"/>
                <a:gd name="connsiteY26" fmla="*/ 181958 h 887864"/>
                <a:gd name="connsiteX27" fmla="*/ 681831 w 1230992"/>
                <a:gd name="connsiteY27" fmla="*/ 304032 h 887864"/>
                <a:gd name="connsiteX28" fmla="*/ 414651 w 1230992"/>
                <a:gd name="connsiteY28" fmla="*/ 301729 h 887864"/>
                <a:gd name="connsiteX29" fmla="*/ 39218 w 1230992"/>
                <a:gd name="connsiteY29" fmla="*/ 322458 h 887864"/>
                <a:gd name="connsiteX0" fmla="*/ 39218 w 1230992"/>
                <a:gd name="connsiteY0" fmla="*/ 322486 h 887892"/>
                <a:gd name="connsiteX1" fmla="*/ 13882 w 1230992"/>
                <a:gd name="connsiteY1" fmla="*/ 481412 h 887892"/>
                <a:gd name="connsiteX2" fmla="*/ 6972 w 1230992"/>
                <a:gd name="connsiteY2" fmla="*/ 679494 h 887892"/>
                <a:gd name="connsiteX3" fmla="*/ 115226 w 1230992"/>
                <a:gd name="connsiteY3" fmla="*/ 796961 h 887892"/>
                <a:gd name="connsiteX4" fmla="*/ 287972 w 1230992"/>
                <a:gd name="connsiteY4" fmla="*/ 866059 h 887892"/>
                <a:gd name="connsiteX5" fmla="*/ 465323 w 1230992"/>
                <a:gd name="connsiteY5" fmla="*/ 886788 h 887892"/>
                <a:gd name="connsiteX6" fmla="*/ 656495 w 1230992"/>
                <a:gd name="connsiteY6" fmla="*/ 838419 h 887892"/>
                <a:gd name="connsiteX7" fmla="*/ 771659 w 1230992"/>
                <a:gd name="connsiteY7" fmla="*/ 760108 h 887892"/>
                <a:gd name="connsiteX8" fmla="*/ 806208 w 1230992"/>
                <a:gd name="connsiteY8" fmla="*/ 691010 h 887892"/>
                <a:gd name="connsiteX9" fmla="*/ 776265 w 1230992"/>
                <a:gd name="connsiteY9" fmla="*/ 578149 h 887892"/>
                <a:gd name="connsiteX10" fmla="*/ 773962 w 1230992"/>
                <a:gd name="connsiteY10" fmla="*/ 458379 h 887892"/>
                <a:gd name="connsiteX11" fmla="*/ 896036 w 1230992"/>
                <a:gd name="connsiteY11" fmla="*/ 370854 h 887892"/>
                <a:gd name="connsiteX12" fmla="*/ 1027322 w 1230992"/>
                <a:gd name="connsiteY12" fmla="*/ 361642 h 887892"/>
                <a:gd name="connsiteX13" fmla="*/ 1137880 w 1230992"/>
                <a:gd name="connsiteY13" fmla="*/ 376615 h 887892"/>
                <a:gd name="connsiteX14" fmla="*/ 1218494 w 1230992"/>
                <a:gd name="connsiteY14" fmla="*/ 375461 h 887892"/>
                <a:gd name="connsiteX15" fmla="*/ 1225404 w 1230992"/>
                <a:gd name="connsiteY15" fmla="*/ 334002 h 887892"/>
                <a:gd name="connsiteX16" fmla="*/ 1165519 w 1230992"/>
                <a:gd name="connsiteY16" fmla="*/ 278724 h 887892"/>
                <a:gd name="connsiteX17" fmla="*/ 1059568 w 1230992"/>
                <a:gd name="connsiteY17" fmla="*/ 221142 h 887892"/>
                <a:gd name="connsiteX18" fmla="*/ 1006593 w 1230992"/>
                <a:gd name="connsiteY18" fmla="*/ 179683 h 887892"/>
                <a:gd name="connsiteX19" fmla="*/ 1015806 w 1230992"/>
                <a:gd name="connsiteY19" fmla="*/ 78339 h 887892"/>
                <a:gd name="connsiteX20" fmla="*/ 1006593 w 1230992"/>
                <a:gd name="connsiteY20" fmla="*/ 25364 h 887892"/>
                <a:gd name="connsiteX21" fmla="*/ 992773 w 1230992"/>
                <a:gd name="connsiteY21" fmla="*/ 28 h 887892"/>
                <a:gd name="connsiteX22" fmla="*/ 921372 w 1230992"/>
                <a:gd name="connsiteY22" fmla="*/ 20758 h 887892"/>
                <a:gd name="connsiteX23" fmla="*/ 886823 w 1230992"/>
                <a:gd name="connsiteY23" fmla="*/ 39183 h 887892"/>
                <a:gd name="connsiteX24" fmla="*/ 813118 w 1230992"/>
                <a:gd name="connsiteY24" fmla="*/ 48396 h 887892"/>
                <a:gd name="connsiteX25" fmla="*/ 783175 w 1230992"/>
                <a:gd name="connsiteY25" fmla="*/ 94462 h 887892"/>
                <a:gd name="connsiteX26" fmla="*/ 711774 w 1230992"/>
                <a:gd name="connsiteY26" fmla="*/ 181986 h 887892"/>
                <a:gd name="connsiteX27" fmla="*/ 681831 w 1230992"/>
                <a:gd name="connsiteY27" fmla="*/ 304060 h 887892"/>
                <a:gd name="connsiteX28" fmla="*/ 414651 w 1230992"/>
                <a:gd name="connsiteY28" fmla="*/ 301757 h 887892"/>
                <a:gd name="connsiteX29" fmla="*/ 39218 w 1230992"/>
                <a:gd name="connsiteY29" fmla="*/ 322486 h 887892"/>
                <a:gd name="connsiteX0" fmla="*/ 39218 w 1230992"/>
                <a:gd name="connsiteY0" fmla="*/ 333991 h 899397"/>
                <a:gd name="connsiteX1" fmla="*/ 13882 w 1230992"/>
                <a:gd name="connsiteY1" fmla="*/ 492917 h 899397"/>
                <a:gd name="connsiteX2" fmla="*/ 6972 w 1230992"/>
                <a:gd name="connsiteY2" fmla="*/ 690999 h 899397"/>
                <a:gd name="connsiteX3" fmla="*/ 115226 w 1230992"/>
                <a:gd name="connsiteY3" fmla="*/ 808466 h 899397"/>
                <a:gd name="connsiteX4" fmla="*/ 287972 w 1230992"/>
                <a:gd name="connsiteY4" fmla="*/ 877564 h 899397"/>
                <a:gd name="connsiteX5" fmla="*/ 465323 w 1230992"/>
                <a:gd name="connsiteY5" fmla="*/ 898293 h 899397"/>
                <a:gd name="connsiteX6" fmla="*/ 656495 w 1230992"/>
                <a:gd name="connsiteY6" fmla="*/ 849924 h 899397"/>
                <a:gd name="connsiteX7" fmla="*/ 771659 w 1230992"/>
                <a:gd name="connsiteY7" fmla="*/ 771613 h 899397"/>
                <a:gd name="connsiteX8" fmla="*/ 806208 w 1230992"/>
                <a:gd name="connsiteY8" fmla="*/ 702515 h 899397"/>
                <a:gd name="connsiteX9" fmla="*/ 776265 w 1230992"/>
                <a:gd name="connsiteY9" fmla="*/ 589654 h 899397"/>
                <a:gd name="connsiteX10" fmla="*/ 773962 w 1230992"/>
                <a:gd name="connsiteY10" fmla="*/ 469884 h 899397"/>
                <a:gd name="connsiteX11" fmla="*/ 896036 w 1230992"/>
                <a:gd name="connsiteY11" fmla="*/ 382359 h 899397"/>
                <a:gd name="connsiteX12" fmla="*/ 1027322 w 1230992"/>
                <a:gd name="connsiteY12" fmla="*/ 373147 h 899397"/>
                <a:gd name="connsiteX13" fmla="*/ 1137880 w 1230992"/>
                <a:gd name="connsiteY13" fmla="*/ 388120 h 899397"/>
                <a:gd name="connsiteX14" fmla="*/ 1218494 w 1230992"/>
                <a:gd name="connsiteY14" fmla="*/ 386966 h 899397"/>
                <a:gd name="connsiteX15" fmla="*/ 1225404 w 1230992"/>
                <a:gd name="connsiteY15" fmla="*/ 345507 h 899397"/>
                <a:gd name="connsiteX16" fmla="*/ 1165519 w 1230992"/>
                <a:gd name="connsiteY16" fmla="*/ 290229 h 899397"/>
                <a:gd name="connsiteX17" fmla="*/ 1059568 w 1230992"/>
                <a:gd name="connsiteY17" fmla="*/ 232647 h 899397"/>
                <a:gd name="connsiteX18" fmla="*/ 1006593 w 1230992"/>
                <a:gd name="connsiteY18" fmla="*/ 191188 h 899397"/>
                <a:gd name="connsiteX19" fmla="*/ 1015806 w 1230992"/>
                <a:gd name="connsiteY19" fmla="*/ 89844 h 899397"/>
                <a:gd name="connsiteX20" fmla="*/ 1006593 w 1230992"/>
                <a:gd name="connsiteY20" fmla="*/ 36869 h 899397"/>
                <a:gd name="connsiteX21" fmla="*/ 992773 w 1230992"/>
                <a:gd name="connsiteY21" fmla="*/ 17 h 899397"/>
                <a:gd name="connsiteX22" fmla="*/ 921372 w 1230992"/>
                <a:gd name="connsiteY22" fmla="*/ 32263 h 899397"/>
                <a:gd name="connsiteX23" fmla="*/ 886823 w 1230992"/>
                <a:gd name="connsiteY23" fmla="*/ 50688 h 899397"/>
                <a:gd name="connsiteX24" fmla="*/ 813118 w 1230992"/>
                <a:gd name="connsiteY24" fmla="*/ 59901 h 899397"/>
                <a:gd name="connsiteX25" fmla="*/ 783175 w 1230992"/>
                <a:gd name="connsiteY25" fmla="*/ 105967 h 899397"/>
                <a:gd name="connsiteX26" fmla="*/ 711774 w 1230992"/>
                <a:gd name="connsiteY26" fmla="*/ 193491 h 899397"/>
                <a:gd name="connsiteX27" fmla="*/ 681831 w 1230992"/>
                <a:gd name="connsiteY27" fmla="*/ 315565 h 899397"/>
                <a:gd name="connsiteX28" fmla="*/ 414651 w 1230992"/>
                <a:gd name="connsiteY28" fmla="*/ 313262 h 899397"/>
                <a:gd name="connsiteX29" fmla="*/ 39218 w 1230992"/>
                <a:gd name="connsiteY29" fmla="*/ 333991 h 899397"/>
                <a:gd name="connsiteX0" fmla="*/ 39218 w 1230992"/>
                <a:gd name="connsiteY0" fmla="*/ 271802 h 899397"/>
                <a:gd name="connsiteX1" fmla="*/ 13882 w 1230992"/>
                <a:gd name="connsiteY1" fmla="*/ 492917 h 899397"/>
                <a:gd name="connsiteX2" fmla="*/ 6972 w 1230992"/>
                <a:gd name="connsiteY2" fmla="*/ 690999 h 899397"/>
                <a:gd name="connsiteX3" fmla="*/ 115226 w 1230992"/>
                <a:gd name="connsiteY3" fmla="*/ 808466 h 899397"/>
                <a:gd name="connsiteX4" fmla="*/ 287972 w 1230992"/>
                <a:gd name="connsiteY4" fmla="*/ 877564 h 899397"/>
                <a:gd name="connsiteX5" fmla="*/ 465323 w 1230992"/>
                <a:gd name="connsiteY5" fmla="*/ 898293 h 899397"/>
                <a:gd name="connsiteX6" fmla="*/ 656495 w 1230992"/>
                <a:gd name="connsiteY6" fmla="*/ 849924 h 899397"/>
                <a:gd name="connsiteX7" fmla="*/ 771659 w 1230992"/>
                <a:gd name="connsiteY7" fmla="*/ 771613 h 899397"/>
                <a:gd name="connsiteX8" fmla="*/ 806208 w 1230992"/>
                <a:gd name="connsiteY8" fmla="*/ 702515 h 899397"/>
                <a:gd name="connsiteX9" fmla="*/ 776265 w 1230992"/>
                <a:gd name="connsiteY9" fmla="*/ 589654 h 899397"/>
                <a:gd name="connsiteX10" fmla="*/ 773962 w 1230992"/>
                <a:gd name="connsiteY10" fmla="*/ 469884 h 899397"/>
                <a:gd name="connsiteX11" fmla="*/ 896036 w 1230992"/>
                <a:gd name="connsiteY11" fmla="*/ 382359 h 899397"/>
                <a:gd name="connsiteX12" fmla="*/ 1027322 w 1230992"/>
                <a:gd name="connsiteY12" fmla="*/ 373147 h 899397"/>
                <a:gd name="connsiteX13" fmla="*/ 1137880 w 1230992"/>
                <a:gd name="connsiteY13" fmla="*/ 388120 h 899397"/>
                <a:gd name="connsiteX14" fmla="*/ 1218494 w 1230992"/>
                <a:gd name="connsiteY14" fmla="*/ 386966 h 899397"/>
                <a:gd name="connsiteX15" fmla="*/ 1225404 w 1230992"/>
                <a:gd name="connsiteY15" fmla="*/ 345507 h 899397"/>
                <a:gd name="connsiteX16" fmla="*/ 1165519 w 1230992"/>
                <a:gd name="connsiteY16" fmla="*/ 290229 h 899397"/>
                <a:gd name="connsiteX17" fmla="*/ 1059568 w 1230992"/>
                <a:gd name="connsiteY17" fmla="*/ 232647 h 899397"/>
                <a:gd name="connsiteX18" fmla="*/ 1006593 w 1230992"/>
                <a:gd name="connsiteY18" fmla="*/ 191188 h 899397"/>
                <a:gd name="connsiteX19" fmla="*/ 1015806 w 1230992"/>
                <a:gd name="connsiteY19" fmla="*/ 89844 h 899397"/>
                <a:gd name="connsiteX20" fmla="*/ 1006593 w 1230992"/>
                <a:gd name="connsiteY20" fmla="*/ 36869 h 899397"/>
                <a:gd name="connsiteX21" fmla="*/ 992773 w 1230992"/>
                <a:gd name="connsiteY21" fmla="*/ 17 h 899397"/>
                <a:gd name="connsiteX22" fmla="*/ 921372 w 1230992"/>
                <a:gd name="connsiteY22" fmla="*/ 32263 h 899397"/>
                <a:gd name="connsiteX23" fmla="*/ 886823 w 1230992"/>
                <a:gd name="connsiteY23" fmla="*/ 50688 h 899397"/>
                <a:gd name="connsiteX24" fmla="*/ 813118 w 1230992"/>
                <a:gd name="connsiteY24" fmla="*/ 59901 h 899397"/>
                <a:gd name="connsiteX25" fmla="*/ 783175 w 1230992"/>
                <a:gd name="connsiteY25" fmla="*/ 105967 h 899397"/>
                <a:gd name="connsiteX26" fmla="*/ 711774 w 1230992"/>
                <a:gd name="connsiteY26" fmla="*/ 193491 h 899397"/>
                <a:gd name="connsiteX27" fmla="*/ 681831 w 1230992"/>
                <a:gd name="connsiteY27" fmla="*/ 315565 h 899397"/>
                <a:gd name="connsiteX28" fmla="*/ 414651 w 1230992"/>
                <a:gd name="connsiteY28" fmla="*/ 313262 h 899397"/>
                <a:gd name="connsiteX29" fmla="*/ 39218 w 1230992"/>
                <a:gd name="connsiteY29" fmla="*/ 271802 h 899397"/>
                <a:gd name="connsiteX0" fmla="*/ 39218 w 1230992"/>
                <a:gd name="connsiteY0" fmla="*/ 271802 h 899397"/>
                <a:gd name="connsiteX1" fmla="*/ 13882 w 1230992"/>
                <a:gd name="connsiteY1" fmla="*/ 492917 h 899397"/>
                <a:gd name="connsiteX2" fmla="*/ 6972 w 1230992"/>
                <a:gd name="connsiteY2" fmla="*/ 690999 h 899397"/>
                <a:gd name="connsiteX3" fmla="*/ 115226 w 1230992"/>
                <a:gd name="connsiteY3" fmla="*/ 808466 h 899397"/>
                <a:gd name="connsiteX4" fmla="*/ 287972 w 1230992"/>
                <a:gd name="connsiteY4" fmla="*/ 877564 h 899397"/>
                <a:gd name="connsiteX5" fmla="*/ 465323 w 1230992"/>
                <a:gd name="connsiteY5" fmla="*/ 898293 h 899397"/>
                <a:gd name="connsiteX6" fmla="*/ 656495 w 1230992"/>
                <a:gd name="connsiteY6" fmla="*/ 849924 h 899397"/>
                <a:gd name="connsiteX7" fmla="*/ 771659 w 1230992"/>
                <a:gd name="connsiteY7" fmla="*/ 771613 h 899397"/>
                <a:gd name="connsiteX8" fmla="*/ 806208 w 1230992"/>
                <a:gd name="connsiteY8" fmla="*/ 702515 h 899397"/>
                <a:gd name="connsiteX9" fmla="*/ 776265 w 1230992"/>
                <a:gd name="connsiteY9" fmla="*/ 589654 h 899397"/>
                <a:gd name="connsiteX10" fmla="*/ 773962 w 1230992"/>
                <a:gd name="connsiteY10" fmla="*/ 469884 h 899397"/>
                <a:gd name="connsiteX11" fmla="*/ 896036 w 1230992"/>
                <a:gd name="connsiteY11" fmla="*/ 382359 h 899397"/>
                <a:gd name="connsiteX12" fmla="*/ 1027322 w 1230992"/>
                <a:gd name="connsiteY12" fmla="*/ 373147 h 899397"/>
                <a:gd name="connsiteX13" fmla="*/ 1137880 w 1230992"/>
                <a:gd name="connsiteY13" fmla="*/ 388120 h 899397"/>
                <a:gd name="connsiteX14" fmla="*/ 1218494 w 1230992"/>
                <a:gd name="connsiteY14" fmla="*/ 386966 h 899397"/>
                <a:gd name="connsiteX15" fmla="*/ 1225404 w 1230992"/>
                <a:gd name="connsiteY15" fmla="*/ 345507 h 899397"/>
                <a:gd name="connsiteX16" fmla="*/ 1165519 w 1230992"/>
                <a:gd name="connsiteY16" fmla="*/ 290229 h 899397"/>
                <a:gd name="connsiteX17" fmla="*/ 1059568 w 1230992"/>
                <a:gd name="connsiteY17" fmla="*/ 232647 h 899397"/>
                <a:gd name="connsiteX18" fmla="*/ 1006593 w 1230992"/>
                <a:gd name="connsiteY18" fmla="*/ 191188 h 899397"/>
                <a:gd name="connsiteX19" fmla="*/ 1015806 w 1230992"/>
                <a:gd name="connsiteY19" fmla="*/ 89844 h 899397"/>
                <a:gd name="connsiteX20" fmla="*/ 1006593 w 1230992"/>
                <a:gd name="connsiteY20" fmla="*/ 36869 h 899397"/>
                <a:gd name="connsiteX21" fmla="*/ 992773 w 1230992"/>
                <a:gd name="connsiteY21" fmla="*/ 17 h 899397"/>
                <a:gd name="connsiteX22" fmla="*/ 921372 w 1230992"/>
                <a:gd name="connsiteY22" fmla="*/ 32263 h 899397"/>
                <a:gd name="connsiteX23" fmla="*/ 886823 w 1230992"/>
                <a:gd name="connsiteY23" fmla="*/ 50688 h 899397"/>
                <a:gd name="connsiteX24" fmla="*/ 813118 w 1230992"/>
                <a:gd name="connsiteY24" fmla="*/ 59901 h 899397"/>
                <a:gd name="connsiteX25" fmla="*/ 783175 w 1230992"/>
                <a:gd name="connsiteY25" fmla="*/ 105967 h 899397"/>
                <a:gd name="connsiteX26" fmla="*/ 711774 w 1230992"/>
                <a:gd name="connsiteY26" fmla="*/ 193491 h 899397"/>
                <a:gd name="connsiteX27" fmla="*/ 681831 w 1230992"/>
                <a:gd name="connsiteY27" fmla="*/ 315565 h 899397"/>
                <a:gd name="connsiteX28" fmla="*/ 414651 w 1230992"/>
                <a:gd name="connsiteY28" fmla="*/ 313262 h 899397"/>
                <a:gd name="connsiteX29" fmla="*/ 39218 w 1230992"/>
                <a:gd name="connsiteY29" fmla="*/ 271802 h 899397"/>
                <a:gd name="connsiteX0" fmla="*/ 37492 w 1229266"/>
                <a:gd name="connsiteY0" fmla="*/ 271802 h 899397"/>
                <a:gd name="connsiteX1" fmla="*/ 19066 w 1229266"/>
                <a:gd name="connsiteY1" fmla="*/ 509040 h 899397"/>
                <a:gd name="connsiteX2" fmla="*/ 5246 w 1229266"/>
                <a:gd name="connsiteY2" fmla="*/ 690999 h 899397"/>
                <a:gd name="connsiteX3" fmla="*/ 113500 w 1229266"/>
                <a:gd name="connsiteY3" fmla="*/ 808466 h 899397"/>
                <a:gd name="connsiteX4" fmla="*/ 286246 w 1229266"/>
                <a:gd name="connsiteY4" fmla="*/ 877564 h 899397"/>
                <a:gd name="connsiteX5" fmla="*/ 463597 w 1229266"/>
                <a:gd name="connsiteY5" fmla="*/ 898293 h 899397"/>
                <a:gd name="connsiteX6" fmla="*/ 654769 w 1229266"/>
                <a:gd name="connsiteY6" fmla="*/ 849924 h 899397"/>
                <a:gd name="connsiteX7" fmla="*/ 769933 w 1229266"/>
                <a:gd name="connsiteY7" fmla="*/ 771613 h 899397"/>
                <a:gd name="connsiteX8" fmla="*/ 804482 w 1229266"/>
                <a:gd name="connsiteY8" fmla="*/ 702515 h 899397"/>
                <a:gd name="connsiteX9" fmla="*/ 774539 w 1229266"/>
                <a:gd name="connsiteY9" fmla="*/ 589654 h 899397"/>
                <a:gd name="connsiteX10" fmla="*/ 772236 w 1229266"/>
                <a:gd name="connsiteY10" fmla="*/ 469884 h 899397"/>
                <a:gd name="connsiteX11" fmla="*/ 894310 w 1229266"/>
                <a:gd name="connsiteY11" fmla="*/ 382359 h 899397"/>
                <a:gd name="connsiteX12" fmla="*/ 1025596 w 1229266"/>
                <a:gd name="connsiteY12" fmla="*/ 373147 h 899397"/>
                <a:gd name="connsiteX13" fmla="*/ 1136154 w 1229266"/>
                <a:gd name="connsiteY13" fmla="*/ 388120 h 899397"/>
                <a:gd name="connsiteX14" fmla="*/ 1216768 w 1229266"/>
                <a:gd name="connsiteY14" fmla="*/ 386966 h 899397"/>
                <a:gd name="connsiteX15" fmla="*/ 1223678 w 1229266"/>
                <a:gd name="connsiteY15" fmla="*/ 345507 h 899397"/>
                <a:gd name="connsiteX16" fmla="*/ 1163793 w 1229266"/>
                <a:gd name="connsiteY16" fmla="*/ 290229 h 899397"/>
                <a:gd name="connsiteX17" fmla="*/ 1057842 w 1229266"/>
                <a:gd name="connsiteY17" fmla="*/ 232647 h 899397"/>
                <a:gd name="connsiteX18" fmla="*/ 1004867 w 1229266"/>
                <a:gd name="connsiteY18" fmla="*/ 191188 h 899397"/>
                <a:gd name="connsiteX19" fmla="*/ 1014080 w 1229266"/>
                <a:gd name="connsiteY19" fmla="*/ 89844 h 899397"/>
                <a:gd name="connsiteX20" fmla="*/ 1004867 w 1229266"/>
                <a:gd name="connsiteY20" fmla="*/ 36869 h 899397"/>
                <a:gd name="connsiteX21" fmla="*/ 991047 w 1229266"/>
                <a:gd name="connsiteY21" fmla="*/ 17 h 899397"/>
                <a:gd name="connsiteX22" fmla="*/ 919646 w 1229266"/>
                <a:gd name="connsiteY22" fmla="*/ 32263 h 899397"/>
                <a:gd name="connsiteX23" fmla="*/ 885097 w 1229266"/>
                <a:gd name="connsiteY23" fmla="*/ 50688 h 899397"/>
                <a:gd name="connsiteX24" fmla="*/ 811392 w 1229266"/>
                <a:gd name="connsiteY24" fmla="*/ 59901 h 899397"/>
                <a:gd name="connsiteX25" fmla="*/ 781449 w 1229266"/>
                <a:gd name="connsiteY25" fmla="*/ 105967 h 899397"/>
                <a:gd name="connsiteX26" fmla="*/ 710048 w 1229266"/>
                <a:gd name="connsiteY26" fmla="*/ 193491 h 899397"/>
                <a:gd name="connsiteX27" fmla="*/ 680105 w 1229266"/>
                <a:gd name="connsiteY27" fmla="*/ 315565 h 899397"/>
                <a:gd name="connsiteX28" fmla="*/ 412925 w 1229266"/>
                <a:gd name="connsiteY28" fmla="*/ 313262 h 899397"/>
                <a:gd name="connsiteX29" fmla="*/ 37492 w 1229266"/>
                <a:gd name="connsiteY29" fmla="*/ 271802 h 899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229266" h="899397">
                  <a:moveTo>
                    <a:pt x="37492" y="271802"/>
                  </a:moveTo>
                  <a:cubicBezTo>
                    <a:pt x="-28151" y="304432"/>
                    <a:pt x="24440" y="439174"/>
                    <a:pt x="19066" y="509040"/>
                  </a:cubicBezTo>
                  <a:cubicBezTo>
                    <a:pt x="13692" y="578906"/>
                    <a:pt x="-10493" y="641095"/>
                    <a:pt x="5246" y="690999"/>
                  </a:cubicBezTo>
                  <a:cubicBezTo>
                    <a:pt x="20985" y="740903"/>
                    <a:pt x="66667" y="777372"/>
                    <a:pt x="113500" y="808466"/>
                  </a:cubicBezTo>
                  <a:cubicBezTo>
                    <a:pt x="160333" y="839560"/>
                    <a:pt x="227897" y="862593"/>
                    <a:pt x="286246" y="877564"/>
                  </a:cubicBezTo>
                  <a:cubicBezTo>
                    <a:pt x="344595" y="892535"/>
                    <a:pt x="402177" y="902900"/>
                    <a:pt x="463597" y="898293"/>
                  </a:cubicBezTo>
                  <a:cubicBezTo>
                    <a:pt x="525017" y="893686"/>
                    <a:pt x="603713" y="871037"/>
                    <a:pt x="654769" y="849924"/>
                  </a:cubicBezTo>
                  <a:cubicBezTo>
                    <a:pt x="705825" y="828811"/>
                    <a:pt x="744981" y="796181"/>
                    <a:pt x="769933" y="771613"/>
                  </a:cubicBezTo>
                  <a:cubicBezTo>
                    <a:pt x="794885" y="747045"/>
                    <a:pt x="803714" y="732841"/>
                    <a:pt x="804482" y="702515"/>
                  </a:cubicBezTo>
                  <a:cubicBezTo>
                    <a:pt x="805250" y="672189"/>
                    <a:pt x="779913" y="628426"/>
                    <a:pt x="774539" y="589654"/>
                  </a:cubicBezTo>
                  <a:cubicBezTo>
                    <a:pt x="769165" y="550882"/>
                    <a:pt x="752274" y="504433"/>
                    <a:pt x="772236" y="469884"/>
                  </a:cubicBezTo>
                  <a:cubicBezTo>
                    <a:pt x="792198" y="435335"/>
                    <a:pt x="833657" y="403088"/>
                    <a:pt x="894310" y="382359"/>
                  </a:cubicBezTo>
                  <a:cubicBezTo>
                    <a:pt x="954963" y="361630"/>
                    <a:pt x="985289" y="372187"/>
                    <a:pt x="1025596" y="373147"/>
                  </a:cubicBezTo>
                  <a:cubicBezTo>
                    <a:pt x="1065903" y="374107"/>
                    <a:pt x="1104292" y="387736"/>
                    <a:pt x="1136154" y="388120"/>
                  </a:cubicBezTo>
                  <a:cubicBezTo>
                    <a:pt x="1168016" y="388504"/>
                    <a:pt x="1202181" y="394068"/>
                    <a:pt x="1216768" y="386966"/>
                  </a:cubicBezTo>
                  <a:cubicBezTo>
                    <a:pt x="1231355" y="379864"/>
                    <a:pt x="1232507" y="361630"/>
                    <a:pt x="1223678" y="345507"/>
                  </a:cubicBezTo>
                  <a:cubicBezTo>
                    <a:pt x="1214849" y="329384"/>
                    <a:pt x="1191432" y="309039"/>
                    <a:pt x="1163793" y="290229"/>
                  </a:cubicBezTo>
                  <a:cubicBezTo>
                    <a:pt x="1136154" y="271419"/>
                    <a:pt x="1084330" y="249154"/>
                    <a:pt x="1057842" y="232647"/>
                  </a:cubicBezTo>
                  <a:cubicBezTo>
                    <a:pt x="1031354" y="216140"/>
                    <a:pt x="1012161" y="214989"/>
                    <a:pt x="1004867" y="191188"/>
                  </a:cubicBezTo>
                  <a:cubicBezTo>
                    <a:pt x="997573" y="167387"/>
                    <a:pt x="1014080" y="115564"/>
                    <a:pt x="1014080" y="89844"/>
                  </a:cubicBezTo>
                  <a:cubicBezTo>
                    <a:pt x="1014080" y="64124"/>
                    <a:pt x="1008706" y="51840"/>
                    <a:pt x="1004867" y="36869"/>
                  </a:cubicBezTo>
                  <a:cubicBezTo>
                    <a:pt x="1001028" y="21898"/>
                    <a:pt x="1005250" y="785"/>
                    <a:pt x="991047" y="17"/>
                  </a:cubicBezTo>
                  <a:cubicBezTo>
                    <a:pt x="976844" y="-751"/>
                    <a:pt x="937304" y="23818"/>
                    <a:pt x="919646" y="32263"/>
                  </a:cubicBezTo>
                  <a:cubicBezTo>
                    <a:pt x="901988" y="40708"/>
                    <a:pt x="903139" y="46082"/>
                    <a:pt x="885097" y="50688"/>
                  </a:cubicBezTo>
                  <a:cubicBezTo>
                    <a:pt x="867055" y="55294"/>
                    <a:pt x="828667" y="50688"/>
                    <a:pt x="811392" y="59901"/>
                  </a:cubicBezTo>
                  <a:cubicBezTo>
                    <a:pt x="794117" y="69114"/>
                    <a:pt x="798340" y="83702"/>
                    <a:pt x="781449" y="105967"/>
                  </a:cubicBezTo>
                  <a:cubicBezTo>
                    <a:pt x="764558" y="128232"/>
                    <a:pt x="726939" y="158558"/>
                    <a:pt x="710048" y="193491"/>
                  </a:cubicBezTo>
                  <a:cubicBezTo>
                    <a:pt x="693157" y="228424"/>
                    <a:pt x="729626" y="295603"/>
                    <a:pt x="680105" y="315565"/>
                  </a:cubicBezTo>
                  <a:cubicBezTo>
                    <a:pt x="630585" y="335527"/>
                    <a:pt x="520027" y="320556"/>
                    <a:pt x="412925" y="313262"/>
                  </a:cubicBezTo>
                  <a:cubicBezTo>
                    <a:pt x="305823" y="305968"/>
                    <a:pt x="103135" y="239172"/>
                    <a:pt x="37492" y="271802"/>
                  </a:cubicBezTo>
                  <a:close/>
                </a:path>
              </a:pathLst>
            </a:custGeom>
            <a:gradFill flip="none" rotWithShape="1">
              <a:gsLst>
                <a:gs pos="0">
                  <a:srgbClr val="FFFF99">
                    <a:shade val="30000"/>
                    <a:satMod val="115000"/>
                  </a:srgbClr>
                </a:gs>
                <a:gs pos="50000">
                  <a:srgbClr val="FFFF99">
                    <a:shade val="67500"/>
                    <a:satMod val="115000"/>
                  </a:srgbClr>
                </a:gs>
                <a:gs pos="100000">
                  <a:srgbClr val="FFFF99">
                    <a:shade val="100000"/>
                    <a:satMod val="115000"/>
                  </a:srgbClr>
                </a:gs>
              </a:gsLst>
              <a:lin ang="0" scaled="1"/>
              <a:tileRect/>
            </a:gradFill>
            <a:ln w="9525">
              <a:solidFill>
                <a:schemeClr val="bg1"/>
              </a:solid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a:ea typeface="+mn-ea"/>
                <a:cs typeface="+mn-cs"/>
              </a:endParaRPr>
            </a:p>
          </p:txBody>
        </p:sp>
        <p:sp>
          <p:nvSpPr>
            <p:cNvPr id="9" name="Freeform: Shape 8">
              <a:extLst>
                <a:ext uri="{FF2B5EF4-FFF2-40B4-BE49-F238E27FC236}">
                  <a16:creationId xmlns:a16="http://schemas.microsoft.com/office/drawing/2014/main" id="{F936273C-332B-4D94-B590-BE19364091DE}"/>
                </a:ext>
              </a:extLst>
            </p:cNvPr>
            <p:cNvSpPr/>
            <p:nvPr/>
          </p:nvSpPr>
          <p:spPr>
            <a:xfrm>
              <a:off x="2393445" y="5268686"/>
              <a:ext cx="770669" cy="568103"/>
            </a:xfrm>
            <a:custGeom>
              <a:avLst/>
              <a:gdLst>
                <a:gd name="connsiteX0" fmla="*/ 476692 w 779221"/>
                <a:gd name="connsiteY0" fmla="*/ 174193 h 579974"/>
                <a:gd name="connsiteX1" fmla="*/ 398380 w 779221"/>
                <a:gd name="connsiteY1" fmla="*/ 77455 h 579974"/>
                <a:gd name="connsiteX2" fmla="*/ 294733 w 779221"/>
                <a:gd name="connsiteY2" fmla="*/ 8357 h 579974"/>
                <a:gd name="connsiteX3" fmla="*/ 186479 w 779221"/>
                <a:gd name="connsiteY3" fmla="*/ 10660 h 579974"/>
                <a:gd name="connsiteX4" fmla="*/ 69012 w 779221"/>
                <a:gd name="connsiteY4" fmla="*/ 93578 h 579974"/>
                <a:gd name="connsiteX5" fmla="*/ 4520 w 779221"/>
                <a:gd name="connsiteY5" fmla="*/ 215652 h 579974"/>
                <a:gd name="connsiteX6" fmla="*/ 39070 w 779221"/>
                <a:gd name="connsiteY6" fmla="*/ 397610 h 579974"/>
                <a:gd name="connsiteX7" fmla="*/ 306249 w 779221"/>
                <a:gd name="connsiteY7" fmla="*/ 572659 h 579974"/>
                <a:gd name="connsiteX8" fmla="*/ 607978 w 779221"/>
                <a:gd name="connsiteY8" fmla="*/ 521987 h 579974"/>
                <a:gd name="connsiteX9" fmla="*/ 773814 w 779221"/>
                <a:gd name="connsiteY9" fmla="*/ 296266 h 579974"/>
                <a:gd name="connsiteX10" fmla="*/ 725445 w 779221"/>
                <a:gd name="connsiteY10" fmla="*/ 185709 h 579974"/>
                <a:gd name="connsiteX11" fmla="*/ 591855 w 779221"/>
                <a:gd name="connsiteY11" fmla="*/ 174193 h 579974"/>
                <a:gd name="connsiteX12" fmla="*/ 476692 w 779221"/>
                <a:gd name="connsiteY12" fmla="*/ 174193 h 579974"/>
                <a:gd name="connsiteX0" fmla="*/ 488209 w 779221"/>
                <a:gd name="connsiteY0" fmla="*/ 153463 h 579974"/>
                <a:gd name="connsiteX1" fmla="*/ 398380 w 779221"/>
                <a:gd name="connsiteY1" fmla="*/ 77455 h 579974"/>
                <a:gd name="connsiteX2" fmla="*/ 294733 w 779221"/>
                <a:gd name="connsiteY2" fmla="*/ 8357 h 579974"/>
                <a:gd name="connsiteX3" fmla="*/ 186479 w 779221"/>
                <a:gd name="connsiteY3" fmla="*/ 10660 h 579974"/>
                <a:gd name="connsiteX4" fmla="*/ 69012 w 779221"/>
                <a:gd name="connsiteY4" fmla="*/ 93578 h 579974"/>
                <a:gd name="connsiteX5" fmla="*/ 4520 w 779221"/>
                <a:gd name="connsiteY5" fmla="*/ 215652 h 579974"/>
                <a:gd name="connsiteX6" fmla="*/ 39070 w 779221"/>
                <a:gd name="connsiteY6" fmla="*/ 397610 h 579974"/>
                <a:gd name="connsiteX7" fmla="*/ 306249 w 779221"/>
                <a:gd name="connsiteY7" fmla="*/ 572659 h 579974"/>
                <a:gd name="connsiteX8" fmla="*/ 607978 w 779221"/>
                <a:gd name="connsiteY8" fmla="*/ 521987 h 579974"/>
                <a:gd name="connsiteX9" fmla="*/ 773814 w 779221"/>
                <a:gd name="connsiteY9" fmla="*/ 296266 h 579974"/>
                <a:gd name="connsiteX10" fmla="*/ 725445 w 779221"/>
                <a:gd name="connsiteY10" fmla="*/ 185709 h 579974"/>
                <a:gd name="connsiteX11" fmla="*/ 591855 w 779221"/>
                <a:gd name="connsiteY11" fmla="*/ 174193 h 579974"/>
                <a:gd name="connsiteX12" fmla="*/ 488209 w 779221"/>
                <a:gd name="connsiteY12" fmla="*/ 153463 h 579974"/>
                <a:gd name="connsiteX0" fmla="*/ 488209 w 779221"/>
                <a:gd name="connsiteY0" fmla="*/ 153463 h 579974"/>
                <a:gd name="connsiteX1" fmla="*/ 398380 w 779221"/>
                <a:gd name="connsiteY1" fmla="*/ 77455 h 579974"/>
                <a:gd name="connsiteX2" fmla="*/ 294733 w 779221"/>
                <a:gd name="connsiteY2" fmla="*/ 8357 h 579974"/>
                <a:gd name="connsiteX3" fmla="*/ 186479 w 779221"/>
                <a:gd name="connsiteY3" fmla="*/ 10660 h 579974"/>
                <a:gd name="connsiteX4" fmla="*/ 69012 w 779221"/>
                <a:gd name="connsiteY4" fmla="*/ 93578 h 579974"/>
                <a:gd name="connsiteX5" fmla="*/ 4520 w 779221"/>
                <a:gd name="connsiteY5" fmla="*/ 215652 h 579974"/>
                <a:gd name="connsiteX6" fmla="*/ 39070 w 779221"/>
                <a:gd name="connsiteY6" fmla="*/ 397610 h 579974"/>
                <a:gd name="connsiteX7" fmla="*/ 306249 w 779221"/>
                <a:gd name="connsiteY7" fmla="*/ 572659 h 579974"/>
                <a:gd name="connsiteX8" fmla="*/ 607978 w 779221"/>
                <a:gd name="connsiteY8" fmla="*/ 521987 h 579974"/>
                <a:gd name="connsiteX9" fmla="*/ 773814 w 779221"/>
                <a:gd name="connsiteY9" fmla="*/ 296266 h 579974"/>
                <a:gd name="connsiteX10" fmla="*/ 725445 w 779221"/>
                <a:gd name="connsiteY10" fmla="*/ 185709 h 579974"/>
                <a:gd name="connsiteX11" fmla="*/ 619494 w 779221"/>
                <a:gd name="connsiteY11" fmla="*/ 174193 h 579974"/>
                <a:gd name="connsiteX12" fmla="*/ 488209 w 779221"/>
                <a:gd name="connsiteY12" fmla="*/ 153463 h 579974"/>
                <a:gd name="connsiteX0" fmla="*/ 484477 w 775489"/>
                <a:gd name="connsiteY0" fmla="*/ 153463 h 573974"/>
                <a:gd name="connsiteX1" fmla="*/ 394648 w 775489"/>
                <a:gd name="connsiteY1" fmla="*/ 77455 h 573974"/>
                <a:gd name="connsiteX2" fmla="*/ 291001 w 775489"/>
                <a:gd name="connsiteY2" fmla="*/ 8357 h 573974"/>
                <a:gd name="connsiteX3" fmla="*/ 182747 w 775489"/>
                <a:gd name="connsiteY3" fmla="*/ 10660 h 573974"/>
                <a:gd name="connsiteX4" fmla="*/ 65280 w 775489"/>
                <a:gd name="connsiteY4" fmla="*/ 93578 h 573974"/>
                <a:gd name="connsiteX5" fmla="*/ 788 w 775489"/>
                <a:gd name="connsiteY5" fmla="*/ 215652 h 573974"/>
                <a:gd name="connsiteX6" fmla="*/ 35338 w 775489"/>
                <a:gd name="connsiteY6" fmla="*/ 397610 h 573974"/>
                <a:gd name="connsiteX7" fmla="*/ 120559 w 775489"/>
                <a:gd name="connsiteY7" fmla="*/ 489741 h 573974"/>
                <a:gd name="connsiteX8" fmla="*/ 302517 w 775489"/>
                <a:gd name="connsiteY8" fmla="*/ 572659 h 573974"/>
                <a:gd name="connsiteX9" fmla="*/ 604246 w 775489"/>
                <a:gd name="connsiteY9" fmla="*/ 521987 h 573974"/>
                <a:gd name="connsiteX10" fmla="*/ 770082 w 775489"/>
                <a:gd name="connsiteY10" fmla="*/ 296266 h 573974"/>
                <a:gd name="connsiteX11" fmla="*/ 721713 w 775489"/>
                <a:gd name="connsiteY11" fmla="*/ 185709 h 573974"/>
                <a:gd name="connsiteX12" fmla="*/ 615762 w 775489"/>
                <a:gd name="connsiteY12" fmla="*/ 174193 h 573974"/>
                <a:gd name="connsiteX13" fmla="*/ 484477 w 775489"/>
                <a:gd name="connsiteY13" fmla="*/ 153463 h 573974"/>
                <a:gd name="connsiteX0" fmla="*/ 484477 w 775489"/>
                <a:gd name="connsiteY0" fmla="*/ 153170 h 573681"/>
                <a:gd name="connsiteX1" fmla="*/ 380828 w 775489"/>
                <a:gd name="connsiteY1" fmla="*/ 72556 h 573681"/>
                <a:gd name="connsiteX2" fmla="*/ 291001 w 775489"/>
                <a:gd name="connsiteY2" fmla="*/ 8064 h 573681"/>
                <a:gd name="connsiteX3" fmla="*/ 182747 w 775489"/>
                <a:gd name="connsiteY3" fmla="*/ 10367 h 573681"/>
                <a:gd name="connsiteX4" fmla="*/ 65280 w 775489"/>
                <a:gd name="connsiteY4" fmla="*/ 93285 h 573681"/>
                <a:gd name="connsiteX5" fmla="*/ 788 w 775489"/>
                <a:gd name="connsiteY5" fmla="*/ 215359 h 573681"/>
                <a:gd name="connsiteX6" fmla="*/ 35338 w 775489"/>
                <a:gd name="connsiteY6" fmla="*/ 397317 h 573681"/>
                <a:gd name="connsiteX7" fmla="*/ 120559 w 775489"/>
                <a:gd name="connsiteY7" fmla="*/ 489448 h 573681"/>
                <a:gd name="connsiteX8" fmla="*/ 302517 w 775489"/>
                <a:gd name="connsiteY8" fmla="*/ 572366 h 573681"/>
                <a:gd name="connsiteX9" fmla="*/ 604246 w 775489"/>
                <a:gd name="connsiteY9" fmla="*/ 521694 h 573681"/>
                <a:gd name="connsiteX10" fmla="*/ 770082 w 775489"/>
                <a:gd name="connsiteY10" fmla="*/ 295973 h 573681"/>
                <a:gd name="connsiteX11" fmla="*/ 721713 w 775489"/>
                <a:gd name="connsiteY11" fmla="*/ 185416 h 573681"/>
                <a:gd name="connsiteX12" fmla="*/ 615762 w 775489"/>
                <a:gd name="connsiteY12" fmla="*/ 173900 h 573681"/>
                <a:gd name="connsiteX13" fmla="*/ 484477 w 775489"/>
                <a:gd name="connsiteY13" fmla="*/ 153170 h 573681"/>
                <a:gd name="connsiteX0" fmla="*/ 472961 w 775489"/>
                <a:gd name="connsiteY0" fmla="*/ 153170 h 573681"/>
                <a:gd name="connsiteX1" fmla="*/ 380828 w 775489"/>
                <a:gd name="connsiteY1" fmla="*/ 72556 h 573681"/>
                <a:gd name="connsiteX2" fmla="*/ 291001 w 775489"/>
                <a:gd name="connsiteY2" fmla="*/ 8064 h 573681"/>
                <a:gd name="connsiteX3" fmla="*/ 182747 w 775489"/>
                <a:gd name="connsiteY3" fmla="*/ 10367 h 573681"/>
                <a:gd name="connsiteX4" fmla="*/ 65280 w 775489"/>
                <a:gd name="connsiteY4" fmla="*/ 93285 h 573681"/>
                <a:gd name="connsiteX5" fmla="*/ 788 w 775489"/>
                <a:gd name="connsiteY5" fmla="*/ 215359 h 573681"/>
                <a:gd name="connsiteX6" fmla="*/ 35338 w 775489"/>
                <a:gd name="connsiteY6" fmla="*/ 397317 h 573681"/>
                <a:gd name="connsiteX7" fmla="*/ 120559 w 775489"/>
                <a:gd name="connsiteY7" fmla="*/ 489448 h 573681"/>
                <a:gd name="connsiteX8" fmla="*/ 302517 w 775489"/>
                <a:gd name="connsiteY8" fmla="*/ 572366 h 573681"/>
                <a:gd name="connsiteX9" fmla="*/ 604246 w 775489"/>
                <a:gd name="connsiteY9" fmla="*/ 521694 h 573681"/>
                <a:gd name="connsiteX10" fmla="*/ 770082 w 775489"/>
                <a:gd name="connsiteY10" fmla="*/ 295973 h 573681"/>
                <a:gd name="connsiteX11" fmla="*/ 721713 w 775489"/>
                <a:gd name="connsiteY11" fmla="*/ 185416 h 573681"/>
                <a:gd name="connsiteX12" fmla="*/ 615762 w 775489"/>
                <a:gd name="connsiteY12" fmla="*/ 173900 h 573681"/>
                <a:gd name="connsiteX13" fmla="*/ 472961 w 775489"/>
                <a:gd name="connsiteY13" fmla="*/ 153170 h 573681"/>
                <a:gd name="connsiteX0" fmla="*/ 472961 w 775489"/>
                <a:gd name="connsiteY0" fmla="*/ 153170 h 573681"/>
                <a:gd name="connsiteX1" fmla="*/ 380828 w 775489"/>
                <a:gd name="connsiteY1" fmla="*/ 72556 h 573681"/>
                <a:gd name="connsiteX2" fmla="*/ 291001 w 775489"/>
                <a:gd name="connsiteY2" fmla="*/ 8064 h 573681"/>
                <a:gd name="connsiteX3" fmla="*/ 182747 w 775489"/>
                <a:gd name="connsiteY3" fmla="*/ 10367 h 573681"/>
                <a:gd name="connsiteX4" fmla="*/ 65280 w 775489"/>
                <a:gd name="connsiteY4" fmla="*/ 93285 h 573681"/>
                <a:gd name="connsiteX5" fmla="*/ 788 w 775489"/>
                <a:gd name="connsiteY5" fmla="*/ 215359 h 573681"/>
                <a:gd name="connsiteX6" fmla="*/ 35338 w 775489"/>
                <a:gd name="connsiteY6" fmla="*/ 397317 h 573681"/>
                <a:gd name="connsiteX7" fmla="*/ 120559 w 775489"/>
                <a:gd name="connsiteY7" fmla="*/ 489448 h 573681"/>
                <a:gd name="connsiteX8" fmla="*/ 302517 w 775489"/>
                <a:gd name="connsiteY8" fmla="*/ 572366 h 573681"/>
                <a:gd name="connsiteX9" fmla="*/ 604246 w 775489"/>
                <a:gd name="connsiteY9" fmla="*/ 521694 h 573681"/>
                <a:gd name="connsiteX10" fmla="*/ 770082 w 775489"/>
                <a:gd name="connsiteY10" fmla="*/ 295973 h 573681"/>
                <a:gd name="connsiteX11" fmla="*/ 721713 w 775489"/>
                <a:gd name="connsiteY11" fmla="*/ 185416 h 573681"/>
                <a:gd name="connsiteX12" fmla="*/ 611155 w 775489"/>
                <a:gd name="connsiteY12" fmla="*/ 178507 h 573681"/>
                <a:gd name="connsiteX13" fmla="*/ 472961 w 775489"/>
                <a:gd name="connsiteY13" fmla="*/ 153170 h 573681"/>
                <a:gd name="connsiteX0" fmla="*/ 474356 w 776884"/>
                <a:gd name="connsiteY0" fmla="*/ 153170 h 573681"/>
                <a:gd name="connsiteX1" fmla="*/ 382223 w 776884"/>
                <a:gd name="connsiteY1" fmla="*/ 72556 h 573681"/>
                <a:gd name="connsiteX2" fmla="*/ 292396 w 776884"/>
                <a:gd name="connsiteY2" fmla="*/ 8064 h 573681"/>
                <a:gd name="connsiteX3" fmla="*/ 184142 w 776884"/>
                <a:gd name="connsiteY3" fmla="*/ 10367 h 573681"/>
                <a:gd name="connsiteX4" fmla="*/ 66675 w 776884"/>
                <a:gd name="connsiteY4" fmla="*/ 93285 h 573681"/>
                <a:gd name="connsiteX5" fmla="*/ 2183 w 776884"/>
                <a:gd name="connsiteY5" fmla="*/ 215359 h 573681"/>
                <a:gd name="connsiteX6" fmla="*/ 25216 w 776884"/>
                <a:gd name="connsiteY6" fmla="*/ 374285 h 573681"/>
                <a:gd name="connsiteX7" fmla="*/ 121954 w 776884"/>
                <a:gd name="connsiteY7" fmla="*/ 489448 h 573681"/>
                <a:gd name="connsiteX8" fmla="*/ 303912 w 776884"/>
                <a:gd name="connsiteY8" fmla="*/ 572366 h 573681"/>
                <a:gd name="connsiteX9" fmla="*/ 605641 w 776884"/>
                <a:gd name="connsiteY9" fmla="*/ 521694 h 573681"/>
                <a:gd name="connsiteX10" fmla="*/ 771477 w 776884"/>
                <a:gd name="connsiteY10" fmla="*/ 295973 h 573681"/>
                <a:gd name="connsiteX11" fmla="*/ 723108 w 776884"/>
                <a:gd name="connsiteY11" fmla="*/ 185416 h 573681"/>
                <a:gd name="connsiteX12" fmla="*/ 612550 w 776884"/>
                <a:gd name="connsiteY12" fmla="*/ 178507 h 573681"/>
                <a:gd name="connsiteX13" fmla="*/ 474356 w 776884"/>
                <a:gd name="connsiteY13" fmla="*/ 153170 h 573681"/>
                <a:gd name="connsiteX0" fmla="*/ 474892 w 777420"/>
                <a:gd name="connsiteY0" fmla="*/ 153170 h 572385"/>
                <a:gd name="connsiteX1" fmla="*/ 382759 w 777420"/>
                <a:gd name="connsiteY1" fmla="*/ 72556 h 572385"/>
                <a:gd name="connsiteX2" fmla="*/ 292932 w 777420"/>
                <a:gd name="connsiteY2" fmla="*/ 8064 h 572385"/>
                <a:gd name="connsiteX3" fmla="*/ 184678 w 777420"/>
                <a:gd name="connsiteY3" fmla="*/ 10367 h 572385"/>
                <a:gd name="connsiteX4" fmla="*/ 67211 w 777420"/>
                <a:gd name="connsiteY4" fmla="*/ 93285 h 572385"/>
                <a:gd name="connsiteX5" fmla="*/ 2719 w 777420"/>
                <a:gd name="connsiteY5" fmla="*/ 215359 h 572385"/>
                <a:gd name="connsiteX6" fmla="*/ 25752 w 777420"/>
                <a:gd name="connsiteY6" fmla="*/ 374285 h 572385"/>
                <a:gd name="connsiteX7" fmla="*/ 147826 w 777420"/>
                <a:gd name="connsiteY7" fmla="*/ 519390 h 572385"/>
                <a:gd name="connsiteX8" fmla="*/ 304448 w 777420"/>
                <a:gd name="connsiteY8" fmla="*/ 572366 h 572385"/>
                <a:gd name="connsiteX9" fmla="*/ 606177 w 777420"/>
                <a:gd name="connsiteY9" fmla="*/ 521694 h 572385"/>
                <a:gd name="connsiteX10" fmla="*/ 772013 w 777420"/>
                <a:gd name="connsiteY10" fmla="*/ 295973 h 572385"/>
                <a:gd name="connsiteX11" fmla="*/ 723644 w 777420"/>
                <a:gd name="connsiteY11" fmla="*/ 185416 h 572385"/>
                <a:gd name="connsiteX12" fmla="*/ 613086 w 777420"/>
                <a:gd name="connsiteY12" fmla="*/ 178507 h 572385"/>
                <a:gd name="connsiteX13" fmla="*/ 474892 w 777420"/>
                <a:gd name="connsiteY13" fmla="*/ 153170 h 572385"/>
                <a:gd name="connsiteX0" fmla="*/ 474892 w 777420"/>
                <a:gd name="connsiteY0" fmla="*/ 153170 h 572385"/>
                <a:gd name="connsiteX1" fmla="*/ 382759 w 777420"/>
                <a:gd name="connsiteY1" fmla="*/ 72556 h 572385"/>
                <a:gd name="connsiteX2" fmla="*/ 292932 w 777420"/>
                <a:gd name="connsiteY2" fmla="*/ 8064 h 572385"/>
                <a:gd name="connsiteX3" fmla="*/ 184678 w 777420"/>
                <a:gd name="connsiteY3" fmla="*/ 10367 h 572385"/>
                <a:gd name="connsiteX4" fmla="*/ 67211 w 777420"/>
                <a:gd name="connsiteY4" fmla="*/ 93285 h 572385"/>
                <a:gd name="connsiteX5" fmla="*/ 2719 w 777420"/>
                <a:gd name="connsiteY5" fmla="*/ 215359 h 572385"/>
                <a:gd name="connsiteX6" fmla="*/ 25752 w 777420"/>
                <a:gd name="connsiteY6" fmla="*/ 374285 h 572385"/>
                <a:gd name="connsiteX7" fmla="*/ 147826 w 777420"/>
                <a:gd name="connsiteY7" fmla="*/ 519390 h 572385"/>
                <a:gd name="connsiteX8" fmla="*/ 419612 w 777420"/>
                <a:gd name="connsiteY8" fmla="*/ 572366 h 572385"/>
                <a:gd name="connsiteX9" fmla="*/ 606177 w 777420"/>
                <a:gd name="connsiteY9" fmla="*/ 521694 h 572385"/>
                <a:gd name="connsiteX10" fmla="*/ 772013 w 777420"/>
                <a:gd name="connsiteY10" fmla="*/ 295973 h 572385"/>
                <a:gd name="connsiteX11" fmla="*/ 723644 w 777420"/>
                <a:gd name="connsiteY11" fmla="*/ 185416 h 572385"/>
                <a:gd name="connsiteX12" fmla="*/ 613086 w 777420"/>
                <a:gd name="connsiteY12" fmla="*/ 178507 h 572385"/>
                <a:gd name="connsiteX13" fmla="*/ 474892 w 777420"/>
                <a:gd name="connsiteY13" fmla="*/ 153170 h 572385"/>
                <a:gd name="connsiteX0" fmla="*/ 475398 w 777926"/>
                <a:gd name="connsiteY0" fmla="*/ 153170 h 572657"/>
                <a:gd name="connsiteX1" fmla="*/ 383265 w 777926"/>
                <a:gd name="connsiteY1" fmla="*/ 72556 h 572657"/>
                <a:gd name="connsiteX2" fmla="*/ 293438 w 777926"/>
                <a:gd name="connsiteY2" fmla="*/ 8064 h 572657"/>
                <a:gd name="connsiteX3" fmla="*/ 185184 w 777926"/>
                <a:gd name="connsiteY3" fmla="*/ 10367 h 572657"/>
                <a:gd name="connsiteX4" fmla="*/ 67717 w 777926"/>
                <a:gd name="connsiteY4" fmla="*/ 93285 h 572657"/>
                <a:gd name="connsiteX5" fmla="*/ 3225 w 777926"/>
                <a:gd name="connsiteY5" fmla="*/ 215359 h 572657"/>
                <a:gd name="connsiteX6" fmla="*/ 26258 w 777926"/>
                <a:gd name="connsiteY6" fmla="*/ 374285 h 572657"/>
                <a:gd name="connsiteX7" fmla="*/ 166758 w 777926"/>
                <a:gd name="connsiteY7" fmla="*/ 510176 h 572657"/>
                <a:gd name="connsiteX8" fmla="*/ 420118 w 777926"/>
                <a:gd name="connsiteY8" fmla="*/ 572366 h 572657"/>
                <a:gd name="connsiteX9" fmla="*/ 606683 w 777926"/>
                <a:gd name="connsiteY9" fmla="*/ 521694 h 572657"/>
                <a:gd name="connsiteX10" fmla="*/ 772519 w 777926"/>
                <a:gd name="connsiteY10" fmla="*/ 295973 h 572657"/>
                <a:gd name="connsiteX11" fmla="*/ 724150 w 777926"/>
                <a:gd name="connsiteY11" fmla="*/ 185416 h 572657"/>
                <a:gd name="connsiteX12" fmla="*/ 613592 w 777926"/>
                <a:gd name="connsiteY12" fmla="*/ 178507 h 572657"/>
                <a:gd name="connsiteX13" fmla="*/ 475398 w 777926"/>
                <a:gd name="connsiteY13" fmla="*/ 153170 h 572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77926" h="572657">
                  <a:moveTo>
                    <a:pt x="475398" y="153170"/>
                  </a:moveTo>
                  <a:cubicBezTo>
                    <a:pt x="437010" y="135512"/>
                    <a:pt x="413592" y="96740"/>
                    <a:pt x="383265" y="72556"/>
                  </a:cubicBezTo>
                  <a:cubicBezTo>
                    <a:pt x="352938" y="48372"/>
                    <a:pt x="326452" y="18429"/>
                    <a:pt x="293438" y="8064"/>
                  </a:cubicBezTo>
                  <a:cubicBezTo>
                    <a:pt x="260424" y="-2301"/>
                    <a:pt x="222804" y="-3836"/>
                    <a:pt x="185184" y="10367"/>
                  </a:cubicBezTo>
                  <a:cubicBezTo>
                    <a:pt x="147564" y="24570"/>
                    <a:pt x="98043" y="59120"/>
                    <a:pt x="67717" y="93285"/>
                  </a:cubicBezTo>
                  <a:cubicBezTo>
                    <a:pt x="37390" y="127450"/>
                    <a:pt x="10135" y="168526"/>
                    <a:pt x="3225" y="215359"/>
                  </a:cubicBezTo>
                  <a:cubicBezTo>
                    <a:pt x="-3685" y="262192"/>
                    <a:pt x="-997" y="325149"/>
                    <a:pt x="26258" y="374285"/>
                  </a:cubicBezTo>
                  <a:cubicBezTo>
                    <a:pt x="53513" y="423421"/>
                    <a:pt x="122228" y="481001"/>
                    <a:pt x="166758" y="510176"/>
                  </a:cubicBezTo>
                  <a:cubicBezTo>
                    <a:pt x="211288" y="539351"/>
                    <a:pt x="346797" y="570446"/>
                    <a:pt x="420118" y="572366"/>
                  </a:cubicBezTo>
                  <a:cubicBezTo>
                    <a:pt x="493439" y="574286"/>
                    <a:pt x="547950" y="567760"/>
                    <a:pt x="606683" y="521694"/>
                  </a:cubicBezTo>
                  <a:cubicBezTo>
                    <a:pt x="665417" y="475629"/>
                    <a:pt x="752941" y="352019"/>
                    <a:pt x="772519" y="295973"/>
                  </a:cubicBezTo>
                  <a:cubicBezTo>
                    <a:pt x="792097" y="239927"/>
                    <a:pt x="754477" y="205762"/>
                    <a:pt x="724150" y="185416"/>
                  </a:cubicBezTo>
                  <a:cubicBezTo>
                    <a:pt x="693824" y="165070"/>
                    <a:pt x="655051" y="183881"/>
                    <a:pt x="613592" y="178507"/>
                  </a:cubicBezTo>
                  <a:cubicBezTo>
                    <a:pt x="572133" y="173133"/>
                    <a:pt x="513786" y="170828"/>
                    <a:pt x="475398" y="153170"/>
                  </a:cubicBezTo>
                  <a:close/>
                </a:path>
              </a:pathLst>
            </a:custGeom>
            <a:solidFill>
              <a:srgbClr val="FFFF99"/>
            </a:solidFill>
            <a:ln w="9525">
              <a:solidFill>
                <a:schemeClr val="bg1"/>
              </a:solidFill>
            </a:ln>
            <a:effectLst>
              <a:innerShdw blurRad="114300">
                <a:prstClr val="black"/>
              </a:innerShdw>
            </a:effectLst>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a:ea typeface="+mn-ea"/>
                <a:cs typeface="+mn-cs"/>
              </a:endParaRPr>
            </a:p>
          </p:txBody>
        </p:sp>
        <p:sp>
          <p:nvSpPr>
            <p:cNvPr id="10" name="Freeform: Shape 9">
              <a:extLst>
                <a:ext uri="{FF2B5EF4-FFF2-40B4-BE49-F238E27FC236}">
                  <a16:creationId xmlns:a16="http://schemas.microsoft.com/office/drawing/2014/main" id="{FFF22C6F-7145-4FFE-9C1E-C43DA2CABEE2}"/>
                </a:ext>
              </a:extLst>
            </p:cNvPr>
            <p:cNvSpPr/>
            <p:nvPr/>
          </p:nvSpPr>
          <p:spPr>
            <a:xfrm>
              <a:off x="3017508" y="5157990"/>
              <a:ext cx="143835" cy="189216"/>
            </a:xfrm>
            <a:custGeom>
              <a:avLst/>
              <a:gdLst>
                <a:gd name="connsiteX0" fmla="*/ 298 w 143835"/>
                <a:gd name="connsiteY0" fmla="*/ 76163 h 189216"/>
                <a:gd name="connsiteX1" fmla="*/ 67427 w 143835"/>
                <a:gd name="connsiteY1" fmla="*/ 97934 h 189216"/>
                <a:gd name="connsiteX2" fmla="*/ 100084 w 143835"/>
                <a:gd name="connsiteY2" fmla="*/ 126963 h 189216"/>
                <a:gd name="connsiteX3" fmla="*/ 130927 w 143835"/>
                <a:gd name="connsiteY3" fmla="*/ 170506 h 189216"/>
                <a:gd name="connsiteX4" fmla="*/ 143627 w 143835"/>
                <a:gd name="connsiteY4" fmla="*/ 185020 h 189216"/>
                <a:gd name="connsiteX5" fmla="*/ 121856 w 143835"/>
                <a:gd name="connsiteY5" fmla="*/ 97934 h 189216"/>
                <a:gd name="connsiteX6" fmla="*/ 132741 w 143835"/>
                <a:gd name="connsiteY6" fmla="*/ 1777 h 189216"/>
                <a:gd name="connsiteX7" fmla="*/ 96456 w 143835"/>
                <a:gd name="connsiteY7" fmla="*/ 38063 h 189216"/>
                <a:gd name="connsiteX8" fmla="*/ 298 w 143835"/>
                <a:gd name="connsiteY8" fmla="*/ 76163 h 189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835" h="189216">
                  <a:moveTo>
                    <a:pt x="298" y="76163"/>
                  </a:moveTo>
                  <a:cubicBezTo>
                    <a:pt x="-4540" y="86141"/>
                    <a:pt x="50796" y="89467"/>
                    <a:pt x="67427" y="97934"/>
                  </a:cubicBezTo>
                  <a:cubicBezTo>
                    <a:pt x="84058" y="106401"/>
                    <a:pt x="89501" y="114868"/>
                    <a:pt x="100084" y="126963"/>
                  </a:cubicBezTo>
                  <a:cubicBezTo>
                    <a:pt x="110667" y="139058"/>
                    <a:pt x="123670" y="160830"/>
                    <a:pt x="130927" y="170506"/>
                  </a:cubicBezTo>
                  <a:cubicBezTo>
                    <a:pt x="138184" y="180182"/>
                    <a:pt x="145139" y="197115"/>
                    <a:pt x="143627" y="185020"/>
                  </a:cubicBezTo>
                  <a:cubicBezTo>
                    <a:pt x="142115" y="172925"/>
                    <a:pt x="123670" y="128475"/>
                    <a:pt x="121856" y="97934"/>
                  </a:cubicBezTo>
                  <a:cubicBezTo>
                    <a:pt x="120042" y="67393"/>
                    <a:pt x="136974" y="11755"/>
                    <a:pt x="132741" y="1777"/>
                  </a:cubicBezTo>
                  <a:cubicBezTo>
                    <a:pt x="128508" y="-8201"/>
                    <a:pt x="113994" y="26573"/>
                    <a:pt x="96456" y="38063"/>
                  </a:cubicBezTo>
                  <a:cubicBezTo>
                    <a:pt x="78918" y="49553"/>
                    <a:pt x="5136" y="66185"/>
                    <a:pt x="298" y="76163"/>
                  </a:cubicBezTo>
                  <a:close/>
                </a:path>
              </a:pathLst>
            </a:custGeom>
            <a:solidFill>
              <a:srgbClr val="FFFF99"/>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a:ea typeface="+mn-ea"/>
                <a:cs typeface="+mn-cs"/>
              </a:endParaRPr>
            </a:p>
          </p:txBody>
        </p:sp>
        <p:sp>
          <p:nvSpPr>
            <p:cNvPr id="11" name="Freeform: Shape 10">
              <a:extLst>
                <a:ext uri="{FF2B5EF4-FFF2-40B4-BE49-F238E27FC236}">
                  <a16:creationId xmlns:a16="http://schemas.microsoft.com/office/drawing/2014/main" id="{7DE9DC3F-C4D3-4B98-B9F2-424643430F10}"/>
                </a:ext>
              </a:extLst>
            </p:cNvPr>
            <p:cNvSpPr/>
            <p:nvPr/>
          </p:nvSpPr>
          <p:spPr>
            <a:xfrm>
              <a:off x="2792063" y="4951186"/>
              <a:ext cx="40037" cy="166914"/>
            </a:xfrm>
            <a:custGeom>
              <a:avLst/>
              <a:gdLst>
                <a:gd name="connsiteX0" fmla="*/ 38223 w 40037"/>
                <a:gd name="connsiteY0" fmla="*/ 166914 h 166914"/>
                <a:gd name="connsiteX1" fmla="*/ 3751 w 40037"/>
                <a:gd name="connsiteY1" fmla="*/ 117928 h 166914"/>
                <a:gd name="connsiteX2" fmla="*/ 1937 w 40037"/>
                <a:gd name="connsiteY2" fmla="*/ 65314 h 166914"/>
                <a:gd name="connsiteX3" fmla="*/ 12823 w 40037"/>
                <a:gd name="connsiteY3" fmla="*/ 36285 h 166914"/>
                <a:gd name="connsiteX4" fmla="*/ 23708 w 40037"/>
                <a:gd name="connsiteY4" fmla="*/ 16328 h 166914"/>
                <a:gd name="connsiteX5" fmla="*/ 40037 w 40037"/>
                <a:gd name="connsiteY5" fmla="*/ 0 h 166914"/>
                <a:gd name="connsiteX6" fmla="*/ 40037 w 40037"/>
                <a:gd name="connsiteY6" fmla="*/ 0 h 166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037" h="166914">
                  <a:moveTo>
                    <a:pt x="38223" y="166914"/>
                  </a:moveTo>
                  <a:cubicBezTo>
                    <a:pt x="24011" y="150887"/>
                    <a:pt x="9799" y="134861"/>
                    <a:pt x="3751" y="117928"/>
                  </a:cubicBezTo>
                  <a:cubicBezTo>
                    <a:pt x="-2297" y="100995"/>
                    <a:pt x="425" y="78921"/>
                    <a:pt x="1937" y="65314"/>
                  </a:cubicBezTo>
                  <a:cubicBezTo>
                    <a:pt x="3449" y="51707"/>
                    <a:pt x="9195" y="44449"/>
                    <a:pt x="12823" y="36285"/>
                  </a:cubicBezTo>
                  <a:cubicBezTo>
                    <a:pt x="16451" y="28121"/>
                    <a:pt x="19172" y="22375"/>
                    <a:pt x="23708" y="16328"/>
                  </a:cubicBezTo>
                  <a:cubicBezTo>
                    <a:pt x="28244" y="10281"/>
                    <a:pt x="40037" y="0"/>
                    <a:pt x="40037" y="0"/>
                  </a:cubicBezTo>
                  <a:lnTo>
                    <a:pt x="40037" y="0"/>
                  </a:lnTo>
                </a:path>
              </a:pathLst>
            </a:custGeom>
            <a:noFill/>
            <a:ln w="9525"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a:ea typeface="+mn-ea"/>
                <a:cs typeface="+mn-cs"/>
              </a:endParaRPr>
            </a:p>
          </p:txBody>
        </p:sp>
      </p:grpSp>
      <p:sp>
        <p:nvSpPr>
          <p:cNvPr id="12" name="Rectangle 11">
            <a:extLst>
              <a:ext uri="{FF2B5EF4-FFF2-40B4-BE49-F238E27FC236}">
                <a16:creationId xmlns:a16="http://schemas.microsoft.com/office/drawing/2014/main" id="{92BAC9D6-1902-4459-959D-926BE44AABA9}"/>
              </a:ext>
            </a:extLst>
          </p:cNvPr>
          <p:cNvSpPr/>
          <p:nvPr/>
        </p:nvSpPr>
        <p:spPr>
          <a:xfrm>
            <a:off x="-6379" y="-10062"/>
            <a:ext cx="12174478" cy="6844984"/>
          </a:xfrm>
          <a:prstGeom prst="rect">
            <a:avLst/>
          </a:prstGeom>
          <a:noFill/>
          <a:ln w="7620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a:ea typeface="+mn-ea"/>
              <a:cs typeface="+mn-cs"/>
            </a:endParaRPr>
          </a:p>
        </p:txBody>
      </p:sp>
    </p:spTree>
    <p:extLst>
      <p:ext uri="{BB962C8B-B14F-4D97-AF65-F5344CB8AC3E}">
        <p14:creationId xmlns:p14="http://schemas.microsoft.com/office/powerpoint/2010/main" val="459764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6" name="Chart 2"/>
          <p:cNvGraphicFramePr>
            <a:graphicFrameLocks/>
          </p:cNvGraphicFramePr>
          <p:nvPr/>
        </p:nvGraphicFramePr>
        <p:xfrm>
          <a:off x="4917395" y="2956605"/>
          <a:ext cx="7008813" cy="3433762"/>
        </p:xfrm>
        <a:graphic>
          <a:graphicData uri="http://schemas.openxmlformats.org/presentationml/2006/ole">
            <mc:AlternateContent xmlns:mc="http://schemas.openxmlformats.org/markup-compatibility/2006">
              <mc:Choice xmlns:v="urn:schemas-microsoft-com:vml" Requires="v">
                <p:oleObj name="Worksheet" r:id="rId3" imgW="7010610" imgH="3438278" progId="Excel.Sheet.8">
                  <p:embed/>
                </p:oleObj>
              </mc:Choice>
              <mc:Fallback>
                <p:oleObj name="Worksheet" r:id="rId3" imgW="7010610" imgH="3438278" progId="Excel.Sheet.8">
                  <p:embed/>
                  <p:pic>
                    <p:nvPicPr>
                      <p:cNvPr id="1026" name="Chart 2"/>
                      <p:cNvPicPr>
                        <a:picLocks noChangeArrowheads="1"/>
                      </p:cNvPicPr>
                      <p:nvPr/>
                    </p:nvPicPr>
                    <p:blipFill>
                      <a:blip r:embed="rId4"/>
                      <a:srcRect/>
                      <a:stretch>
                        <a:fillRect/>
                      </a:stretch>
                    </p:blipFill>
                    <p:spPr bwMode="auto">
                      <a:xfrm>
                        <a:off x="4917395" y="2956605"/>
                        <a:ext cx="7008813" cy="3433762"/>
                      </a:xfrm>
                      <a:prstGeom prst="rect">
                        <a:avLst/>
                      </a:prstGeom>
                      <a:noFill/>
                      <a:ln>
                        <a:noFill/>
                      </a:ln>
                    </p:spPr>
                  </p:pic>
                </p:oleObj>
              </mc:Fallback>
            </mc:AlternateContent>
          </a:graphicData>
        </a:graphic>
      </p:graphicFrame>
      <p:sp>
        <p:nvSpPr>
          <p:cNvPr id="4" name="TextBox 3"/>
          <p:cNvSpPr txBox="1"/>
          <p:nvPr/>
        </p:nvSpPr>
        <p:spPr bwMode="auto">
          <a:xfrm>
            <a:off x="8153402" y="3707236"/>
            <a:ext cx="431528" cy="276999"/>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30.1</a:t>
            </a:r>
          </a:p>
        </p:txBody>
      </p:sp>
      <p:sp>
        <p:nvSpPr>
          <p:cNvPr id="5" name="TextBox 4"/>
          <p:cNvSpPr txBox="1"/>
          <p:nvPr/>
        </p:nvSpPr>
        <p:spPr bwMode="auto">
          <a:xfrm>
            <a:off x="7219567" y="3399261"/>
            <a:ext cx="431528" cy="276999"/>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35.3</a:t>
            </a:r>
          </a:p>
        </p:txBody>
      </p:sp>
      <p:sp>
        <p:nvSpPr>
          <p:cNvPr id="6" name="TextBox 5"/>
          <p:cNvSpPr txBox="1"/>
          <p:nvPr/>
        </p:nvSpPr>
        <p:spPr bwMode="auto">
          <a:xfrm>
            <a:off x="7906919" y="5135139"/>
            <a:ext cx="360996" cy="276999"/>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8.1</a:t>
            </a:r>
          </a:p>
        </p:txBody>
      </p:sp>
      <p:sp>
        <p:nvSpPr>
          <p:cNvPr id="7" name="TextBox 6"/>
          <p:cNvSpPr txBox="1"/>
          <p:nvPr/>
        </p:nvSpPr>
        <p:spPr bwMode="auto">
          <a:xfrm>
            <a:off x="6951244" y="5135139"/>
            <a:ext cx="360996" cy="276999"/>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8.3</a:t>
            </a:r>
          </a:p>
        </p:txBody>
      </p:sp>
      <p:sp>
        <p:nvSpPr>
          <p:cNvPr id="8" name="TextBox 7"/>
          <p:cNvSpPr txBox="1"/>
          <p:nvPr/>
        </p:nvSpPr>
        <p:spPr bwMode="auto">
          <a:xfrm>
            <a:off x="6024374" y="5125614"/>
            <a:ext cx="360996" cy="276999"/>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7.8</a:t>
            </a:r>
          </a:p>
        </p:txBody>
      </p:sp>
      <p:sp>
        <p:nvSpPr>
          <p:cNvPr id="9" name="TextBox 8"/>
          <p:cNvSpPr txBox="1"/>
          <p:nvPr/>
        </p:nvSpPr>
        <p:spPr bwMode="auto">
          <a:xfrm>
            <a:off x="6288322" y="4811289"/>
            <a:ext cx="431528" cy="276999"/>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13.1</a:t>
            </a:r>
          </a:p>
        </p:txBody>
      </p:sp>
      <p:sp>
        <p:nvSpPr>
          <p:cNvPr id="1039" name="TextBox 9"/>
          <p:cNvSpPr txBox="1">
            <a:spLocks noChangeArrowheads="1"/>
          </p:cNvSpPr>
          <p:nvPr/>
        </p:nvSpPr>
        <p:spPr bwMode="auto">
          <a:xfrm>
            <a:off x="5626738" y="6180638"/>
            <a:ext cx="1075872" cy="338554"/>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00"/>
                </a:solidFill>
                <a:effectLst/>
                <a:uLnTx/>
                <a:uFillTx/>
                <a:latin typeface="Corbel"/>
                <a:ea typeface="+mn-ea"/>
                <a:cs typeface="+mn-cs"/>
              </a:rPr>
              <a:t>2001-2010</a:t>
            </a:r>
          </a:p>
        </p:txBody>
      </p:sp>
      <p:sp>
        <p:nvSpPr>
          <p:cNvPr id="1040" name="TextBox 10"/>
          <p:cNvSpPr txBox="1">
            <a:spLocks noChangeArrowheads="1"/>
          </p:cNvSpPr>
          <p:nvPr/>
        </p:nvSpPr>
        <p:spPr bwMode="auto">
          <a:xfrm>
            <a:off x="6688582" y="6183078"/>
            <a:ext cx="1069395" cy="338554"/>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00"/>
                </a:solidFill>
                <a:effectLst/>
                <a:uLnTx/>
                <a:uFillTx/>
                <a:latin typeface="Corbel"/>
                <a:ea typeface="+mn-ea"/>
                <a:cs typeface="+mn-cs"/>
              </a:rPr>
              <a:t>2010-2020</a:t>
            </a:r>
          </a:p>
        </p:txBody>
      </p:sp>
      <p:sp>
        <p:nvSpPr>
          <p:cNvPr id="1041" name="TextBox 11"/>
          <p:cNvSpPr txBox="1">
            <a:spLocks noChangeArrowheads="1"/>
          </p:cNvSpPr>
          <p:nvPr/>
        </p:nvSpPr>
        <p:spPr bwMode="auto">
          <a:xfrm>
            <a:off x="7687964" y="6183079"/>
            <a:ext cx="955711" cy="307777"/>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00"/>
                </a:solidFill>
                <a:effectLst/>
                <a:uLnTx/>
                <a:uFillTx/>
                <a:latin typeface="Corbel"/>
                <a:ea typeface="+mn-ea"/>
                <a:cs typeface="+mn-cs"/>
              </a:rPr>
              <a:t>2020-2030</a:t>
            </a:r>
          </a:p>
        </p:txBody>
      </p:sp>
      <p:sp>
        <p:nvSpPr>
          <p:cNvPr id="1042" name="TextBox 12"/>
          <p:cNvSpPr txBox="1">
            <a:spLocks noChangeArrowheads="1"/>
          </p:cNvSpPr>
          <p:nvPr/>
        </p:nvSpPr>
        <p:spPr bwMode="auto">
          <a:xfrm rot="16200000">
            <a:off x="4260878" y="4562364"/>
            <a:ext cx="1101584" cy="338554"/>
          </a:xfrm>
          <a:prstGeom prst="rect">
            <a:avLst/>
          </a:prstGeom>
          <a:noFill/>
          <a:ln w="9525">
            <a:noFill/>
            <a:miter lim="800000"/>
            <a:headEnd/>
            <a:tailEnd/>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orbel"/>
                <a:ea typeface="+mn-ea"/>
                <a:cs typeface="+mn-cs"/>
              </a:rPr>
              <a:t>%  Growth</a:t>
            </a:r>
          </a:p>
        </p:txBody>
      </p:sp>
      <p:sp>
        <p:nvSpPr>
          <p:cNvPr id="1043" name="TextBox 13"/>
          <p:cNvSpPr txBox="1">
            <a:spLocks noChangeArrowheads="1"/>
          </p:cNvSpPr>
          <p:nvPr/>
        </p:nvSpPr>
        <p:spPr bwMode="auto">
          <a:xfrm>
            <a:off x="6802048" y="6451071"/>
            <a:ext cx="629916" cy="369332"/>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orbel"/>
                <a:ea typeface="+mn-ea"/>
                <a:cs typeface="+mn-cs"/>
              </a:rPr>
              <a:t>Year</a:t>
            </a:r>
          </a:p>
        </p:txBody>
      </p:sp>
      <p:sp>
        <p:nvSpPr>
          <p:cNvPr id="17" name="TextBox 16"/>
          <p:cNvSpPr txBox="1"/>
          <p:nvPr/>
        </p:nvSpPr>
        <p:spPr>
          <a:xfrm>
            <a:off x="5263243" y="589067"/>
            <a:ext cx="3227165" cy="769441"/>
          </a:xfrm>
          <a:prstGeom prst="rect">
            <a:avLst/>
          </a:prstGeom>
          <a:gradFill flip="none" rotWithShape="1">
            <a:gsLst>
              <a:gs pos="0">
                <a:srgbClr val="0000FF">
                  <a:shade val="30000"/>
                  <a:satMod val="115000"/>
                </a:srgbClr>
              </a:gs>
              <a:gs pos="50000">
                <a:srgbClr val="0000FF">
                  <a:shade val="67500"/>
                  <a:satMod val="115000"/>
                </a:srgbClr>
              </a:gs>
              <a:gs pos="100000">
                <a:srgbClr val="0000FF">
                  <a:shade val="100000"/>
                  <a:satMod val="115000"/>
                </a:srgbClr>
              </a:gs>
            </a:gsLst>
            <a:lin ang="5400000" scaled="1"/>
            <a:tileRect/>
          </a:gradFill>
          <a:ln w="76200">
            <a:solidFill>
              <a:schemeClr val="tx1"/>
            </a:solidFill>
          </a:ln>
          <a:scene3d>
            <a:camera prst="orthographicFront"/>
            <a:lightRig rig="threePt" dir="t"/>
          </a:scene3d>
          <a:sp3d>
            <a:bevelT/>
          </a:sp3d>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orbel"/>
                <a:ea typeface="+mn-ea"/>
                <a:cs typeface="+mn-cs"/>
              </a:rPr>
              <a:t>Introduction</a:t>
            </a:r>
          </a:p>
        </p:txBody>
      </p:sp>
      <p:sp>
        <p:nvSpPr>
          <p:cNvPr id="18" name="Rectangle 3"/>
          <p:cNvSpPr txBox="1">
            <a:spLocks noChangeArrowheads="1"/>
          </p:cNvSpPr>
          <p:nvPr/>
        </p:nvSpPr>
        <p:spPr>
          <a:xfrm>
            <a:off x="1669404" y="1459396"/>
            <a:ext cx="9601200" cy="1371600"/>
          </a:xfrm>
          <a:prstGeom prst="rect">
            <a:avLst/>
          </a:prstGeom>
        </p:spPr>
        <p:txBody>
          <a:bodyPr/>
          <a:lstStyle/>
          <a:p>
            <a:pPr marL="547688" marR="0" lvl="0" indent="-411163" algn="l" defTabSz="914400" rtl="0" eaLnBrk="1" fontAlgn="auto" latinLnBrk="0" hangingPunct="1">
              <a:lnSpc>
                <a:spcPct val="100000"/>
              </a:lnSpc>
              <a:spcBef>
                <a:spcPct val="20000"/>
              </a:spcBef>
              <a:spcAft>
                <a:spcPts val="0"/>
              </a:spcAft>
              <a:buClr>
                <a:srgbClr val="FF0000"/>
              </a:buClr>
              <a:buSzPct val="65000"/>
              <a:buFont typeface="Wingdings" pitchFamily="2" charset="2"/>
              <a:buChar char="Ø"/>
              <a:tabLst/>
              <a:defRPr/>
            </a:pPr>
            <a:r>
              <a:rPr kumimoji="0" lang="en-US" sz="24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Elderly Are The Most Rapid Growing Segment of The Population </a:t>
            </a:r>
          </a:p>
          <a:p>
            <a:pPr marL="547688" marR="0" lvl="0" indent="-411163" algn="l" defTabSz="914400" rtl="0" eaLnBrk="1" fontAlgn="auto" latinLnBrk="0" hangingPunct="1">
              <a:lnSpc>
                <a:spcPct val="100000"/>
              </a:lnSpc>
              <a:spcBef>
                <a:spcPct val="20000"/>
              </a:spcBef>
              <a:spcAft>
                <a:spcPts val="0"/>
              </a:spcAft>
              <a:buClr>
                <a:srgbClr val="FF0000"/>
              </a:buClr>
              <a:buSzPct val="65000"/>
              <a:buFont typeface="Wingdings" pitchFamily="2" charset="2"/>
              <a:buChar char="Ø"/>
              <a:tabLst/>
              <a:defRPr/>
            </a:pPr>
            <a:r>
              <a:rPr kumimoji="0" lang="en-US" sz="24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2030: 1 in 5 Individuals at 65 Year Old</a:t>
            </a:r>
          </a:p>
          <a:p>
            <a:pPr marL="547688" marR="0" lvl="0" indent="-411163" algn="l" defTabSz="914400" rtl="0" eaLnBrk="1" fontAlgn="auto" latinLnBrk="0" hangingPunct="1">
              <a:lnSpc>
                <a:spcPct val="100000"/>
              </a:lnSpc>
              <a:spcBef>
                <a:spcPct val="20000"/>
              </a:spcBef>
              <a:spcAft>
                <a:spcPts val="0"/>
              </a:spcAft>
              <a:buClr>
                <a:srgbClr val="FF0000"/>
              </a:buClr>
              <a:buSzPct val="65000"/>
              <a:buFont typeface="Wingdings" pitchFamily="2" charset="2"/>
              <a:buChar char="Ø"/>
              <a:tabLst/>
              <a:defRPr/>
            </a:pPr>
            <a:r>
              <a:rPr kumimoji="0" lang="en-US" sz="24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Elderly 70+ Year Old</a:t>
            </a:r>
          </a:p>
        </p:txBody>
      </p:sp>
      <p:sp>
        <p:nvSpPr>
          <p:cNvPr id="19" name="TextBox 18"/>
          <p:cNvSpPr txBox="1"/>
          <p:nvPr/>
        </p:nvSpPr>
        <p:spPr>
          <a:xfrm>
            <a:off x="2728427" y="686772"/>
            <a:ext cx="1754006" cy="584775"/>
          </a:xfrm>
          <a:prstGeom prst="rect">
            <a:avLst/>
          </a:prstGeom>
          <a:solidFill>
            <a:schemeClr val="accent2"/>
          </a:solidFill>
          <a:ln w="38100">
            <a:solidFill>
              <a:schemeClr val="tx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In the US:</a:t>
            </a:r>
          </a:p>
        </p:txBody>
      </p:sp>
      <p:sp>
        <p:nvSpPr>
          <p:cNvPr id="20" name="TextBox 19"/>
          <p:cNvSpPr txBox="1"/>
          <p:nvPr/>
        </p:nvSpPr>
        <p:spPr>
          <a:xfrm>
            <a:off x="48985" y="76200"/>
            <a:ext cx="3155672"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orbel"/>
                <a:ea typeface="+mn-ea"/>
                <a:cs typeface="+mn-cs"/>
              </a:rPr>
              <a:t>Aging’s Effect on the Spine</a:t>
            </a:r>
          </a:p>
        </p:txBody>
      </p:sp>
      <p:sp>
        <p:nvSpPr>
          <p:cNvPr id="2" name="Rectangle 1">
            <a:extLst>
              <a:ext uri="{FF2B5EF4-FFF2-40B4-BE49-F238E27FC236}">
                <a16:creationId xmlns:a16="http://schemas.microsoft.com/office/drawing/2014/main" id="{B4003F36-B843-3DF3-1240-C2EF772A0082}"/>
              </a:ext>
            </a:extLst>
          </p:cNvPr>
          <p:cNvSpPr/>
          <p:nvPr/>
        </p:nvSpPr>
        <p:spPr>
          <a:xfrm>
            <a:off x="-6380" y="-3735"/>
            <a:ext cx="12174479" cy="6844984"/>
          </a:xfrm>
          <a:prstGeom prst="rect">
            <a:avLst/>
          </a:prstGeom>
          <a:noFill/>
          <a:ln w="7620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a:ea typeface="+mn-ea"/>
              <a:cs typeface="+mn-cs"/>
            </a:endParaRPr>
          </a:p>
        </p:txBody>
      </p:sp>
      <p:pic>
        <p:nvPicPr>
          <p:cNvPr id="3" name="Picture 2">
            <a:extLst>
              <a:ext uri="{FF2B5EF4-FFF2-40B4-BE49-F238E27FC236}">
                <a16:creationId xmlns:a16="http://schemas.microsoft.com/office/drawing/2014/main" id="{B510F24B-1DB6-A10B-1D98-2E93E72F07A6}"/>
              </a:ext>
            </a:extLst>
          </p:cNvPr>
          <p:cNvPicPr>
            <a:picLocks noChangeAspect="1"/>
          </p:cNvPicPr>
          <p:nvPr/>
        </p:nvPicPr>
        <p:blipFill rotWithShape="1">
          <a:blip r:embed="rId5"/>
          <a:srcRect l="11070" t="36942" r="69308" b="27227"/>
          <a:stretch/>
        </p:blipFill>
        <p:spPr>
          <a:xfrm>
            <a:off x="594846" y="3010180"/>
            <a:ext cx="3471989" cy="3566160"/>
          </a:xfrm>
          <a:prstGeom prst="rect">
            <a:avLst/>
          </a:prstGeom>
          <a:ln w="38100">
            <a:solidFill>
              <a:schemeClr val="tx1"/>
            </a:solidFill>
          </a:ln>
        </p:spPr>
      </p:pic>
      <p:cxnSp>
        <p:nvCxnSpPr>
          <p:cNvPr id="10" name="Straight Arrow Connector 9">
            <a:extLst>
              <a:ext uri="{FF2B5EF4-FFF2-40B4-BE49-F238E27FC236}">
                <a16:creationId xmlns:a16="http://schemas.microsoft.com/office/drawing/2014/main" id="{FA2BE106-9536-2BD6-182D-92AF270AE41F}"/>
              </a:ext>
            </a:extLst>
          </p:cNvPr>
          <p:cNvCxnSpPr>
            <a:cxnSpLocks/>
          </p:cNvCxnSpPr>
          <p:nvPr/>
        </p:nvCxnSpPr>
        <p:spPr>
          <a:xfrm flipH="1" flipV="1">
            <a:off x="1539278" y="5088861"/>
            <a:ext cx="469137" cy="17525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CF474C5A-DA3E-B7A6-10D8-D1FF4C78C34D}"/>
              </a:ext>
            </a:extLst>
          </p:cNvPr>
          <p:cNvSpPr txBox="1"/>
          <p:nvPr/>
        </p:nvSpPr>
        <p:spPr>
          <a:xfrm>
            <a:off x="2086912" y="4974562"/>
            <a:ext cx="1941279" cy="577081"/>
          </a:xfrm>
          <a:prstGeom prst="rect">
            <a:avLst/>
          </a:prstGeom>
          <a:no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white"/>
                </a:solidFill>
                <a:effectLst/>
                <a:uLnTx/>
                <a:uFillTx/>
                <a:latin typeface="Corbel"/>
                <a:ea typeface="+mn-ea"/>
                <a:cs typeface="+mn-cs"/>
              </a:rPr>
              <a:t>Sternal “Buckling” From Kyphosis  &amp; Osteomalacia+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white"/>
                </a:solidFill>
                <a:effectLst/>
                <a:uLnTx/>
                <a:uFillTx/>
                <a:latin typeface="Corbel"/>
                <a:ea typeface="+mn-ea"/>
                <a:cs typeface="+mn-cs"/>
              </a:rPr>
              <a:t>Osteoporosis</a:t>
            </a:r>
          </a:p>
        </p:txBody>
      </p:sp>
      <p:cxnSp>
        <p:nvCxnSpPr>
          <p:cNvPr id="13" name="Straight Arrow Connector 12">
            <a:extLst>
              <a:ext uri="{FF2B5EF4-FFF2-40B4-BE49-F238E27FC236}">
                <a16:creationId xmlns:a16="http://schemas.microsoft.com/office/drawing/2014/main" id="{6212EB8B-FDB4-1B02-0405-BC6482CDDB63}"/>
              </a:ext>
            </a:extLst>
          </p:cNvPr>
          <p:cNvCxnSpPr>
            <a:cxnSpLocks/>
          </p:cNvCxnSpPr>
          <p:nvPr/>
        </p:nvCxnSpPr>
        <p:spPr>
          <a:xfrm flipH="1">
            <a:off x="7467599" y="2730684"/>
            <a:ext cx="344905" cy="68248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58583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500"/>
                                  </p:stCondLst>
                                  <p:childTnLst>
                                    <p:set>
                                      <p:cBhvr>
                                        <p:cTn id="6" dur="1" fill="hold">
                                          <p:stCondLst>
                                            <p:cond delay="0"/>
                                          </p:stCondLst>
                                        </p:cTn>
                                        <p:tgtEl>
                                          <p:spTgt spid="11"/>
                                        </p:tgtEl>
                                        <p:attrNameLst>
                                          <p:attrName>style.visibility</p:attrName>
                                        </p:attrNameLst>
                                      </p:cBhvr>
                                      <p:to>
                                        <p:strVal val="visible"/>
                                      </p:to>
                                    </p:set>
                                    <p:animEffect transition="in" filter="wipe(right)">
                                      <p:cBhvr>
                                        <p:cTn id="7" dur="500"/>
                                        <p:tgtEl>
                                          <p:spTgt spid="11"/>
                                        </p:tgtEl>
                                      </p:cBhvr>
                                    </p:animEffect>
                                  </p:childTnLst>
                                </p:cTn>
                              </p:par>
                            </p:childTnLst>
                          </p:cTn>
                        </p:par>
                        <p:par>
                          <p:cTn id="8" fill="hold">
                            <p:stCondLst>
                              <p:cond delay="1000"/>
                            </p:stCondLst>
                            <p:childTnLst>
                              <p:par>
                                <p:cTn id="9" presetID="22" presetClass="entr" presetSubtype="2"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right)">
                                      <p:cBhvr>
                                        <p:cTn id="11" dur="500"/>
                                        <p:tgtEl>
                                          <p:spTgt spid="10"/>
                                        </p:tgtEl>
                                      </p:cBhvr>
                                    </p:animEffect>
                                  </p:childTnLst>
                                </p:cTn>
                              </p:par>
                            </p:childTnLst>
                          </p:cTn>
                        </p:par>
                        <p:par>
                          <p:cTn id="12" fill="hold">
                            <p:stCondLst>
                              <p:cond delay="1500"/>
                            </p:stCondLst>
                            <p:childTnLst>
                              <p:par>
                                <p:cTn id="13" presetID="22" presetClass="entr" presetSubtype="1"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up)">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C716BEA-5463-0981-9081-7A06ABC192D0}"/>
              </a:ext>
            </a:extLst>
          </p:cNvPr>
          <p:cNvSpPr txBox="1"/>
          <p:nvPr/>
        </p:nvSpPr>
        <p:spPr>
          <a:xfrm>
            <a:off x="2438395" y="1868127"/>
            <a:ext cx="8253926" cy="4688912"/>
          </a:xfrm>
          <a:prstGeom prst="rect">
            <a:avLst/>
          </a:prstGeom>
          <a:noFill/>
        </p:spPr>
        <p:txBody>
          <a:bodyPr wrap="none" rtlCol="0">
            <a:spAutoFit/>
          </a:bodyPr>
          <a:lstStyle/>
          <a:p>
            <a:pPr marL="609585" marR="0" lvl="0" indent="-609585" algn="l" defTabSz="609585" rtl="0" eaLnBrk="1" fontAlgn="auto" latinLnBrk="0" hangingPunct="1">
              <a:lnSpc>
                <a:spcPct val="100000"/>
              </a:lnSpc>
              <a:spcBef>
                <a:spcPts val="0"/>
              </a:spcBef>
              <a:spcAft>
                <a:spcPts val="0"/>
              </a:spcAft>
              <a:buClr>
                <a:srgbClr val="EA157A"/>
              </a:buClr>
              <a:buSzTx/>
              <a:buFont typeface="Wingdings" panose="05000000000000000000" pitchFamily="2" charset="2"/>
              <a:buChar char="Ø"/>
              <a:tabLst/>
              <a:defRPr/>
            </a:pPr>
            <a:r>
              <a:rPr kumimoji="0" lang="en-US" sz="4267" b="1" i="0" u="none" strike="noStrike" kern="1200" cap="none" spc="0" normalizeH="0" baseline="0" noProof="0" dirty="0">
                <a:ln>
                  <a:noFill/>
                </a:ln>
                <a:solidFill>
                  <a:srgbClr val="FFFF00"/>
                </a:solidFill>
                <a:effectLst/>
                <a:uLnTx/>
                <a:uFillTx/>
                <a:latin typeface="Arial Narrow" panose="020B0606020202030204" pitchFamily="34" charset="0"/>
                <a:ea typeface="+mn-ea"/>
                <a:cs typeface="+mn-cs"/>
              </a:rPr>
              <a:t>CT/HU: </a:t>
            </a:r>
            <a:r>
              <a:rPr kumimoji="0" lang="en-US" sz="4267"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Hounsfield Units</a:t>
            </a:r>
          </a:p>
          <a:p>
            <a:pPr marL="609585" marR="0" lvl="0" indent="-609585" algn="l" defTabSz="609585" rtl="0" eaLnBrk="1" fontAlgn="auto" latinLnBrk="0" hangingPunct="1">
              <a:lnSpc>
                <a:spcPct val="100000"/>
              </a:lnSpc>
              <a:spcBef>
                <a:spcPts val="0"/>
              </a:spcBef>
              <a:spcAft>
                <a:spcPts val="0"/>
              </a:spcAft>
              <a:buClr>
                <a:srgbClr val="EA157A"/>
              </a:buClr>
              <a:buSzTx/>
              <a:buFont typeface="Wingdings" panose="05000000000000000000" pitchFamily="2" charset="2"/>
              <a:buChar char="Ø"/>
              <a:tabLst/>
              <a:defRPr/>
            </a:pPr>
            <a:r>
              <a:rPr kumimoji="0" lang="en-US" sz="4267" b="1" i="0" u="none" strike="noStrike" kern="1200" cap="none" spc="0" normalizeH="0" baseline="0" noProof="0" dirty="0">
                <a:ln>
                  <a:noFill/>
                </a:ln>
                <a:solidFill>
                  <a:srgbClr val="FFFF00"/>
                </a:solidFill>
                <a:effectLst/>
                <a:uLnTx/>
                <a:uFillTx/>
                <a:latin typeface="Arial Narrow" panose="020B0606020202030204" pitchFamily="34" charset="0"/>
                <a:ea typeface="+mn-ea"/>
                <a:cs typeface="+mn-cs"/>
              </a:rPr>
              <a:t>BCT: </a:t>
            </a:r>
            <a:r>
              <a:rPr kumimoji="0" lang="en-US" sz="4267"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Biomechanical CT Assessment </a:t>
            </a:r>
          </a:p>
          <a:p>
            <a:pPr marL="609585" marR="0" lvl="0" indent="-609585" algn="l" defTabSz="609585" rtl="0" eaLnBrk="1" fontAlgn="auto" latinLnBrk="0" hangingPunct="1">
              <a:lnSpc>
                <a:spcPct val="100000"/>
              </a:lnSpc>
              <a:spcBef>
                <a:spcPts val="0"/>
              </a:spcBef>
              <a:spcAft>
                <a:spcPts val="0"/>
              </a:spcAft>
              <a:buClr>
                <a:srgbClr val="EA157A"/>
              </a:buClr>
              <a:buSzTx/>
              <a:buFont typeface="Wingdings" panose="05000000000000000000" pitchFamily="2" charset="2"/>
              <a:buChar char="Ø"/>
              <a:tabLst/>
              <a:defRPr/>
            </a:pPr>
            <a:r>
              <a:rPr kumimoji="0" lang="en-US" sz="4267"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Narrow" panose="020B0606020202030204" pitchFamily="34" charset="0"/>
                <a:ea typeface="+mn-ea"/>
                <a:cs typeface="+mn-cs"/>
              </a:rPr>
              <a:t>qCT: </a:t>
            </a:r>
            <a:r>
              <a:rPr kumimoji="0" lang="en-US" sz="4267"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Narrow" panose="020B0606020202030204" pitchFamily="34" charset="0"/>
                <a:ea typeface="+mn-ea"/>
                <a:cs typeface="+mn-cs"/>
              </a:rPr>
              <a:t>Quantitative CT</a:t>
            </a:r>
          </a:p>
          <a:p>
            <a:pPr marL="609585" marR="0" lvl="0" indent="-609585" algn="l" defTabSz="609585" rtl="0" eaLnBrk="1" fontAlgn="auto" latinLnBrk="0" hangingPunct="1">
              <a:lnSpc>
                <a:spcPct val="100000"/>
              </a:lnSpc>
              <a:spcBef>
                <a:spcPts val="0"/>
              </a:spcBef>
              <a:spcAft>
                <a:spcPts val="0"/>
              </a:spcAft>
              <a:buClr>
                <a:srgbClr val="EA157A"/>
              </a:buClr>
              <a:buSzTx/>
              <a:buFont typeface="Wingdings" panose="05000000000000000000" pitchFamily="2" charset="2"/>
              <a:buChar char="Ø"/>
              <a:tabLst/>
              <a:defRPr/>
            </a:pPr>
            <a:r>
              <a:rPr kumimoji="0" lang="en-US" sz="4267" b="1" i="0" u="none" strike="noStrike" kern="1200" cap="none" spc="0" normalizeH="0" baseline="0" noProof="0" dirty="0">
                <a:ln>
                  <a:noFill/>
                </a:ln>
                <a:solidFill>
                  <a:srgbClr val="FFFF00"/>
                </a:solidFill>
                <a:effectLst/>
                <a:uLnTx/>
                <a:uFillTx/>
                <a:latin typeface="Arial Narrow" panose="020B0606020202030204" pitchFamily="34" charset="0"/>
                <a:ea typeface="+mn-ea"/>
                <a:cs typeface="+mn-cs"/>
              </a:rPr>
              <a:t>TBS: </a:t>
            </a:r>
            <a:r>
              <a:rPr kumimoji="0" lang="en-US" sz="4267"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Trabecular Bone Score</a:t>
            </a:r>
            <a:endParaRPr kumimoji="0" lang="en-US" sz="4267"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Narrow" panose="020B0606020202030204" pitchFamily="34" charset="0"/>
              <a:ea typeface="+mn-ea"/>
              <a:cs typeface="+mn-cs"/>
            </a:endParaRPr>
          </a:p>
          <a:p>
            <a:pPr marL="609585" marR="0" lvl="0" indent="-609585" algn="l" defTabSz="609585" rtl="0" eaLnBrk="1" fontAlgn="auto" latinLnBrk="0" hangingPunct="1">
              <a:lnSpc>
                <a:spcPct val="100000"/>
              </a:lnSpc>
              <a:spcBef>
                <a:spcPts val="0"/>
              </a:spcBef>
              <a:spcAft>
                <a:spcPts val="0"/>
              </a:spcAft>
              <a:buClr>
                <a:srgbClr val="EA157A"/>
              </a:buClr>
              <a:buSzTx/>
              <a:buFont typeface="Wingdings" panose="05000000000000000000" pitchFamily="2" charset="2"/>
              <a:buChar char="Ø"/>
              <a:tabLst/>
              <a:defRPr/>
            </a:pPr>
            <a:r>
              <a:rPr kumimoji="0" lang="en-US" sz="4267" b="1" i="0" u="none" strike="noStrike" kern="1200" cap="none" spc="0" normalizeH="0" baseline="0" noProof="0" dirty="0">
                <a:ln>
                  <a:noFill/>
                </a:ln>
                <a:solidFill>
                  <a:srgbClr val="FFFF00"/>
                </a:solidFill>
                <a:effectLst/>
                <a:uLnTx/>
                <a:uFillTx/>
                <a:latin typeface="Arial Narrow" panose="020B0606020202030204" pitchFamily="34" charset="0"/>
                <a:ea typeface="+mn-ea"/>
                <a:cs typeface="+mn-cs"/>
              </a:rPr>
              <a:t>VFA: </a:t>
            </a:r>
            <a:r>
              <a:rPr kumimoji="0" lang="en-US" sz="4267"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Vertebral Fracture Assessment</a:t>
            </a:r>
            <a:endParaRPr kumimoji="0" lang="en-US" sz="4267"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Narrow" panose="020B0606020202030204" pitchFamily="34" charset="0"/>
              <a:ea typeface="+mn-ea"/>
              <a:cs typeface="+mn-cs"/>
            </a:endParaRPr>
          </a:p>
          <a:p>
            <a:pPr marL="609585" marR="0" lvl="0" indent="-609585" algn="l" defTabSz="609585" rtl="0" eaLnBrk="1" fontAlgn="auto" latinLnBrk="0" hangingPunct="1">
              <a:lnSpc>
                <a:spcPct val="100000"/>
              </a:lnSpc>
              <a:spcBef>
                <a:spcPts val="0"/>
              </a:spcBef>
              <a:spcAft>
                <a:spcPts val="0"/>
              </a:spcAft>
              <a:buClr>
                <a:srgbClr val="EA157A"/>
              </a:buClr>
              <a:buSzTx/>
              <a:buFont typeface="Wingdings" panose="05000000000000000000" pitchFamily="2" charset="2"/>
              <a:buChar char="Ø"/>
              <a:tabLst/>
              <a:defRPr/>
            </a:pPr>
            <a:r>
              <a:rPr kumimoji="0" lang="en-US" sz="4267" b="1" i="0" u="none" strike="noStrike" kern="1200" cap="none" spc="0" normalizeH="0" baseline="0" noProof="0" dirty="0">
                <a:ln>
                  <a:noFill/>
                </a:ln>
                <a:solidFill>
                  <a:srgbClr val="FFFF00"/>
                </a:solidFill>
                <a:effectLst/>
                <a:uLnTx/>
                <a:uFillTx/>
                <a:latin typeface="Arial Narrow" panose="020B0606020202030204" pitchFamily="34" charset="0"/>
                <a:ea typeface="+mn-ea"/>
                <a:cs typeface="+mn-cs"/>
              </a:rPr>
              <a:t>VBQ/MRI: </a:t>
            </a:r>
            <a:r>
              <a:rPr kumimoji="0" lang="en-US" sz="4267"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Vertebral Bone Quality</a:t>
            </a:r>
          </a:p>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4267"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endParaRPr>
          </a:p>
        </p:txBody>
      </p:sp>
      <p:sp>
        <p:nvSpPr>
          <p:cNvPr id="3" name="TextBox 2">
            <a:extLst>
              <a:ext uri="{FF2B5EF4-FFF2-40B4-BE49-F238E27FC236}">
                <a16:creationId xmlns:a16="http://schemas.microsoft.com/office/drawing/2014/main" id="{CB46E59C-7452-95BB-B4D8-0ADA2F661DAD}"/>
              </a:ext>
            </a:extLst>
          </p:cNvPr>
          <p:cNvSpPr txBox="1"/>
          <p:nvPr/>
        </p:nvSpPr>
        <p:spPr>
          <a:xfrm>
            <a:off x="1415846" y="393291"/>
            <a:ext cx="9258047" cy="830997"/>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5400000" scaled="1"/>
            <a:tileRect/>
          </a:gradFill>
          <a:ln w="38100">
            <a:solidFill>
              <a:schemeClr val="tx1"/>
            </a:solidFill>
          </a:ln>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4800"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Narrow" panose="020B0606020202030204" pitchFamily="34" charset="0"/>
                <a:ea typeface="+mn-ea"/>
                <a:cs typeface="+mn-cs"/>
              </a:rPr>
              <a:t>Tools for Assessment of Bone Quality</a:t>
            </a:r>
          </a:p>
        </p:txBody>
      </p:sp>
      <p:sp>
        <p:nvSpPr>
          <p:cNvPr id="4" name="TextBox 3">
            <a:extLst>
              <a:ext uri="{FF2B5EF4-FFF2-40B4-BE49-F238E27FC236}">
                <a16:creationId xmlns:a16="http://schemas.microsoft.com/office/drawing/2014/main" id="{FFC332F9-360C-53ED-D76F-EA43F667F4B2}"/>
              </a:ext>
            </a:extLst>
          </p:cNvPr>
          <p:cNvSpPr txBox="1"/>
          <p:nvPr/>
        </p:nvSpPr>
        <p:spPr>
          <a:xfrm>
            <a:off x="894742" y="2723534"/>
            <a:ext cx="540533" cy="461665"/>
          </a:xfrm>
          <a:prstGeom prst="rect">
            <a:avLst/>
          </a:prstGeom>
          <a:solidFill>
            <a:srgbClr val="0033CC"/>
          </a:solidFill>
          <a:ln w="38100">
            <a:solidFill>
              <a:schemeClr val="tx1"/>
            </a:solidFill>
          </a:ln>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orbel"/>
                <a:ea typeface="+mn-ea"/>
                <a:cs typeface="+mn-cs"/>
              </a:rPr>
              <a:t>CT</a:t>
            </a:r>
          </a:p>
        </p:txBody>
      </p:sp>
      <p:sp>
        <p:nvSpPr>
          <p:cNvPr id="5" name="Left Brace 4">
            <a:extLst>
              <a:ext uri="{FF2B5EF4-FFF2-40B4-BE49-F238E27FC236}">
                <a16:creationId xmlns:a16="http://schemas.microsoft.com/office/drawing/2014/main" id="{5E281A31-CFB0-CFC1-2D3D-B4182909A419}"/>
              </a:ext>
            </a:extLst>
          </p:cNvPr>
          <p:cNvSpPr/>
          <p:nvPr/>
        </p:nvSpPr>
        <p:spPr>
          <a:xfrm>
            <a:off x="1769803" y="2064773"/>
            <a:ext cx="639100" cy="1779639"/>
          </a:xfrm>
          <a:prstGeom prst="leftBrace">
            <a:avLst>
              <a:gd name="adj1" fmla="val 59813"/>
              <a:gd name="adj2" fmla="val 50000"/>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orbel"/>
              <a:ea typeface="+mn-ea"/>
              <a:cs typeface="+mn-cs"/>
            </a:endParaRPr>
          </a:p>
        </p:txBody>
      </p:sp>
      <p:sp>
        <p:nvSpPr>
          <p:cNvPr id="6" name="TextBox 5">
            <a:extLst>
              <a:ext uri="{FF2B5EF4-FFF2-40B4-BE49-F238E27FC236}">
                <a16:creationId xmlns:a16="http://schemas.microsoft.com/office/drawing/2014/main" id="{DF4B106F-5F69-9603-119C-5F476E2D15EA}"/>
              </a:ext>
            </a:extLst>
          </p:cNvPr>
          <p:cNvSpPr txBox="1"/>
          <p:nvPr/>
        </p:nvSpPr>
        <p:spPr>
          <a:xfrm>
            <a:off x="734149" y="4303246"/>
            <a:ext cx="968535" cy="461665"/>
          </a:xfrm>
          <a:prstGeom prst="rect">
            <a:avLst/>
          </a:prstGeom>
          <a:solidFill>
            <a:srgbClr val="0033CC"/>
          </a:solidFill>
          <a:ln w="38100">
            <a:solidFill>
              <a:schemeClr val="tx1"/>
            </a:solidFill>
          </a:ln>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orbel"/>
                <a:ea typeface="+mn-ea"/>
                <a:cs typeface="+mn-cs"/>
              </a:rPr>
              <a:t>DEXA</a:t>
            </a:r>
          </a:p>
        </p:txBody>
      </p:sp>
      <p:sp>
        <p:nvSpPr>
          <p:cNvPr id="7" name="Left Brace 6">
            <a:extLst>
              <a:ext uri="{FF2B5EF4-FFF2-40B4-BE49-F238E27FC236}">
                <a16:creationId xmlns:a16="http://schemas.microsoft.com/office/drawing/2014/main" id="{67356D9C-3BE3-B532-D37B-CC0DB9665289}"/>
              </a:ext>
            </a:extLst>
          </p:cNvPr>
          <p:cNvSpPr/>
          <p:nvPr/>
        </p:nvSpPr>
        <p:spPr>
          <a:xfrm>
            <a:off x="1923848" y="3962399"/>
            <a:ext cx="485056" cy="1170039"/>
          </a:xfrm>
          <a:prstGeom prst="leftBrace">
            <a:avLst>
              <a:gd name="adj1" fmla="val 59813"/>
              <a:gd name="adj2" fmla="val 50000"/>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orbel"/>
              <a:ea typeface="+mn-ea"/>
              <a:cs typeface="+mn-cs"/>
            </a:endParaRPr>
          </a:p>
        </p:txBody>
      </p:sp>
      <p:sp>
        <p:nvSpPr>
          <p:cNvPr id="8" name="Left Brace 7">
            <a:extLst>
              <a:ext uri="{FF2B5EF4-FFF2-40B4-BE49-F238E27FC236}">
                <a16:creationId xmlns:a16="http://schemas.microsoft.com/office/drawing/2014/main" id="{79305746-B32E-B64C-CD59-3AAE8F37F3E6}"/>
              </a:ext>
            </a:extLst>
          </p:cNvPr>
          <p:cNvSpPr/>
          <p:nvPr/>
        </p:nvSpPr>
        <p:spPr>
          <a:xfrm>
            <a:off x="1910737" y="5230759"/>
            <a:ext cx="485056" cy="576823"/>
          </a:xfrm>
          <a:prstGeom prst="leftBrace">
            <a:avLst>
              <a:gd name="adj1" fmla="val 59813"/>
              <a:gd name="adj2" fmla="val 50000"/>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orbel"/>
              <a:ea typeface="+mn-ea"/>
              <a:cs typeface="+mn-cs"/>
            </a:endParaRPr>
          </a:p>
        </p:txBody>
      </p:sp>
      <p:sp>
        <p:nvSpPr>
          <p:cNvPr id="9" name="TextBox 8">
            <a:extLst>
              <a:ext uri="{FF2B5EF4-FFF2-40B4-BE49-F238E27FC236}">
                <a16:creationId xmlns:a16="http://schemas.microsoft.com/office/drawing/2014/main" id="{64526F02-8524-805C-FDD2-BA3034B166CA}"/>
              </a:ext>
            </a:extLst>
          </p:cNvPr>
          <p:cNvSpPr txBox="1"/>
          <p:nvPr/>
        </p:nvSpPr>
        <p:spPr>
          <a:xfrm>
            <a:off x="868527" y="5283193"/>
            <a:ext cx="718466" cy="461665"/>
          </a:xfrm>
          <a:prstGeom prst="rect">
            <a:avLst/>
          </a:prstGeom>
          <a:solidFill>
            <a:srgbClr val="0033CC"/>
          </a:solidFill>
          <a:ln w="38100">
            <a:solidFill>
              <a:schemeClr val="tx1"/>
            </a:solidFill>
          </a:ln>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orbel"/>
                <a:ea typeface="+mn-ea"/>
                <a:cs typeface="+mn-cs"/>
              </a:rPr>
              <a:t>MRI</a:t>
            </a:r>
          </a:p>
        </p:txBody>
      </p:sp>
      <p:sp>
        <p:nvSpPr>
          <p:cNvPr id="10" name="Rectangle 9">
            <a:extLst>
              <a:ext uri="{FF2B5EF4-FFF2-40B4-BE49-F238E27FC236}">
                <a16:creationId xmlns:a16="http://schemas.microsoft.com/office/drawing/2014/main" id="{D1090891-E845-4BDC-C4F8-34765FB3499C}"/>
              </a:ext>
            </a:extLst>
          </p:cNvPr>
          <p:cNvSpPr/>
          <p:nvPr/>
        </p:nvSpPr>
        <p:spPr>
          <a:xfrm>
            <a:off x="-6380" y="-3735"/>
            <a:ext cx="12174479" cy="6844984"/>
          </a:xfrm>
          <a:prstGeom prst="rect">
            <a:avLst/>
          </a:prstGeom>
          <a:noFill/>
          <a:ln w="7620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a:ea typeface="+mn-ea"/>
              <a:cs typeface="+mn-cs"/>
            </a:endParaRPr>
          </a:p>
        </p:txBody>
      </p:sp>
    </p:spTree>
    <p:extLst>
      <p:ext uri="{BB962C8B-B14F-4D97-AF65-F5344CB8AC3E}">
        <p14:creationId xmlns:p14="http://schemas.microsoft.com/office/powerpoint/2010/main" val="1982299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500"/>
                                        <p:tgtEl>
                                          <p:spTgt spid="5"/>
                                        </p:tgtEl>
                                      </p:cBhvr>
                                    </p:animEffect>
                                  </p:childTnLst>
                                </p:cTn>
                              </p:par>
                            </p:childTnLst>
                          </p:cTn>
                        </p:par>
                        <p:par>
                          <p:cTn id="14" fill="hold">
                            <p:stCondLst>
                              <p:cond delay="1000"/>
                            </p:stCondLst>
                            <p:childTnLst>
                              <p:par>
                                <p:cTn id="15" presetID="53" presetClass="entr" presetSubtype="16" fill="hold" grpId="0" nodeType="afterEffect">
                                  <p:stCondLst>
                                    <p:cond delay="50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left)">
                                      <p:cBhvr>
                                        <p:cTn id="23" dur="500"/>
                                        <p:tgtEl>
                                          <p:spTgt spid="7"/>
                                        </p:tgtEl>
                                      </p:cBhvr>
                                    </p:animEffect>
                                  </p:childTnLst>
                                </p:cTn>
                              </p:par>
                            </p:childTnLst>
                          </p:cTn>
                        </p:par>
                        <p:par>
                          <p:cTn id="24" fill="hold">
                            <p:stCondLst>
                              <p:cond delay="2500"/>
                            </p:stCondLst>
                            <p:childTnLst>
                              <p:par>
                                <p:cTn id="25" presetID="53" presetClass="entr" presetSubtype="16" fill="hold" grpId="0" nodeType="afterEffect">
                                  <p:stCondLst>
                                    <p:cond delay="500"/>
                                  </p:stCondLst>
                                  <p:childTnLst>
                                    <p:set>
                                      <p:cBhvr>
                                        <p:cTn id="26" dur="1" fill="hold">
                                          <p:stCondLst>
                                            <p:cond delay="0"/>
                                          </p:stCondLst>
                                        </p:cTn>
                                        <p:tgtEl>
                                          <p:spTgt spid="9"/>
                                        </p:tgtEl>
                                        <p:attrNameLst>
                                          <p:attrName>style.visibility</p:attrName>
                                        </p:attrNameLst>
                                      </p:cBhvr>
                                      <p:to>
                                        <p:strVal val="visible"/>
                                      </p:to>
                                    </p:set>
                                    <p:anim calcmode="lin" valueType="num">
                                      <p:cBhvr>
                                        <p:cTn id="27" dur="500" fill="hold"/>
                                        <p:tgtEl>
                                          <p:spTgt spid="9"/>
                                        </p:tgtEl>
                                        <p:attrNameLst>
                                          <p:attrName>ppt_w</p:attrName>
                                        </p:attrNameLst>
                                      </p:cBhvr>
                                      <p:tavLst>
                                        <p:tav tm="0">
                                          <p:val>
                                            <p:fltVal val="0"/>
                                          </p:val>
                                        </p:tav>
                                        <p:tav tm="100000">
                                          <p:val>
                                            <p:strVal val="#ppt_w"/>
                                          </p:val>
                                        </p:tav>
                                      </p:tavLst>
                                    </p:anim>
                                    <p:anim calcmode="lin" valueType="num">
                                      <p:cBhvr>
                                        <p:cTn id="28" dur="500" fill="hold"/>
                                        <p:tgtEl>
                                          <p:spTgt spid="9"/>
                                        </p:tgtEl>
                                        <p:attrNameLst>
                                          <p:attrName>ppt_h</p:attrName>
                                        </p:attrNameLst>
                                      </p:cBhvr>
                                      <p:tavLst>
                                        <p:tav tm="0">
                                          <p:val>
                                            <p:fltVal val="0"/>
                                          </p:val>
                                        </p:tav>
                                        <p:tav tm="100000">
                                          <p:val>
                                            <p:strVal val="#ppt_h"/>
                                          </p:val>
                                        </p:tav>
                                      </p:tavLst>
                                    </p:anim>
                                    <p:animEffect transition="in" filter="fade">
                                      <p:cBhvr>
                                        <p:cTn id="29" dur="500"/>
                                        <p:tgtEl>
                                          <p:spTgt spid="9"/>
                                        </p:tgtEl>
                                      </p:cBhvr>
                                    </p:animEffect>
                                  </p:childTnLst>
                                </p:cTn>
                              </p:par>
                            </p:childTnLst>
                          </p:cTn>
                        </p:par>
                        <p:par>
                          <p:cTn id="30" fill="hold">
                            <p:stCondLst>
                              <p:cond delay="3500"/>
                            </p:stCondLst>
                            <p:childTnLst>
                              <p:par>
                                <p:cTn id="31" presetID="22" presetClass="entr" presetSubtype="8" fill="hold" grpId="0" nodeType="after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wipe(left)">
                                      <p:cBhvr>
                                        <p:cTn id="3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EXA Scans - Opus Diagnostics">
            <a:extLst>
              <a:ext uri="{FF2B5EF4-FFF2-40B4-BE49-F238E27FC236}">
                <a16:creationId xmlns:a16="http://schemas.microsoft.com/office/drawing/2014/main" id="{09A93E70-A307-BC6A-E4D7-2CCAA1D36702}"/>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6653" b="94615" l="5000" r="96600"/>
                    </a14:imgEffect>
                  </a14:imgLayer>
                </a14:imgProps>
              </a:ext>
              <a:ext uri="{28A0092B-C50C-407E-A947-70E740481C1C}">
                <a14:useLocalDpi xmlns:a14="http://schemas.microsoft.com/office/drawing/2010/main"/>
              </a:ext>
            </a:extLst>
          </a:blip>
          <a:srcRect/>
          <a:stretch>
            <a:fillRect/>
          </a:stretch>
        </p:blipFill>
        <p:spPr bwMode="auto">
          <a:xfrm>
            <a:off x="7328250" y="1305139"/>
            <a:ext cx="4923965" cy="466344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70C6FCA-30C1-8711-C489-D8D7EA9708F5}"/>
              </a:ext>
            </a:extLst>
          </p:cNvPr>
          <p:cNvSpPr txBox="1"/>
          <p:nvPr/>
        </p:nvSpPr>
        <p:spPr>
          <a:xfrm>
            <a:off x="7613240" y="2155647"/>
            <a:ext cx="1120820" cy="584775"/>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Arial Narrow" panose="020B0606020202030204" pitchFamily="34" charset="0"/>
                <a:ea typeface="+mn-ea"/>
                <a:cs typeface="+mn-cs"/>
              </a:rPr>
              <a:t>DEXA</a:t>
            </a:r>
          </a:p>
        </p:txBody>
      </p:sp>
      <p:sp>
        <p:nvSpPr>
          <p:cNvPr id="9" name="TextBox 8">
            <a:extLst>
              <a:ext uri="{FF2B5EF4-FFF2-40B4-BE49-F238E27FC236}">
                <a16:creationId xmlns:a16="http://schemas.microsoft.com/office/drawing/2014/main" id="{EB0F6738-4D4F-2EC7-0436-5489A33283E8}"/>
              </a:ext>
            </a:extLst>
          </p:cNvPr>
          <p:cNvSpPr txBox="1"/>
          <p:nvPr/>
        </p:nvSpPr>
        <p:spPr>
          <a:xfrm>
            <a:off x="114299" y="1191988"/>
            <a:ext cx="7813221" cy="57554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Arial Narrow" panose="020B0606020202030204" pitchFamily="34" charset="0"/>
                <a:ea typeface="+mn-ea"/>
                <a:cs typeface="+mn-cs"/>
              </a:rPr>
              <a:t>     </a:t>
            </a:r>
            <a:r>
              <a:rPr kumimoji="0" lang="en-US" sz="2800" b="1" i="0" u="sng" strike="noStrike" kern="1200" cap="none" spc="0" normalizeH="0" baseline="0" noProof="0" dirty="0">
                <a:ln>
                  <a:noFill/>
                </a:ln>
                <a:solidFill>
                  <a:srgbClr val="FFFF00"/>
                </a:solidFill>
                <a:effectLst/>
                <a:uLnTx/>
                <a:uFillTx/>
                <a:latin typeface="Arial Narrow" panose="020B0606020202030204" pitchFamily="34" charset="0"/>
                <a:ea typeface="+mn-ea"/>
                <a:cs typeface="+mn-cs"/>
              </a:rPr>
              <a:t>DEXA: Dual-Energy X-ray Absorptiometry Scan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Arial Narrow" panose="020B0606020202030204" pitchFamily="34" charset="0"/>
                <a:ea typeface="+mn-ea"/>
                <a:cs typeface="+mn-cs"/>
              </a:rPr>
              <a:t>     </a:t>
            </a:r>
            <a:r>
              <a:rPr kumimoji="0" lang="en-US" sz="2800" b="1" i="0" u="sng" strike="noStrike" kern="1200" cap="none" spc="0" normalizeH="0" baseline="0" noProof="0" dirty="0">
                <a:ln>
                  <a:noFill/>
                </a:ln>
                <a:solidFill>
                  <a:srgbClr val="FFFF00"/>
                </a:solidFill>
                <a:effectLst/>
                <a:uLnTx/>
                <a:uFillTx/>
                <a:latin typeface="Arial Narrow" panose="020B0606020202030204" pitchFamily="34" charset="0"/>
                <a:ea typeface="+mn-ea"/>
                <a:cs typeface="+mn-cs"/>
              </a:rPr>
              <a:t>Measures Bone Mineral Density (BMD):</a:t>
            </a:r>
          </a:p>
          <a:p>
            <a:pPr marL="742950" marR="0" lvl="1" indent="-285750" algn="l" defTabSz="914400" rtl="0" eaLnBrk="1" fontAlgn="auto" latinLnBrk="0" hangingPunct="1">
              <a:lnSpc>
                <a:spcPct val="100000"/>
              </a:lnSpc>
              <a:spcBef>
                <a:spcPts val="0"/>
              </a:spcBef>
              <a:spcAft>
                <a:spcPts val="0"/>
              </a:spcAft>
              <a:buClr>
                <a:srgbClr val="EA157A"/>
              </a:buClr>
              <a:buSzTx/>
              <a:buFont typeface="Wingdings" panose="05000000000000000000" pitchFamily="2" charset="2"/>
              <a:buChar char="Ø"/>
              <a:tabLst/>
              <a:defRPr/>
            </a:pPr>
            <a:endParaRPr kumimoji="0" lang="en-US" sz="2400" b="1" i="0" u="none" strike="noStrike" kern="1200" cap="none" spc="0" normalizeH="0" baseline="0" noProof="0" dirty="0">
              <a:ln>
                <a:noFill/>
              </a:ln>
              <a:solidFill>
                <a:srgbClr val="FFFF00"/>
              </a:solidFill>
              <a:effectLst/>
              <a:uLnTx/>
              <a:uFillTx/>
              <a:latin typeface="Arial Narrow" panose="020B0606020202030204" pitchFamily="34" charset="0"/>
              <a:ea typeface="+mn-ea"/>
              <a:cs typeface="+mn-cs"/>
            </a:endParaRPr>
          </a:p>
          <a:p>
            <a:pPr marL="742950" marR="0" lvl="1" indent="-285750" algn="l" defTabSz="914400" rtl="0" eaLnBrk="1" fontAlgn="auto" latinLnBrk="0" hangingPunct="1">
              <a:lnSpc>
                <a:spcPct val="100000"/>
              </a:lnSpc>
              <a:spcBef>
                <a:spcPts val="0"/>
              </a:spcBef>
              <a:spcAft>
                <a:spcPts val="0"/>
              </a:spcAft>
              <a:buClr>
                <a:srgbClr val="EA157A"/>
              </a:buClr>
              <a:buSzTx/>
              <a:buFont typeface="Wingdings" panose="05000000000000000000" pitchFamily="2" charset="2"/>
              <a:buChar char="Ø"/>
              <a:tabLst/>
              <a:defRPr/>
            </a:pPr>
            <a:r>
              <a:rPr kumimoji="0" lang="en-US" sz="2400" b="1" i="0" u="none" strike="noStrike" kern="1200" cap="none" spc="0" normalizeH="0" baseline="0" noProof="0" dirty="0">
                <a:ln>
                  <a:noFill/>
                </a:ln>
                <a:solidFill>
                  <a:srgbClr val="FFFF00"/>
                </a:solidFill>
                <a:effectLst/>
                <a:uLnTx/>
                <a:uFillTx/>
                <a:latin typeface="Arial Narrow" panose="020B0606020202030204" pitchFamily="34" charset="0"/>
                <a:ea typeface="+mn-ea"/>
                <a:cs typeface="+mn-cs"/>
              </a:rPr>
              <a:t>DEXA is the Gold Standard </a:t>
            </a:r>
            <a:r>
              <a:rPr kumimoji="0" lang="en-US" sz="24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BMD Test</a:t>
            </a:r>
          </a:p>
          <a:p>
            <a:pPr marL="742950" marR="0" lvl="1" indent="-285750" algn="l" defTabSz="914400" rtl="0" eaLnBrk="1" fontAlgn="auto" latinLnBrk="0" hangingPunct="1">
              <a:lnSpc>
                <a:spcPct val="100000"/>
              </a:lnSpc>
              <a:spcBef>
                <a:spcPts val="0"/>
              </a:spcBef>
              <a:spcAft>
                <a:spcPts val="0"/>
              </a:spcAft>
              <a:buClr>
                <a:srgbClr val="EA157A"/>
              </a:buClr>
              <a:buSzTx/>
              <a:buFont typeface="Wingdings" panose="05000000000000000000" pitchFamily="2" charset="2"/>
              <a:buChar char="Ø"/>
              <a:tabLst/>
              <a:defRPr/>
            </a:pPr>
            <a:r>
              <a:rPr kumimoji="0" lang="en-US" sz="24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Central &amp; Peripheral Scans</a:t>
            </a:r>
          </a:p>
          <a:p>
            <a:pPr marL="742950" marR="0" lvl="1" indent="-285750" algn="l" defTabSz="914400" rtl="0" eaLnBrk="1" fontAlgn="auto" latinLnBrk="0" hangingPunct="1">
              <a:lnSpc>
                <a:spcPct val="100000"/>
              </a:lnSpc>
              <a:spcBef>
                <a:spcPts val="0"/>
              </a:spcBef>
              <a:spcAft>
                <a:spcPts val="0"/>
              </a:spcAft>
              <a:buClr>
                <a:srgbClr val="EA157A"/>
              </a:buClr>
              <a:buSzTx/>
              <a:buFont typeface="Wingdings" panose="05000000000000000000" pitchFamily="2" charset="2"/>
              <a:buChar char="Ø"/>
              <a:tabLst/>
              <a:defRPr/>
            </a:pPr>
            <a:r>
              <a:rPr kumimoji="0" lang="en-US" sz="24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Fast, High Precision</a:t>
            </a:r>
          </a:p>
          <a:p>
            <a:pPr marL="742950" marR="0" lvl="1" indent="-285750" algn="l" defTabSz="914400" rtl="0" eaLnBrk="1" fontAlgn="auto" latinLnBrk="0" hangingPunct="1">
              <a:lnSpc>
                <a:spcPct val="100000"/>
              </a:lnSpc>
              <a:spcBef>
                <a:spcPts val="0"/>
              </a:spcBef>
              <a:spcAft>
                <a:spcPts val="0"/>
              </a:spcAft>
              <a:buClr>
                <a:srgbClr val="EA157A"/>
              </a:buClr>
              <a:buSzTx/>
              <a:buFont typeface="Wingdings" panose="05000000000000000000" pitchFamily="2" charset="2"/>
              <a:buChar char="Ø"/>
              <a:tabLst/>
              <a:defRPr/>
            </a:pPr>
            <a:r>
              <a:rPr kumimoji="0" lang="en-US" sz="24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Low Radiation </a:t>
            </a:r>
            <a:r>
              <a:rPr kumimoji="0" lang="en-US" sz="2400" b="1" i="0" u="none" strike="noStrike" kern="1200" cap="none" spc="0" normalizeH="0" baseline="0" noProof="0" dirty="0">
                <a:ln>
                  <a:noFill/>
                </a:ln>
                <a:solidFill>
                  <a:srgbClr val="FFFF00"/>
                </a:solidFill>
                <a:effectLst/>
                <a:uLnTx/>
                <a:uFillTx/>
                <a:latin typeface="Arial Narrow" panose="020B0606020202030204" pitchFamily="34" charset="0"/>
                <a:ea typeface="+mn-ea"/>
                <a:cs typeface="+mn-cs"/>
              </a:rPr>
              <a:t>(.1-.5mSv)</a:t>
            </a:r>
          </a:p>
          <a:p>
            <a:pPr marL="742950" marR="0" lvl="1" indent="-285750" algn="l" defTabSz="914400" rtl="0" eaLnBrk="1" fontAlgn="auto" latinLnBrk="0" hangingPunct="1">
              <a:lnSpc>
                <a:spcPct val="100000"/>
              </a:lnSpc>
              <a:spcBef>
                <a:spcPts val="0"/>
              </a:spcBef>
              <a:spcAft>
                <a:spcPts val="0"/>
              </a:spcAft>
              <a:buClr>
                <a:srgbClr val="EA157A"/>
              </a:buClr>
              <a:buSzTx/>
              <a:buFont typeface="Wingdings" panose="05000000000000000000" pitchFamily="2" charset="2"/>
              <a:buChar char="Ø"/>
              <a:tabLst/>
              <a:defRPr/>
            </a:pPr>
            <a:r>
              <a:rPr kumimoji="0" lang="en-US" sz="2400" b="1" i="0" u="none" strike="noStrike" kern="1200" cap="none" spc="0" normalizeH="0" baseline="0" noProof="0" dirty="0">
                <a:ln>
                  <a:noFill/>
                </a:ln>
                <a:solidFill>
                  <a:srgbClr val="FFFF00"/>
                </a:solidFill>
                <a:effectLst/>
                <a:uLnTx/>
                <a:uFillTx/>
                <a:latin typeface="Arial Narrow" panose="020B0606020202030204" pitchFamily="34" charset="0"/>
                <a:ea typeface="+mn-ea"/>
                <a:cs typeface="+mn-cs"/>
              </a:rPr>
              <a:t>Dual Beams </a:t>
            </a:r>
            <a:r>
              <a:rPr kumimoji="0" lang="en-US" sz="24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(High and Low Energy) Measure </a:t>
            </a:r>
          </a:p>
          <a:p>
            <a:pPr marL="457200" marR="0" lvl="1" indent="0" algn="l" defTabSz="914400" rtl="0" eaLnBrk="1" fontAlgn="auto" latinLnBrk="0" hangingPunct="1">
              <a:lnSpc>
                <a:spcPct val="100000"/>
              </a:lnSpc>
              <a:spcBef>
                <a:spcPts val="0"/>
              </a:spcBef>
              <a:spcAft>
                <a:spcPts val="0"/>
              </a:spcAft>
              <a:buClr>
                <a:srgbClr val="EA157A"/>
              </a:buClr>
              <a:buSzTx/>
              <a:buFontTx/>
              <a:buNone/>
              <a:tabLst/>
              <a:defRPr/>
            </a:pPr>
            <a:r>
              <a:rPr kumimoji="0" lang="en-US" sz="24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    Difference in Absorption </a:t>
            </a:r>
          </a:p>
          <a:p>
            <a:pPr marL="742950" marR="0" lvl="1" indent="-285750" algn="l" defTabSz="914400" rtl="0" eaLnBrk="1" fontAlgn="auto" latinLnBrk="0" hangingPunct="1">
              <a:lnSpc>
                <a:spcPct val="100000"/>
              </a:lnSpc>
              <a:spcBef>
                <a:spcPts val="0"/>
              </a:spcBef>
              <a:spcAft>
                <a:spcPts val="0"/>
              </a:spcAft>
              <a:buClr>
                <a:srgbClr val="EA157A"/>
              </a:buClr>
              <a:buSzTx/>
              <a:buFont typeface="Wingdings" panose="05000000000000000000" pitchFamily="2" charset="2"/>
              <a:buChar char="Ø"/>
              <a:tabLst/>
              <a:defRPr/>
            </a:pPr>
            <a:r>
              <a:rPr kumimoji="0" lang="en-US" sz="24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Dual Beams Isolates the Bone Density From Soft Tissues</a:t>
            </a:r>
          </a:p>
          <a:p>
            <a:pPr marL="742950" marR="0" lvl="1" indent="-285750" algn="l" defTabSz="914400" rtl="0" eaLnBrk="1" fontAlgn="auto" latinLnBrk="0" hangingPunct="1">
              <a:lnSpc>
                <a:spcPct val="100000"/>
              </a:lnSpc>
              <a:spcBef>
                <a:spcPts val="0"/>
              </a:spcBef>
              <a:spcAft>
                <a:spcPts val="0"/>
              </a:spcAft>
              <a:buClr>
                <a:srgbClr val="EA157A"/>
              </a:buClr>
              <a:buSzTx/>
              <a:buFont typeface="Wingdings" panose="05000000000000000000" pitchFamily="2" charset="2"/>
              <a:buChar char="Ø"/>
              <a:tabLst/>
              <a:defRPr/>
            </a:pPr>
            <a:r>
              <a:rPr kumimoji="0" lang="en-US" sz="24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Bone Density Calculation in </a:t>
            </a:r>
            <a:r>
              <a:rPr kumimoji="0" lang="en-US" sz="2400" b="1" i="0" u="none" strike="noStrike" kern="1200" cap="none" spc="0" normalizeH="0" baseline="0" noProof="0" dirty="0">
                <a:ln>
                  <a:noFill/>
                </a:ln>
                <a:solidFill>
                  <a:srgbClr val="FFFF00"/>
                </a:solidFill>
                <a:effectLst/>
                <a:uLnTx/>
                <a:uFillTx/>
                <a:latin typeface="Arial Narrow" panose="020B0606020202030204" pitchFamily="34" charset="0"/>
                <a:ea typeface="+mn-ea"/>
                <a:cs typeface="+mn-cs"/>
              </a:rPr>
              <a:t>(g/cm2) </a:t>
            </a:r>
          </a:p>
          <a:p>
            <a:pPr marL="742950" marR="0" lvl="1" indent="-285750" algn="l" defTabSz="914400" rtl="0" eaLnBrk="1" fontAlgn="auto" latinLnBrk="0" hangingPunct="1">
              <a:lnSpc>
                <a:spcPct val="100000"/>
              </a:lnSpc>
              <a:spcBef>
                <a:spcPts val="0"/>
              </a:spcBef>
              <a:spcAft>
                <a:spcPts val="0"/>
              </a:spcAft>
              <a:buClr>
                <a:srgbClr val="EA157A"/>
              </a:buClr>
              <a:buSzTx/>
              <a:buFont typeface="Wingdings" panose="05000000000000000000" pitchFamily="2" charset="2"/>
              <a:buChar char="Ø"/>
              <a:tabLst/>
              <a:defRPr/>
            </a:pPr>
            <a:r>
              <a:rPr kumimoji="0" lang="en-US" sz="2400" b="1" i="0" u="sng" strike="noStrike" kern="1200" cap="none" spc="0" normalizeH="0" baseline="0" noProof="0" dirty="0">
                <a:ln>
                  <a:noFill/>
                </a:ln>
                <a:solidFill>
                  <a:srgbClr val="FFFF00"/>
                </a:solidFill>
                <a:effectLst/>
                <a:uLnTx/>
                <a:uFillTx/>
                <a:latin typeface="Arial Narrow" panose="020B0606020202030204" pitchFamily="34" charset="0"/>
                <a:ea typeface="+mn-ea"/>
                <a:cs typeface="+mn-cs"/>
              </a:rPr>
              <a:t>T-Score:</a:t>
            </a:r>
            <a:r>
              <a:rPr kumimoji="0" lang="en-US" sz="24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 BMD Compared to a Healthy 30-Year-Old Adult</a:t>
            </a:r>
          </a:p>
          <a:p>
            <a:pPr marL="742950" marR="0" lvl="1" indent="-285750" algn="l" defTabSz="914400" rtl="0" eaLnBrk="1" fontAlgn="auto" latinLnBrk="0" hangingPunct="1">
              <a:lnSpc>
                <a:spcPct val="100000"/>
              </a:lnSpc>
              <a:spcBef>
                <a:spcPts val="0"/>
              </a:spcBef>
              <a:spcAft>
                <a:spcPts val="0"/>
              </a:spcAft>
              <a:buClr>
                <a:srgbClr val="EA157A"/>
              </a:buClr>
              <a:buSzTx/>
              <a:buFont typeface="Wingdings" panose="05000000000000000000" pitchFamily="2" charset="2"/>
              <a:buChar char="Ø"/>
              <a:tabLst/>
              <a:defRPr/>
            </a:pPr>
            <a:r>
              <a:rPr kumimoji="0" lang="en-US" sz="2400" b="1" i="0" u="sng" strike="noStrike" kern="1200" cap="none" spc="0" normalizeH="0" baseline="0" noProof="0" dirty="0">
                <a:ln>
                  <a:noFill/>
                </a:ln>
                <a:solidFill>
                  <a:srgbClr val="FFFF00"/>
                </a:solidFill>
                <a:effectLst/>
                <a:uLnTx/>
                <a:uFillTx/>
                <a:latin typeface="Arial Narrow" panose="020B0606020202030204" pitchFamily="34" charset="0"/>
                <a:ea typeface="+mn-ea"/>
                <a:cs typeface="+mn-cs"/>
              </a:rPr>
              <a:t>Z-Score:</a:t>
            </a:r>
            <a:r>
              <a:rPr kumimoji="0" lang="en-US" sz="24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 BMD Compared to Age Matched Peers (Used in Children &amp; Young Adults)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endParaRPr>
          </a:p>
        </p:txBody>
      </p:sp>
      <p:sp>
        <p:nvSpPr>
          <p:cNvPr id="10" name="TextBox 9">
            <a:extLst>
              <a:ext uri="{FF2B5EF4-FFF2-40B4-BE49-F238E27FC236}">
                <a16:creationId xmlns:a16="http://schemas.microsoft.com/office/drawing/2014/main" id="{6B750A08-7576-B66E-23BC-729CBB9E7C15}"/>
              </a:ext>
            </a:extLst>
          </p:cNvPr>
          <p:cNvSpPr txBox="1"/>
          <p:nvPr/>
        </p:nvSpPr>
        <p:spPr>
          <a:xfrm>
            <a:off x="5285721" y="230006"/>
            <a:ext cx="1585690" cy="830997"/>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5400000" scaled="1"/>
            <a:tileRect/>
          </a:gradFill>
          <a:ln w="38100">
            <a:solidFill>
              <a:schemeClr val="tx1"/>
            </a:solidFill>
          </a:ln>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4800"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Narrow" panose="020B0606020202030204" pitchFamily="34" charset="0"/>
                <a:ea typeface="+mn-ea"/>
                <a:cs typeface="+mn-cs"/>
              </a:rPr>
              <a:t>DEXA</a:t>
            </a:r>
          </a:p>
        </p:txBody>
      </p:sp>
      <p:sp>
        <p:nvSpPr>
          <p:cNvPr id="11" name="Rectangle 10">
            <a:extLst>
              <a:ext uri="{FF2B5EF4-FFF2-40B4-BE49-F238E27FC236}">
                <a16:creationId xmlns:a16="http://schemas.microsoft.com/office/drawing/2014/main" id="{EB74F550-16CC-55A6-1935-2E3E70DC5D50}"/>
              </a:ext>
            </a:extLst>
          </p:cNvPr>
          <p:cNvSpPr/>
          <p:nvPr/>
        </p:nvSpPr>
        <p:spPr>
          <a:xfrm>
            <a:off x="-6380" y="-3735"/>
            <a:ext cx="12174479" cy="6844984"/>
          </a:xfrm>
          <a:prstGeom prst="rect">
            <a:avLst/>
          </a:prstGeom>
          <a:noFill/>
          <a:ln w="7620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a:ea typeface="+mn-ea"/>
              <a:cs typeface="+mn-cs"/>
            </a:endParaRPr>
          </a:p>
        </p:txBody>
      </p:sp>
    </p:spTree>
    <p:extLst>
      <p:ext uri="{BB962C8B-B14F-4D97-AF65-F5344CB8AC3E}">
        <p14:creationId xmlns:p14="http://schemas.microsoft.com/office/powerpoint/2010/main" val="1599193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C:\My Documents\Steve\Slide Shows\Adult Kyphosis\Kyphosis Cases\Bewley,Francis\Bewleylat.BMP"/>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76686" y="543737"/>
            <a:ext cx="1875700" cy="2926080"/>
          </a:xfrm>
          <a:prstGeom prst="rect">
            <a:avLst/>
          </a:prstGeom>
          <a:noFill/>
          <a:ln w="47625" cmpd="thinThick">
            <a:solidFill>
              <a:schemeClr val="tx1"/>
            </a:solidFill>
          </a:ln>
        </p:spPr>
      </p:pic>
      <p:grpSp>
        <p:nvGrpSpPr>
          <p:cNvPr id="80" name="Group 79"/>
          <p:cNvGrpSpPr/>
          <p:nvPr/>
        </p:nvGrpSpPr>
        <p:grpSpPr>
          <a:xfrm>
            <a:off x="3733800" y="1371600"/>
            <a:ext cx="6843570" cy="5415609"/>
            <a:chOff x="2209804" y="1371600"/>
            <a:chExt cx="6843570" cy="5415609"/>
          </a:xfrm>
        </p:grpSpPr>
        <p:grpSp>
          <p:nvGrpSpPr>
            <p:cNvPr id="68" name="Group 67"/>
            <p:cNvGrpSpPr>
              <a:grpSpLocks noChangeAspect="1"/>
            </p:cNvGrpSpPr>
            <p:nvPr/>
          </p:nvGrpSpPr>
          <p:grpSpPr>
            <a:xfrm>
              <a:off x="2209804" y="1371600"/>
              <a:ext cx="6591096" cy="5152649"/>
              <a:chOff x="304800" y="761999"/>
              <a:chExt cx="7414980" cy="5750725"/>
            </a:xfrm>
          </p:grpSpPr>
          <p:cxnSp>
            <p:nvCxnSpPr>
              <p:cNvPr id="8" name="Straight Connector 7"/>
              <p:cNvCxnSpPr/>
              <p:nvPr/>
            </p:nvCxnSpPr>
            <p:spPr>
              <a:xfrm>
                <a:off x="484834" y="5982685"/>
                <a:ext cx="705157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84834" y="1505783"/>
                <a:ext cx="705157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484834" y="4490385"/>
                <a:ext cx="705157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484834" y="5236535"/>
                <a:ext cx="705157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rot="5400000">
                <a:off x="391565" y="6075954"/>
                <a:ext cx="18653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rot="5400000">
                <a:off x="1273013" y="6075954"/>
                <a:ext cx="18653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rot="5400000">
                <a:off x="2154459" y="6075954"/>
                <a:ext cx="18653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rot="5400000">
                <a:off x="3035907" y="6075954"/>
                <a:ext cx="18653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rot="5400000">
                <a:off x="3917355" y="6075954"/>
                <a:ext cx="18653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rot="5400000">
                <a:off x="4798801" y="6075954"/>
                <a:ext cx="18653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rot="5400000">
                <a:off x="5680249" y="6075954"/>
                <a:ext cx="18653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rot="5400000">
                <a:off x="6561697" y="6075954"/>
                <a:ext cx="18653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rot="5400000">
                <a:off x="7443142" y="6075954"/>
                <a:ext cx="18653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304800" y="6169223"/>
                <a:ext cx="391693" cy="34350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20</a:t>
                </a:r>
              </a:p>
            </p:txBody>
          </p:sp>
          <p:sp>
            <p:nvSpPr>
              <p:cNvPr id="38" name="TextBox 37"/>
              <p:cNvSpPr txBox="1"/>
              <p:nvPr/>
            </p:nvSpPr>
            <p:spPr>
              <a:xfrm>
                <a:off x="1134797" y="6169223"/>
                <a:ext cx="391693" cy="34350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30</a:t>
                </a:r>
              </a:p>
            </p:txBody>
          </p:sp>
          <p:sp>
            <p:nvSpPr>
              <p:cNvPr id="39" name="TextBox 38"/>
              <p:cNvSpPr txBox="1"/>
              <p:nvPr/>
            </p:nvSpPr>
            <p:spPr>
              <a:xfrm>
                <a:off x="2034968" y="6169223"/>
                <a:ext cx="391693" cy="34350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40</a:t>
                </a:r>
              </a:p>
            </p:txBody>
          </p:sp>
          <p:sp>
            <p:nvSpPr>
              <p:cNvPr id="40" name="TextBox 39"/>
              <p:cNvSpPr txBox="1"/>
              <p:nvPr/>
            </p:nvSpPr>
            <p:spPr>
              <a:xfrm>
                <a:off x="2915295" y="6169223"/>
                <a:ext cx="391693" cy="34350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50</a:t>
                </a:r>
              </a:p>
            </p:txBody>
          </p:sp>
          <p:sp>
            <p:nvSpPr>
              <p:cNvPr id="41" name="TextBox 40"/>
              <p:cNvSpPr txBox="1"/>
              <p:nvPr/>
            </p:nvSpPr>
            <p:spPr>
              <a:xfrm>
                <a:off x="3815465" y="6169223"/>
                <a:ext cx="391693" cy="34350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60</a:t>
                </a:r>
              </a:p>
            </p:txBody>
          </p:sp>
          <p:sp>
            <p:nvSpPr>
              <p:cNvPr id="42" name="TextBox 41"/>
              <p:cNvSpPr txBox="1"/>
              <p:nvPr/>
            </p:nvSpPr>
            <p:spPr>
              <a:xfrm>
                <a:off x="4715635" y="6169223"/>
                <a:ext cx="391693" cy="34350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70</a:t>
                </a:r>
              </a:p>
            </p:txBody>
          </p:sp>
          <p:sp>
            <p:nvSpPr>
              <p:cNvPr id="43" name="TextBox 42"/>
              <p:cNvSpPr txBox="1"/>
              <p:nvPr/>
            </p:nvSpPr>
            <p:spPr>
              <a:xfrm>
                <a:off x="5545633" y="6169223"/>
                <a:ext cx="391693" cy="34350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80</a:t>
                </a:r>
              </a:p>
            </p:txBody>
          </p:sp>
          <p:sp>
            <p:nvSpPr>
              <p:cNvPr id="44" name="TextBox 43"/>
              <p:cNvSpPr txBox="1"/>
              <p:nvPr/>
            </p:nvSpPr>
            <p:spPr>
              <a:xfrm>
                <a:off x="6445804" y="6169223"/>
                <a:ext cx="391693" cy="34350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90</a:t>
                </a:r>
              </a:p>
            </p:txBody>
          </p:sp>
          <p:sp>
            <p:nvSpPr>
              <p:cNvPr id="45" name="TextBox 44"/>
              <p:cNvSpPr txBox="1"/>
              <p:nvPr/>
            </p:nvSpPr>
            <p:spPr>
              <a:xfrm>
                <a:off x="7236113" y="6169223"/>
                <a:ext cx="483667" cy="34350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100</a:t>
                </a:r>
              </a:p>
            </p:txBody>
          </p:sp>
          <p:cxnSp>
            <p:nvCxnSpPr>
              <p:cNvPr id="47" name="Straight Connector 46"/>
              <p:cNvCxnSpPr/>
              <p:nvPr/>
            </p:nvCxnSpPr>
            <p:spPr>
              <a:xfrm>
                <a:off x="466831" y="762000"/>
                <a:ext cx="703933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56" name="Parallelogram 55"/>
              <p:cNvSpPr/>
              <p:nvPr/>
            </p:nvSpPr>
            <p:spPr>
              <a:xfrm>
                <a:off x="457200" y="1524000"/>
                <a:ext cx="2133600" cy="1447800"/>
              </a:xfrm>
              <a:prstGeom prst="parallelogram">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a:ea typeface="+mn-ea"/>
                  <a:cs typeface="+mn-cs"/>
                </a:endParaRPr>
              </a:p>
            </p:txBody>
          </p:sp>
          <p:sp>
            <p:nvSpPr>
              <p:cNvPr id="57" name="Parallelogram 56"/>
              <p:cNvSpPr/>
              <p:nvPr/>
            </p:nvSpPr>
            <p:spPr>
              <a:xfrm rot="1634820" flipV="1">
                <a:off x="2110294" y="2110768"/>
                <a:ext cx="3017520" cy="1295265"/>
              </a:xfrm>
              <a:prstGeom prst="parallelogram">
                <a:avLst>
                  <a:gd name="adj" fmla="val 5159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a:ea typeface="+mn-ea"/>
                  <a:cs typeface="+mn-cs"/>
                </a:endParaRPr>
              </a:p>
            </p:txBody>
          </p:sp>
          <p:sp>
            <p:nvSpPr>
              <p:cNvPr id="58" name="Parallelogram 57"/>
              <p:cNvSpPr/>
              <p:nvPr/>
            </p:nvSpPr>
            <p:spPr>
              <a:xfrm rot="11305005" flipV="1">
                <a:off x="4526523" y="2778960"/>
                <a:ext cx="3110713" cy="1447800"/>
              </a:xfrm>
              <a:prstGeom prst="parallelogram">
                <a:avLst>
                  <a:gd name="adj" fmla="val 13999"/>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a:ea typeface="+mn-ea"/>
                  <a:cs typeface="+mn-cs"/>
                </a:endParaRPr>
              </a:p>
            </p:txBody>
          </p:sp>
          <p:cxnSp>
            <p:nvCxnSpPr>
              <p:cNvPr id="60" name="Straight Connector 59"/>
              <p:cNvCxnSpPr>
                <a:stCxn id="57" idx="5"/>
                <a:endCxn id="58" idx="2"/>
              </p:cNvCxnSpPr>
              <p:nvPr/>
            </p:nvCxnSpPr>
            <p:spPr>
              <a:xfrm rot="10800000" flipH="1" flipV="1">
                <a:off x="2574790" y="2220638"/>
                <a:ext cx="2068731" cy="1069394"/>
              </a:xfrm>
              <a:prstGeom prst="line">
                <a:avLst/>
              </a:prstGeom>
              <a:ln w="38100">
                <a:solidFill>
                  <a:srgbClr val="3D3513"/>
                </a:solidFill>
                <a:prstDash val="dash"/>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a:stCxn id="58" idx="2"/>
                <a:endCxn id="58" idx="5"/>
              </p:cNvCxnSpPr>
              <p:nvPr/>
            </p:nvCxnSpPr>
            <p:spPr>
              <a:xfrm rot="10800000" flipH="1" flipV="1">
                <a:off x="4643521" y="3290032"/>
                <a:ext cx="2876715" cy="425656"/>
              </a:xfrm>
              <a:prstGeom prst="line">
                <a:avLst/>
              </a:prstGeom>
              <a:ln w="38100">
                <a:solidFill>
                  <a:srgbClr val="3D3513"/>
                </a:solidFill>
                <a:prstDash val="dash"/>
              </a:ln>
            </p:spPr>
            <p:style>
              <a:lnRef idx="1">
                <a:schemeClr val="accent1"/>
              </a:lnRef>
              <a:fillRef idx="0">
                <a:schemeClr val="accent1"/>
              </a:fillRef>
              <a:effectRef idx="0">
                <a:schemeClr val="accent1"/>
              </a:effectRef>
              <a:fontRef idx="minor">
                <a:schemeClr val="tx1"/>
              </a:fontRef>
            </p:style>
          </p:cxnSp>
          <p:sp>
            <p:nvSpPr>
              <p:cNvPr id="64" name="Right Brace 63"/>
              <p:cNvSpPr/>
              <p:nvPr/>
            </p:nvSpPr>
            <p:spPr>
              <a:xfrm>
                <a:off x="4689508" y="2297500"/>
                <a:ext cx="384048" cy="1722934"/>
              </a:xfrm>
              <a:prstGeom prst="rightBrace">
                <a:avLst>
                  <a:gd name="adj1" fmla="val 39846"/>
                  <a:gd name="adj2" fmla="val 50000"/>
                </a:avLst>
              </a:prstGeom>
              <a:ln w="38100">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a:ea typeface="+mn-ea"/>
                  <a:cs typeface="+mn-cs"/>
                </a:endParaRPr>
              </a:p>
            </p:txBody>
          </p:sp>
          <p:sp>
            <p:nvSpPr>
              <p:cNvPr id="65" name="Right Brace 64"/>
              <p:cNvSpPr/>
              <p:nvPr/>
            </p:nvSpPr>
            <p:spPr>
              <a:xfrm rot="10800000">
                <a:off x="3905249" y="3020957"/>
                <a:ext cx="257174" cy="717602"/>
              </a:xfrm>
              <a:prstGeom prst="rightBrace">
                <a:avLst>
                  <a:gd name="adj1" fmla="val 39846"/>
                  <a:gd name="adj2" fmla="val 50000"/>
                </a:avLst>
              </a:prstGeom>
              <a:ln w="38100">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a:ea typeface="+mn-ea"/>
                  <a:cs typeface="+mn-cs"/>
                </a:endParaRPr>
              </a:p>
            </p:txBody>
          </p:sp>
          <p:sp>
            <p:nvSpPr>
              <p:cNvPr id="67" name="TextBox 66"/>
              <p:cNvSpPr txBox="1"/>
              <p:nvPr/>
            </p:nvSpPr>
            <p:spPr>
              <a:xfrm>
                <a:off x="2247894" y="3190622"/>
                <a:ext cx="1571630" cy="343501"/>
              </a:xfrm>
              <a:prstGeom prst="rect">
                <a:avLst/>
              </a:prstGeom>
              <a:solidFill>
                <a:schemeClr val="tx1"/>
              </a:solidFill>
              <a:ln w="28575">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Z Score -0.5</a:t>
                </a:r>
              </a:p>
            </p:txBody>
          </p:sp>
          <p:cxnSp>
            <p:nvCxnSpPr>
              <p:cNvPr id="20" name="Straight Connector 19"/>
              <p:cNvCxnSpPr/>
              <p:nvPr/>
            </p:nvCxnSpPr>
            <p:spPr>
              <a:xfrm>
                <a:off x="484834" y="2233710"/>
                <a:ext cx="7051579" cy="0"/>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484834" y="2998084"/>
                <a:ext cx="705157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484834" y="3738562"/>
                <a:ext cx="705157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5400000" flipH="1" flipV="1">
                <a:off x="-2212646" y="3459480"/>
                <a:ext cx="539496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16200000" flipH="1">
                <a:off x="4910946" y="3357218"/>
                <a:ext cx="5220685" cy="3024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63" name="Oval 62"/>
              <p:cNvSpPr/>
              <p:nvPr/>
            </p:nvSpPr>
            <p:spPr>
              <a:xfrm>
                <a:off x="4569814" y="3922596"/>
                <a:ext cx="182880" cy="182879"/>
              </a:xfrm>
              <a:prstGeom prst="ellipse">
                <a:avLst/>
              </a:prstGeom>
              <a:solidFill>
                <a:srgbClr val="3333CC"/>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a:ea typeface="+mn-ea"/>
                  <a:cs typeface="+mn-cs"/>
                </a:endParaRPr>
              </a:p>
            </p:txBody>
          </p:sp>
          <p:sp>
            <p:nvSpPr>
              <p:cNvPr id="66" name="TextBox 65"/>
              <p:cNvSpPr txBox="1"/>
              <p:nvPr/>
            </p:nvSpPr>
            <p:spPr>
              <a:xfrm>
                <a:off x="5148401" y="3005957"/>
                <a:ext cx="1504943" cy="309151"/>
              </a:xfrm>
              <a:prstGeom prst="rect">
                <a:avLst/>
              </a:prstGeom>
              <a:solidFill>
                <a:schemeClr val="tx1"/>
              </a:solidFill>
              <a:ln w="28575">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T  Score -2.5</a:t>
                </a:r>
              </a:p>
            </p:txBody>
          </p:sp>
        </p:grpSp>
        <p:sp>
          <p:nvSpPr>
            <p:cNvPr id="69" name="TextBox 68"/>
            <p:cNvSpPr txBox="1"/>
            <p:nvPr/>
          </p:nvSpPr>
          <p:spPr>
            <a:xfrm>
              <a:off x="5185773" y="6387099"/>
              <a:ext cx="641522"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00"/>
                  </a:solidFill>
                  <a:effectLst/>
                  <a:uLnTx/>
                  <a:uFillTx/>
                  <a:latin typeface="Arial Narrow" panose="020B0606020202030204" pitchFamily="34" charset="0"/>
                  <a:ea typeface="+mn-ea"/>
                  <a:cs typeface="+mn-cs"/>
                </a:rPr>
                <a:t>AGE</a:t>
              </a:r>
            </a:p>
          </p:txBody>
        </p:sp>
        <p:sp>
          <p:nvSpPr>
            <p:cNvPr id="70" name="TextBox 69"/>
            <p:cNvSpPr txBox="1"/>
            <p:nvPr/>
          </p:nvSpPr>
          <p:spPr>
            <a:xfrm>
              <a:off x="8610600" y="1828801"/>
              <a:ext cx="40107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00"/>
                  </a:solidFill>
                  <a:effectLst/>
                  <a:uLnTx/>
                  <a:uFillTx/>
                  <a:latin typeface="Arial Narrow" panose="020B0606020202030204" pitchFamily="34" charset="0"/>
                  <a:ea typeface="+mn-ea"/>
                  <a:cs typeface="+mn-cs"/>
                </a:rPr>
                <a:t>+1</a:t>
              </a:r>
            </a:p>
          </p:txBody>
        </p:sp>
        <p:sp>
          <p:nvSpPr>
            <p:cNvPr id="71" name="TextBox 70"/>
            <p:cNvSpPr txBox="1"/>
            <p:nvPr/>
          </p:nvSpPr>
          <p:spPr>
            <a:xfrm>
              <a:off x="8710010" y="2526269"/>
              <a:ext cx="34336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00"/>
                  </a:solidFill>
                  <a:effectLst/>
                  <a:uLnTx/>
                  <a:uFillTx/>
                  <a:latin typeface="Arial Narrow" panose="020B0606020202030204" pitchFamily="34" charset="0"/>
                  <a:ea typeface="+mn-ea"/>
                  <a:cs typeface="+mn-cs"/>
                </a:rPr>
                <a:t> 0</a:t>
              </a:r>
            </a:p>
          </p:txBody>
        </p:sp>
        <p:sp>
          <p:nvSpPr>
            <p:cNvPr id="72" name="TextBox 71"/>
            <p:cNvSpPr txBox="1"/>
            <p:nvPr/>
          </p:nvSpPr>
          <p:spPr>
            <a:xfrm>
              <a:off x="8686800" y="3200401"/>
              <a:ext cx="35298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00"/>
                  </a:solidFill>
                  <a:effectLst/>
                  <a:uLnTx/>
                  <a:uFillTx/>
                  <a:latin typeface="Arial Narrow" panose="020B0606020202030204" pitchFamily="34" charset="0"/>
                  <a:ea typeface="+mn-ea"/>
                  <a:cs typeface="+mn-cs"/>
                </a:rPr>
                <a:t>-1</a:t>
              </a:r>
            </a:p>
          </p:txBody>
        </p:sp>
        <p:sp>
          <p:nvSpPr>
            <p:cNvPr id="73" name="TextBox 72"/>
            <p:cNvSpPr txBox="1"/>
            <p:nvPr/>
          </p:nvSpPr>
          <p:spPr>
            <a:xfrm>
              <a:off x="8686800" y="3821669"/>
              <a:ext cx="35298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00"/>
                  </a:solidFill>
                  <a:effectLst/>
                  <a:uLnTx/>
                  <a:uFillTx/>
                  <a:latin typeface="Arial Narrow" panose="020B0606020202030204" pitchFamily="34" charset="0"/>
                  <a:ea typeface="+mn-ea"/>
                  <a:cs typeface="+mn-cs"/>
                </a:rPr>
                <a:t>-2</a:t>
              </a:r>
            </a:p>
          </p:txBody>
        </p:sp>
        <p:sp>
          <p:nvSpPr>
            <p:cNvPr id="74" name="TextBox 73"/>
            <p:cNvSpPr txBox="1"/>
            <p:nvPr/>
          </p:nvSpPr>
          <p:spPr>
            <a:xfrm>
              <a:off x="8686800" y="4583669"/>
              <a:ext cx="35298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00"/>
                  </a:solidFill>
                  <a:effectLst/>
                  <a:uLnTx/>
                  <a:uFillTx/>
                  <a:latin typeface="Arial Narrow" panose="020B0606020202030204" pitchFamily="34" charset="0"/>
                  <a:ea typeface="+mn-ea"/>
                  <a:cs typeface="+mn-cs"/>
                </a:rPr>
                <a:t>-3</a:t>
              </a:r>
            </a:p>
          </p:txBody>
        </p:sp>
        <p:sp>
          <p:nvSpPr>
            <p:cNvPr id="75" name="TextBox 74"/>
            <p:cNvSpPr txBox="1"/>
            <p:nvPr/>
          </p:nvSpPr>
          <p:spPr>
            <a:xfrm>
              <a:off x="8686800" y="5193269"/>
              <a:ext cx="35298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00"/>
                  </a:solidFill>
                  <a:effectLst/>
                  <a:uLnTx/>
                  <a:uFillTx/>
                  <a:latin typeface="Arial Narrow" panose="020B0606020202030204" pitchFamily="34" charset="0"/>
                  <a:ea typeface="+mn-ea"/>
                  <a:cs typeface="+mn-cs"/>
                </a:rPr>
                <a:t>-4</a:t>
              </a:r>
            </a:p>
          </p:txBody>
        </p:sp>
      </p:grpSp>
      <p:sp>
        <p:nvSpPr>
          <p:cNvPr id="79" name="TextBox 78"/>
          <p:cNvSpPr txBox="1"/>
          <p:nvPr/>
        </p:nvSpPr>
        <p:spPr>
          <a:xfrm>
            <a:off x="2955217" y="672705"/>
            <a:ext cx="791434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Decreased Bone Density = Fracture = Deformity </a:t>
            </a:r>
          </a:p>
        </p:txBody>
      </p:sp>
      <p:pic>
        <p:nvPicPr>
          <p:cNvPr id="81" name="Picture 5" descr="C:\My Documents\Steve\Slide Shows\Adult Kyphosis\Kyphosis Cases\Bewley,Francis\bewleyMRIlat.BMP"/>
          <p:cNvPicPr preferRelativeResize="0">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62626" y="3759391"/>
            <a:ext cx="1889760" cy="2834640"/>
          </a:xfrm>
          <a:prstGeom prst="rect">
            <a:avLst/>
          </a:prstGeom>
          <a:noFill/>
          <a:ln w="41275" cmpd="thinThick">
            <a:solidFill>
              <a:schemeClr val="tx1"/>
            </a:solidFill>
          </a:ln>
        </p:spPr>
      </p:pic>
      <p:sp>
        <p:nvSpPr>
          <p:cNvPr id="2" name="TextBox 1"/>
          <p:cNvSpPr txBox="1"/>
          <p:nvPr/>
        </p:nvSpPr>
        <p:spPr>
          <a:xfrm>
            <a:off x="4223659" y="5546262"/>
            <a:ext cx="5574155" cy="338554"/>
          </a:xfrm>
          <a:prstGeom prst="rect">
            <a:avLst/>
          </a:prstGeom>
          <a:gradFill flip="none" rotWithShape="1">
            <a:gsLst>
              <a:gs pos="0">
                <a:srgbClr val="0000FF">
                  <a:shade val="30000"/>
                  <a:satMod val="115000"/>
                </a:srgbClr>
              </a:gs>
              <a:gs pos="50000">
                <a:srgbClr val="0000FF">
                  <a:shade val="67500"/>
                  <a:satMod val="115000"/>
                </a:srgbClr>
              </a:gs>
              <a:gs pos="100000">
                <a:srgbClr val="0000FF">
                  <a:shade val="100000"/>
                  <a:satMod val="115000"/>
                </a:srgbClr>
              </a:gs>
            </a:gsLst>
            <a:lin ang="2700000" scaled="1"/>
            <a:tileRect/>
          </a:gradFill>
          <a:ln w="38100">
            <a:solidFill>
              <a:schemeClr val="tx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Black" panose="020B0A04020102020204" pitchFamily="34" charset="0"/>
                <a:ea typeface="+mn-ea"/>
                <a:cs typeface="+mn-cs"/>
              </a:rPr>
              <a:t>Avoid Elective ASD Surgery When T Score &lt; -2.5</a:t>
            </a:r>
          </a:p>
        </p:txBody>
      </p:sp>
      <p:sp>
        <p:nvSpPr>
          <p:cNvPr id="3" name="TextBox 2"/>
          <p:cNvSpPr txBox="1"/>
          <p:nvPr/>
        </p:nvSpPr>
        <p:spPr>
          <a:xfrm>
            <a:off x="8407752" y="2230995"/>
            <a:ext cx="105509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Normal</a:t>
            </a:r>
          </a:p>
        </p:txBody>
      </p:sp>
      <p:sp>
        <p:nvSpPr>
          <p:cNvPr id="61" name="Rectangle 60"/>
          <p:cNvSpPr/>
          <p:nvPr/>
        </p:nvSpPr>
        <p:spPr>
          <a:xfrm>
            <a:off x="4430067" y="158234"/>
            <a:ext cx="5270802" cy="523220"/>
          </a:xfrm>
          <a:prstGeom prst="rect">
            <a:avLst/>
          </a:prstGeom>
          <a:solidFill>
            <a:schemeClr val="accent2"/>
          </a:solidFill>
          <a:ln w="38100">
            <a:solidFill>
              <a:schemeClr val="tx1"/>
            </a:solid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Narrow" panose="020B0606020202030204" pitchFamily="34" charset="0"/>
                <a:ea typeface="+mn-ea"/>
                <a:cs typeface="+mn-cs"/>
              </a:rPr>
              <a:t>DEXA Scanning- Gold Standard Test</a:t>
            </a:r>
            <a:endParaRPr kumimoji="0" lang="en-US" sz="2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a:ea typeface="+mn-ea"/>
              <a:cs typeface="+mn-cs"/>
            </a:endParaRPr>
          </a:p>
        </p:txBody>
      </p:sp>
      <p:sp>
        <p:nvSpPr>
          <p:cNvPr id="55" name="Rectangle 54">
            <a:extLst>
              <a:ext uri="{FF2B5EF4-FFF2-40B4-BE49-F238E27FC236}">
                <a16:creationId xmlns:a16="http://schemas.microsoft.com/office/drawing/2014/main" id="{0CE92DF7-7454-48A2-8E0A-A039BE4E2DBC}"/>
              </a:ext>
            </a:extLst>
          </p:cNvPr>
          <p:cNvSpPr/>
          <p:nvPr/>
        </p:nvSpPr>
        <p:spPr>
          <a:xfrm>
            <a:off x="0" y="0"/>
            <a:ext cx="12191999" cy="6858000"/>
          </a:xfrm>
          <a:prstGeom prst="rect">
            <a:avLst/>
          </a:prstGeom>
          <a:noFill/>
          <a:ln w="7620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orbel"/>
              <a:ea typeface="+mn-ea"/>
              <a:cs typeface="+mn-cs"/>
            </a:endParaRPr>
          </a:p>
        </p:txBody>
      </p:sp>
    </p:spTree>
    <p:extLst>
      <p:ext uri="{BB962C8B-B14F-4D97-AF65-F5344CB8AC3E}">
        <p14:creationId xmlns:p14="http://schemas.microsoft.com/office/powerpoint/2010/main" val="1942049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B6164C-CB1B-BAC1-6371-2B76F23FCCE6}"/>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1CD30A8C-723A-3CD2-C2E5-6BE867657A8B}"/>
              </a:ext>
            </a:extLst>
          </p:cNvPr>
          <p:cNvSpPr txBox="1"/>
          <p:nvPr/>
        </p:nvSpPr>
        <p:spPr>
          <a:xfrm>
            <a:off x="272374" y="1102463"/>
            <a:ext cx="11854775" cy="4195700"/>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4267" b="1" i="0" u="sng" strike="noStrike" kern="1200" cap="none" spc="0" normalizeH="0" baseline="0" noProof="0" dirty="0">
                <a:ln>
                  <a:noFill/>
                </a:ln>
                <a:solidFill>
                  <a:prstClr val="white"/>
                </a:solidFill>
                <a:effectLst/>
                <a:uLnTx/>
                <a:uFillTx/>
                <a:latin typeface="Arial Narrow" panose="020B0606020202030204" pitchFamily="34" charset="0"/>
                <a:ea typeface="+mn-ea"/>
                <a:cs typeface="+mn-cs"/>
              </a:rPr>
              <a:t>TBS:</a:t>
            </a:r>
          </a:p>
          <a:p>
            <a:pPr marL="1219170" marR="0" lvl="1" indent="-609585" algn="l" defTabSz="609585" rtl="0" eaLnBrk="1" fontAlgn="auto" latinLnBrk="0" hangingPunct="1">
              <a:lnSpc>
                <a:spcPct val="100000"/>
              </a:lnSpc>
              <a:spcBef>
                <a:spcPts val="0"/>
              </a:spcBef>
              <a:spcAft>
                <a:spcPts val="0"/>
              </a:spcAft>
              <a:buClr>
                <a:srgbClr val="EA157A"/>
              </a:buClr>
              <a:buSzTx/>
              <a:buFont typeface="Wingdings" panose="05000000000000000000" pitchFamily="2" charset="2"/>
              <a:buChar char="Ø"/>
              <a:tabLst/>
              <a:defRPr/>
            </a:pPr>
            <a:r>
              <a:rPr kumimoji="0" lang="en-US" sz="3733"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Evaluates the </a:t>
            </a:r>
            <a:r>
              <a:rPr kumimoji="0" lang="en-US" sz="3733" b="1" i="0" u="none" strike="noStrike" kern="1200" cap="none" spc="0" normalizeH="0" baseline="0" noProof="0" dirty="0">
                <a:ln>
                  <a:noFill/>
                </a:ln>
                <a:solidFill>
                  <a:srgbClr val="FFFF00"/>
                </a:solidFill>
                <a:effectLst/>
                <a:uLnTx/>
                <a:uFillTx/>
                <a:latin typeface="Arial Narrow" panose="020B0606020202030204" pitchFamily="34" charset="0"/>
                <a:ea typeface="+mn-ea"/>
                <a:cs typeface="+mn-cs"/>
              </a:rPr>
              <a:t>Trabecular Microarchitecture</a:t>
            </a:r>
          </a:p>
          <a:p>
            <a:pPr marL="1219170" marR="0" lvl="1" indent="-609585" algn="l" defTabSz="609585" rtl="0" eaLnBrk="1" fontAlgn="auto" latinLnBrk="0" hangingPunct="1">
              <a:lnSpc>
                <a:spcPct val="100000"/>
              </a:lnSpc>
              <a:spcBef>
                <a:spcPts val="0"/>
              </a:spcBef>
              <a:spcAft>
                <a:spcPts val="0"/>
              </a:spcAft>
              <a:buClr>
                <a:srgbClr val="EA157A"/>
              </a:buClr>
              <a:buSzTx/>
              <a:buFont typeface="Wingdings" panose="05000000000000000000" pitchFamily="2" charset="2"/>
              <a:buChar char="Ø"/>
              <a:tabLst/>
              <a:defRPr/>
            </a:pPr>
            <a:r>
              <a:rPr kumimoji="0" lang="en-US" sz="3733"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TBS Derived From DEXA, Textured Index of Trab. Bone</a:t>
            </a:r>
          </a:p>
          <a:p>
            <a:pPr marL="1219170" marR="0" lvl="1" indent="-609585" algn="l" defTabSz="609585" rtl="0" eaLnBrk="1" fontAlgn="auto" latinLnBrk="0" hangingPunct="1">
              <a:lnSpc>
                <a:spcPct val="100000"/>
              </a:lnSpc>
              <a:spcBef>
                <a:spcPts val="0"/>
              </a:spcBef>
              <a:spcAft>
                <a:spcPts val="0"/>
              </a:spcAft>
              <a:buClr>
                <a:srgbClr val="EA157A"/>
              </a:buClr>
              <a:buSzTx/>
              <a:buFont typeface="Wingdings" panose="05000000000000000000" pitchFamily="2" charset="2"/>
              <a:buChar char="Ø"/>
              <a:tabLst/>
              <a:defRPr/>
            </a:pPr>
            <a:r>
              <a:rPr kumimoji="0" lang="en-US" sz="3733"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Textural Analysis of Gray-Level Variation in Pixels</a:t>
            </a:r>
          </a:p>
          <a:p>
            <a:pPr marL="1219170" marR="0" lvl="1" indent="-609585" algn="l" defTabSz="609585" rtl="0" eaLnBrk="1" fontAlgn="auto" latinLnBrk="0" hangingPunct="1">
              <a:lnSpc>
                <a:spcPct val="100000"/>
              </a:lnSpc>
              <a:spcBef>
                <a:spcPts val="0"/>
              </a:spcBef>
              <a:spcAft>
                <a:spcPts val="0"/>
              </a:spcAft>
              <a:buClr>
                <a:srgbClr val="EA157A"/>
              </a:buClr>
              <a:buSzTx/>
              <a:buFont typeface="Wingdings" panose="05000000000000000000" pitchFamily="2" charset="2"/>
              <a:buChar char="Ø"/>
              <a:tabLst/>
              <a:defRPr/>
            </a:pPr>
            <a:r>
              <a:rPr kumimoji="0" lang="en-US" sz="3733"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TBS is Independently Associated with Fracture Risk</a:t>
            </a:r>
          </a:p>
          <a:p>
            <a:pPr marL="1219170" marR="0" lvl="1" indent="-609585" algn="l" defTabSz="609585" rtl="0" eaLnBrk="1" fontAlgn="auto" latinLnBrk="0" hangingPunct="1">
              <a:lnSpc>
                <a:spcPct val="100000"/>
              </a:lnSpc>
              <a:spcBef>
                <a:spcPts val="0"/>
              </a:spcBef>
              <a:spcAft>
                <a:spcPts val="0"/>
              </a:spcAft>
              <a:buClr>
                <a:srgbClr val="EA157A"/>
              </a:buClr>
              <a:buSzTx/>
              <a:buFont typeface="Wingdings" panose="05000000000000000000" pitchFamily="2" charset="2"/>
              <a:buChar char="Ø"/>
              <a:tabLst/>
              <a:defRPr/>
            </a:pPr>
            <a:r>
              <a:rPr kumimoji="0" lang="en-US" sz="3733"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TBS Reference Values Included in Software Program</a:t>
            </a:r>
          </a:p>
          <a:p>
            <a:pPr marL="1219170" marR="0" lvl="1" indent="-609585" algn="l" defTabSz="609585" rtl="0" eaLnBrk="1" fontAlgn="auto" latinLnBrk="0" hangingPunct="1">
              <a:lnSpc>
                <a:spcPct val="100000"/>
              </a:lnSpc>
              <a:spcBef>
                <a:spcPts val="0"/>
              </a:spcBef>
              <a:spcAft>
                <a:spcPts val="0"/>
              </a:spcAft>
              <a:buClr>
                <a:srgbClr val="EA157A"/>
              </a:buClr>
              <a:buSzTx/>
              <a:buFont typeface="Wingdings" panose="05000000000000000000" pitchFamily="2" charset="2"/>
              <a:buChar char="Ø"/>
              <a:tabLst/>
              <a:defRPr/>
            </a:pPr>
            <a:r>
              <a:rPr kumimoji="0" lang="en-US" sz="3733"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TBS Values Increase with Age in Children</a:t>
            </a:r>
          </a:p>
        </p:txBody>
      </p:sp>
      <p:sp>
        <p:nvSpPr>
          <p:cNvPr id="3" name="TextBox 2">
            <a:extLst>
              <a:ext uri="{FF2B5EF4-FFF2-40B4-BE49-F238E27FC236}">
                <a16:creationId xmlns:a16="http://schemas.microsoft.com/office/drawing/2014/main" id="{989896B4-813B-F853-69A1-BEBB047183E8}"/>
              </a:ext>
            </a:extLst>
          </p:cNvPr>
          <p:cNvSpPr txBox="1"/>
          <p:nvPr/>
        </p:nvSpPr>
        <p:spPr>
          <a:xfrm>
            <a:off x="3255525" y="5382654"/>
            <a:ext cx="4833374" cy="1282531"/>
          </a:xfrm>
          <a:prstGeom prst="rect">
            <a:avLst/>
          </a:prstGeom>
          <a:gradFill flip="none" rotWithShape="1">
            <a:gsLst>
              <a:gs pos="0">
                <a:srgbClr val="0000FF">
                  <a:shade val="30000"/>
                  <a:satMod val="115000"/>
                </a:srgbClr>
              </a:gs>
              <a:gs pos="50000">
                <a:srgbClr val="0000FF">
                  <a:shade val="67500"/>
                  <a:satMod val="115000"/>
                </a:srgbClr>
              </a:gs>
              <a:gs pos="100000">
                <a:srgbClr val="0000FF">
                  <a:shade val="100000"/>
                  <a:satMod val="115000"/>
                </a:srgbClr>
              </a:gs>
            </a:gsLst>
            <a:lin ang="5400000" scaled="1"/>
            <a:tileRect/>
          </a:gradFill>
          <a:ln w="38100">
            <a:solidFill>
              <a:schemeClr val="tx1"/>
            </a:solidFill>
          </a:ln>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2133"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Narrow" panose="020B0606020202030204" pitchFamily="34" charset="0"/>
                <a:ea typeface="+mn-ea"/>
                <a:cs typeface="+mn-cs"/>
              </a:rPr>
              <a:t>Osteoporosis is Defined as Low Bone Mass</a:t>
            </a:r>
          </a:p>
          <a:p>
            <a:pPr marL="990575" marR="0" lvl="1" indent="-380990" algn="l" defTabSz="609585" rtl="0" eaLnBrk="1" fontAlgn="auto" latinLnBrk="0" hangingPunct="1">
              <a:lnSpc>
                <a:spcPct val="100000"/>
              </a:lnSpc>
              <a:spcBef>
                <a:spcPts val="0"/>
              </a:spcBef>
              <a:spcAft>
                <a:spcPts val="0"/>
              </a:spcAft>
              <a:buClr>
                <a:srgbClr val="FFFF00"/>
              </a:buClr>
              <a:buSzTx/>
              <a:buFont typeface="Wingdings" panose="05000000000000000000" pitchFamily="2" charset="2"/>
              <a:buChar char="§"/>
              <a:tabLst/>
              <a:defRPr/>
            </a:pPr>
            <a:r>
              <a:rPr kumimoji="0" lang="en-US" sz="1867"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Narrow" panose="020B0606020202030204" pitchFamily="34" charset="0"/>
                <a:ea typeface="+mn-ea"/>
                <a:cs typeface="+mn-cs"/>
              </a:rPr>
              <a:t>Deterioration of Microarchitecture</a:t>
            </a:r>
          </a:p>
          <a:p>
            <a:pPr marL="990575" marR="0" lvl="1" indent="-380990" algn="l" defTabSz="609585" rtl="0" eaLnBrk="1" fontAlgn="auto" latinLnBrk="0" hangingPunct="1">
              <a:lnSpc>
                <a:spcPct val="100000"/>
              </a:lnSpc>
              <a:spcBef>
                <a:spcPts val="0"/>
              </a:spcBef>
              <a:spcAft>
                <a:spcPts val="0"/>
              </a:spcAft>
              <a:buClr>
                <a:srgbClr val="FFFF00"/>
              </a:buClr>
              <a:buSzTx/>
              <a:buFont typeface="Wingdings" panose="05000000000000000000" pitchFamily="2" charset="2"/>
              <a:buChar char="§"/>
              <a:tabLst/>
              <a:defRPr/>
            </a:pPr>
            <a:r>
              <a:rPr kumimoji="0" lang="en-US" sz="1867"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Narrow" panose="020B0606020202030204" pitchFamily="34" charset="0"/>
                <a:ea typeface="+mn-ea"/>
                <a:cs typeface="+mn-cs"/>
              </a:rPr>
              <a:t>Increases Bone Fragility</a:t>
            </a:r>
          </a:p>
          <a:p>
            <a:pPr marL="990575" marR="0" lvl="1" indent="-380990" algn="l" defTabSz="609585" rtl="0" eaLnBrk="1" fontAlgn="auto" latinLnBrk="0" hangingPunct="1">
              <a:lnSpc>
                <a:spcPct val="100000"/>
              </a:lnSpc>
              <a:spcBef>
                <a:spcPts val="0"/>
              </a:spcBef>
              <a:spcAft>
                <a:spcPts val="0"/>
              </a:spcAft>
              <a:buClr>
                <a:srgbClr val="FFFF00"/>
              </a:buClr>
              <a:buSzTx/>
              <a:buFont typeface="Wingdings" panose="05000000000000000000" pitchFamily="2" charset="2"/>
              <a:buChar char="§"/>
              <a:tabLst/>
              <a:defRPr/>
            </a:pPr>
            <a:r>
              <a:rPr kumimoji="0" lang="en-US" sz="1867"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Narrow" panose="020B0606020202030204" pitchFamily="34" charset="0"/>
                <a:ea typeface="+mn-ea"/>
                <a:cs typeface="+mn-cs"/>
              </a:rPr>
              <a:t>Bone More Susceptible to Fracture</a:t>
            </a:r>
          </a:p>
        </p:txBody>
      </p:sp>
      <p:sp>
        <p:nvSpPr>
          <p:cNvPr id="4" name="TextBox 3">
            <a:extLst>
              <a:ext uri="{FF2B5EF4-FFF2-40B4-BE49-F238E27FC236}">
                <a16:creationId xmlns:a16="http://schemas.microsoft.com/office/drawing/2014/main" id="{BF3D990B-1567-A58D-D348-36C64EE23AAF}"/>
              </a:ext>
            </a:extLst>
          </p:cNvPr>
          <p:cNvSpPr txBox="1"/>
          <p:nvPr/>
        </p:nvSpPr>
        <p:spPr>
          <a:xfrm>
            <a:off x="2153056" y="194555"/>
            <a:ext cx="7769157" cy="1241237"/>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5400000" scaled="1"/>
            <a:tileRect/>
          </a:gradFill>
          <a:ln w="38100">
            <a:solidFill>
              <a:schemeClr val="tx1"/>
            </a:solidFill>
          </a:ln>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373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Narrow" panose="020B0606020202030204" pitchFamily="34" charset="0"/>
                <a:ea typeface="+mn-ea"/>
                <a:cs typeface="+mn-cs"/>
              </a:rPr>
              <a:t>TBS - 50% of Fractures Occur in People </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373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Narrow" panose="020B0606020202030204" pitchFamily="34" charset="0"/>
                <a:ea typeface="+mn-ea"/>
                <a:cs typeface="+mn-cs"/>
              </a:rPr>
              <a:t>Whose BMP T-Score is Better Than -2.5 </a:t>
            </a:r>
          </a:p>
        </p:txBody>
      </p:sp>
      <p:sp>
        <p:nvSpPr>
          <p:cNvPr id="5" name="Star: 6 Points 4">
            <a:extLst>
              <a:ext uri="{FF2B5EF4-FFF2-40B4-BE49-F238E27FC236}">
                <a16:creationId xmlns:a16="http://schemas.microsoft.com/office/drawing/2014/main" id="{DC328564-22BD-DB31-14BE-522507D34BD8}"/>
              </a:ext>
            </a:extLst>
          </p:cNvPr>
          <p:cNvSpPr/>
          <p:nvPr/>
        </p:nvSpPr>
        <p:spPr>
          <a:xfrm>
            <a:off x="1301392" y="487858"/>
            <a:ext cx="501472" cy="562729"/>
          </a:xfrm>
          <a:prstGeom prst="star6">
            <a:avLst/>
          </a:prstGeom>
          <a:solidFill>
            <a:schemeClr val="accent2"/>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EA157A"/>
              </a:solidFill>
              <a:effectLst/>
              <a:uLnTx/>
              <a:uFillTx/>
              <a:latin typeface="Corbel"/>
              <a:ea typeface="+mn-ea"/>
              <a:cs typeface="+mn-cs"/>
            </a:endParaRPr>
          </a:p>
        </p:txBody>
      </p:sp>
      <p:sp>
        <p:nvSpPr>
          <p:cNvPr id="6" name="Rectangle 5">
            <a:extLst>
              <a:ext uri="{FF2B5EF4-FFF2-40B4-BE49-F238E27FC236}">
                <a16:creationId xmlns:a16="http://schemas.microsoft.com/office/drawing/2014/main" id="{7623C63E-FC84-FE01-E33C-1EBE4299E189}"/>
              </a:ext>
            </a:extLst>
          </p:cNvPr>
          <p:cNvSpPr/>
          <p:nvPr/>
        </p:nvSpPr>
        <p:spPr>
          <a:xfrm>
            <a:off x="-6380" y="-3735"/>
            <a:ext cx="12174479" cy="6844984"/>
          </a:xfrm>
          <a:prstGeom prst="rect">
            <a:avLst/>
          </a:prstGeom>
          <a:noFill/>
          <a:ln w="7620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a:ea typeface="+mn-ea"/>
              <a:cs typeface="+mn-cs"/>
            </a:endParaRPr>
          </a:p>
        </p:txBody>
      </p:sp>
    </p:spTree>
    <p:extLst>
      <p:ext uri="{BB962C8B-B14F-4D97-AF65-F5344CB8AC3E}">
        <p14:creationId xmlns:p14="http://schemas.microsoft.com/office/powerpoint/2010/main" val="3643253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3000" fill="hold" grpId="0" nodeType="withEffect">
                                  <p:stCondLst>
                                    <p:cond delay="0"/>
                                  </p:stCondLst>
                                  <p:childTnLst>
                                    <p:animRot by="21600000">
                                      <p:cBhvr>
                                        <p:cTn id="6" dur="2000" fill="hold"/>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7E190A-D18B-298D-BEF1-9AAB0935899C}"/>
            </a:ext>
          </a:extLst>
        </p:cNvPr>
        <p:cNvGrpSpPr/>
        <p:nvPr/>
      </p:nvGrpSpPr>
      <p:grpSpPr>
        <a:xfrm>
          <a:off x="0" y="0"/>
          <a:ext cx="0" cy="0"/>
          <a:chOff x="0" y="0"/>
          <a:chExt cx="0" cy="0"/>
        </a:xfrm>
      </p:grpSpPr>
      <p:pic>
        <p:nvPicPr>
          <p:cNvPr id="4100" name="Picture 4" descr="Vertebral Fracture Assessment (VFA) - 4BoneHealth">
            <a:extLst>
              <a:ext uri="{FF2B5EF4-FFF2-40B4-BE49-F238E27FC236}">
                <a16:creationId xmlns:a16="http://schemas.microsoft.com/office/drawing/2014/main" id="{9A391307-AF12-46E5-D5D3-482C2A0A67B0}"/>
              </a:ext>
            </a:extLst>
          </p:cNvPr>
          <p:cNvPicPr>
            <a:picLocks noChangeAspect="1" noChangeArrowheads="1"/>
          </p:cNvPicPr>
          <p:nvPr/>
        </p:nvPicPr>
        <p:blipFill rotWithShape="1">
          <a:blip r:embed="rId2" cstate="hqprint">
            <a:extLst>
              <a:ext uri="{28A0092B-C50C-407E-A947-70E740481C1C}">
                <a14:useLocalDpi xmlns:a14="http://schemas.microsoft.com/office/drawing/2010/main"/>
              </a:ext>
            </a:extLst>
          </a:blip>
          <a:srcRect/>
          <a:stretch/>
        </p:blipFill>
        <p:spPr bwMode="auto">
          <a:xfrm>
            <a:off x="8313911" y="2783085"/>
            <a:ext cx="3540868" cy="2682240"/>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676D59D-96EC-EB66-D203-11ED6B77CCE1}"/>
              </a:ext>
            </a:extLst>
          </p:cNvPr>
          <p:cNvSpPr txBox="1"/>
          <p:nvPr/>
        </p:nvSpPr>
        <p:spPr>
          <a:xfrm>
            <a:off x="1504545" y="1413738"/>
            <a:ext cx="9247761" cy="830997"/>
          </a:xfrm>
          <a:prstGeom prst="rect">
            <a:avLst/>
          </a:prstGeom>
          <a:gradFill flip="none" rotWithShape="1">
            <a:gsLst>
              <a:gs pos="0">
                <a:srgbClr val="0033CC">
                  <a:shade val="30000"/>
                  <a:satMod val="115000"/>
                </a:srgbClr>
              </a:gs>
              <a:gs pos="50000">
                <a:srgbClr val="0033CC">
                  <a:shade val="67500"/>
                  <a:satMod val="115000"/>
                </a:srgbClr>
              </a:gs>
              <a:gs pos="100000">
                <a:srgbClr val="0033CC">
                  <a:shade val="100000"/>
                  <a:satMod val="115000"/>
                </a:srgbClr>
              </a:gs>
            </a:gsLst>
            <a:lin ang="5400000" scaled="1"/>
            <a:tileRect/>
          </a:gradFill>
          <a:ln w="38100">
            <a:solidFill>
              <a:schemeClr val="tx1"/>
            </a:solidFill>
          </a:ln>
        </p:spPr>
        <p:txBody>
          <a:bodyPr wrap="square" rtlCol="0">
            <a:sp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Genant HK, Vertebral Fractures in Osteoporosis: A New Method for Clinical Assessment, </a:t>
            </a:r>
            <a:r>
              <a:rPr kumimoji="0" lang="fr-FR" sz="2400" b="1" i="0" u="none" strike="noStrike" kern="1200" cap="none" spc="0" normalizeH="0" baseline="0" noProof="0" dirty="0">
                <a:ln>
                  <a:noFill/>
                </a:ln>
                <a:solidFill>
                  <a:srgbClr val="FFFF00"/>
                </a:solidFill>
                <a:effectLst/>
                <a:uLnTx/>
                <a:uFillTx/>
                <a:latin typeface="Arial Narrow" panose="020B0606020202030204" pitchFamily="34" charset="0"/>
                <a:ea typeface="+mn-ea"/>
                <a:cs typeface="+mn-cs"/>
                <a:hlinkClick r:id="rId3" tooltip="Go to table of contents for this volume/issue">
                  <a:extLst>
                    <a:ext uri="{A12FA001-AC4F-418D-AE19-62706E023703}">
                      <ahyp:hlinkClr xmlns:ahyp="http://schemas.microsoft.com/office/drawing/2018/hyperlinkcolor" val="tx"/>
                    </a:ext>
                  </a:extLst>
                </a:hlinkClick>
              </a:rPr>
              <a:t>Volume 3, Issue 3</a:t>
            </a:r>
            <a:r>
              <a:rPr kumimoji="0" lang="fr-FR" sz="2400" b="1" i="0" u="none" strike="noStrike" kern="1200" cap="none" spc="0" normalizeH="0" baseline="0" noProof="0" dirty="0">
                <a:ln>
                  <a:noFill/>
                </a:ln>
                <a:solidFill>
                  <a:srgbClr val="FFFF00"/>
                </a:solidFill>
                <a:effectLst/>
                <a:uLnTx/>
                <a:uFillTx/>
                <a:latin typeface="Arial Narrow" panose="020B0606020202030204" pitchFamily="34" charset="0"/>
                <a:ea typeface="+mn-ea"/>
                <a:cs typeface="+mn-cs"/>
              </a:rPr>
              <a:t>, Autun, 2000, Pages 281-290</a:t>
            </a:r>
            <a:endParaRPr kumimoji="0" lang="en-US" altLang="en-US" sz="2400" b="1" i="0" u="none" strike="noStrike" kern="1200" cap="none" spc="0" normalizeH="0" baseline="0" noProof="0" dirty="0">
              <a:ln>
                <a:noFill/>
              </a:ln>
              <a:solidFill>
                <a:srgbClr val="FFFF00"/>
              </a:solidFill>
              <a:effectLst/>
              <a:uLnTx/>
              <a:uFillTx/>
              <a:latin typeface="Arial Narrow" panose="020B0606020202030204" pitchFamily="34" charset="0"/>
              <a:ea typeface="+mn-ea"/>
              <a:cs typeface="+mn-cs"/>
            </a:endParaRPr>
          </a:p>
        </p:txBody>
      </p:sp>
      <p:sp>
        <p:nvSpPr>
          <p:cNvPr id="3" name="TextBox 2">
            <a:extLst>
              <a:ext uri="{FF2B5EF4-FFF2-40B4-BE49-F238E27FC236}">
                <a16:creationId xmlns:a16="http://schemas.microsoft.com/office/drawing/2014/main" id="{AA753549-4DC2-DC64-6562-1083B2D7D4DF}"/>
              </a:ext>
            </a:extLst>
          </p:cNvPr>
          <p:cNvSpPr txBox="1"/>
          <p:nvPr/>
        </p:nvSpPr>
        <p:spPr>
          <a:xfrm>
            <a:off x="77823" y="2529199"/>
            <a:ext cx="8223112" cy="4031873"/>
          </a:xfrm>
          <a:prstGeom prst="rect">
            <a:avLst/>
          </a:prstGeom>
          <a:noFill/>
        </p:spPr>
        <p:txBody>
          <a:bodyPr wrap="square" rtlCol="0">
            <a:spAutoFit/>
          </a:bodyPr>
          <a:lstStyle/>
          <a:p>
            <a:pPr marL="457189" marR="0" lvl="0" indent="-457189" algn="l" defTabSz="609585" rtl="0" eaLnBrk="1" fontAlgn="auto" latinLnBrk="0" hangingPunct="1">
              <a:lnSpc>
                <a:spcPct val="100000"/>
              </a:lnSpc>
              <a:spcBef>
                <a:spcPts val="0"/>
              </a:spcBef>
              <a:spcAft>
                <a:spcPts val="0"/>
              </a:spcAft>
              <a:buClr>
                <a:srgbClr val="EA157A"/>
              </a:buClr>
              <a:buSzTx/>
              <a:buFont typeface="Wingdings" panose="05000000000000000000" pitchFamily="2" charset="2"/>
              <a:buChar char="Ø"/>
              <a:tabLst/>
              <a:defRPr/>
            </a:pPr>
            <a:r>
              <a:rPr kumimoji="0" lang="en-US" sz="32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Identifies Vertebral Fractures Using Low-Intensity Single or Dual-Energy X-rays on Central Densitometers </a:t>
            </a:r>
            <a:r>
              <a:rPr kumimoji="0" lang="en-US" sz="3200" b="1" i="0" u="none" strike="noStrike" kern="1200" cap="none" spc="0" normalizeH="0" baseline="0" noProof="0" dirty="0">
                <a:ln>
                  <a:noFill/>
                </a:ln>
                <a:solidFill>
                  <a:srgbClr val="FFFF00"/>
                </a:solidFill>
                <a:effectLst/>
                <a:uLnTx/>
                <a:uFillTx/>
                <a:latin typeface="Arial Narrow" panose="020B0606020202030204" pitchFamily="34" charset="0"/>
                <a:ea typeface="+mn-ea"/>
                <a:cs typeface="+mn-cs"/>
              </a:rPr>
              <a:t>(DEXA Lateral Position)</a:t>
            </a:r>
          </a:p>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endParaRPr>
          </a:p>
          <a:p>
            <a:pPr marL="457189" marR="0" lvl="0" indent="-457189" algn="l" defTabSz="609585" rtl="0" eaLnBrk="1" fontAlgn="auto" latinLnBrk="0" hangingPunct="1">
              <a:lnSpc>
                <a:spcPct val="100000"/>
              </a:lnSpc>
              <a:spcBef>
                <a:spcPts val="0"/>
              </a:spcBef>
              <a:spcAft>
                <a:spcPts val="0"/>
              </a:spcAft>
              <a:buClr>
                <a:srgbClr val="EA157A"/>
              </a:buClr>
              <a:buSzTx/>
              <a:buFont typeface="Wingdings" panose="05000000000000000000" pitchFamily="2" charset="2"/>
              <a:buChar char="Ø"/>
              <a:tabLst/>
              <a:defRPr/>
            </a:pPr>
            <a:r>
              <a:rPr kumimoji="0" lang="en-US" sz="32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Identifies Existing Vertebral Fractures  Concurrently with DEXA Scan Providing an Estimate </a:t>
            </a:r>
            <a:r>
              <a:rPr kumimoji="0" lang="en-US" sz="3200" b="1" i="0" u="none" strike="noStrike" kern="1200" cap="none" spc="0" normalizeH="0" baseline="0" noProof="0" dirty="0">
                <a:ln>
                  <a:noFill/>
                </a:ln>
                <a:solidFill>
                  <a:srgbClr val="FFFF00"/>
                </a:solidFill>
                <a:effectLst/>
                <a:uLnTx/>
                <a:uFillTx/>
                <a:latin typeface="Arial Narrow" panose="020B0606020202030204" pitchFamily="34" charset="0"/>
                <a:ea typeface="+mn-ea"/>
                <a:cs typeface="+mn-cs"/>
              </a:rPr>
              <a:t>of  Fracture Risk Beyond That of Just a BMD</a:t>
            </a:r>
          </a:p>
        </p:txBody>
      </p:sp>
      <p:sp>
        <p:nvSpPr>
          <p:cNvPr id="4" name="TextBox 3">
            <a:extLst>
              <a:ext uri="{FF2B5EF4-FFF2-40B4-BE49-F238E27FC236}">
                <a16:creationId xmlns:a16="http://schemas.microsoft.com/office/drawing/2014/main" id="{0EA2F97B-EA32-2F4B-8986-8C6ECF092D6B}"/>
              </a:ext>
            </a:extLst>
          </p:cNvPr>
          <p:cNvSpPr txBox="1"/>
          <p:nvPr/>
        </p:nvSpPr>
        <p:spPr>
          <a:xfrm>
            <a:off x="5214034" y="220498"/>
            <a:ext cx="1802853" cy="913007"/>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5400000" scaled="1"/>
            <a:tileRect/>
          </a:gradFill>
          <a:ln w="38100">
            <a:solidFill>
              <a:schemeClr val="tx1"/>
            </a:solidFill>
          </a:ln>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533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Narrow" panose="020B0606020202030204" pitchFamily="34" charset="0"/>
                <a:ea typeface="+mn-ea"/>
                <a:cs typeface="+mn-cs"/>
              </a:rPr>
              <a:t>VFA </a:t>
            </a:r>
          </a:p>
        </p:txBody>
      </p:sp>
      <p:sp>
        <p:nvSpPr>
          <p:cNvPr id="5" name="TextBox 4">
            <a:extLst>
              <a:ext uri="{FF2B5EF4-FFF2-40B4-BE49-F238E27FC236}">
                <a16:creationId xmlns:a16="http://schemas.microsoft.com/office/drawing/2014/main" id="{63EA5417-7C28-772D-FFE2-3F59FEC99487}"/>
              </a:ext>
            </a:extLst>
          </p:cNvPr>
          <p:cNvSpPr txBox="1"/>
          <p:nvPr/>
        </p:nvSpPr>
        <p:spPr>
          <a:xfrm>
            <a:off x="6575906" y="6150862"/>
            <a:ext cx="5784713" cy="584775"/>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Vertebral Fracture Assessment Using a Semiquantitative Technique, </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1993 by Genant et al</a:t>
            </a:r>
          </a:p>
        </p:txBody>
      </p:sp>
      <p:sp>
        <p:nvSpPr>
          <p:cNvPr id="6" name="Star: 6 Points 5">
            <a:extLst>
              <a:ext uri="{FF2B5EF4-FFF2-40B4-BE49-F238E27FC236}">
                <a16:creationId xmlns:a16="http://schemas.microsoft.com/office/drawing/2014/main" id="{80F8F575-9282-2A6C-ECC9-E88973402683}"/>
              </a:ext>
            </a:extLst>
          </p:cNvPr>
          <p:cNvSpPr/>
          <p:nvPr/>
        </p:nvSpPr>
        <p:spPr>
          <a:xfrm>
            <a:off x="4525043" y="405202"/>
            <a:ext cx="501472" cy="562729"/>
          </a:xfrm>
          <a:prstGeom prst="star6">
            <a:avLst/>
          </a:prstGeom>
          <a:solidFill>
            <a:schemeClr val="accent2"/>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EA157A"/>
              </a:solidFill>
              <a:effectLst/>
              <a:uLnTx/>
              <a:uFillTx/>
              <a:latin typeface="Corbel"/>
              <a:ea typeface="+mn-ea"/>
              <a:cs typeface="+mn-cs"/>
            </a:endParaRPr>
          </a:p>
        </p:txBody>
      </p:sp>
      <p:sp>
        <p:nvSpPr>
          <p:cNvPr id="7" name="Rectangle 6">
            <a:extLst>
              <a:ext uri="{FF2B5EF4-FFF2-40B4-BE49-F238E27FC236}">
                <a16:creationId xmlns:a16="http://schemas.microsoft.com/office/drawing/2014/main" id="{8606C12F-C437-A79C-98B2-F1F1DC7C7360}"/>
              </a:ext>
            </a:extLst>
          </p:cNvPr>
          <p:cNvSpPr/>
          <p:nvPr/>
        </p:nvSpPr>
        <p:spPr>
          <a:xfrm>
            <a:off x="-6380" y="-3735"/>
            <a:ext cx="12174479" cy="6844984"/>
          </a:xfrm>
          <a:prstGeom prst="rect">
            <a:avLst/>
          </a:prstGeom>
          <a:noFill/>
          <a:ln w="7620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a:ea typeface="+mn-ea"/>
              <a:cs typeface="+mn-cs"/>
            </a:endParaRPr>
          </a:p>
        </p:txBody>
      </p:sp>
    </p:spTree>
    <p:extLst>
      <p:ext uri="{BB962C8B-B14F-4D97-AF65-F5344CB8AC3E}">
        <p14:creationId xmlns:p14="http://schemas.microsoft.com/office/powerpoint/2010/main" val="2802857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3000" fill="hold" grpId="0" nodeType="withEffect">
                                  <p:stCondLst>
                                    <p:cond delay="0"/>
                                  </p:stCondLst>
                                  <p:childTnLst>
                                    <p:animRot by="21600000">
                                      <p:cBhvr>
                                        <p:cTn id="6" dur="2000" fill="hold"/>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A18E52-6756-D917-B8B4-3120AD11B93D}"/>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030C3CA3-8FAC-213D-0993-1BC897F24FE0}"/>
              </a:ext>
            </a:extLst>
          </p:cNvPr>
          <p:cNvSpPr txBox="1"/>
          <p:nvPr/>
        </p:nvSpPr>
        <p:spPr>
          <a:xfrm>
            <a:off x="856037" y="4667368"/>
            <a:ext cx="11024680" cy="1980094"/>
          </a:xfrm>
          <a:prstGeom prst="rect">
            <a:avLst/>
          </a:prstGeom>
          <a:noFill/>
        </p:spPr>
        <p:txBody>
          <a:bodyPr wrap="square">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2667" b="1" i="0" u="sng" strike="noStrike" kern="1200" cap="none" spc="0" normalizeH="0" baseline="0" noProof="0" dirty="0">
                <a:ln>
                  <a:noFill/>
                </a:ln>
                <a:solidFill>
                  <a:srgbClr val="FFFF00"/>
                </a:solidFill>
                <a:effectLst/>
                <a:uLnTx/>
                <a:uFillTx/>
                <a:latin typeface="Arial Narrow" panose="020B0606020202030204" pitchFamily="34" charset="0"/>
                <a:ea typeface="+mn-ea"/>
                <a:cs typeface="+mn-cs"/>
              </a:rPr>
              <a:t>Interpretation:</a:t>
            </a:r>
          </a:p>
          <a:p>
            <a:pPr marL="380990" marR="0" lvl="0" indent="-380990" algn="l" defTabSz="609585" rtl="0" eaLnBrk="1" fontAlgn="auto" latinLnBrk="0" hangingPunct="1">
              <a:lnSpc>
                <a:spcPct val="100000"/>
              </a:lnSpc>
              <a:spcBef>
                <a:spcPts val="0"/>
              </a:spcBef>
              <a:spcAft>
                <a:spcPts val="0"/>
              </a:spcAft>
              <a:buClr>
                <a:srgbClr val="EA157A"/>
              </a:buClr>
              <a:buSzTx/>
              <a:buFont typeface="Wingdings" panose="05000000000000000000" pitchFamily="2" charset="2"/>
              <a:buChar char="Ø"/>
              <a:tabLst/>
              <a:defRPr/>
            </a:pPr>
            <a:r>
              <a:rPr kumimoji="0" lang="en-US" sz="24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VFA has Good Sensitivity &amp; Excellent specificity Vs. Plain XRs for Moderate </a:t>
            </a:r>
          </a:p>
          <a:p>
            <a:pPr marL="0" marR="0" lvl="0" indent="0" algn="l" defTabSz="609585" rtl="0" eaLnBrk="1" fontAlgn="auto" latinLnBrk="0" hangingPunct="1">
              <a:lnSpc>
                <a:spcPct val="100000"/>
              </a:lnSpc>
              <a:spcBef>
                <a:spcPts val="0"/>
              </a:spcBef>
              <a:spcAft>
                <a:spcPts val="0"/>
              </a:spcAft>
              <a:buClr>
                <a:srgbClr val="EA157A"/>
              </a:buClr>
              <a:buSzTx/>
              <a:buFontTx/>
              <a:buNone/>
              <a:tabLst/>
              <a:defRPr/>
            </a:pPr>
            <a:r>
              <a:rPr kumimoji="0" lang="en-US" sz="24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      to Severe Vertebral Fractures (&gt;25% Vertebral Height Loss) </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 </a:t>
            </a:r>
          </a:p>
          <a:p>
            <a:pPr marL="380990" marR="0" lvl="0" indent="-380990" algn="l" defTabSz="609585" rtl="0" eaLnBrk="1" fontAlgn="auto" latinLnBrk="0" hangingPunct="1">
              <a:lnSpc>
                <a:spcPct val="100000"/>
              </a:lnSpc>
              <a:spcBef>
                <a:spcPts val="0"/>
              </a:spcBef>
              <a:spcAft>
                <a:spcPts val="0"/>
              </a:spcAft>
              <a:buClr>
                <a:srgbClr val="EA157A"/>
              </a:buClr>
              <a:buSzTx/>
              <a:buFont typeface="Wingdings" panose="05000000000000000000" pitchFamily="2" charset="2"/>
              <a:buChar char="Ø"/>
              <a:tabLst/>
              <a:defRPr/>
            </a:pPr>
            <a:r>
              <a:rPr kumimoji="0" lang="en-US" sz="24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If Mild Fractures (&lt;25% Height Loss) Are Suspected, Confirm with Regular XRs</a:t>
            </a:r>
          </a:p>
        </p:txBody>
      </p:sp>
      <p:sp>
        <p:nvSpPr>
          <p:cNvPr id="4" name="TextBox 3">
            <a:extLst>
              <a:ext uri="{FF2B5EF4-FFF2-40B4-BE49-F238E27FC236}">
                <a16:creationId xmlns:a16="http://schemas.microsoft.com/office/drawing/2014/main" id="{7352B1F4-309F-F6B2-5A4B-E2DEA6938C63}"/>
              </a:ext>
            </a:extLst>
          </p:cNvPr>
          <p:cNvSpPr txBox="1"/>
          <p:nvPr/>
        </p:nvSpPr>
        <p:spPr>
          <a:xfrm>
            <a:off x="843063" y="1984444"/>
            <a:ext cx="7107676" cy="2759858"/>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2667" b="1" i="0" u="sng" strike="noStrike" kern="1200" cap="none" spc="0" normalizeH="0" baseline="0" noProof="0" dirty="0">
                <a:ln>
                  <a:noFill/>
                </a:ln>
                <a:solidFill>
                  <a:srgbClr val="FFFF00"/>
                </a:solidFill>
                <a:effectLst/>
                <a:uLnTx/>
                <a:uFillTx/>
                <a:latin typeface="Arial Narrow" panose="020B0606020202030204" pitchFamily="34" charset="0"/>
                <a:ea typeface="+mn-ea"/>
                <a:cs typeface="+mn-cs"/>
              </a:rPr>
              <a:t>Benefits:</a:t>
            </a:r>
          </a:p>
          <a:p>
            <a:pPr marL="457189" marR="0" lvl="0" indent="-457189" algn="l" defTabSz="609585" rtl="0" eaLnBrk="1" fontAlgn="auto" latinLnBrk="0" hangingPunct="1">
              <a:lnSpc>
                <a:spcPct val="100000"/>
              </a:lnSpc>
              <a:spcBef>
                <a:spcPts val="0"/>
              </a:spcBef>
              <a:spcAft>
                <a:spcPts val="0"/>
              </a:spcAft>
              <a:buClr>
                <a:srgbClr val="FFFF00"/>
              </a:buClr>
              <a:buSzTx/>
              <a:buFont typeface="Wingdings" panose="05000000000000000000" pitchFamily="2" charset="2"/>
              <a:buChar char="§"/>
              <a:tabLst/>
              <a:defRPr/>
            </a:pPr>
            <a:r>
              <a:rPr kumimoji="0" lang="en-US" sz="24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Reduced Parallax</a:t>
            </a:r>
          </a:p>
          <a:p>
            <a:pPr marL="457189" marR="0" lvl="0" indent="-457189" algn="l" defTabSz="609585" rtl="0" eaLnBrk="1" fontAlgn="auto" latinLnBrk="0" hangingPunct="1">
              <a:lnSpc>
                <a:spcPct val="100000"/>
              </a:lnSpc>
              <a:spcBef>
                <a:spcPts val="0"/>
              </a:spcBef>
              <a:spcAft>
                <a:spcPts val="0"/>
              </a:spcAft>
              <a:buClr>
                <a:srgbClr val="FFFF00"/>
              </a:buClr>
              <a:buSzTx/>
              <a:buFont typeface="Wingdings" panose="05000000000000000000" pitchFamily="2" charset="2"/>
              <a:buChar char="§"/>
              <a:tabLst/>
              <a:defRPr/>
            </a:pPr>
            <a:r>
              <a:rPr kumimoji="0" lang="en-US" sz="24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Lower Radiation Dose</a:t>
            </a:r>
          </a:p>
          <a:p>
            <a:pPr marL="457189" marR="0" lvl="0" indent="-457189" algn="l" defTabSz="609585" rtl="0" eaLnBrk="1" fontAlgn="auto" latinLnBrk="0" hangingPunct="1">
              <a:lnSpc>
                <a:spcPct val="100000"/>
              </a:lnSpc>
              <a:spcBef>
                <a:spcPts val="0"/>
              </a:spcBef>
              <a:spcAft>
                <a:spcPts val="0"/>
              </a:spcAft>
              <a:buClr>
                <a:srgbClr val="FFFF00"/>
              </a:buClr>
              <a:buSzTx/>
              <a:buFont typeface="Wingdings" panose="05000000000000000000" pitchFamily="2" charset="2"/>
              <a:buChar char="§"/>
              <a:tabLst/>
              <a:defRPr/>
            </a:pPr>
            <a:r>
              <a:rPr kumimoji="0" lang="en-US" sz="24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Performed Concurrently with DXA BMD</a:t>
            </a:r>
            <a:endParaRPr kumimoji="0" lang="en-US" sz="2667"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endParaRP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2667" b="1" i="0" u="sng" strike="noStrike" kern="1200" cap="none" spc="0" normalizeH="0" baseline="0" noProof="0" dirty="0">
                <a:ln>
                  <a:noFill/>
                </a:ln>
                <a:solidFill>
                  <a:srgbClr val="FFFF00"/>
                </a:solidFill>
                <a:effectLst/>
                <a:uLnTx/>
                <a:uFillTx/>
                <a:latin typeface="Arial Narrow" panose="020B0606020202030204" pitchFamily="34" charset="0"/>
                <a:ea typeface="+mn-ea"/>
                <a:cs typeface="+mn-cs"/>
              </a:rPr>
              <a:t>Limitations:</a:t>
            </a:r>
          </a:p>
          <a:p>
            <a:pPr marL="457189" marR="0" lvl="0" indent="-457189" algn="l" defTabSz="609585" rtl="0" eaLnBrk="1" fontAlgn="auto" latinLnBrk="0" hangingPunct="1">
              <a:lnSpc>
                <a:spcPct val="100000"/>
              </a:lnSpc>
              <a:spcBef>
                <a:spcPts val="0"/>
              </a:spcBef>
              <a:spcAft>
                <a:spcPts val="0"/>
              </a:spcAft>
              <a:buClr>
                <a:srgbClr val="FFFF00"/>
              </a:buClr>
              <a:buSzTx/>
              <a:buFont typeface="Wingdings" panose="05000000000000000000" pitchFamily="2" charset="2"/>
              <a:buChar char="§"/>
              <a:tabLst/>
              <a:defRPr/>
            </a:pPr>
            <a:r>
              <a:rPr kumimoji="0" lang="en-US" sz="24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Lower Image Resolution Vs. Regular Spinal XRs </a:t>
            </a:r>
          </a:p>
          <a:p>
            <a:pPr marL="457189" marR="0" lvl="0" indent="-457189" algn="l" defTabSz="609585" rtl="0" eaLnBrk="1" fontAlgn="auto" latinLnBrk="0" hangingPunct="1">
              <a:lnSpc>
                <a:spcPct val="100000"/>
              </a:lnSpc>
              <a:spcBef>
                <a:spcPts val="0"/>
              </a:spcBef>
              <a:spcAft>
                <a:spcPts val="0"/>
              </a:spcAft>
              <a:buClr>
                <a:srgbClr val="FFFF00"/>
              </a:buClr>
              <a:buSzTx/>
              <a:buFont typeface="Wingdings" panose="05000000000000000000" pitchFamily="2" charset="2"/>
              <a:buChar char="§"/>
              <a:tabLst/>
              <a:defRPr/>
            </a:pPr>
            <a:r>
              <a:rPr kumimoji="0" lang="en-US" sz="24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Lower Accuracy to Dx. Mild Fractures</a:t>
            </a:r>
          </a:p>
        </p:txBody>
      </p:sp>
      <p:sp>
        <p:nvSpPr>
          <p:cNvPr id="5" name="TextBox 4">
            <a:extLst>
              <a:ext uri="{FF2B5EF4-FFF2-40B4-BE49-F238E27FC236}">
                <a16:creationId xmlns:a16="http://schemas.microsoft.com/office/drawing/2014/main" id="{50E175E7-DE8A-4058-74B1-401ED8450742}"/>
              </a:ext>
            </a:extLst>
          </p:cNvPr>
          <p:cNvSpPr txBox="1"/>
          <p:nvPr/>
        </p:nvSpPr>
        <p:spPr>
          <a:xfrm>
            <a:off x="894949" y="1089474"/>
            <a:ext cx="10389137" cy="913199"/>
          </a:xfrm>
          <a:prstGeom prst="rect">
            <a:avLst/>
          </a:prstGeom>
          <a:noFill/>
          <a:ln w="19050">
            <a:solidFill>
              <a:schemeClr val="tx1"/>
            </a:solidFill>
          </a:ln>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2667" b="1" i="0" u="sng" strike="noStrike" kern="1200" cap="none" spc="0" normalizeH="0" baseline="0" noProof="0" dirty="0">
                <a:ln>
                  <a:noFill/>
                </a:ln>
                <a:solidFill>
                  <a:srgbClr val="FFFF00"/>
                </a:solidFill>
                <a:effectLst/>
                <a:uLnTx/>
                <a:uFillTx/>
                <a:latin typeface="Arial Narrow" panose="020B0606020202030204" pitchFamily="34" charset="0"/>
                <a:ea typeface="+mn-ea"/>
                <a:cs typeface="+mn-cs"/>
              </a:rPr>
              <a:t>Densitometric VFA</a:t>
            </a:r>
            <a:r>
              <a:rPr kumimoji="0" lang="en-US" sz="2667" b="1" i="0" strike="noStrike" kern="1200" cap="none" spc="0" normalizeH="0" baseline="0" noProof="0" dirty="0">
                <a:ln>
                  <a:noFill/>
                </a:ln>
                <a:solidFill>
                  <a:srgbClr val="FFFF00"/>
                </a:solidFill>
                <a:effectLst/>
                <a:uLnTx/>
                <a:uFillTx/>
                <a:latin typeface="Arial Narrow" panose="020B0606020202030204" pitchFamily="34" charset="0"/>
                <a:ea typeface="+mn-ea"/>
                <a:cs typeface="+mn-cs"/>
              </a:rPr>
              <a:t> </a:t>
            </a:r>
            <a:r>
              <a:rPr kumimoji="0" lang="en-US" sz="2667"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is an Image of the Thoracic &amp; Lumbar Spine </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Obtained on DEXA Scanners to Diagnose </a:t>
            </a:r>
            <a:r>
              <a:rPr kumimoji="0" lang="en-US" sz="2667" b="1" i="0" u="sng" strike="noStrike" kern="1200" cap="none" spc="0" normalizeH="0" baseline="0" noProof="0" dirty="0">
                <a:ln>
                  <a:noFill/>
                </a:ln>
                <a:solidFill>
                  <a:prstClr val="white"/>
                </a:solidFill>
                <a:effectLst/>
                <a:uLnTx/>
                <a:uFillTx/>
                <a:latin typeface="Arial Narrow" panose="020B0606020202030204" pitchFamily="34" charset="0"/>
                <a:ea typeface="+mn-ea"/>
                <a:cs typeface="+mn-cs"/>
              </a:rPr>
              <a:t>O</a:t>
            </a:r>
            <a:r>
              <a:rPr kumimoji="0" lang="en-US" sz="2667" b="1" i="0" u="sng" strike="noStrike" kern="1200" cap="none" spc="0" normalizeH="0" baseline="0" noProof="0" dirty="0">
                <a:ln>
                  <a:noFill/>
                </a:ln>
                <a:solidFill>
                  <a:prstClr val="white"/>
                </a:solidFill>
                <a:effectLst/>
                <a:uLnTx/>
                <a:uFillTx/>
                <a:latin typeface="Arial Narrow" panose="020B0606020202030204" pitchFamily="34" charset="0"/>
                <a:ea typeface="+mn-ea"/>
                <a:cs typeface="+mn-cs"/>
                <a:hlinkClick r:id="rId2">
                  <a:extLst>
                    <a:ext uri="{A12FA001-AC4F-418D-AE19-62706E023703}">
                      <ahyp:hlinkClr xmlns:ahyp="http://schemas.microsoft.com/office/drawing/2018/hyperlinkcolor" val="tx"/>
                    </a:ext>
                  </a:extLst>
                </a:hlinkClick>
              </a:rPr>
              <a:t>steoporotic Vertebral Fractures</a:t>
            </a:r>
            <a:r>
              <a:rPr kumimoji="0" lang="en-US" sz="2667"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 </a:t>
            </a:r>
            <a:endParaRPr kumimoji="0" lang="en-US" sz="24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endParaRPr>
          </a:p>
        </p:txBody>
      </p:sp>
      <p:sp>
        <p:nvSpPr>
          <p:cNvPr id="6" name="TextBox 5">
            <a:extLst>
              <a:ext uri="{FF2B5EF4-FFF2-40B4-BE49-F238E27FC236}">
                <a16:creationId xmlns:a16="http://schemas.microsoft.com/office/drawing/2014/main" id="{EE927A41-3D4B-3D53-C736-6EE48BE07192}"/>
              </a:ext>
            </a:extLst>
          </p:cNvPr>
          <p:cNvSpPr txBox="1"/>
          <p:nvPr/>
        </p:nvSpPr>
        <p:spPr>
          <a:xfrm>
            <a:off x="2386523" y="181586"/>
            <a:ext cx="7354107" cy="666786"/>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5400000" scaled="1"/>
            <a:tileRect/>
          </a:gradFill>
          <a:ln w="38100">
            <a:solidFill>
              <a:schemeClr val="tx1"/>
            </a:solidFill>
          </a:ln>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3733"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Narrow" panose="020B0606020202030204" pitchFamily="34" charset="0"/>
                <a:ea typeface="+mn-ea"/>
                <a:cs typeface="+mn-cs"/>
              </a:rPr>
              <a:t>VFA</a:t>
            </a:r>
            <a:r>
              <a:rPr kumimoji="0" lang="en-US" sz="373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Narrow" panose="020B0606020202030204" pitchFamily="34" charset="0"/>
                <a:ea typeface="+mn-ea"/>
                <a:cs typeface="+mn-cs"/>
              </a:rPr>
              <a:t> - Vertebra Fracture Assessment</a:t>
            </a:r>
          </a:p>
        </p:txBody>
      </p:sp>
      <p:pic>
        <p:nvPicPr>
          <p:cNvPr id="7" name="Picture 2" descr="Figure 2 from Accuracy of vertebral fracture assessment (VFA) by GE ...">
            <a:extLst>
              <a:ext uri="{FF2B5EF4-FFF2-40B4-BE49-F238E27FC236}">
                <a16:creationId xmlns:a16="http://schemas.microsoft.com/office/drawing/2014/main" id="{99CB1A86-1C1A-0A2D-62B2-2F8BC1BBB74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785619" y="2375521"/>
            <a:ext cx="3910020" cy="2560320"/>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2F8E6493-01F2-6B1F-8510-2FE16FDA7702}"/>
              </a:ext>
            </a:extLst>
          </p:cNvPr>
          <p:cNvSpPr/>
          <p:nvPr/>
        </p:nvSpPr>
        <p:spPr>
          <a:xfrm>
            <a:off x="-6380" y="-3735"/>
            <a:ext cx="12174479" cy="6844984"/>
          </a:xfrm>
          <a:prstGeom prst="rect">
            <a:avLst/>
          </a:prstGeom>
          <a:noFill/>
          <a:ln w="7620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a:ea typeface="+mn-ea"/>
              <a:cs typeface="+mn-cs"/>
            </a:endParaRPr>
          </a:p>
        </p:txBody>
      </p:sp>
    </p:spTree>
    <p:extLst>
      <p:ext uri="{BB962C8B-B14F-4D97-AF65-F5344CB8AC3E}">
        <p14:creationId xmlns:p14="http://schemas.microsoft.com/office/powerpoint/2010/main" val="3172550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BA6AAD-203C-DB18-205C-225D1A1828DA}"/>
              </a:ext>
            </a:extLst>
          </p:cNvPr>
          <p:cNvSpPr>
            <a:spLocks noGrp="1"/>
          </p:cNvSpPr>
          <p:nvPr>
            <p:ph type="title" idx="4294967295"/>
          </p:nvPr>
        </p:nvSpPr>
        <p:spPr>
          <a:xfrm>
            <a:off x="875633" y="1116119"/>
            <a:ext cx="10972800" cy="696635"/>
          </a:xfrm>
        </p:spPr>
        <p:txBody>
          <a:bodyPr>
            <a:normAutofit/>
          </a:bodyPr>
          <a:lstStyle/>
          <a:p>
            <a:pPr algn="ctr"/>
            <a:r>
              <a:rPr lang="en-US" sz="3733" b="1" dirty="0">
                <a:solidFill>
                  <a:schemeClr val="tx1"/>
                </a:solidFill>
                <a:latin typeface="Aptos Narrow" panose="020B0004020202020204" pitchFamily="34" charset="0"/>
              </a:rPr>
              <a:t>Utilization of </a:t>
            </a:r>
            <a:r>
              <a:rPr lang="en-US" sz="3733" b="1" dirty="0">
                <a:solidFill>
                  <a:srgbClr val="FFFF00"/>
                </a:solidFill>
                <a:latin typeface="Aptos Narrow" panose="020B0004020202020204" pitchFamily="34" charset="0"/>
              </a:rPr>
              <a:t>Opportunistic CT </a:t>
            </a:r>
            <a:r>
              <a:rPr lang="en-US" sz="3733" b="1" dirty="0">
                <a:solidFill>
                  <a:schemeClr val="tx1"/>
                </a:solidFill>
                <a:latin typeface="Aptos Narrow" panose="020B0004020202020204" pitchFamily="34" charset="0"/>
              </a:rPr>
              <a:t>in Bone Health Assessment</a:t>
            </a:r>
          </a:p>
        </p:txBody>
      </p:sp>
      <p:sp>
        <p:nvSpPr>
          <p:cNvPr id="3" name="Content Placeholder 2">
            <a:extLst>
              <a:ext uri="{FF2B5EF4-FFF2-40B4-BE49-F238E27FC236}">
                <a16:creationId xmlns:a16="http://schemas.microsoft.com/office/drawing/2014/main" id="{53019427-DCD3-5B15-C923-33B6C44AD1CF}"/>
              </a:ext>
            </a:extLst>
          </p:cNvPr>
          <p:cNvSpPr>
            <a:spLocks noGrp="1"/>
          </p:cNvSpPr>
          <p:nvPr>
            <p:ph idx="4294967295"/>
          </p:nvPr>
        </p:nvSpPr>
        <p:spPr>
          <a:xfrm>
            <a:off x="163286" y="2210018"/>
            <a:ext cx="7671376" cy="5147733"/>
          </a:xfrm>
        </p:spPr>
        <p:txBody>
          <a:bodyPr>
            <a:normAutofit/>
          </a:bodyPr>
          <a:lstStyle/>
          <a:p>
            <a:pPr>
              <a:buClr>
                <a:schemeClr val="accent2"/>
              </a:buClr>
              <a:buFont typeface="Wingdings" panose="05000000000000000000" pitchFamily="2" charset="2"/>
              <a:buChar char="Ø"/>
            </a:pPr>
            <a:r>
              <a:rPr lang="en-US" sz="3200" b="1" dirty="0">
                <a:solidFill>
                  <a:srgbClr val="FFFF00"/>
                </a:solidFill>
                <a:latin typeface="Arial Narrow" panose="020B0606020202030204" pitchFamily="34" charset="0"/>
              </a:rPr>
              <a:t>Plain CT Used for Pre-Operative Planning &amp; Optimization</a:t>
            </a:r>
          </a:p>
          <a:p>
            <a:pPr>
              <a:buClr>
                <a:schemeClr val="accent2"/>
              </a:buClr>
              <a:buFont typeface="Wingdings" panose="05000000000000000000" pitchFamily="2" charset="2"/>
              <a:buChar char="Ø"/>
            </a:pPr>
            <a:r>
              <a:rPr lang="en-US" sz="3200" b="1" dirty="0">
                <a:latin typeface="Arial Narrow" panose="020B0606020202030204" pitchFamily="34" charset="0"/>
              </a:rPr>
              <a:t>CT Scan Can Assess for Osteoporosis via </a:t>
            </a:r>
            <a:br>
              <a:rPr lang="en-US" sz="3200" b="1" dirty="0">
                <a:latin typeface="Arial Narrow" panose="020B0606020202030204" pitchFamily="34" charset="0"/>
              </a:rPr>
            </a:br>
            <a:r>
              <a:rPr lang="en-US" sz="3200" b="1" dirty="0">
                <a:latin typeface="Arial Narrow" panose="020B0606020202030204" pitchFamily="34" charset="0"/>
              </a:rPr>
              <a:t>HU Measurements of Vertebra</a:t>
            </a:r>
          </a:p>
          <a:p>
            <a:pPr lvl="1">
              <a:buClr>
                <a:srgbClr val="FFFF00"/>
              </a:buClr>
              <a:buFont typeface="Wingdings" panose="05000000000000000000" pitchFamily="2" charset="2"/>
              <a:buChar char="§"/>
            </a:pPr>
            <a:r>
              <a:rPr lang="en-US" sz="2800" b="1" dirty="0">
                <a:latin typeface="Arial Narrow" panose="020B0606020202030204" pitchFamily="34" charset="0"/>
              </a:rPr>
              <a:t>Low HUs Associate Poor surgical Outcomes</a:t>
            </a:r>
          </a:p>
          <a:p>
            <a:pPr lvl="1">
              <a:buClr>
                <a:srgbClr val="FFFF00"/>
              </a:buClr>
              <a:buFont typeface="Wingdings" panose="05000000000000000000" pitchFamily="2" charset="2"/>
              <a:buChar char="§"/>
            </a:pPr>
            <a:r>
              <a:rPr lang="en-US" sz="2800" b="1" dirty="0">
                <a:latin typeface="Arial Narrow" panose="020B0606020202030204" pitchFamily="34" charset="0"/>
              </a:rPr>
              <a:t>Identify Occult Fractures</a:t>
            </a:r>
          </a:p>
          <a:p>
            <a:pPr lvl="1">
              <a:buClr>
                <a:srgbClr val="FFFF00"/>
              </a:buClr>
              <a:buFont typeface="Wingdings" panose="05000000000000000000" pitchFamily="2" charset="2"/>
              <a:buChar char="§"/>
            </a:pPr>
            <a:r>
              <a:rPr lang="en-US" sz="2800" b="1" dirty="0">
                <a:latin typeface="Arial Narrow" panose="020B0606020202030204" pitchFamily="34" charset="0"/>
              </a:rPr>
              <a:t>Fracture Prediction</a:t>
            </a:r>
          </a:p>
          <a:p>
            <a:pPr lvl="1">
              <a:buClr>
                <a:srgbClr val="FFFF00"/>
              </a:buClr>
              <a:buFont typeface="Wingdings" panose="05000000000000000000" pitchFamily="2" charset="2"/>
              <a:buChar char="§"/>
            </a:pPr>
            <a:r>
              <a:rPr lang="en-US" sz="2800" b="1" dirty="0">
                <a:latin typeface="Arial Narrow" panose="020B0606020202030204" pitchFamily="34" charset="0"/>
              </a:rPr>
              <a:t>Monitor Osteoporosis Treatment </a:t>
            </a:r>
          </a:p>
        </p:txBody>
      </p:sp>
      <p:pic>
        <p:nvPicPr>
          <p:cNvPr id="1030" name="Picture 6" descr="CT Scans | El Paso, TX | Diagnostic Outpatient Imaging">
            <a:extLst>
              <a:ext uri="{FF2B5EF4-FFF2-40B4-BE49-F238E27FC236}">
                <a16:creationId xmlns:a16="http://schemas.microsoft.com/office/drawing/2014/main" id="{2F864F55-0E82-DE07-35E8-C3FF95C6B36F}"/>
              </a:ext>
            </a:extLst>
          </p:cNvPr>
          <p:cNvPicPr>
            <a:picLocks noChangeAspect="1" noChangeArrowheads="1"/>
          </p:cNvPicPr>
          <p:nvPr/>
        </p:nvPicPr>
        <p:blipFill>
          <a:blip r:embed="rId2" cstate="hqprint">
            <a:extLst>
              <a:ext uri="{BEBA8EAE-BF5A-486C-A8C5-ECC9F3942E4B}">
                <a14:imgProps xmlns:a14="http://schemas.microsoft.com/office/drawing/2010/main">
                  <a14:imgLayer r:embed="rId3">
                    <a14:imgEffect>
                      <a14:backgroundRemoval t="340" b="100000" l="9983" r="89979">
                        <a14:backgroundMark x1="13878" y1="43161" x2="13878" y2="43161"/>
                        <a14:backgroundMark x1="15315" y1="45313" x2="15315" y2="45313"/>
                        <a14:backgroundMark x1="15315" y1="46389" x2="15315" y2="46389"/>
                        <a14:backgroundMark x1="58045" y1="54291" x2="58045" y2="54291"/>
                        <a14:backgroundMark x1="58045" y1="54291" x2="58045" y2="54291"/>
                        <a14:backgroundMark x1="50369" y1="56811" x2="50369" y2="56811"/>
                        <a14:backgroundMark x1="46285" y1="53583" x2="46285" y2="53583"/>
                        <a14:backgroundMark x1="41955" y1="47833" x2="41955" y2="47833"/>
                        <a14:backgroundMark x1="41010" y1="46389" x2="41010" y2="46389"/>
                        <a14:backgroundMark x1="41482" y1="41008" x2="41482" y2="41008"/>
                        <a14:backgroundMark x1="45075" y1="33815" x2="45075" y2="33815"/>
                        <a14:backgroundMark x1="45075" y1="33815" x2="45075" y2="33815"/>
                        <a14:backgroundMark x1="45075" y1="33815" x2="45075" y2="33815"/>
                        <a14:backgroundMark x1="52033" y1="30586" x2="52033" y2="30586"/>
                        <a14:backgroundMark x1="57081" y1="32002" x2="57081" y2="32002"/>
                        <a14:backgroundMark x1="59955" y1="37751" x2="59955" y2="37751"/>
                        <a14:backgroundMark x1="61883" y1="41348" x2="61883" y2="41348"/>
                        <a14:backgroundMark x1="54680" y1="36675" x2="54680" y2="36675"/>
                        <a14:backgroundMark x1="54680" y1="36675" x2="54680" y2="36675"/>
                        <a14:backgroundMark x1="54680" y1="36675" x2="54680" y2="36675"/>
                        <a14:backgroundMark x1="54680" y1="36675" x2="54680" y2="36675"/>
                      </a14:backgroundRemoval>
                    </a14:imgEffect>
                  </a14:imgLayer>
                </a14:imgProps>
              </a:ext>
              <a:ext uri="{28A0092B-C50C-407E-A947-70E740481C1C}">
                <a14:useLocalDpi xmlns:a14="http://schemas.microsoft.com/office/drawing/2010/main"/>
              </a:ext>
            </a:extLst>
          </a:blip>
          <a:srcRect/>
          <a:stretch>
            <a:fillRect/>
          </a:stretch>
        </p:blipFill>
        <p:spPr bwMode="auto">
          <a:xfrm>
            <a:off x="7243909" y="2813383"/>
            <a:ext cx="5204573" cy="347472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F0E045F-39C2-C010-641E-9BD6921DC645}"/>
              </a:ext>
            </a:extLst>
          </p:cNvPr>
          <p:cNvSpPr txBox="1"/>
          <p:nvPr/>
        </p:nvSpPr>
        <p:spPr>
          <a:xfrm>
            <a:off x="9229966" y="2045866"/>
            <a:ext cx="1531188" cy="584775"/>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Arial Narrow" panose="020B0606020202030204" pitchFamily="34" charset="0"/>
                <a:ea typeface="+mn-ea"/>
                <a:cs typeface="+mn-cs"/>
              </a:rPr>
              <a:t>CT Scan</a:t>
            </a:r>
          </a:p>
        </p:txBody>
      </p:sp>
      <p:sp>
        <p:nvSpPr>
          <p:cNvPr id="7" name="Star: 6 Points 6">
            <a:extLst>
              <a:ext uri="{FF2B5EF4-FFF2-40B4-BE49-F238E27FC236}">
                <a16:creationId xmlns:a16="http://schemas.microsoft.com/office/drawing/2014/main" id="{12B3DAA5-D29D-927B-8FDA-85147E27C8F4}"/>
              </a:ext>
            </a:extLst>
          </p:cNvPr>
          <p:cNvSpPr/>
          <p:nvPr/>
        </p:nvSpPr>
        <p:spPr>
          <a:xfrm>
            <a:off x="324090" y="1165957"/>
            <a:ext cx="501472" cy="562729"/>
          </a:xfrm>
          <a:prstGeom prst="star6">
            <a:avLst/>
          </a:prstGeom>
          <a:solidFill>
            <a:schemeClr val="accent2"/>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EA157A"/>
              </a:solidFill>
              <a:effectLst/>
              <a:uLnTx/>
              <a:uFillTx/>
              <a:latin typeface="Corbel"/>
              <a:ea typeface="+mn-ea"/>
              <a:cs typeface="+mn-cs"/>
            </a:endParaRPr>
          </a:p>
        </p:txBody>
      </p:sp>
      <p:sp>
        <p:nvSpPr>
          <p:cNvPr id="8" name="Rectangle 7">
            <a:extLst>
              <a:ext uri="{FF2B5EF4-FFF2-40B4-BE49-F238E27FC236}">
                <a16:creationId xmlns:a16="http://schemas.microsoft.com/office/drawing/2014/main" id="{160C2F05-0171-1446-A82D-A4100D4DE44D}"/>
              </a:ext>
            </a:extLst>
          </p:cNvPr>
          <p:cNvSpPr/>
          <p:nvPr/>
        </p:nvSpPr>
        <p:spPr>
          <a:xfrm>
            <a:off x="-6380" y="-3735"/>
            <a:ext cx="12174479" cy="6844984"/>
          </a:xfrm>
          <a:prstGeom prst="rect">
            <a:avLst/>
          </a:prstGeom>
          <a:noFill/>
          <a:ln w="7620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sng" strike="noStrike" kern="1200" cap="none" spc="0" normalizeH="0" baseline="0" noProof="0" dirty="0">
              <a:ln>
                <a:noFill/>
              </a:ln>
              <a:solidFill>
                <a:prstClr val="white"/>
              </a:solidFill>
              <a:effectLst/>
              <a:uLnTx/>
              <a:uFillTx/>
              <a:latin typeface="Corbel"/>
              <a:ea typeface="+mn-ea"/>
              <a:cs typeface="+mn-cs"/>
            </a:endParaRPr>
          </a:p>
        </p:txBody>
      </p:sp>
      <p:sp>
        <p:nvSpPr>
          <p:cNvPr id="4" name="TextBox 3">
            <a:extLst>
              <a:ext uri="{FF2B5EF4-FFF2-40B4-BE49-F238E27FC236}">
                <a16:creationId xmlns:a16="http://schemas.microsoft.com/office/drawing/2014/main" id="{36B47A2C-EB1B-DB41-EAB2-444C80F5C67A}"/>
              </a:ext>
            </a:extLst>
          </p:cNvPr>
          <p:cNvSpPr txBox="1"/>
          <p:nvPr/>
        </p:nvSpPr>
        <p:spPr>
          <a:xfrm>
            <a:off x="5029049" y="230006"/>
            <a:ext cx="2202847" cy="830997"/>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5400000" scaled="1"/>
            <a:tileRect/>
          </a:gradFill>
          <a:ln w="38100">
            <a:solidFill>
              <a:schemeClr val="tx1"/>
            </a:solidFill>
          </a:ln>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4800"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Narrow" panose="020B0606020202030204" pitchFamily="34" charset="0"/>
                <a:ea typeface="+mn-ea"/>
                <a:cs typeface="+mn-cs"/>
              </a:rPr>
              <a:t>CT Scan</a:t>
            </a:r>
          </a:p>
        </p:txBody>
      </p:sp>
      <p:cxnSp>
        <p:nvCxnSpPr>
          <p:cNvPr id="9" name="Straight Connector 8">
            <a:extLst>
              <a:ext uri="{FF2B5EF4-FFF2-40B4-BE49-F238E27FC236}">
                <a16:creationId xmlns:a16="http://schemas.microsoft.com/office/drawing/2014/main" id="{2FA1DB85-0070-0B9A-DAF1-3F59E983399A}"/>
              </a:ext>
            </a:extLst>
          </p:cNvPr>
          <p:cNvCxnSpPr>
            <a:cxnSpLocks/>
          </p:cNvCxnSpPr>
          <p:nvPr/>
        </p:nvCxnSpPr>
        <p:spPr>
          <a:xfrm flipV="1">
            <a:off x="1134836" y="1656872"/>
            <a:ext cx="10499271" cy="21976"/>
          </a:xfrm>
          <a:prstGeom prst="line">
            <a:avLst/>
          </a:prstGeom>
          <a:ln w="38100" cap="rnd">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43124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3000" fill="hold" grpId="0" nodeType="withEffect">
                                  <p:stCondLst>
                                    <p:cond delay="0"/>
                                  </p:stCondLst>
                                  <p:childTnLst>
                                    <p:animRot by="21600000">
                                      <p:cBhvr>
                                        <p:cTn id="6" dur="2000" fill="hold"/>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87">
          <a:extLst>
            <a:ext uri="{FF2B5EF4-FFF2-40B4-BE49-F238E27FC236}">
              <a16:creationId xmlns:a16="http://schemas.microsoft.com/office/drawing/2014/main" id="{7EB3B29C-370F-0DF2-519F-2331C54B8887}"/>
            </a:ext>
          </a:extLst>
        </p:cNvPr>
        <p:cNvGrpSpPr/>
        <p:nvPr/>
      </p:nvGrpSpPr>
      <p:grpSpPr>
        <a:xfrm>
          <a:off x="0" y="0"/>
          <a:ext cx="0" cy="0"/>
          <a:chOff x="0" y="0"/>
          <a:chExt cx="0" cy="0"/>
        </a:xfrm>
      </p:grpSpPr>
      <p:sp>
        <p:nvSpPr>
          <p:cNvPr id="288" name="Google Shape;288;p37">
            <a:extLst>
              <a:ext uri="{FF2B5EF4-FFF2-40B4-BE49-F238E27FC236}">
                <a16:creationId xmlns:a16="http://schemas.microsoft.com/office/drawing/2014/main" id="{6B90F2C2-1615-9C85-455B-0A277DB96D0A}"/>
              </a:ext>
            </a:extLst>
          </p:cNvPr>
          <p:cNvSpPr txBox="1">
            <a:spLocks noGrp="1"/>
          </p:cNvSpPr>
          <p:nvPr>
            <p:ph type="title"/>
          </p:nvPr>
        </p:nvSpPr>
        <p:spPr>
          <a:xfrm>
            <a:off x="373374" y="918288"/>
            <a:ext cx="11029616" cy="594606"/>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accent1"/>
              </a:buClr>
              <a:buSzPts val="1800"/>
              <a:buFont typeface="Poppins"/>
              <a:buNone/>
            </a:pPr>
            <a:r>
              <a:rPr lang="en-US" sz="3200" dirty="0"/>
              <a:t>Symposium Agenda</a:t>
            </a:r>
            <a:endParaRPr dirty="0"/>
          </a:p>
        </p:txBody>
      </p:sp>
      <p:graphicFrame>
        <p:nvGraphicFramePr>
          <p:cNvPr id="2" name="Table 1">
            <a:extLst>
              <a:ext uri="{FF2B5EF4-FFF2-40B4-BE49-F238E27FC236}">
                <a16:creationId xmlns:a16="http://schemas.microsoft.com/office/drawing/2014/main" id="{7B060541-719F-9ABD-3F61-494C054D5869}"/>
              </a:ext>
            </a:extLst>
          </p:cNvPr>
          <p:cNvGraphicFramePr>
            <a:graphicFrameLocks noGrp="1"/>
          </p:cNvGraphicFramePr>
          <p:nvPr>
            <p:extLst>
              <p:ext uri="{D42A27DB-BD31-4B8C-83A1-F6EECF244321}">
                <p14:modId xmlns:p14="http://schemas.microsoft.com/office/powerpoint/2010/main" val="3026840706"/>
              </p:ext>
            </p:extLst>
          </p:nvPr>
        </p:nvGraphicFramePr>
        <p:xfrm>
          <a:off x="486930" y="1828670"/>
          <a:ext cx="10527436" cy="3884945"/>
        </p:xfrm>
        <a:graphic>
          <a:graphicData uri="http://schemas.openxmlformats.org/drawingml/2006/table">
            <a:tbl>
              <a:tblPr firstRow="1" firstCol="1" lastRow="1" lastCol="1" bandRow="1" bandCol="1">
                <a:tableStyleId>{2D5ABB26-0587-4C30-8999-92F81FD0307C}</a:tableStyleId>
              </a:tblPr>
              <a:tblGrid>
                <a:gridCol w="1624503">
                  <a:extLst>
                    <a:ext uri="{9D8B030D-6E8A-4147-A177-3AD203B41FA5}">
                      <a16:colId xmlns:a16="http://schemas.microsoft.com/office/drawing/2014/main" val="3893792204"/>
                    </a:ext>
                  </a:extLst>
                </a:gridCol>
                <a:gridCol w="3956173">
                  <a:extLst>
                    <a:ext uri="{9D8B030D-6E8A-4147-A177-3AD203B41FA5}">
                      <a16:colId xmlns:a16="http://schemas.microsoft.com/office/drawing/2014/main" val="2839105912"/>
                    </a:ext>
                  </a:extLst>
                </a:gridCol>
                <a:gridCol w="4946760">
                  <a:extLst>
                    <a:ext uri="{9D8B030D-6E8A-4147-A177-3AD203B41FA5}">
                      <a16:colId xmlns:a16="http://schemas.microsoft.com/office/drawing/2014/main" val="2081022844"/>
                    </a:ext>
                  </a:extLst>
                </a:gridCol>
              </a:tblGrid>
              <a:tr h="349265">
                <a:tc>
                  <a:txBody>
                    <a:bodyPr/>
                    <a:lstStyle/>
                    <a:p>
                      <a:pPr marL="53975" marR="0">
                        <a:spcBef>
                          <a:spcPts val="380"/>
                        </a:spcBef>
                      </a:pPr>
                      <a:r>
                        <a:rPr lang="en-US" sz="1800" b="1" spc="-20" dirty="0">
                          <a:effectLst/>
                          <a:latin typeface="Poppins" panose="00000500000000000000" pitchFamily="2" charset="0"/>
                          <a:cs typeface="Poppins" panose="00000500000000000000" pitchFamily="2" charset="0"/>
                        </a:rPr>
                        <a:t>Time</a:t>
                      </a:r>
                      <a:endParaRPr lang="en-US" sz="1800" b="1" dirty="0">
                        <a:effectLst/>
                        <a:latin typeface="Poppins" panose="00000500000000000000" pitchFamily="2" charset="0"/>
                        <a:ea typeface="Arial" panose="020B0604020202020204" pitchFamily="34" charset="0"/>
                        <a:cs typeface="Poppins" panose="00000500000000000000" pitchFamily="2"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53975" marR="0">
                        <a:spcBef>
                          <a:spcPts val="380"/>
                        </a:spcBef>
                      </a:pPr>
                      <a:r>
                        <a:rPr lang="en-US" sz="1800" b="1" spc="-10" dirty="0">
                          <a:effectLst/>
                          <a:latin typeface="Poppins" panose="00000500000000000000" pitchFamily="2" charset="0"/>
                          <a:cs typeface="Poppins" panose="00000500000000000000" pitchFamily="2" charset="0"/>
                        </a:rPr>
                        <a:t>Topic/Description</a:t>
                      </a:r>
                      <a:endParaRPr lang="en-US" sz="1800" b="1" dirty="0">
                        <a:effectLst/>
                        <a:latin typeface="Poppins" panose="00000500000000000000" pitchFamily="2" charset="0"/>
                        <a:ea typeface="Arial" panose="020B0604020202020204" pitchFamily="34" charset="0"/>
                        <a:cs typeface="Poppins" panose="00000500000000000000" pitchFamily="2"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53975" marR="0">
                        <a:spcBef>
                          <a:spcPts val="380"/>
                        </a:spcBef>
                      </a:pPr>
                      <a:r>
                        <a:rPr lang="en-US" sz="1800" b="1" spc="-10" dirty="0">
                          <a:effectLst/>
                          <a:latin typeface="Poppins" panose="00000500000000000000" pitchFamily="2" charset="0"/>
                          <a:cs typeface="Poppins" panose="00000500000000000000" pitchFamily="2" charset="0"/>
                        </a:rPr>
                        <a:t>Speaker(s)</a:t>
                      </a:r>
                      <a:endParaRPr lang="en-US" sz="1800" b="1" dirty="0">
                        <a:effectLst/>
                        <a:latin typeface="Poppins" panose="00000500000000000000" pitchFamily="2" charset="0"/>
                        <a:ea typeface="Arial" panose="020B0604020202020204" pitchFamily="34" charset="0"/>
                        <a:cs typeface="Poppins" panose="00000500000000000000" pitchFamily="2"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974920174"/>
                  </a:ext>
                </a:extLst>
              </a:tr>
              <a:tr h="674326">
                <a:tc>
                  <a:txBody>
                    <a:bodyPr/>
                    <a:lstStyle/>
                    <a:p>
                      <a:pPr marL="0" marR="0">
                        <a:lnSpc>
                          <a:spcPct val="100000"/>
                        </a:lnSpc>
                        <a:spcBef>
                          <a:spcPts val="0"/>
                        </a:spcBef>
                      </a:pPr>
                      <a:r>
                        <a:rPr lang="en-US" sz="1800" b="0" i="1" dirty="0">
                          <a:effectLst/>
                          <a:latin typeface="Poppins" panose="00000500000000000000" pitchFamily="2" charset="0"/>
                          <a:cs typeface="Poppins" panose="00000500000000000000" pitchFamily="2" charset="0"/>
                        </a:rPr>
                        <a:t>7:30-7:35</a:t>
                      </a:r>
                      <a:r>
                        <a:rPr lang="en-US" sz="1800" b="0" i="1" spc="-5" dirty="0">
                          <a:effectLst/>
                          <a:latin typeface="Poppins" panose="00000500000000000000" pitchFamily="2" charset="0"/>
                          <a:cs typeface="Poppins" panose="00000500000000000000" pitchFamily="2" charset="0"/>
                        </a:rPr>
                        <a:t> </a:t>
                      </a:r>
                      <a:r>
                        <a:rPr lang="en-US" sz="1800" b="0" i="1" spc="-25" dirty="0">
                          <a:effectLst/>
                          <a:latin typeface="Poppins" panose="00000500000000000000" pitchFamily="2" charset="0"/>
                          <a:cs typeface="Poppins" panose="00000500000000000000" pitchFamily="2" charset="0"/>
                        </a:rPr>
                        <a:t>am</a:t>
                      </a:r>
                      <a:endParaRPr lang="en-US" sz="1800" b="0" i="1" dirty="0">
                        <a:effectLst/>
                        <a:latin typeface="Poppins" panose="00000500000000000000" pitchFamily="2" charset="0"/>
                        <a:ea typeface="Arial" panose="020B0604020202020204" pitchFamily="34" charset="0"/>
                        <a:cs typeface="Poppins" panose="00000500000000000000" pitchFamily="2"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0000"/>
                        </a:lnSpc>
                        <a:spcBef>
                          <a:spcPts val="0"/>
                        </a:spcBef>
                      </a:pPr>
                      <a:r>
                        <a:rPr lang="en-US" sz="1800" b="1" i="1" dirty="0">
                          <a:effectLst/>
                          <a:latin typeface="Poppins" panose="00000500000000000000" pitchFamily="2" charset="0"/>
                          <a:cs typeface="Poppins" panose="00000500000000000000" pitchFamily="2" charset="0"/>
                        </a:rPr>
                        <a:t>Welcome</a:t>
                      </a:r>
                      <a:r>
                        <a:rPr lang="en-US" sz="1800" b="1" i="1" spc="-15" dirty="0">
                          <a:effectLst/>
                          <a:latin typeface="Poppins" panose="00000500000000000000" pitchFamily="2" charset="0"/>
                          <a:cs typeface="Poppins" panose="00000500000000000000" pitchFamily="2" charset="0"/>
                        </a:rPr>
                        <a:t> </a:t>
                      </a:r>
                      <a:r>
                        <a:rPr lang="en-US" sz="1800" b="1" i="1" dirty="0">
                          <a:effectLst/>
                          <a:latin typeface="Poppins" panose="00000500000000000000" pitchFamily="2" charset="0"/>
                          <a:cs typeface="Poppins" panose="00000500000000000000" pitchFamily="2" charset="0"/>
                        </a:rPr>
                        <a:t>and</a:t>
                      </a:r>
                      <a:r>
                        <a:rPr lang="en-US" sz="1800" b="1" i="1" spc="-10" dirty="0">
                          <a:effectLst/>
                          <a:latin typeface="Poppins" panose="00000500000000000000" pitchFamily="2" charset="0"/>
                          <a:cs typeface="Poppins" panose="00000500000000000000" pitchFamily="2" charset="0"/>
                        </a:rPr>
                        <a:t> Introductions</a:t>
                      </a:r>
                      <a:endParaRPr lang="en-US" sz="1800" b="1" i="1" dirty="0">
                        <a:effectLst/>
                        <a:latin typeface="Poppins" panose="00000500000000000000" pitchFamily="2" charset="0"/>
                        <a:ea typeface="Arial" panose="020B0604020202020204" pitchFamily="34" charset="0"/>
                        <a:cs typeface="Poppins" panose="00000500000000000000" pitchFamily="2"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0000"/>
                        </a:lnSpc>
                        <a:spcBef>
                          <a:spcPts val="0"/>
                        </a:spcBef>
                      </a:pPr>
                      <a:r>
                        <a:rPr lang="en-US" sz="1600" b="1" dirty="0">
                          <a:effectLst/>
                          <a:latin typeface="Poppins" panose="00000500000000000000" pitchFamily="2" charset="0"/>
                          <a:cs typeface="Poppins" panose="00000500000000000000" pitchFamily="2" charset="0"/>
                        </a:rPr>
                        <a:t>Rita</a:t>
                      </a:r>
                      <a:r>
                        <a:rPr lang="en-US" sz="1600" b="1" spc="-25" dirty="0">
                          <a:effectLst/>
                          <a:latin typeface="Poppins" panose="00000500000000000000" pitchFamily="2" charset="0"/>
                          <a:cs typeface="Poppins" panose="00000500000000000000" pitchFamily="2" charset="0"/>
                        </a:rPr>
                        <a:t> </a:t>
                      </a:r>
                      <a:r>
                        <a:rPr lang="en-US" sz="1600" b="1" dirty="0">
                          <a:effectLst/>
                          <a:latin typeface="Poppins" panose="00000500000000000000" pitchFamily="2" charset="0"/>
                          <a:cs typeface="Poppins" panose="00000500000000000000" pitchFamily="2" charset="0"/>
                        </a:rPr>
                        <a:t>Roy,</a:t>
                      </a:r>
                      <a:r>
                        <a:rPr lang="en-US" sz="1600" b="1" spc="-25" dirty="0">
                          <a:effectLst/>
                          <a:latin typeface="Poppins" panose="00000500000000000000" pitchFamily="2" charset="0"/>
                          <a:cs typeface="Poppins" panose="00000500000000000000" pitchFamily="2" charset="0"/>
                        </a:rPr>
                        <a:t> MD</a:t>
                      </a:r>
                      <a:endParaRPr lang="en-US" sz="1600" b="1" dirty="0">
                        <a:effectLst/>
                        <a:latin typeface="Poppins" panose="00000500000000000000" pitchFamily="2" charset="0"/>
                        <a:cs typeface="Poppins" panose="00000500000000000000" pitchFamily="2" charset="0"/>
                      </a:endParaRPr>
                    </a:p>
                    <a:p>
                      <a:pPr marL="0" marR="0">
                        <a:lnSpc>
                          <a:spcPct val="100000"/>
                        </a:lnSpc>
                        <a:spcBef>
                          <a:spcPts val="0"/>
                        </a:spcBef>
                      </a:pPr>
                      <a:r>
                        <a:rPr lang="en-US" sz="1600" b="0" dirty="0">
                          <a:effectLst/>
                          <a:latin typeface="Poppins" panose="00000500000000000000" pitchFamily="2" charset="0"/>
                          <a:cs typeface="Poppins" panose="00000500000000000000" pitchFamily="2" charset="0"/>
                        </a:rPr>
                        <a:t>Chief</a:t>
                      </a:r>
                      <a:r>
                        <a:rPr lang="en-US" sz="1600" b="0" spc="-15" dirty="0">
                          <a:effectLst/>
                          <a:latin typeface="Poppins" panose="00000500000000000000" pitchFamily="2" charset="0"/>
                          <a:cs typeface="Poppins" panose="00000500000000000000" pitchFamily="2" charset="0"/>
                        </a:rPr>
                        <a:t> </a:t>
                      </a:r>
                      <a:r>
                        <a:rPr lang="en-US" sz="1600" b="0" dirty="0">
                          <a:effectLst/>
                          <a:latin typeface="Poppins" panose="00000500000000000000" pitchFamily="2" charset="0"/>
                          <a:cs typeface="Poppins" panose="00000500000000000000" pitchFamily="2" charset="0"/>
                        </a:rPr>
                        <a:t>Executive</a:t>
                      </a:r>
                      <a:r>
                        <a:rPr lang="en-US" sz="1600" b="0" spc="-10" dirty="0">
                          <a:effectLst/>
                          <a:latin typeface="Poppins" panose="00000500000000000000" pitchFamily="2" charset="0"/>
                          <a:cs typeface="Poppins" panose="00000500000000000000" pitchFamily="2" charset="0"/>
                        </a:rPr>
                        <a:t> Officer</a:t>
                      </a:r>
                      <a:endParaRPr lang="en-US" sz="1600" b="0" dirty="0">
                        <a:effectLst/>
                        <a:latin typeface="Poppins" panose="00000500000000000000" pitchFamily="2" charset="0"/>
                        <a:cs typeface="Poppins" panose="00000500000000000000" pitchFamily="2" charset="0"/>
                      </a:endParaRPr>
                    </a:p>
                    <a:p>
                      <a:pPr marL="0" marR="0">
                        <a:lnSpc>
                          <a:spcPct val="100000"/>
                        </a:lnSpc>
                        <a:spcBef>
                          <a:spcPts val="0"/>
                        </a:spcBef>
                        <a:spcAft>
                          <a:spcPts val="600"/>
                        </a:spcAft>
                      </a:pPr>
                      <a:r>
                        <a:rPr lang="en-US" sz="1600" b="0" dirty="0">
                          <a:effectLst/>
                          <a:latin typeface="Poppins" panose="00000500000000000000" pitchFamily="2" charset="0"/>
                          <a:cs typeface="Poppins" panose="00000500000000000000" pitchFamily="2" charset="0"/>
                        </a:rPr>
                        <a:t>National</a:t>
                      </a:r>
                      <a:r>
                        <a:rPr lang="en-US" sz="1600" b="0" spc="-5" dirty="0">
                          <a:effectLst/>
                          <a:latin typeface="Poppins" panose="00000500000000000000" pitchFamily="2" charset="0"/>
                          <a:cs typeface="Poppins" panose="00000500000000000000" pitchFamily="2" charset="0"/>
                        </a:rPr>
                        <a:t> </a:t>
                      </a:r>
                      <a:r>
                        <a:rPr lang="en-US" sz="1600" b="0" dirty="0">
                          <a:effectLst/>
                          <a:latin typeface="Poppins" panose="00000500000000000000" pitchFamily="2" charset="0"/>
                          <a:cs typeface="Poppins" panose="00000500000000000000" pitchFamily="2" charset="0"/>
                        </a:rPr>
                        <a:t>Spine Health </a:t>
                      </a:r>
                      <a:r>
                        <a:rPr lang="en-US" sz="1600" b="0" spc="-10" dirty="0">
                          <a:effectLst/>
                          <a:latin typeface="Poppins" panose="00000500000000000000" pitchFamily="2" charset="0"/>
                          <a:cs typeface="Poppins" panose="00000500000000000000" pitchFamily="2" charset="0"/>
                        </a:rPr>
                        <a:t>Foundation</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20662988"/>
                  </a:ext>
                </a:extLst>
              </a:tr>
              <a:tr h="629285">
                <a:tc>
                  <a:txBody>
                    <a:bodyPr/>
                    <a:lstStyle/>
                    <a:p>
                      <a:pPr marL="0" marR="0">
                        <a:lnSpc>
                          <a:spcPct val="100000"/>
                        </a:lnSpc>
                        <a:spcBef>
                          <a:spcPts val="0"/>
                        </a:spcBef>
                      </a:pPr>
                      <a:r>
                        <a:rPr lang="en-US" sz="1800" b="0" i="1" dirty="0">
                          <a:effectLst/>
                          <a:latin typeface="Poppins" panose="00000500000000000000" pitchFamily="2" charset="0"/>
                          <a:cs typeface="Poppins" panose="00000500000000000000" pitchFamily="2" charset="0"/>
                        </a:rPr>
                        <a:t>7:35-7:45</a:t>
                      </a:r>
                      <a:r>
                        <a:rPr lang="en-US" sz="1800" b="0" i="1" spc="-5" dirty="0">
                          <a:effectLst/>
                          <a:latin typeface="Poppins" panose="00000500000000000000" pitchFamily="2" charset="0"/>
                          <a:cs typeface="Poppins" panose="00000500000000000000" pitchFamily="2" charset="0"/>
                        </a:rPr>
                        <a:t> </a:t>
                      </a:r>
                      <a:r>
                        <a:rPr lang="en-US" sz="1800" b="0" i="1" spc="-25" dirty="0">
                          <a:effectLst/>
                          <a:latin typeface="Poppins" panose="00000500000000000000" pitchFamily="2" charset="0"/>
                          <a:cs typeface="Poppins" panose="00000500000000000000" pitchFamily="2" charset="0"/>
                        </a:rPr>
                        <a:t>am</a:t>
                      </a:r>
                      <a:endParaRPr lang="en-US" sz="1800" b="0" i="1" dirty="0">
                        <a:effectLst/>
                        <a:latin typeface="Poppins" panose="00000500000000000000" pitchFamily="2" charset="0"/>
                        <a:ea typeface="Arial" panose="020B0604020202020204" pitchFamily="34" charset="0"/>
                        <a:cs typeface="Poppins" panose="00000500000000000000" pitchFamily="2"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36195">
                        <a:lnSpc>
                          <a:spcPct val="100000"/>
                        </a:lnSpc>
                        <a:spcBef>
                          <a:spcPts val="0"/>
                        </a:spcBef>
                      </a:pPr>
                      <a:r>
                        <a:rPr lang="en-US" sz="1800" b="1" i="1" dirty="0">
                          <a:effectLst/>
                          <a:latin typeface="Poppins" panose="00000500000000000000" pitchFamily="2" charset="0"/>
                          <a:cs typeface="Poppins" panose="00000500000000000000" pitchFamily="2" charset="0"/>
                        </a:rPr>
                        <a:t>Osteoporosis</a:t>
                      </a:r>
                      <a:r>
                        <a:rPr lang="en-US" sz="1800" b="1" i="1" spc="-5" dirty="0">
                          <a:effectLst/>
                          <a:latin typeface="Poppins" panose="00000500000000000000" pitchFamily="2" charset="0"/>
                          <a:cs typeface="Poppins" panose="00000500000000000000" pitchFamily="2" charset="0"/>
                        </a:rPr>
                        <a:t> </a:t>
                      </a:r>
                      <a:r>
                        <a:rPr lang="en-US" sz="1800" b="1" i="1" dirty="0">
                          <a:effectLst/>
                          <a:latin typeface="Poppins" panose="00000500000000000000" pitchFamily="2" charset="0"/>
                          <a:cs typeface="Poppins" panose="00000500000000000000" pitchFamily="2" charset="0"/>
                        </a:rPr>
                        <a:t>Primer:</a:t>
                      </a:r>
                    </a:p>
                    <a:p>
                      <a:pPr marL="0" marR="36195">
                        <a:lnSpc>
                          <a:spcPct val="100000"/>
                        </a:lnSpc>
                        <a:spcBef>
                          <a:spcPts val="0"/>
                        </a:spcBef>
                      </a:pPr>
                      <a:r>
                        <a:rPr lang="en-US" sz="1800" b="1" i="1" dirty="0">
                          <a:effectLst/>
                          <a:latin typeface="Poppins" panose="00000500000000000000" pitchFamily="2" charset="0"/>
                          <a:ea typeface="Arial" panose="020B0604020202020204" pitchFamily="34" charset="0"/>
                          <a:cs typeface="Poppins" panose="00000500000000000000" pitchFamily="2" charset="0"/>
                        </a:rPr>
                        <a:t>Understanding Bone Analysis</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0000"/>
                        </a:lnSpc>
                        <a:spcBef>
                          <a:spcPts val="0"/>
                        </a:spcBef>
                      </a:pPr>
                      <a:r>
                        <a:rPr lang="en-US" sz="1600" b="1" dirty="0">
                          <a:effectLst/>
                          <a:latin typeface="Poppins" panose="00000500000000000000" pitchFamily="2" charset="0"/>
                          <a:cs typeface="Poppins" panose="00000500000000000000" pitchFamily="2" charset="0"/>
                        </a:rPr>
                        <a:t>John</a:t>
                      </a:r>
                      <a:r>
                        <a:rPr lang="en-US" sz="1600" b="1" spc="-35" dirty="0">
                          <a:effectLst/>
                          <a:latin typeface="Poppins" panose="00000500000000000000" pitchFamily="2" charset="0"/>
                          <a:cs typeface="Poppins" panose="00000500000000000000" pitchFamily="2" charset="0"/>
                        </a:rPr>
                        <a:t> </a:t>
                      </a:r>
                      <a:r>
                        <a:rPr lang="en-US" sz="1600" b="1" dirty="0">
                          <a:effectLst/>
                          <a:latin typeface="Poppins" panose="00000500000000000000" pitchFamily="2" charset="0"/>
                          <a:cs typeface="Poppins" panose="00000500000000000000" pitchFamily="2" charset="0"/>
                        </a:rPr>
                        <a:t>Dimar,</a:t>
                      </a:r>
                      <a:r>
                        <a:rPr lang="en-US" sz="1600" b="1" spc="-35" dirty="0">
                          <a:effectLst/>
                          <a:latin typeface="Poppins" panose="00000500000000000000" pitchFamily="2" charset="0"/>
                          <a:cs typeface="Poppins" panose="00000500000000000000" pitchFamily="2" charset="0"/>
                        </a:rPr>
                        <a:t> </a:t>
                      </a:r>
                      <a:r>
                        <a:rPr lang="en-US" sz="1600" b="1" spc="-25" dirty="0">
                          <a:effectLst/>
                          <a:latin typeface="Poppins" panose="00000500000000000000" pitchFamily="2" charset="0"/>
                          <a:cs typeface="Poppins" panose="00000500000000000000" pitchFamily="2" charset="0"/>
                        </a:rPr>
                        <a:t>MD</a:t>
                      </a:r>
                      <a:endParaRPr lang="en-US" sz="1600" b="1" dirty="0">
                        <a:effectLst/>
                        <a:latin typeface="Poppins" panose="00000500000000000000" pitchFamily="2" charset="0"/>
                        <a:cs typeface="Poppins" panose="00000500000000000000" pitchFamily="2" charset="0"/>
                      </a:endParaRPr>
                    </a:p>
                    <a:p>
                      <a:pPr marL="0" marR="0">
                        <a:lnSpc>
                          <a:spcPct val="100000"/>
                        </a:lnSpc>
                        <a:spcBef>
                          <a:spcPts val="0"/>
                        </a:spcBef>
                      </a:pPr>
                      <a:r>
                        <a:rPr lang="en-US" sz="1600" b="0" dirty="0">
                          <a:effectLst/>
                          <a:latin typeface="Poppins" panose="00000500000000000000" pitchFamily="2" charset="0"/>
                          <a:cs typeface="Poppins" panose="00000500000000000000" pitchFamily="2" charset="0"/>
                        </a:rPr>
                        <a:t>University of Louisville</a:t>
                      </a:r>
                      <a:r>
                        <a:rPr lang="en-US" sz="1600" b="0" spc="-50" dirty="0">
                          <a:effectLst/>
                          <a:latin typeface="Poppins" panose="00000500000000000000" pitchFamily="2" charset="0"/>
                          <a:cs typeface="Poppins" panose="00000500000000000000" pitchFamily="2" charset="0"/>
                        </a:rPr>
                        <a:t> </a:t>
                      </a:r>
                      <a:r>
                        <a:rPr lang="en-US" sz="1600" b="0" dirty="0">
                          <a:effectLst/>
                          <a:latin typeface="Poppins" panose="00000500000000000000" pitchFamily="2" charset="0"/>
                          <a:cs typeface="Poppins" panose="00000500000000000000" pitchFamily="2" charset="0"/>
                        </a:rPr>
                        <a:t>School</a:t>
                      </a:r>
                      <a:r>
                        <a:rPr lang="en-US" sz="1600" b="0" spc="-50" dirty="0">
                          <a:effectLst/>
                          <a:latin typeface="Poppins" panose="00000500000000000000" pitchFamily="2" charset="0"/>
                          <a:cs typeface="Poppins" panose="00000500000000000000" pitchFamily="2" charset="0"/>
                        </a:rPr>
                        <a:t> </a:t>
                      </a:r>
                      <a:r>
                        <a:rPr lang="en-US" sz="1600" b="0" dirty="0">
                          <a:effectLst/>
                          <a:latin typeface="Poppins" panose="00000500000000000000" pitchFamily="2" charset="0"/>
                          <a:cs typeface="Poppins" panose="00000500000000000000" pitchFamily="2" charset="0"/>
                        </a:rPr>
                        <a:t>of</a:t>
                      </a:r>
                      <a:r>
                        <a:rPr lang="en-US" sz="1600" b="0" spc="-50" dirty="0">
                          <a:effectLst/>
                          <a:latin typeface="Poppins" panose="00000500000000000000" pitchFamily="2" charset="0"/>
                          <a:cs typeface="Poppins" panose="00000500000000000000" pitchFamily="2" charset="0"/>
                        </a:rPr>
                        <a:t> </a:t>
                      </a:r>
                      <a:r>
                        <a:rPr lang="en-US" sz="1600" b="0" dirty="0">
                          <a:effectLst/>
                          <a:latin typeface="Poppins" panose="00000500000000000000" pitchFamily="2" charset="0"/>
                          <a:cs typeface="Poppins" panose="00000500000000000000" pitchFamily="2" charset="0"/>
                        </a:rPr>
                        <a:t>Medicine</a:t>
                      </a:r>
                      <a:r>
                        <a:rPr lang="en-US" sz="1600" b="0" spc="-50" dirty="0">
                          <a:effectLst/>
                          <a:latin typeface="Poppins" panose="00000500000000000000" pitchFamily="2" charset="0"/>
                          <a:cs typeface="Poppins" panose="00000500000000000000" pitchFamily="2" charset="0"/>
                        </a:rPr>
                        <a:t> </a:t>
                      </a:r>
                      <a:r>
                        <a:rPr lang="en-US" sz="1600" b="0" dirty="0">
                          <a:effectLst/>
                          <a:latin typeface="Poppins" panose="00000500000000000000" pitchFamily="2" charset="0"/>
                          <a:cs typeface="Poppins" panose="00000500000000000000" pitchFamily="2" charset="0"/>
                        </a:rPr>
                        <a:t>and Norton Children’s Hospital </a:t>
                      </a:r>
                    </a:p>
                    <a:p>
                      <a:pPr marL="0" marR="0">
                        <a:lnSpc>
                          <a:spcPct val="100000"/>
                        </a:lnSpc>
                        <a:spcBef>
                          <a:spcPts val="0"/>
                        </a:spcBef>
                      </a:pPr>
                      <a:r>
                        <a:rPr lang="en-US" sz="1600" b="0" dirty="0">
                          <a:effectLst/>
                          <a:latin typeface="Poppins" panose="00000500000000000000" pitchFamily="2" charset="0"/>
                          <a:cs typeface="Poppins" panose="00000500000000000000" pitchFamily="2" charset="0"/>
                        </a:rPr>
                        <a:t>Louisville, KY</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33486105"/>
                  </a:ext>
                </a:extLst>
              </a:tr>
              <a:tr h="506152">
                <a:tc>
                  <a:txBody>
                    <a:bodyPr/>
                    <a:lstStyle/>
                    <a:p>
                      <a:pPr marL="0" marR="0">
                        <a:lnSpc>
                          <a:spcPct val="100000"/>
                        </a:lnSpc>
                        <a:spcBef>
                          <a:spcPts val="0"/>
                        </a:spcBef>
                      </a:pPr>
                      <a:r>
                        <a:rPr lang="en-US" sz="1800" b="0" i="1" dirty="0">
                          <a:effectLst/>
                          <a:latin typeface="Poppins" panose="00000500000000000000" pitchFamily="2" charset="0"/>
                          <a:cs typeface="Poppins" panose="00000500000000000000" pitchFamily="2" charset="0"/>
                        </a:rPr>
                        <a:t>7:45-7:55</a:t>
                      </a:r>
                      <a:r>
                        <a:rPr lang="en-US" sz="1800" b="0" i="1" spc="-5" dirty="0">
                          <a:effectLst/>
                          <a:latin typeface="Poppins" panose="00000500000000000000" pitchFamily="2" charset="0"/>
                          <a:cs typeface="Poppins" panose="00000500000000000000" pitchFamily="2" charset="0"/>
                        </a:rPr>
                        <a:t> </a:t>
                      </a:r>
                      <a:r>
                        <a:rPr lang="en-US" sz="1800" b="0" i="1" spc="-25" dirty="0">
                          <a:effectLst/>
                          <a:latin typeface="Poppins" panose="00000500000000000000" pitchFamily="2" charset="0"/>
                          <a:cs typeface="Poppins" panose="00000500000000000000" pitchFamily="2" charset="0"/>
                        </a:rPr>
                        <a:t>am</a:t>
                      </a:r>
                      <a:endParaRPr lang="en-US" sz="1800" b="0" i="1" dirty="0">
                        <a:effectLst/>
                        <a:latin typeface="Poppins" panose="00000500000000000000" pitchFamily="2" charset="0"/>
                        <a:ea typeface="Arial" panose="020B0604020202020204" pitchFamily="34" charset="0"/>
                        <a:cs typeface="Poppins" panose="00000500000000000000" pitchFamily="2"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36195">
                        <a:lnSpc>
                          <a:spcPct val="100000"/>
                        </a:lnSpc>
                        <a:spcBef>
                          <a:spcPts val="0"/>
                        </a:spcBef>
                      </a:pPr>
                      <a:r>
                        <a:rPr lang="en-US" sz="1800" b="1" i="1" dirty="0">
                          <a:effectLst/>
                          <a:latin typeface="Poppins" panose="00000500000000000000" pitchFamily="2" charset="0"/>
                          <a:cs typeface="Poppins" panose="00000500000000000000" pitchFamily="2" charset="0"/>
                        </a:rPr>
                        <a:t>Fracture</a:t>
                      </a:r>
                      <a:r>
                        <a:rPr lang="en-US" sz="1800" b="1" i="1" spc="-15" dirty="0">
                          <a:effectLst/>
                          <a:latin typeface="Poppins" panose="00000500000000000000" pitchFamily="2" charset="0"/>
                          <a:cs typeface="Poppins" panose="00000500000000000000" pitchFamily="2" charset="0"/>
                        </a:rPr>
                        <a:t> </a:t>
                      </a:r>
                      <a:r>
                        <a:rPr lang="en-US" sz="1800" b="1" i="1" dirty="0">
                          <a:effectLst/>
                          <a:latin typeface="Poppins" panose="00000500000000000000" pitchFamily="2" charset="0"/>
                          <a:cs typeface="Poppins" panose="00000500000000000000" pitchFamily="2" charset="0"/>
                        </a:rPr>
                        <a:t>and</a:t>
                      </a:r>
                      <a:r>
                        <a:rPr lang="en-US" sz="1800" b="1" i="1" spc="-20" dirty="0">
                          <a:effectLst/>
                          <a:latin typeface="Poppins" panose="00000500000000000000" pitchFamily="2" charset="0"/>
                          <a:cs typeface="Poppins" panose="00000500000000000000" pitchFamily="2" charset="0"/>
                        </a:rPr>
                        <a:t> </a:t>
                      </a:r>
                      <a:r>
                        <a:rPr lang="en-US" sz="1800" b="1" i="1" dirty="0">
                          <a:effectLst/>
                          <a:latin typeface="Poppins" panose="00000500000000000000" pitchFamily="2" charset="0"/>
                          <a:cs typeface="Poppins" panose="00000500000000000000" pitchFamily="2" charset="0"/>
                        </a:rPr>
                        <a:t>Surgical</a:t>
                      </a:r>
                      <a:r>
                        <a:rPr lang="en-US" sz="1800" b="1" i="1" spc="-20" dirty="0">
                          <a:effectLst/>
                          <a:latin typeface="Poppins" panose="00000500000000000000" pitchFamily="2" charset="0"/>
                          <a:cs typeface="Poppins" panose="00000500000000000000" pitchFamily="2" charset="0"/>
                        </a:rPr>
                        <a:t> </a:t>
                      </a:r>
                      <a:r>
                        <a:rPr lang="en-US" sz="1800" b="1" i="1" dirty="0">
                          <a:effectLst/>
                          <a:latin typeface="Poppins" panose="00000500000000000000" pitchFamily="2" charset="0"/>
                          <a:cs typeface="Poppins" panose="00000500000000000000" pitchFamily="2" charset="0"/>
                        </a:rPr>
                        <a:t>Complications</a:t>
                      </a:r>
                      <a:r>
                        <a:rPr lang="en-US" sz="1800" b="1" i="1" spc="-15" dirty="0">
                          <a:effectLst/>
                          <a:latin typeface="Poppins" panose="00000500000000000000" pitchFamily="2" charset="0"/>
                          <a:cs typeface="Poppins" panose="00000500000000000000" pitchFamily="2" charset="0"/>
                        </a:rPr>
                        <a:t> </a:t>
                      </a:r>
                      <a:r>
                        <a:rPr lang="en-US" sz="1800" b="1" i="1" dirty="0">
                          <a:effectLst/>
                          <a:latin typeface="Poppins" panose="00000500000000000000" pitchFamily="2" charset="0"/>
                          <a:cs typeface="Poppins" panose="00000500000000000000" pitchFamily="2" charset="0"/>
                        </a:rPr>
                        <a:t>Prevention</a:t>
                      </a:r>
                      <a:endParaRPr lang="en-US" sz="1800" b="1" i="1" dirty="0">
                        <a:effectLst/>
                        <a:latin typeface="Poppins" panose="00000500000000000000" pitchFamily="2" charset="0"/>
                        <a:ea typeface="Arial" panose="020B0604020202020204" pitchFamily="34" charset="0"/>
                        <a:cs typeface="Poppins" panose="00000500000000000000" pitchFamily="2"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0000"/>
                        </a:lnSpc>
                        <a:spcBef>
                          <a:spcPts val="0"/>
                        </a:spcBef>
                      </a:pPr>
                      <a:r>
                        <a:rPr lang="en-US" sz="1600" b="1" dirty="0">
                          <a:effectLst/>
                          <a:latin typeface="Poppins" panose="00000500000000000000" pitchFamily="2" charset="0"/>
                          <a:cs typeface="Poppins" panose="00000500000000000000" pitchFamily="2" charset="0"/>
                        </a:rPr>
                        <a:t>Benjamin</a:t>
                      </a:r>
                      <a:r>
                        <a:rPr lang="en-US" sz="1600" b="1" spc="-55" dirty="0">
                          <a:effectLst/>
                          <a:latin typeface="Poppins" panose="00000500000000000000" pitchFamily="2" charset="0"/>
                          <a:cs typeface="Poppins" panose="00000500000000000000" pitchFamily="2" charset="0"/>
                        </a:rPr>
                        <a:t> </a:t>
                      </a:r>
                      <a:r>
                        <a:rPr lang="en-US" sz="1600" b="1" dirty="0">
                          <a:effectLst/>
                          <a:latin typeface="Poppins" panose="00000500000000000000" pitchFamily="2" charset="0"/>
                          <a:cs typeface="Poppins" panose="00000500000000000000" pitchFamily="2" charset="0"/>
                        </a:rPr>
                        <a:t>Elder,</a:t>
                      </a:r>
                      <a:r>
                        <a:rPr lang="en-US" sz="1600" b="1" spc="-55" dirty="0">
                          <a:effectLst/>
                          <a:latin typeface="Poppins" panose="00000500000000000000" pitchFamily="2" charset="0"/>
                          <a:cs typeface="Poppins" panose="00000500000000000000" pitchFamily="2" charset="0"/>
                        </a:rPr>
                        <a:t> </a:t>
                      </a:r>
                      <a:r>
                        <a:rPr lang="en-US" sz="1600" b="1" spc="-25" dirty="0">
                          <a:effectLst/>
                          <a:latin typeface="Poppins" panose="00000500000000000000" pitchFamily="2" charset="0"/>
                          <a:cs typeface="Poppins" panose="00000500000000000000" pitchFamily="2" charset="0"/>
                        </a:rPr>
                        <a:t>MD</a:t>
                      </a:r>
                      <a:endParaRPr lang="en-US" sz="1600" b="1" dirty="0">
                        <a:effectLst/>
                        <a:latin typeface="Poppins" panose="00000500000000000000" pitchFamily="2" charset="0"/>
                        <a:cs typeface="Poppins" panose="00000500000000000000" pitchFamily="2" charset="0"/>
                      </a:endParaRPr>
                    </a:p>
                    <a:p>
                      <a:pPr marL="0" marR="0">
                        <a:lnSpc>
                          <a:spcPct val="100000"/>
                        </a:lnSpc>
                        <a:spcBef>
                          <a:spcPts val="0"/>
                        </a:spcBef>
                      </a:pPr>
                      <a:r>
                        <a:rPr lang="en-US" sz="1600" b="0" dirty="0">
                          <a:effectLst/>
                          <a:latin typeface="Poppins" panose="00000500000000000000" pitchFamily="2" charset="0"/>
                          <a:cs typeface="Poppins" panose="00000500000000000000" pitchFamily="2" charset="0"/>
                        </a:rPr>
                        <a:t>Mayo</a:t>
                      </a:r>
                      <a:r>
                        <a:rPr lang="en-US" sz="1600" b="0" spc="-70" dirty="0">
                          <a:effectLst/>
                          <a:latin typeface="Poppins" panose="00000500000000000000" pitchFamily="2" charset="0"/>
                          <a:cs typeface="Poppins" panose="00000500000000000000" pitchFamily="2" charset="0"/>
                        </a:rPr>
                        <a:t> </a:t>
                      </a:r>
                      <a:r>
                        <a:rPr lang="en-US" sz="1600" b="0" dirty="0">
                          <a:effectLst/>
                          <a:latin typeface="Poppins" panose="00000500000000000000" pitchFamily="2" charset="0"/>
                          <a:cs typeface="Poppins" panose="00000500000000000000" pitchFamily="2" charset="0"/>
                        </a:rPr>
                        <a:t>Clinic</a:t>
                      </a:r>
                    </a:p>
                    <a:p>
                      <a:pPr marL="0" marR="0">
                        <a:lnSpc>
                          <a:spcPct val="100000"/>
                        </a:lnSpc>
                        <a:spcBef>
                          <a:spcPts val="0"/>
                        </a:spcBef>
                      </a:pPr>
                      <a:r>
                        <a:rPr lang="en-US" sz="1600" b="0" dirty="0">
                          <a:effectLst/>
                          <a:latin typeface="Poppins" panose="00000500000000000000" pitchFamily="2" charset="0"/>
                          <a:cs typeface="Poppins" panose="00000500000000000000" pitchFamily="2" charset="0"/>
                        </a:rPr>
                        <a:t>Rochester, MN</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14839091"/>
                  </a:ext>
                </a:extLst>
              </a:tr>
              <a:tr h="389255">
                <a:tc>
                  <a:txBody>
                    <a:bodyPr/>
                    <a:lstStyle/>
                    <a:p>
                      <a:pPr marL="0" marR="0">
                        <a:lnSpc>
                          <a:spcPct val="100000"/>
                        </a:lnSpc>
                        <a:spcBef>
                          <a:spcPts val="0"/>
                        </a:spcBef>
                      </a:pPr>
                      <a:r>
                        <a:rPr lang="en-US" sz="1800" b="0" i="1" dirty="0">
                          <a:effectLst/>
                          <a:latin typeface="Poppins" panose="00000500000000000000" pitchFamily="2" charset="0"/>
                          <a:cs typeface="Poppins" panose="00000500000000000000" pitchFamily="2" charset="0"/>
                        </a:rPr>
                        <a:t>7:55-8:05</a:t>
                      </a:r>
                      <a:r>
                        <a:rPr lang="en-US" sz="1800" b="0" i="1" spc="-5" dirty="0">
                          <a:effectLst/>
                          <a:latin typeface="Poppins" panose="00000500000000000000" pitchFamily="2" charset="0"/>
                          <a:cs typeface="Poppins" panose="00000500000000000000" pitchFamily="2" charset="0"/>
                        </a:rPr>
                        <a:t> </a:t>
                      </a:r>
                      <a:r>
                        <a:rPr lang="en-US" sz="1800" b="0" i="1" spc="-25" dirty="0">
                          <a:effectLst/>
                          <a:latin typeface="Poppins" panose="00000500000000000000" pitchFamily="2" charset="0"/>
                          <a:cs typeface="Poppins" panose="00000500000000000000" pitchFamily="2" charset="0"/>
                        </a:rPr>
                        <a:t>am</a:t>
                      </a:r>
                      <a:endParaRPr lang="en-US" sz="1800" b="0" i="1" dirty="0">
                        <a:effectLst/>
                        <a:latin typeface="Poppins" panose="00000500000000000000" pitchFamily="2" charset="0"/>
                        <a:ea typeface="Arial" panose="020B0604020202020204" pitchFamily="34" charset="0"/>
                        <a:cs typeface="Poppins" panose="00000500000000000000" pitchFamily="2"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62230">
                        <a:lnSpc>
                          <a:spcPct val="100000"/>
                        </a:lnSpc>
                        <a:spcBef>
                          <a:spcPts val="0"/>
                        </a:spcBef>
                      </a:pPr>
                      <a:r>
                        <a:rPr lang="en-US" sz="1800" b="1" i="1" dirty="0">
                          <a:effectLst/>
                          <a:latin typeface="Poppins" panose="00000500000000000000" pitchFamily="2" charset="0"/>
                          <a:cs typeface="Poppins" panose="00000500000000000000" pitchFamily="2" charset="0"/>
                        </a:rPr>
                        <a:t>Osteoporosis Care Models for the Spine Surgery Patient</a:t>
                      </a:r>
                    </a:p>
                    <a:p>
                      <a:pPr marL="0" marR="62230">
                        <a:lnSpc>
                          <a:spcPct val="100000"/>
                        </a:lnSpc>
                        <a:spcBef>
                          <a:spcPts val="0"/>
                        </a:spcBef>
                      </a:pPr>
                      <a:r>
                        <a:rPr lang="en-US" sz="1800" b="1" i="1" dirty="0">
                          <a:effectLst/>
                          <a:latin typeface="Poppins" panose="00000500000000000000" pitchFamily="2" charset="0"/>
                          <a:cs typeface="Poppins" panose="00000500000000000000" pitchFamily="2" charset="0"/>
                        </a:rPr>
                        <a:t> </a:t>
                      </a:r>
                      <a:endParaRPr lang="en-US" sz="1800" b="1" i="1" dirty="0">
                        <a:effectLst/>
                        <a:latin typeface="Poppins" panose="00000500000000000000" pitchFamily="2" charset="0"/>
                        <a:ea typeface="Arial" panose="020B0604020202020204" pitchFamily="34" charset="0"/>
                        <a:cs typeface="Poppins" panose="00000500000000000000" pitchFamily="2"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238760">
                        <a:lnSpc>
                          <a:spcPct val="100000"/>
                        </a:lnSpc>
                        <a:spcBef>
                          <a:spcPts val="0"/>
                        </a:spcBef>
                      </a:pPr>
                      <a:r>
                        <a:rPr lang="en-US" sz="1600" b="1" dirty="0">
                          <a:effectLst/>
                          <a:latin typeface="Poppins" panose="00000500000000000000" pitchFamily="2" charset="0"/>
                          <a:cs typeface="Poppins" panose="00000500000000000000" pitchFamily="2" charset="0"/>
                        </a:rPr>
                        <a:t>Venu Nemani, MD </a:t>
                      </a:r>
                    </a:p>
                    <a:p>
                      <a:pPr marL="0" marR="238760">
                        <a:lnSpc>
                          <a:spcPct val="100000"/>
                        </a:lnSpc>
                        <a:spcBef>
                          <a:spcPts val="0"/>
                        </a:spcBef>
                      </a:pPr>
                      <a:r>
                        <a:rPr lang="en-US" sz="1600" b="0" dirty="0">
                          <a:effectLst/>
                          <a:latin typeface="Poppins" panose="00000500000000000000" pitchFamily="2" charset="0"/>
                          <a:cs typeface="Poppins" panose="00000500000000000000" pitchFamily="2" charset="0"/>
                        </a:rPr>
                        <a:t>Virginia Mason Healthcare</a:t>
                      </a:r>
                    </a:p>
                    <a:p>
                      <a:pPr marL="0" marR="238760">
                        <a:lnSpc>
                          <a:spcPct val="100000"/>
                        </a:lnSpc>
                        <a:spcBef>
                          <a:spcPts val="0"/>
                        </a:spcBef>
                      </a:pPr>
                      <a:r>
                        <a:rPr lang="en-US" sz="1600" b="0" dirty="0">
                          <a:effectLst/>
                          <a:latin typeface="Poppins" panose="00000500000000000000" pitchFamily="2" charset="0"/>
                          <a:cs typeface="Poppins" panose="00000500000000000000" pitchFamily="2" charset="0"/>
                        </a:rPr>
                        <a:t>Seattle WA</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53955789"/>
                  </a:ext>
                </a:extLst>
              </a:tr>
              <a:tr h="167582">
                <a:tc>
                  <a:txBody>
                    <a:bodyPr/>
                    <a:lstStyle/>
                    <a:p>
                      <a:pPr marL="0" marR="0">
                        <a:lnSpc>
                          <a:spcPct val="100000"/>
                        </a:lnSpc>
                        <a:spcBef>
                          <a:spcPts val="0"/>
                        </a:spcBef>
                      </a:pPr>
                      <a:r>
                        <a:rPr lang="en-US" sz="1800" b="0" i="1" dirty="0">
                          <a:effectLst/>
                          <a:latin typeface="Poppins" panose="00000500000000000000" pitchFamily="2" charset="0"/>
                          <a:cs typeface="Poppins" panose="00000500000000000000" pitchFamily="2" charset="0"/>
                        </a:rPr>
                        <a:t>8:05-8:15</a:t>
                      </a:r>
                      <a:r>
                        <a:rPr lang="en-US" sz="1800" b="0" i="1" spc="-5" dirty="0">
                          <a:effectLst/>
                          <a:latin typeface="Poppins" panose="00000500000000000000" pitchFamily="2" charset="0"/>
                          <a:cs typeface="Poppins" panose="00000500000000000000" pitchFamily="2" charset="0"/>
                        </a:rPr>
                        <a:t> </a:t>
                      </a:r>
                      <a:r>
                        <a:rPr lang="en-US" sz="1800" b="0" i="1" spc="-25" dirty="0">
                          <a:effectLst/>
                          <a:latin typeface="Poppins" panose="00000500000000000000" pitchFamily="2" charset="0"/>
                          <a:cs typeface="Poppins" panose="00000500000000000000" pitchFamily="2" charset="0"/>
                        </a:rPr>
                        <a:t>am</a:t>
                      </a:r>
                      <a:endParaRPr lang="en-US" sz="1800" b="0" i="1" dirty="0">
                        <a:effectLst/>
                        <a:latin typeface="Poppins" panose="00000500000000000000" pitchFamily="2" charset="0"/>
                        <a:ea typeface="Arial" panose="020B0604020202020204" pitchFamily="34" charset="0"/>
                        <a:cs typeface="Poppins" panose="00000500000000000000" pitchFamily="2"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0000"/>
                        </a:lnSpc>
                        <a:spcBef>
                          <a:spcPts val="0"/>
                        </a:spcBef>
                      </a:pPr>
                      <a:r>
                        <a:rPr lang="en-US" sz="1800" b="1" i="1" dirty="0">
                          <a:effectLst/>
                          <a:latin typeface="Poppins" panose="00000500000000000000" pitchFamily="2" charset="0"/>
                          <a:cs typeface="Poppins" panose="00000500000000000000" pitchFamily="2" charset="0"/>
                        </a:rPr>
                        <a:t>Q&amp;A</a:t>
                      </a:r>
                      <a:r>
                        <a:rPr lang="en-US" sz="1800" b="1" i="1" spc="-45" dirty="0">
                          <a:effectLst/>
                          <a:latin typeface="Poppins" panose="00000500000000000000" pitchFamily="2" charset="0"/>
                          <a:cs typeface="Poppins" panose="00000500000000000000" pitchFamily="2" charset="0"/>
                        </a:rPr>
                        <a:t> </a:t>
                      </a:r>
                      <a:r>
                        <a:rPr lang="en-US" sz="1800" b="1" i="1" dirty="0">
                          <a:effectLst/>
                          <a:latin typeface="Poppins" panose="00000500000000000000" pitchFamily="2" charset="0"/>
                          <a:cs typeface="Poppins" panose="00000500000000000000" pitchFamily="2" charset="0"/>
                        </a:rPr>
                        <a:t>/</a:t>
                      </a:r>
                      <a:r>
                        <a:rPr lang="en-US" sz="1800" b="1" i="1" spc="-10" dirty="0">
                          <a:effectLst/>
                          <a:latin typeface="Poppins" panose="00000500000000000000" pitchFamily="2" charset="0"/>
                          <a:cs typeface="Poppins" panose="00000500000000000000" pitchFamily="2" charset="0"/>
                        </a:rPr>
                        <a:t> Conclusion</a:t>
                      </a:r>
                      <a:endParaRPr lang="en-US" sz="1800" b="1" i="1" dirty="0">
                        <a:effectLst/>
                        <a:latin typeface="Poppins" panose="00000500000000000000" pitchFamily="2" charset="0"/>
                        <a:ea typeface="Arial" panose="020B0604020202020204" pitchFamily="34" charset="0"/>
                        <a:cs typeface="Poppins" panose="00000500000000000000" pitchFamily="2"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0000"/>
                        </a:lnSpc>
                        <a:spcBef>
                          <a:spcPts val="0"/>
                        </a:spcBef>
                      </a:pPr>
                      <a:r>
                        <a:rPr lang="en-US" sz="1600" b="1" spc="-25" dirty="0">
                          <a:effectLst/>
                          <a:latin typeface="Poppins" panose="00000500000000000000" pitchFamily="2" charset="0"/>
                          <a:cs typeface="Poppins" panose="00000500000000000000" pitchFamily="2" charset="0"/>
                        </a:rPr>
                        <a:t>All</a:t>
                      </a:r>
                      <a:endParaRPr lang="en-US" sz="1600" b="1" dirty="0">
                        <a:effectLst/>
                        <a:latin typeface="Poppins" panose="00000500000000000000" pitchFamily="2" charset="0"/>
                        <a:ea typeface="Arial" panose="020B0604020202020204" pitchFamily="34" charset="0"/>
                        <a:cs typeface="Poppins" panose="00000500000000000000" pitchFamily="2"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42603365"/>
                  </a:ext>
                </a:extLst>
              </a:tr>
            </a:tbl>
          </a:graphicData>
        </a:graphic>
      </p:graphicFrame>
    </p:spTree>
    <p:extLst>
      <p:ext uri="{BB962C8B-B14F-4D97-AF65-F5344CB8AC3E}">
        <p14:creationId xmlns:p14="http://schemas.microsoft.com/office/powerpoint/2010/main" val="29239515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6025D794-1CEB-F1F5-B9FD-57E04431B935}"/>
              </a:ext>
            </a:extLst>
          </p:cNvPr>
          <p:cNvCxnSpPr>
            <a:cxnSpLocks/>
          </p:cNvCxnSpPr>
          <p:nvPr/>
        </p:nvCxnSpPr>
        <p:spPr>
          <a:xfrm>
            <a:off x="1066349" y="2466536"/>
            <a:ext cx="10827335" cy="0"/>
          </a:xfrm>
          <a:prstGeom prst="line">
            <a:avLst/>
          </a:prstGeom>
          <a:ln w="38100" cap="rnd">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59B2CEB4-AABE-5A41-BF5D-4D32D3A6F2FC}"/>
              </a:ext>
            </a:extLst>
          </p:cNvPr>
          <p:cNvSpPr>
            <a:spLocks noGrp="1"/>
          </p:cNvSpPr>
          <p:nvPr>
            <p:ph type="title" idx="4294967295"/>
          </p:nvPr>
        </p:nvSpPr>
        <p:spPr>
          <a:xfrm>
            <a:off x="592181" y="32359"/>
            <a:ext cx="10972800" cy="1143000"/>
          </a:xfrm>
        </p:spPr>
        <p:txBody>
          <a:bodyPr/>
          <a:lstStyle/>
          <a:p>
            <a:pPr algn="ctr"/>
            <a:r>
              <a:rPr lang="en-US" b="1" dirty="0">
                <a:solidFill>
                  <a:schemeClr val="tx1"/>
                </a:solidFill>
                <a:latin typeface="Arial Narrow" panose="020B0606020202030204" pitchFamily="34" charset="0"/>
              </a:rPr>
              <a:t>How Do You Measure Hounsfield Units?</a:t>
            </a:r>
          </a:p>
        </p:txBody>
      </p:sp>
      <p:sp>
        <p:nvSpPr>
          <p:cNvPr id="3" name="Content Placeholder 2">
            <a:extLst>
              <a:ext uri="{FF2B5EF4-FFF2-40B4-BE49-F238E27FC236}">
                <a16:creationId xmlns:a16="http://schemas.microsoft.com/office/drawing/2014/main" id="{F1D3AFB7-AF19-5646-A448-613763C241D5}"/>
              </a:ext>
            </a:extLst>
          </p:cNvPr>
          <p:cNvSpPr>
            <a:spLocks noGrp="1"/>
          </p:cNvSpPr>
          <p:nvPr>
            <p:ph idx="4294967295"/>
          </p:nvPr>
        </p:nvSpPr>
        <p:spPr>
          <a:xfrm>
            <a:off x="455776" y="1789600"/>
            <a:ext cx="11760656" cy="4525433"/>
          </a:xfrm>
        </p:spPr>
        <p:txBody>
          <a:bodyPr>
            <a:noAutofit/>
          </a:bodyPr>
          <a:lstStyle/>
          <a:p>
            <a:pPr algn="l">
              <a:buClr>
                <a:schemeClr val="accent2"/>
              </a:buClr>
              <a:buFont typeface="Wingdings" panose="05000000000000000000" pitchFamily="2" charset="2"/>
              <a:buChar char="Ø"/>
            </a:pPr>
            <a:r>
              <a:rPr lang="en-US" sz="4267" b="1" dirty="0">
                <a:latin typeface="Arial Narrow" panose="020B0606020202030204" pitchFamily="34" charset="0"/>
              </a:rPr>
              <a:t>Picture Archiving &amp; Communication System </a:t>
            </a:r>
            <a:r>
              <a:rPr lang="en-US" sz="4267" b="1" dirty="0">
                <a:solidFill>
                  <a:srgbClr val="FFFF00"/>
                </a:solidFill>
                <a:latin typeface="Arial Narrow" panose="020B0606020202030204" pitchFamily="34" charset="0"/>
              </a:rPr>
              <a:t>(PACS)</a:t>
            </a:r>
          </a:p>
          <a:p>
            <a:pPr>
              <a:buClr>
                <a:schemeClr val="accent2"/>
              </a:buClr>
              <a:buFont typeface="Wingdings" panose="05000000000000000000" pitchFamily="2" charset="2"/>
              <a:buChar char="Ø"/>
            </a:pPr>
            <a:r>
              <a:rPr lang="en-US" sz="4267" b="1" dirty="0">
                <a:latin typeface="Arial Narrow" panose="020B0606020202030204" pitchFamily="34" charset="0"/>
              </a:rPr>
              <a:t>Place Axial &amp; Sagittal Views</a:t>
            </a:r>
          </a:p>
          <a:p>
            <a:pPr>
              <a:buClr>
                <a:schemeClr val="accent2"/>
              </a:buClr>
              <a:buFont typeface="Wingdings" panose="05000000000000000000" pitchFamily="2" charset="2"/>
              <a:buChar char="Ø"/>
            </a:pPr>
            <a:r>
              <a:rPr lang="en-US" sz="4267" b="1" dirty="0">
                <a:latin typeface="Arial Narrow" panose="020B0606020202030204" pitchFamily="34" charset="0"/>
              </a:rPr>
              <a:t>Annotate – </a:t>
            </a:r>
            <a:r>
              <a:rPr lang="en-US" sz="4267" b="1" dirty="0">
                <a:solidFill>
                  <a:srgbClr val="FFFF00"/>
                </a:solidFill>
                <a:latin typeface="Arial Narrow" panose="020B0606020202030204" pitchFamily="34" charset="0"/>
              </a:rPr>
              <a:t>Elliptical ROI (Region of Interest)</a:t>
            </a:r>
          </a:p>
          <a:p>
            <a:pPr>
              <a:buClr>
                <a:schemeClr val="accent2"/>
              </a:buClr>
              <a:buFont typeface="Wingdings" panose="05000000000000000000" pitchFamily="2" charset="2"/>
              <a:buChar char="Ø"/>
            </a:pPr>
            <a:r>
              <a:rPr lang="en-US" sz="4267" b="1" dirty="0">
                <a:latin typeface="Arial Narrow" panose="020B0606020202030204" pitchFamily="34" charset="0"/>
              </a:rPr>
              <a:t>Draw </a:t>
            </a:r>
            <a:r>
              <a:rPr lang="en-US" sz="4267" b="1" dirty="0">
                <a:solidFill>
                  <a:srgbClr val="FFFF00"/>
                </a:solidFill>
                <a:latin typeface="Arial Narrow" panose="020B0606020202030204" pitchFamily="34" charset="0"/>
              </a:rPr>
              <a:t>ROI on Axial and/or Sagittal Views</a:t>
            </a:r>
          </a:p>
          <a:p>
            <a:pPr lvl="2">
              <a:buClr>
                <a:srgbClr val="FFFF00"/>
              </a:buClr>
              <a:buFont typeface="Wingdings" panose="05000000000000000000" pitchFamily="2" charset="2"/>
              <a:buChar char="§"/>
            </a:pPr>
            <a:r>
              <a:rPr lang="en-US" sz="4067" b="1" dirty="0">
                <a:solidFill>
                  <a:srgbClr val="FFFF00"/>
                </a:solidFill>
                <a:latin typeface="Arial Narrow" panose="020B0606020202030204" pitchFamily="34" charset="0"/>
              </a:rPr>
              <a:t>HU Value </a:t>
            </a:r>
            <a:r>
              <a:rPr lang="en-US" sz="4067" b="1" dirty="0">
                <a:latin typeface="Arial Narrow" panose="020B0606020202030204" pitchFamily="34" charset="0"/>
              </a:rPr>
              <a:t>Will Automatically Calculate</a:t>
            </a:r>
          </a:p>
          <a:p>
            <a:pPr lvl="2">
              <a:buClr>
                <a:srgbClr val="FFFF00"/>
              </a:buClr>
              <a:buFont typeface="Wingdings" panose="05000000000000000000" pitchFamily="2" charset="2"/>
              <a:buChar char="§"/>
            </a:pPr>
            <a:r>
              <a:rPr lang="en-US" sz="4067" b="1" dirty="0">
                <a:solidFill>
                  <a:srgbClr val="FFFF00"/>
                </a:solidFill>
                <a:latin typeface="Arial Narrow" panose="020B0606020202030204" pitchFamily="34" charset="0"/>
              </a:rPr>
              <a:t>Axial Values </a:t>
            </a:r>
            <a:r>
              <a:rPr lang="en-US" sz="4067" b="1" dirty="0">
                <a:latin typeface="Arial Narrow" panose="020B0606020202030204" pitchFamily="34" charset="0"/>
              </a:rPr>
              <a:t>Considered More Accurate</a:t>
            </a:r>
          </a:p>
          <a:p>
            <a:endParaRPr lang="en-US" sz="4267" b="1" dirty="0">
              <a:latin typeface="Arial Narrow" panose="020B0606020202030204" pitchFamily="34" charset="0"/>
            </a:endParaRPr>
          </a:p>
        </p:txBody>
      </p:sp>
      <p:pic>
        <p:nvPicPr>
          <p:cNvPr id="4" name="Picture 3">
            <a:extLst>
              <a:ext uri="{FF2B5EF4-FFF2-40B4-BE49-F238E27FC236}">
                <a16:creationId xmlns:a16="http://schemas.microsoft.com/office/drawing/2014/main" id="{93CA1C9E-E6FB-FF4A-8077-C9C0C3F51226}"/>
              </a:ext>
            </a:extLst>
          </p:cNvPr>
          <p:cNvPicPr>
            <a:picLocks noChangeAspect="1"/>
          </p:cNvPicPr>
          <p:nvPr/>
        </p:nvPicPr>
        <p:blipFill>
          <a:blip r:embed="rId2" cstate="hqprint">
            <a:extLst>
              <a:ext uri="{28A0092B-C50C-407E-A947-70E740481C1C}">
                <a14:useLocalDpi xmlns:a14="http://schemas.microsoft.com/office/drawing/2010/main"/>
              </a:ext>
            </a:extLst>
          </a:blip>
          <a:srcRect/>
          <a:stretch/>
        </p:blipFill>
        <p:spPr>
          <a:xfrm>
            <a:off x="12788445" y="338035"/>
            <a:ext cx="2774816" cy="3291840"/>
          </a:xfrm>
          <a:prstGeom prst="rect">
            <a:avLst/>
          </a:prstGeom>
          <a:ln w="38100">
            <a:solidFill>
              <a:schemeClr val="tx1"/>
            </a:solidFill>
          </a:ln>
        </p:spPr>
      </p:pic>
      <p:pic>
        <p:nvPicPr>
          <p:cNvPr id="5" name="Picture 4">
            <a:extLst>
              <a:ext uri="{FF2B5EF4-FFF2-40B4-BE49-F238E27FC236}">
                <a16:creationId xmlns:a16="http://schemas.microsoft.com/office/drawing/2014/main" id="{BB42BD5C-DC5C-C741-98AA-01B4B19FCAA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368885" y="3927927"/>
            <a:ext cx="3717748" cy="2656692"/>
          </a:xfrm>
          <a:prstGeom prst="rect">
            <a:avLst/>
          </a:prstGeom>
          <a:ln w="38100">
            <a:solidFill>
              <a:schemeClr val="tx1"/>
            </a:solidFill>
          </a:ln>
        </p:spPr>
      </p:pic>
      <p:pic>
        <p:nvPicPr>
          <p:cNvPr id="6" name="Picture 5">
            <a:extLst>
              <a:ext uri="{FF2B5EF4-FFF2-40B4-BE49-F238E27FC236}">
                <a16:creationId xmlns:a16="http://schemas.microsoft.com/office/drawing/2014/main" id="{C956ACB5-4C24-6440-BF91-1344A682658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558624" y="2868246"/>
            <a:ext cx="3717749" cy="2656692"/>
          </a:xfrm>
          <a:prstGeom prst="rect">
            <a:avLst/>
          </a:prstGeom>
          <a:ln w="38100">
            <a:solidFill>
              <a:schemeClr val="tx1"/>
            </a:solidFill>
          </a:ln>
        </p:spPr>
      </p:pic>
      <p:sp>
        <p:nvSpPr>
          <p:cNvPr id="7" name="Oval 6">
            <a:extLst>
              <a:ext uri="{FF2B5EF4-FFF2-40B4-BE49-F238E27FC236}">
                <a16:creationId xmlns:a16="http://schemas.microsoft.com/office/drawing/2014/main" id="{046A721F-BE53-904C-B6D9-E25DFCF71AF5}"/>
              </a:ext>
            </a:extLst>
          </p:cNvPr>
          <p:cNvSpPr/>
          <p:nvPr/>
        </p:nvSpPr>
        <p:spPr>
          <a:xfrm>
            <a:off x="13654128" y="3349485"/>
            <a:ext cx="836847" cy="670921"/>
          </a:xfrm>
          <a:prstGeom prst="ellipse">
            <a:avLst/>
          </a:prstGeom>
          <a:noFill/>
          <a:ln w="28575">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orbel"/>
              <a:ea typeface="+mn-ea"/>
              <a:cs typeface="+mn-cs"/>
            </a:endParaRPr>
          </a:p>
        </p:txBody>
      </p:sp>
      <p:cxnSp>
        <p:nvCxnSpPr>
          <p:cNvPr id="9" name="Straight Connector 8">
            <a:extLst>
              <a:ext uri="{FF2B5EF4-FFF2-40B4-BE49-F238E27FC236}">
                <a16:creationId xmlns:a16="http://schemas.microsoft.com/office/drawing/2014/main" id="{DDC6C6F2-5E17-3EA6-9159-8F964F420092}"/>
              </a:ext>
            </a:extLst>
          </p:cNvPr>
          <p:cNvCxnSpPr/>
          <p:nvPr/>
        </p:nvCxnSpPr>
        <p:spPr>
          <a:xfrm>
            <a:off x="14105600" y="1930025"/>
            <a:ext cx="766713" cy="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sp>
        <p:nvSpPr>
          <p:cNvPr id="8" name="TextBox 7">
            <a:extLst>
              <a:ext uri="{FF2B5EF4-FFF2-40B4-BE49-F238E27FC236}">
                <a16:creationId xmlns:a16="http://schemas.microsoft.com/office/drawing/2014/main" id="{1CCFC652-5167-986E-20F7-C39AEB5E2A75}"/>
              </a:ext>
            </a:extLst>
          </p:cNvPr>
          <p:cNvSpPr txBox="1"/>
          <p:nvPr/>
        </p:nvSpPr>
        <p:spPr>
          <a:xfrm>
            <a:off x="5275605" y="934341"/>
            <a:ext cx="1606609" cy="830997"/>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5400000" scaled="1"/>
            <a:tileRect/>
          </a:gradFill>
          <a:ln w="38100">
            <a:solidFill>
              <a:schemeClr val="tx1"/>
            </a:solidFill>
          </a:ln>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PACS</a:t>
            </a:r>
          </a:p>
        </p:txBody>
      </p:sp>
      <p:sp>
        <p:nvSpPr>
          <p:cNvPr id="13" name="Rectangle 12">
            <a:extLst>
              <a:ext uri="{FF2B5EF4-FFF2-40B4-BE49-F238E27FC236}">
                <a16:creationId xmlns:a16="http://schemas.microsoft.com/office/drawing/2014/main" id="{D1D01A0B-E3A6-CBB8-5E26-0BB86164EE2D}"/>
              </a:ext>
            </a:extLst>
          </p:cNvPr>
          <p:cNvSpPr/>
          <p:nvPr/>
        </p:nvSpPr>
        <p:spPr>
          <a:xfrm>
            <a:off x="-6380" y="-3735"/>
            <a:ext cx="12174479" cy="6844984"/>
          </a:xfrm>
          <a:prstGeom prst="rect">
            <a:avLst/>
          </a:prstGeom>
          <a:noFill/>
          <a:ln w="7620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a:ea typeface="+mn-ea"/>
              <a:cs typeface="+mn-cs"/>
            </a:endParaRPr>
          </a:p>
        </p:txBody>
      </p:sp>
    </p:spTree>
    <p:extLst>
      <p:ext uri="{BB962C8B-B14F-4D97-AF65-F5344CB8AC3E}">
        <p14:creationId xmlns:p14="http://schemas.microsoft.com/office/powerpoint/2010/main" val="3818766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C595C78-8B25-6AF7-78BB-2F319B33D49C}"/>
              </a:ext>
            </a:extLst>
          </p:cNvPr>
          <p:cNvPicPr>
            <a:picLocks noChangeAspect="1"/>
          </p:cNvPicPr>
          <p:nvPr/>
        </p:nvPicPr>
        <p:blipFill>
          <a:blip r:embed="rId2" cstate="hqprint">
            <a:extLst>
              <a:ext uri="{28A0092B-C50C-407E-A947-70E740481C1C}">
                <a14:useLocalDpi xmlns:a14="http://schemas.microsoft.com/office/drawing/2010/main"/>
              </a:ext>
            </a:extLst>
          </a:blip>
          <a:srcRect/>
          <a:stretch/>
        </p:blipFill>
        <p:spPr>
          <a:xfrm>
            <a:off x="458317" y="1086893"/>
            <a:ext cx="2807500" cy="5486400"/>
          </a:xfrm>
          <a:prstGeom prst="rect">
            <a:avLst/>
          </a:prstGeom>
          <a:ln w="38100">
            <a:solidFill>
              <a:schemeClr val="tx1"/>
            </a:solidFill>
          </a:ln>
        </p:spPr>
      </p:pic>
      <p:pic>
        <p:nvPicPr>
          <p:cNvPr id="4" name="Picture 3">
            <a:extLst>
              <a:ext uri="{FF2B5EF4-FFF2-40B4-BE49-F238E27FC236}">
                <a16:creationId xmlns:a16="http://schemas.microsoft.com/office/drawing/2014/main" id="{B02371A8-974E-931B-3939-6C67B4664817}"/>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3941749" y="1086893"/>
            <a:ext cx="1675531" cy="5486400"/>
          </a:xfrm>
          <a:prstGeom prst="rect">
            <a:avLst/>
          </a:prstGeom>
          <a:ln w="38100">
            <a:solidFill>
              <a:schemeClr val="tx1"/>
            </a:solidFill>
          </a:ln>
        </p:spPr>
      </p:pic>
      <p:pic>
        <p:nvPicPr>
          <p:cNvPr id="6" name="Picture 5">
            <a:extLst>
              <a:ext uri="{FF2B5EF4-FFF2-40B4-BE49-F238E27FC236}">
                <a16:creationId xmlns:a16="http://schemas.microsoft.com/office/drawing/2014/main" id="{236B001B-01E1-50DE-25D5-42E21892D9D5}"/>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a:off x="380811" y="1086893"/>
            <a:ext cx="3518436" cy="5486400"/>
          </a:xfrm>
          <a:prstGeom prst="rect">
            <a:avLst/>
          </a:prstGeom>
          <a:ln w="38100">
            <a:solidFill>
              <a:schemeClr val="tx1"/>
            </a:solidFill>
          </a:ln>
        </p:spPr>
      </p:pic>
      <p:pic>
        <p:nvPicPr>
          <p:cNvPr id="8" name="Picture 7">
            <a:extLst>
              <a:ext uri="{FF2B5EF4-FFF2-40B4-BE49-F238E27FC236}">
                <a16:creationId xmlns:a16="http://schemas.microsoft.com/office/drawing/2014/main" id="{5634F217-AAAC-A080-8F59-71E44044881D}"/>
              </a:ext>
            </a:extLst>
          </p:cNvPr>
          <p:cNvPicPr>
            <a:picLocks noChangeAspect="1"/>
          </p:cNvPicPr>
          <p:nvPr/>
        </p:nvPicPr>
        <p:blipFill>
          <a:blip r:embed="rId5" cstate="hqprint">
            <a:extLst>
              <a:ext uri="{28A0092B-C50C-407E-A947-70E740481C1C}">
                <a14:useLocalDpi xmlns:a14="http://schemas.microsoft.com/office/drawing/2010/main"/>
              </a:ext>
            </a:extLst>
          </a:blip>
          <a:srcRect/>
          <a:stretch/>
        </p:blipFill>
        <p:spPr>
          <a:xfrm>
            <a:off x="5638022" y="1086893"/>
            <a:ext cx="2699229" cy="5486400"/>
          </a:xfrm>
          <a:prstGeom prst="rect">
            <a:avLst/>
          </a:prstGeom>
          <a:ln w="38100">
            <a:solidFill>
              <a:schemeClr val="tx1"/>
            </a:solidFill>
          </a:ln>
        </p:spPr>
      </p:pic>
      <p:pic>
        <p:nvPicPr>
          <p:cNvPr id="10" name="Picture 9">
            <a:extLst>
              <a:ext uri="{FF2B5EF4-FFF2-40B4-BE49-F238E27FC236}">
                <a16:creationId xmlns:a16="http://schemas.microsoft.com/office/drawing/2014/main" id="{99BED259-0D5A-E984-1EA4-70DB27AD78A2}"/>
              </a:ext>
            </a:extLst>
          </p:cNvPr>
          <p:cNvPicPr>
            <a:picLocks noChangeAspect="1"/>
          </p:cNvPicPr>
          <p:nvPr/>
        </p:nvPicPr>
        <p:blipFill>
          <a:blip r:embed="rId6" cstate="hqprint">
            <a:extLst>
              <a:ext uri="{28A0092B-C50C-407E-A947-70E740481C1C}">
                <a14:useLocalDpi xmlns:a14="http://schemas.microsoft.com/office/drawing/2010/main"/>
              </a:ext>
            </a:extLst>
          </a:blip>
          <a:srcRect/>
          <a:stretch/>
        </p:blipFill>
        <p:spPr>
          <a:xfrm>
            <a:off x="8338972" y="1086893"/>
            <a:ext cx="3442713" cy="5486400"/>
          </a:xfrm>
          <a:prstGeom prst="rect">
            <a:avLst/>
          </a:prstGeom>
          <a:ln w="38100">
            <a:solidFill>
              <a:schemeClr val="tx1"/>
            </a:solidFill>
          </a:ln>
        </p:spPr>
      </p:pic>
      <p:sp>
        <p:nvSpPr>
          <p:cNvPr id="11" name="Arrow: Right 10">
            <a:extLst>
              <a:ext uri="{FF2B5EF4-FFF2-40B4-BE49-F238E27FC236}">
                <a16:creationId xmlns:a16="http://schemas.microsoft.com/office/drawing/2014/main" id="{A0380926-7A6D-F13C-95FD-9652920A3FD8}"/>
              </a:ext>
            </a:extLst>
          </p:cNvPr>
          <p:cNvSpPr/>
          <p:nvPr/>
        </p:nvSpPr>
        <p:spPr>
          <a:xfrm rot="18597842">
            <a:off x="3104949" y="2042010"/>
            <a:ext cx="1146120" cy="222023"/>
          </a:xfrm>
          <a:prstGeom prst="rightArrow">
            <a:avLst>
              <a:gd name="adj1" fmla="val 41205"/>
              <a:gd name="adj2" fmla="val 90200"/>
            </a:avLst>
          </a:prstGeom>
          <a:solidFill>
            <a:schemeClr val="accent2"/>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orbel"/>
              <a:ea typeface="+mn-ea"/>
              <a:cs typeface="+mn-cs"/>
            </a:endParaRPr>
          </a:p>
        </p:txBody>
      </p:sp>
      <p:sp>
        <p:nvSpPr>
          <p:cNvPr id="12" name="Arrow: Right 11">
            <a:extLst>
              <a:ext uri="{FF2B5EF4-FFF2-40B4-BE49-F238E27FC236}">
                <a16:creationId xmlns:a16="http://schemas.microsoft.com/office/drawing/2014/main" id="{66A8BFBE-8587-B801-1A68-CC376E563637}"/>
              </a:ext>
            </a:extLst>
          </p:cNvPr>
          <p:cNvSpPr/>
          <p:nvPr/>
        </p:nvSpPr>
        <p:spPr>
          <a:xfrm rot="3028899">
            <a:off x="5063799" y="2008694"/>
            <a:ext cx="1114517" cy="222023"/>
          </a:xfrm>
          <a:prstGeom prst="rightArrow">
            <a:avLst>
              <a:gd name="adj1" fmla="val 39308"/>
              <a:gd name="adj2" fmla="val 90200"/>
            </a:avLst>
          </a:prstGeom>
          <a:solidFill>
            <a:schemeClr val="accent2"/>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orbel"/>
              <a:ea typeface="+mn-ea"/>
              <a:cs typeface="+mn-cs"/>
            </a:endParaRPr>
          </a:p>
        </p:txBody>
      </p:sp>
      <p:sp>
        <p:nvSpPr>
          <p:cNvPr id="13" name="Arrow: Right 12">
            <a:extLst>
              <a:ext uri="{FF2B5EF4-FFF2-40B4-BE49-F238E27FC236}">
                <a16:creationId xmlns:a16="http://schemas.microsoft.com/office/drawing/2014/main" id="{1599BA07-C026-8812-70C6-00B8E3427F3F}"/>
              </a:ext>
            </a:extLst>
          </p:cNvPr>
          <p:cNvSpPr/>
          <p:nvPr/>
        </p:nvSpPr>
        <p:spPr>
          <a:xfrm rot="850889">
            <a:off x="7693972" y="2681766"/>
            <a:ext cx="1376968" cy="222023"/>
          </a:xfrm>
          <a:prstGeom prst="rightArrow">
            <a:avLst>
              <a:gd name="adj1" fmla="val 39308"/>
              <a:gd name="adj2" fmla="val 90200"/>
            </a:avLst>
          </a:prstGeom>
          <a:solidFill>
            <a:schemeClr val="accent2"/>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orbel"/>
              <a:ea typeface="+mn-ea"/>
              <a:cs typeface="+mn-cs"/>
            </a:endParaRPr>
          </a:p>
        </p:txBody>
      </p:sp>
      <p:sp>
        <p:nvSpPr>
          <p:cNvPr id="15" name="Oval 14">
            <a:extLst>
              <a:ext uri="{FF2B5EF4-FFF2-40B4-BE49-F238E27FC236}">
                <a16:creationId xmlns:a16="http://schemas.microsoft.com/office/drawing/2014/main" id="{2FBC7D2B-165F-7BAD-0FBB-0022639DC770}"/>
              </a:ext>
            </a:extLst>
          </p:cNvPr>
          <p:cNvSpPr/>
          <p:nvPr/>
        </p:nvSpPr>
        <p:spPr>
          <a:xfrm>
            <a:off x="1024811" y="3403904"/>
            <a:ext cx="395980" cy="267649"/>
          </a:xfrm>
          <a:prstGeom prst="ellipse">
            <a:avLst/>
          </a:prstGeom>
          <a:no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orbel"/>
              <a:ea typeface="+mn-ea"/>
              <a:cs typeface="+mn-cs"/>
            </a:endParaRPr>
          </a:p>
        </p:txBody>
      </p:sp>
      <p:sp>
        <p:nvSpPr>
          <p:cNvPr id="16" name="TextBox 15">
            <a:extLst>
              <a:ext uri="{FF2B5EF4-FFF2-40B4-BE49-F238E27FC236}">
                <a16:creationId xmlns:a16="http://schemas.microsoft.com/office/drawing/2014/main" id="{A51C3CD3-59C9-F785-3DDC-1425FD16F897}"/>
              </a:ext>
            </a:extLst>
          </p:cNvPr>
          <p:cNvSpPr txBox="1"/>
          <p:nvPr/>
        </p:nvSpPr>
        <p:spPr>
          <a:xfrm>
            <a:off x="808998" y="1036900"/>
            <a:ext cx="2504212" cy="420564"/>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2133"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Sagittal Measurement</a:t>
            </a:r>
          </a:p>
        </p:txBody>
      </p:sp>
      <p:sp>
        <p:nvSpPr>
          <p:cNvPr id="17" name="TextBox 16">
            <a:extLst>
              <a:ext uri="{FF2B5EF4-FFF2-40B4-BE49-F238E27FC236}">
                <a16:creationId xmlns:a16="http://schemas.microsoft.com/office/drawing/2014/main" id="{92531B26-F7CB-E87B-A27D-9B0D9A4FBFEC}"/>
              </a:ext>
            </a:extLst>
          </p:cNvPr>
          <p:cNvSpPr txBox="1"/>
          <p:nvPr/>
        </p:nvSpPr>
        <p:spPr>
          <a:xfrm>
            <a:off x="8931309" y="1023604"/>
            <a:ext cx="2230098" cy="420564"/>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2133"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Axial Measurement</a:t>
            </a:r>
          </a:p>
        </p:txBody>
      </p:sp>
      <p:sp>
        <p:nvSpPr>
          <p:cNvPr id="18" name="Title 1">
            <a:extLst>
              <a:ext uri="{FF2B5EF4-FFF2-40B4-BE49-F238E27FC236}">
                <a16:creationId xmlns:a16="http://schemas.microsoft.com/office/drawing/2014/main" id="{DF3CDDE4-0638-F786-A16C-6A5ABA202D37}"/>
              </a:ext>
            </a:extLst>
          </p:cNvPr>
          <p:cNvSpPr txBox="1">
            <a:spLocks/>
          </p:cNvSpPr>
          <p:nvPr/>
        </p:nvSpPr>
        <p:spPr>
          <a:xfrm>
            <a:off x="2199125" y="72919"/>
            <a:ext cx="7793763" cy="1143000"/>
          </a:xfrm>
          <a:prstGeom prst="rect">
            <a:avLst/>
          </a:prstGeom>
        </p:spPr>
        <p:txBody>
          <a:bodyPr vert="horz" anchor="t">
            <a:noAutofit/>
          </a:bodyPr>
          <a:lstStyle>
            <a:lvl1pPr algn="l" rtl="0" eaLnBrk="1" latinLnBrk="0" hangingPunct="1">
              <a:spcBef>
                <a:spcPct val="0"/>
              </a:spcBef>
              <a:buNone/>
              <a:defRPr kumimoji="0" sz="3000" kern="1200" spc="-75" baseline="0">
                <a:solidFill>
                  <a:schemeClr val="tx2">
                    <a:satMod val="200000"/>
                  </a:schemeClr>
                </a:solidFill>
                <a:latin typeface="+mj-lt"/>
                <a:ea typeface="+mj-ea"/>
                <a:cs typeface="+mj-cs"/>
              </a:defRPr>
            </a:lvl1pPr>
            <a:extLst/>
          </a:lstStyle>
          <a:p>
            <a:pPr marL="0" marR="0" lvl="0" indent="0" algn="l" defTabSz="121917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100" normalizeH="0" baseline="0" noProof="0" dirty="0">
                <a:ln>
                  <a:noFill/>
                </a:ln>
                <a:solidFill>
                  <a:prstClr val="white"/>
                </a:solidFill>
                <a:effectLst/>
                <a:uLnTx/>
                <a:uFillTx/>
                <a:latin typeface="Arial Narrow" panose="020B0606020202030204" pitchFamily="34" charset="0"/>
                <a:ea typeface="+mj-ea"/>
                <a:cs typeface="+mj-cs"/>
              </a:rPr>
              <a:t>Technique to Measure Hounsfield Units</a:t>
            </a:r>
          </a:p>
        </p:txBody>
      </p:sp>
      <p:sp>
        <p:nvSpPr>
          <p:cNvPr id="19" name="Rectangle 18">
            <a:extLst>
              <a:ext uri="{FF2B5EF4-FFF2-40B4-BE49-F238E27FC236}">
                <a16:creationId xmlns:a16="http://schemas.microsoft.com/office/drawing/2014/main" id="{EB55E29A-4A74-B21C-2855-8DB5C9F394AB}"/>
              </a:ext>
            </a:extLst>
          </p:cNvPr>
          <p:cNvSpPr/>
          <p:nvPr/>
        </p:nvSpPr>
        <p:spPr>
          <a:xfrm>
            <a:off x="-6380" y="-3735"/>
            <a:ext cx="12174479" cy="6844984"/>
          </a:xfrm>
          <a:prstGeom prst="rect">
            <a:avLst/>
          </a:prstGeom>
          <a:noFill/>
          <a:ln w="7620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a:ea typeface="+mn-ea"/>
              <a:cs typeface="+mn-cs"/>
            </a:endParaRPr>
          </a:p>
        </p:txBody>
      </p:sp>
    </p:spTree>
    <p:extLst>
      <p:ext uri="{BB962C8B-B14F-4D97-AF65-F5344CB8AC3E}">
        <p14:creationId xmlns:p14="http://schemas.microsoft.com/office/powerpoint/2010/main" val="2049102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500"/>
                                        <p:tgtEl>
                                          <p:spTgt spid="12"/>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left)">
                                      <p:cBhvr>
                                        <p:cTn id="15" dur="500"/>
                                        <p:tgtEl>
                                          <p:spTgt spid="13"/>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p:cTn id="18" dur="500" fill="hold"/>
                                        <p:tgtEl>
                                          <p:spTgt spid="15"/>
                                        </p:tgtEl>
                                        <p:attrNameLst>
                                          <p:attrName>ppt_w</p:attrName>
                                        </p:attrNameLst>
                                      </p:cBhvr>
                                      <p:tavLst>
                                        <p:tav tm="0">
                                          <p:val>
                                            <p:fltVal val="0"/>
                                          </p:val>
                                        </p:tav>
                                        <p:tav tm="100000">
                                          <p:val>
                                            <p:strVal val="#ppt_w"/>
                                          </p:val>
                                        </p:tav>
                                      </p:tavLst>
                                    </p:anim>
                                    <p:anim calcmode="lin" valueType="num">
                                      <p:cBhvr>
                                        <p:cTn id="19" dur="500" fill="hold"/>
                                        <p:tgtEl>
                                          <p:spTgt spid="15"/>
                                        </p:tgtEl>
                                        <p:attrNameLst>
                                          <p:attrName>ppt_h</p:attrName>
                                        </p:attrNameLst>
                                      </p:cBhvr>
                                      <p:tavLst>
                                        <p:tav tm="0">
                                          <p:val>
                                            <p:fltVal val="0"/>
                                          </p:val>
                                        </p:tav>
                                        <p:tav tm="100000">
                                          <p:val>
                                            <p:strVal val="#ppt_h"/>
                                          </p:val>
                                        </p:tav>
                                      </p:tavLst>
                                    </p:anim>
                                    <p:animEffect transition="in" filter="fade">
                                      <p:cBhvr>
                                        <p:cTn id="2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1771" y="57453"/>
            <a:ext cx="10972800" cy="1143000"/>
          </a:xfrm>
        </p:spPr>
        <p:txBody>
          <a:bodyPr/>
          <a:lstStyle/>
          <a:p>
            <a:pPr algn="ctr"/>
            <a:r>
              <a:rPr lang="en-US" b="1" dirty="0">
                <a:solidFill>
                  <a:schemeClr val="tx1"/>
                </a:solidFill>
                <a:latin typeface="Arial Narrow" panose="020B0606020202030204" pitchFamily="34" charset="0"/>
              </a:rPr>
              <a:t>Hounsfield Unit (HU)</a:t>
            </a:r>
          </a:p>
        </p:txBody>
      </p:sp>
      <p:sp>
        <p:nvSpPr>
          <p:cNvPr id="3" name="Content Placeholder 2"/>
          <p:cNvSpPr>
            <a:spLocks noGrp="1"/>
          </p:cNvSpPr>
          <p:nvPr>
            <p:ph idx="4294967295"/>
          </p:nvPr>
        </p:nvSpPr>
        <p:spPr>
          <a:xfrm>
            <a:off x="293915" y="1143303"/>
            <a:ext cx="8229600" cy="3886200"/>
          </a:xfrm>
        </p:spPr>
        <p:txBody>
          <a:bodyPr>
            <a:normAutofit lnSpcReduction="10000"/>
          </a:bodyPr>
          <a:lstStyle/>
          <a:p>
            <a:pPr>
              <a:buClr>
                <a:schemeClr val="accent2"/>
              </a:buClr>
              <a:buFont typeface="Wingdings" panose="05000000000000000000" pitchFamily="2" charset="2"/>
              <a:buChar char="Ø"/>
            </a:pPr>
            <a:r>
              <a:rPr lang="en-US" b="1" dirty="0">
                <a:solidFill>
                  <a:srgbClr val="FFFF00"/>
                </a:solidFill>
                <a:latin typeface="Arial Narrow" panose="020B0606020202030204" pitchFamily="34" charset="0"/>
              </a:rPr>
              <a:t>Attenuation Coefficient of Each Voxel</a:t>
            </a:r>
          </a:p>
          <a:p>
            <a:pPr lvl="1">
              <a:buClr>
                <a:srgbClr val="FFFF00"/>
              </a:buClr>
              <a:buFont typeface="Wingdings" panose="05000000000000000000" pitchFamily="2" charset="2"/>
              <a:buChar char="§"/>
            </a:pPr>
            <a:r>
              <a:rPr lang="en-US" b="1" dirty="0">
                <a:latin typeface="Arial Narrow" panose="020B0606020202030204" pitchFamily="34" charset="0"/>
              </a:rPr>
              <a:t>Normalized = 0 for H</a:t>
            </a:r>
            <a:r>
              <a:rPr lang="en-US" b="1" baseline="-25000" dirty="0">
                <a:latin typeface="Arial Narrow" panose="020B0606020202030204" pitchFamily="34" charset="0"/>
              </a:rPr>
              <a:t>2</a:t>
            </a:r>
            <a:r>
              <a:rPr lang="en-US" b="1" dirty="0">
                <a:latin typeface="Arial Narrow" panose="020B0606020202030204" pitchFamily="34" charset="0"/>
              </a:rPr>
              <a:t>O </a:t>
            </a:r>
          </a:p>
          <a:p>
            <a:pPr lvl="1">
              <a:buClr>
                <a:srgbClr val="FFFF00"/>
              </a:buClr>
              <a:buFont typeface="Wingdings" panose="05000000000000000000" pitchFamily="2" charset="2"/>
              <a:buChar char="§"/>
            </a:pPr>
            <a:r>
              <a:rPr lang="en-US" b="1" dirty="0">
                <a:latin typeface="Arial Narrow" panose="020B0606020202030204" pitchFamily="34" charset="0"/>
              </a:rPr>
              <a:t>-1000 for Air @STP</a:t>
            </a:r>
          </a:p>
          <a:p>
            <a:pPr>
              <a:buClr>
                <a:schemeClr val="accent2"/>
              </a:buClr>
              <a:buFont typeface="Wingdings" panose="05000000000000000000" pitchFamily="2" charset="2"/>
              <a:buChar char="Ø"/>
            </a:pPr>
            <a:r>
              <a:rPr lang="en-US" b="1" dirty="0">
                <a:latin typeface="Arial Narrow" panose="020B0606020202030204" pitchFamily="34" charset="0"/>
              </a:rPr>
              <a:t>Obtained From </a:t>
            </a:r>
            <a:r>
              <a:rPr lang="en-US" b="1" dirty="0">
                <a:solidFill>
                  <a:srgbClr val="FFFF00"/>
                </a:solidFill>
                <a:latin typeface="Arial Narrow" panose="020B0606020202030204" pitchFamily="34" charset="0"/>
              </a:rPr>
              <a:t>All CTs</a:t>
            </a:r>
          </a:p>
          <a:p>
            <a:pPr>
              <a:buClr>
                <a:schemeClr val="accent2"/>
              </a:buClr>
              <a:buFont typeface="Wingdings" panose="05000000000000000000" pitchFamily="2" charset="2"/>
              <a:buChar char="Ø"/>
            </a:pPr>
            <a:r>
              <a:rPr lang="en-US" b="1" dirty="0">
                <a:latin typeface="Arial Narrow" panose="020B0606020202030204" pitchFamily="34" charset="0"/>
              </a:rPr>
              <a:t>Any </a:t>
            </a:r>
            <a:r>
              <a:rPr lang="en-US" b="1" dirty="0">
                <a:solidFill>
                  <a:srgbClr val="FFFF00"/>
                </a:solidFill>
                <a:latin typeface="Arial Narrow" panose="020B0606020202030204" pitchFamily="34" charset="0"/>
              </a:rPr>
              <a:t>Region of Interest (ROI)</a:t>
            </a:r>
          </a:p>
          <a:p>
            <a:pPr>
              <a:buClr>
                <a:schemeClr val="accent2"/>
              </a:buClr>
              <a:buFont typeface="Wingdings" panose="05000000000000000000" pitchFamily="2" charset="2"/>
              <a:buChar char="Ø"/>
            </a:pPr>
            <a:r>
              <a:rPr lang="en-US" b="1" dirty="0">
                <a:latin typeface="Arial Narrow" panose="020B0606020202030204" pitchFamily="34" charset="0"/>
              </a:rPr>
              <a:t>Proportional to </a:t>
            </a:r>
            <a:r>
              <a:rPr lang="en-US" b="1" dirty="0">
                <a:solidFill>
                  <a:srgbClr val="FFFF00"/>
                </a:solidFill>
                <a:latin typeface="Arial Narrow" panose="020B0606020202030204" pitchFamily="34" charset="0"/>
              </a:rPr>
              <a:t>Tissue Density</a:t>
            </a:r>
          </a:p>
          <a:p>
            <a:pPr lvl="1">
              <a:buClr>
                <a:srgbClr val="FFFF00"/>
              </a:buClr>
              <a:buFont typeface="Wingdings" panose="05000000000000000000" pitchFamily="2" charset="2"/>
              <a:buChar char="§"/>
            </a:pPr>
            <a:r>
              <a:rPr lang="en-US" b="1" dirty="0">
                <a:latin typeface="Arial Narrow" panose="020B0606020202030204" pitchFamily="34" charset="0"/>
              </a:rPr>
              <a:t>Quantity of Atoms</a:t>
            </a:r>
          </a:p>
          <a:p>
            <a:pPr lvl="1">
              <a:buClr>
                <a:srgbClr val="FFFF00"/>
              </a:buClr>
              <a:buFont typeface="Wingdings" panose="05000000000000000000" pitchFamily="2" charset="2"/>
              <a:buChar char="§"/>
            </a:pPr>
            <a:r>
              <a:rPr lang="en-US" b="1" dirty="0">
                <a:latin typeface="Arial Narrow" panose="020B0606020202030204" pitchFamily="34" charset="0"/>
              </a:rPr>
              <a:t>Cube of Atomic Mass</a:t>
            </a:r>
          </a:p>
        </p:txBody>
      </p:sp>
      <p:pic>
        <p:nvPicPr>
          <p:cNvPr id="4" name="Picture 3">
            <a:extLst>
              <a:ext uri="{FF2B5EF4-FFF2-40B4-BE49-F238E27FC236}">
                <a16:creationId xmlns:a16="http://schemas.microsoft.com/office/drawing/2014/main" id="{58CF3D0F-BE9E-F24F-8CA0-68C6158D4D7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597789" y="884223"/>
            <a:ext cx="2755784" cy="2804160"/>
          </a:xfrm>
          <a:prstGeom prst="rect">
            <a:avLst/>
          </a:prstGeom>
          <a:ln w="38100">
            <a:solidFill>
              <a:schemeClr val="tx1"/>
            </a:solidFill>
          </a:ln>
        </p:spPr>
      </p:pic>
      <p:sp>
        <p:nvSpPr>
          <p:cNvPr id="6" name="TextBox 5">
            <a:extLst>
              <a:ext uri="{FF2B5EF4-FFF2-40B4-BE49-F238E27FC236}">
                <a16:creationId xmlns:a16="http://schemas.microsoft.com/office/drawing/2014/main" id="{82072BB3-D7DA-4D92-6A44-9B41A35CEB2B}"/>
              </a:ext>
            </a:extLst>
          </p:cNvPr>
          <p:cNvSpPr txBox="1"/>
          <p:nvPr/>
        </p:nvSpPr>
        <p:spPr>
          <a:xfrm>
            <a:off x="986007" y="5237728"/>
            <a:ext cx="4693914" cy="1077218"/>
          </a:xfrm>
          <a:prstGeom prst="rect">
            <a:avLst/>
          </a:prstGeom>
          <a:solidFill>
            <a:srgbClr val="0033CC"/>
          </a:solidFill>
          <a:ln w="38100">
            <a:solidFill>
              <a:schemeClr val="tx1"/>
            </a:solidFill>
          </a:ln>
        </p:spPr>
        <p:style>
          <a:lnRef idx="1">
            <a:schemeClr val="dk1"/>
          </a:lnRef>
          <a:fillRef idx="2">
            <a:schemeClr val="dk1"/>
          </a:fillRef>
          <a:effectRef idx="1">
            <a:schemeClr val="dk1"/>
          </a:effectRef>
          <a:fontRef idx="minor">
            <a:schemeClr val="dk1"/>
          </a:fontRef>
        </p:style>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Narrow" panose="020B0606020202030204" pitchFamily="34" charset="0"/>
                <a:ea typeface="+mn-ea"/>
                <a:cs typeface="+mn-cs"/>
              </a:rPr>
              <a:t>HU – Estimate Bone Density</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Narrow" panose="020B0606020202030204" pitchFamily="34" charset="0"/>
                <a:ea typeface="+mn-ea"/>
                <a:cs typeface="+mn-cs"/>
              </a:rPr>
              <a:t>vBMD Calculated from HU</a:t>
            </a:r>
          </a:p>
        </p:txBody>
      </p:sp>
      <p:sp>
        <p:nvSpPr>
          <p:cNvPr id="7" name="Star: 6 Points 6">
            <a:extLst>
              <a:ext uri="{FF2B5EF4-FFF2-40B4-BE49-F238E27FC236}">
                <a16:creationId xmlns:a16="http://schemas.microsoft.com/office/drawing/2014/main" id="{D5830387-FE78-70F3-625A-E3F679AF875E}"/>
              </a:ext>
            </a:extLst>
          </p:cNvPr>
          <p:cNvSpPr/>
          <p:nvPr/>
        </p:nvSpPr>
        <p:spPr>
          <a:xfrm>
            <a:off x="2987524" y="163601"/>
            <a:ext cx="501472" cy="562729"/>
          </a:xfrm>
          <a:prstGeom prst="star6">
            <a:avLst/>
          </a:prstGeom>
          <a:solidFill>
            <a:schemeClr val="accent2"/>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EA157A"/>
              </a:solidFill>
              <a:effectLst/>
              <a:uLnTx/>
              <a:uFillTx/>
              <a:latin typeface="Corbel"/>
              <a:ea typeface="+mn-ea"/>
              <a:cs typeface="+mn-cs"/>
            </a:endParaRPr>
          </a:p>
        </p:txBody>
      </p:sp>
      <p:pic>
        <p:nvPicPr>
          <p:cNvPr id="8" name="Picture 7">
            <a:extLst>
              <a:ext uri="{FF2B5EF4-FFF2-40B4-BE49-F238E27FC236}">
                <a16:creationId xmlns:a16="http://schemas.microsoft.com/office/drawing/2014/main" id="{AE959C08-4A8C-AC4A-4843-EB2A9EADD9B1}"/>
              </a:ext>
            </a:extLst>
          </p:cNvPr>
          <p:cNvPicPr>
            <a:picLocks noChangeAspect="1"/>
          </p:cNvPicPr>
          <p:nvPr/>
        </p:nvPicPr>
        <p:blipFill>
          <a:blip r:embed="rId3" cstate="hqprint">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a:ext>
            </a:extLst>
          </a:blip>
          <a:srcRect/>
          <a:stretch/>
        </p:blipFill>
        <p:spPr>
          <a:xfrm>
            <a:off x="8849590" y="3870013"/>
            <a:ext cx="2886292" cy="2804160"/>
          </a:xfrm>
          <a:prstGeom prst="rect">
            <a:avLst/>
          </a:prstGeom>
          <a:ln w="38100">
            <a:solidFill>
              <a:schemeClr val="tx1"/>
            </a:solidFill>
          </a:ln>
        </p:spPr>
      </p:pic>
      <p:sp>
        <p:nvSpPr>
          <p:cNvPr id="9" name="Oval 8">
            <a:extLst>
              <a:ext uri="{FF2B5EF4-FFF2-40B4-BE49-F238E27FC236}">
                <a16:creationId xmlns:a16="http://schemas.microsoft.com/office/drawing/2014/main" id="{8CFB8828-24F8-9210-F5B3-2B01A5A05BF0}"/>
              </a:ext>
            </a:extLst>
          </p:cNvPr>
          <p:cNvSpPr/>
          <p:nvPr/>
        </p:nvSpPr>
        <p:spPr>
          <a:xfrm>
            <a:off x="7412347" y="1261129"/>
            <a:ext cx="910000" cy="548619"/>
          </a:xfrm>
          <a:prstGeom prst="ellipse">
            <a:avLst/>
          </a:prstGeom>
          <a:noFill/>
          <a:ln w="9525">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orbel"/>
              <a:ea typeface="+mn-ea"/>
              <a:cs typeface="+mn-cs"/>
            </a:endParaRPr>
          </a:p>
        </p:txBody>
      </p:sp>
      <p:sp>
        <p:nvSpPr>
          <p:cNvPr id="10" name="Oval 9">
            <a:extLst>
              <a:ext uri="{FF2B5EF4-FFF2-40B4-BE49-F238E27FC236}">
                <a16:creationId xmlns:a16="http://schemas.microsoft.com/office/drawing/2014/main" id="{6820CC80-F66E-E7B4-7CAF-92D2BE61C2DB}"/>
              </a:ext>
            </a:extLst>
          </p:cNvPr>
          <p:cNvSpPr/>
          <p:nvPr/>
        </p:nvSpPr>
        <p:spPr>
          <a:xfrm>
            <a:off x="9784663" y="4542880"/>
            <a:ext cx="778197" cy="520969"/>
          </a:xfrm>
          <a:prstGeom prst="ellipse">
            <a:avLst/>
          </a:prstGeom>
          <a:noFill/>
          <a:ln w="9525">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orbel"/>
              <a:ea typeface="+mn-ea"/>
              <a:cs typeface="+mn-cs"/>
            </a:endParaRPr>
          </a:p>
        </p:txBody>
      </p:sp>
      <p:sp>
        <p:nvSpPr>
          <p:cNvPr id="11" name="Rectangle 10">
            <a:extLst>
              <a:ext uri="{FF2B5EF4-FFF2-40B4-BE49-F238E27FC236}">
                <a16:creationId xmlns:a16="http://schemas.microsoft.com/office/drawing/2014/main" id="{4A16DFE2-6638-02C2-FE4D-F02962D13727}"/>
              </a:ext>
            </a:extLst>
          </p:cNvPr>
          <p:cNvSpPr/>
          <p:nvPr/>
        </p:nvSpPr>
        <p:spPr>
          <a:xfrm>
            <a:off x="-6380" y="-3735"/>
            <a:ext cx="12174479" cy="6844984"/>
          </a:xfrm>
          <a:prstGeom prst="rect">
            <a:avLst/>
          </a:prstGeom>
          <a:noFill/>
          <a:ln w="7620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a:ea typeface="+mn-ea"/>
              <a:cs typeface="+mn-cs"/>
            </a:endParaRPr>
          </a:p>
        </p:txBody>
      </p:sp>
    </p:spTree>
    <p:extLst>
      <p:ext uri="{BB962C8B-B14F-4D97-AF65-F5344CB8AC3E}">
        <p14:creationId xmlns:p14="http://schemas.microsoft.com/office/powerpoint/2010/main" val="510849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3000" fill="hold" grpId="0" nodeType="withEffect">
                                  <p:stCondLst>
                                    <p:cond delay="0"/>
                                  </p:stCondLst>
                                  <p:childTnLst>
                                    <p:animRot by="21600000">
                                      <p:cBhvr>
                                        <p:cTn id="6" dur="2000" fill="hold"/>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Grp="1" noChangeAspect="1" noChangeArrowheads="1"/>
          </p:cNvPicPr>
          <p:nvPr>
            <p:ph idx="4294967295"/>
          </p:nvPr>
        </p:nvPicPr>
        <p:blipFill>
          <a:blip r:embed="rId2" cstate="hqprint">
            <a:extLst>
              <a:ext uri="{28A0092B-C50C-407E-A947-70E740481C1C}">
                <a14:useLocalDpi xmlns:a14="http://schemas.microsoft.com/office/drawing/2010/main"/>
              </a:ext>
            </a:extLst>
          </a:blip>
          <a:srcRect/>
          <a:stretch>
            <a:fillRect/>
          </a:stretch>
        </p:blipFill>
        <p:spPr bwMode="auto">
          <a:xfrm>
            <a:off x="326294" y="464819"/>
            <a:ext cx="3303641" cy="2926080"/>
          </a:xfrm>
          <a:prstGeom prst="rect">
            <a:avLst/>
          </a:prstGeom>
          <a:noFill/>
          <a:ln w="38100">
            <a:solidFill>
              <a:schemeClr val="tx1"/>
            </a:solidFill>
            <a:miter lim="800000"/>
            <a:headEnd/>
            <a:tailEnd/>
          </a:ln>
          <a:effectLst/>
        </p:spPr>
      </p:pic>
      <p:pic>
        <p:nvPicPr>
          <p:cNvPr id="4" name="Picture 2"/>
          <p:cNvPicPr>
            <a:picLocks noChangeAspect="1" noChangeArrowheads="1"/>
          </p:cNvPicPr>
          <p:nvPr/>
        </p:nvPicPr>
        <p:blipFill>
          <a:blip r:embed="rId3" cstate="hqprint">
            <a:extLst>
              <a:ext uri="{28A0092B-C50C-407E-A947-70E740481C1C}">
                <a14:useLocalDpi xmlns:a14="http://schemas.microsoft.com/office/drawing/2010/main"/>
              </a:ext>
            </a:extLst>
          </a:blip>
          <a:srcRect/>
          <a:stretch>
            <a:fillRect/>
          </a:stretch>
        </p:blipFill>
        <p:spPr bwMode="auto">
          <a:xfrm>
            <a:off x="8630913" y="3496453"/>
            <a:ext cx="3291840" cy="3113900"/>
          </a:xfrm>
          <a:prstGeom prst="rect">
            <a:avLst/>
          </a:prstGeom>
          <a:noFill/>
          <a:ln w="38100">
            <a:solidFill>
              <a:schemeClr val="tx1"/>
            </a:solidFill>
            <a:miter lim="800000"/>
            <a:headEnd/>
            <a:tailEnd/>
          </a:ln>
          <a:effectLst/>
        </p:spPr>
      </p:pic>
      <p:pic>
        <p:nvPicPr>
          <p:cNvPr id="5" name="Picture 2"/>
          <p:cNvPicPr>
            <a:picLocks noChangeAspect="1" noChangeArrowheads="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332193" y="3632381"/>
            <a:ext cx="3291840" cy="2946452"/>
          </a:xfrm>
          <a:prstGeom prst="rect">
            <a:avLst/>
          </a:prstGeom>
          <a:noFill/>
          <a:ln w="38100">
            <a:solidFill>
              <a:schemeClr val="tx1"/>
            </a:solidFill>
            <a:miter lim="800000"/>
            <a:headEnd/>
            <a:tailEnd/>
          </a:ln>
          <a:effectLst/>
        </p:spPr>
      </p:pic>
      <p:cxnSp>
        <p:nvCxnSpPr>
          <p:cNvPr id="7" name="Straight Arrow Connector 6"/>
          <p:cNvCxnSpPr>
            <a:cxnSpLocks/>
            <a:stCxn id="19" idx="1"/>
          </p:cNvCxnSpPr>
          <p:nvPr/>
        </p:nvCxnSpPr>
        <p:spPr>
          <a:xfrm flipH="1" flipV="1">
            <a:off x="1431439" y="1056375"/>
            <a:ext cx="3848133" cy="844552"/>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a:cxnSpLocks/>
          </p:cNvCxnSpPr>
          <p:nvPr/>
        </p:nvCxnSpPr>
        <p:spPr>
          <a:xfrm flipH="1" flipV="1">
            <a:off x="1529410" y="2144486"/>
            <a:ext cx="2654329" cy="859972"/>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cxnSpLocks/>
          </p:cNvCxnSpPr>
          <p:nvPr/>
        </p:nvCxnSpPr>
        <p:spPr>
          <a:xfrm flipH="1">
            <a:off x="1306286" y="4489001"/>
            <a:ext cx="2783465" cy="442227"/>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a:cxnSpLocks/>
          </p:cNvCxnSpPr>
          <p:nvPr/>
        </p:nvCxnSpPr>
        <p:spPr>
          <a:xfrm flipV="1">
            <a:off x="7358744" y="5671458"/>
            <a:ext cx="2852057" cy="261257"/>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6B22BF87-4C12-4109-9227-2EEF8476B062}"/>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8646237" y="247647"/>
            <a:ext cx="3291840" cy="2340392"/>
          </a:xfrm>
          <a:prstGeom prst="rect">
            <a:avLst/>
          </a:prstGeom>
          <a:ln w="38100">
            <a:solidFill>
              <a:schemeClr val="tx1"/>
            </a:solidFill>
          </a:ln>
        </p:spPr>
      </p:pic>
      <p:sp>
        <p:nvSpPr>
          <p:cNvPr id="6" name="TextBox 5">
            <a:extLst>
              <a:ext uri="{FF2B5EF4-FFF2-40B4-BE49-F238E27FC236}">
                <a16:creationId xmlns:a16="http://schemas.microsoft.com/office/drawing/2014/main" id="{E9C722C6-82B8-4217-F4F3-C558477B1960}"/>
              </a:ext>
            </a:extLst>
          </p:cNvPr>
          <p:cNvSpPr txBox="1"/>
          <p:nvPr/>
        </p:nvSpPr>
        <p:spPr>
          <a:xfrm>
            <a:off x="5242288" y="617307"/>
            <a:ext cx="1609736" cy="748988"/>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3733"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Fat</a:t>
            </a:r>
            <a:r>
              <a:rPr kumimoji="0" lang="en-US" sz="4267"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 - </a:t>
            </a:r>
            <a:r>
              <a:rPr kumimoji="0" lang="en-US" sz="3733"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89</a:t>
            </a:r>
            <a:endParaRPr kumimoji="0" lang="en-US" sz="4267"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endParaRPr>
          </a:p>
        </p:txBody>
      </p:sp>
      <p:cxnSp>
        <p:nvCxnSpPr>
          <p:cNvPr id="8" name="Straight Arrow Connector 7">
            <a:extLst>
              <a:ext uri="{FF2B5EF4-FFF2-40B4-BE49-F238E27FC236}">
                <a16:creationId xmlns:a16="http://schemas.microsoft.com/office/drawing/2014/main" id="{FD1A1153-59D0-7C2F-DC7A-08777438FEA1}"/>
              </a:ext>
            </a:extLst>
          </p:cNvPr>
          <p:cNvCxnSpPr>
            <a:cxnSpLocks/>
          </p:cNvCxnSpPr>
          <p:nvPr/>
        </p:nvCxnSpPr>
        <p:spPr>
          <a:xfrm>
            <a:off x="7108373" y="1056375"/>
            <a:ext cx="2645228" cy="1000580"/>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EDB76FD5-AF5E-6F45-775F-F35CDB81DBD3}"/>
              </a:ext>
            </a:extLst>
          </p:cNvPr>
          <p:cNvSpPr txBox="1"/>
          <p:nvPr/>
        </p:nvSpPr>
        <p:spPr>
          <a:xfrm>
            <a:off x="5279572" y="1567534"/>
            <a:ext cx="1828800" cy="666786"/>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3733"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Air - 908</a:t>
            </a:r>
            <a:endParaRPr kumimoji="0" lang="en-US" sz="3733" b="0" i="0" u="none" strike="noStrike" kern="1200" cap="none" spc="0" normalizeH="0" baseline="0" noProof="0" dirty="0">
              <a:ln>
                <a:noFill/>
              </a:ln>
              <a:solidFill>
                <a:prstClr val="white"/>
              </a:solidFill>
              <a:effectLst/>
              <a:uLnTx/>
              <a:uFillTx/>
              <a:latin typeface="Corbel"/>
              <a:ea typeface="+mn-ea"/>
              <a:cs typeface="+mn-cs"/>
            </a:endParaRPr>
          </a:p>
        </p:txBody>
      </p:sp>
      <p:sp>
        <p:nvSpPr>
          <p:cNvPr id="20" name="TextBox 19">
            <a:extLst>
              <a:ext uri="{FF2B5EF4-FFF2-40B4-BE49-F238E27FC236}">
                <a16:creationId xmlns:a16="http://schemas.microsoft.com/office/drawing/2014/main" id="{A34297BB-1FEA-8EE0-9C24-AED2B2BF033E}"/>
              </a:ext>
            </a:extLst>
          </p:cNvPr>
          <p:cNvSpPr txBox="1"/>
          <p:nvPr/>
        </p:nvSpPr>
        <p:spPr>
          <a:xfrm>
            <a:off x="4470398" y="2761331"/>
            <a:ext cx="3432631" cy="666786"/>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3733"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Cancellous - 106</a:t>
            </a:r>
            <a:endParaRPr kumimoji="0" lang="en-US" sz="3733" b="0" i="0" u="none" strike="noStrike" kern="1200" cap="none" spc="0" normalizeH="0" baseline="0" noProof="0" dirty="0">
              <a:ln>
                <a:noFill/>
              </a:ln>
              <a:solidFill>
                <a:prstClr val="white"/>
              </a:solidFill>
              <a:effectLst/>
              <a:uLnTx/>
              <a:uFillTx/>
              <a:latin typeface="Corbel"/>
              <a:ea typeface="+mn-ea"/>
              <a:cs typeface="+mn-cs"/>
            </a:endParaRPr>
          </a:p>
        </p:txBody>
      </p:sp>
      <p:sp>
        <p:nvSpPr>
          <p:cNvPr id="21" name="TextBox 20">
            <a:extLst>
              <a:ext uri="{FF2B5EF4-FFF2-40B4-BE49-F238E27FC236}">
                <a16:creationId xmlns:a16="http://schemas.microsoft.com/office/drawing/2014/main" id="{95416D5F-5F32-E3C3-446E-96C37DA46D81}"/>
              </a:ext>
            </a:extLst>
          </p:cNvPr>
          <p:cNvSpPr txBox="1"/>
          <p:nvPr/>
        </p:nvSpPr>
        <p:spPr>
          <a:xfrm>
            <a:off x="4183740" y="4140189"/>
            <a:ext cx="3981457" cy="666786"/>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3733"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Cortical Bone -1095</a:t>
            </a:r>
            <a:endParaRPr kumimoji="0" lang="en-US" sz="3733" b="0" i="0" u="none" strike="noStrike" kern="1200" cap="none" spc="0" normalizeH="0" baseline="0" noProof="0" dirty="0">
              <a:ln>
                <a:noFill/>
              </a:ln>
              <a:solidFill>
                <a:prstClr val="white"/>
              </a:solidFill>
              <a:effectLst/>
              <a:uLnTx/>
              <a:uFillTx/>
              <a:latin typeface="Corbel"/>
              <a:ea typeface="+mn-ea"/>
              <a:cs typeface="+mn-cs"/>
            </a:endParaRPr>
          </a:p>
        </p:txBody>
      </p:sp>
      <p:sp>
        <p:nvSpPr>
          <p:cNvPr id="22" name="TextBox 21">
            <a:extLst>
              <a:ext uri="{FF2B5EF4-FFF2-40B4-BE49-F238E27FC236}">
                <a16:creationId xmlns:a16="http://schemas.microsoft.com/office/drawing/2014/main" id="{DC362513-5A91-9396-3965-EE8C6616B2F6}"/>
              </a:ext>
            </a:extLst>
          </p:cNvPr>
          <p:cNvSpPr txBox="1"/>
          <p:nvPr/>
        </p:nvSpPr>
        <p:spPr>
          <a:xfrm>
            <a:off x="4947535" y="5584371"/>
            <a:ext cx="2367667" cy="666786"/>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3733"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Muscle - 46</a:t>
            </a:r>
            <a:endParaRPr kumimoji="0" lang="en-US" sz="3733" b="0" i="0" u="none" strike="noStrike" kern="1200" cap="none" spc="0" normalizeH="0" baseline="0" noProof="0" dirty="0">
              <a:ln>
                <a:noFill/>
              </a:ln>
              <a:solidFill>
                <a:prstClr val="white"/>
              </a:solidFill>
              <a:effectLst/>
              <a:uLnTx/>
              <a:uFillTx/>
              <a:latin typeface="Corbel"/>
              <a:ea typeface="+mn-ea"/>
              <a:cs typeface="+mn-cs"/>
            </a:endParaRPr>
          </a:p>
        </p:txBody>
      </p:sp>
      <p:sp>
        <p:nvSpPr>
          <p:cNvPr id="45" name="Title 1">
            <a:extLst>
              <a:ext uri="{FF2B5EF4-FFF2-40B4-BE49-F238E27FC236}">
                <a16:creationId xmlns:a16="http://schemas.microsoft.com/office/drawing/2014/main" id="{F3FF0EA3-F451-9790-4FF7-B02EDD841564}"/>
              </a:ext>
            </a:extLst>
          </p:cNvPr>
          <p:cNvSpPr txBox="1">
            <a:spLocks/>
          </p:cNvSpPr>
          <p:nvPr/>
        </p:nvSpPr>
        <p:spPr>
          <a:xfrm>
            <a:off x="553552" y="18542"/>
            <a:ext cx="10972800" cy="596373"/>
          </a:xfrm>
          <a:prstGeom prst="rect">
            <a:avLst/>
          </a:prstGeom>
        </p:spPr>
        <p:txBody>
          <a:bodyPr vert="horz" anchor="t">
            <a:noAutofit/>
          </a:bodyPr>
          <a:lstStyle>
            <a:lvl1pPr algn="l" rtl="0" eaLnBrk="1" latinLnBrk="0" hangingPunct="1">
              <a:spcBef>
                <a:spcPct val="0"/>
              </a:spcBef>
              <a:buNone/>
              <a:defRPr kumimoji="0" sz="3000" kern="1200" spc="-75" baseline="0">
                <a:solidFill>
                  <a:schemeClr val="tx2">
                    <a:satMod val="200000"/>
                  </a:schemeClr>
                </a:solidFill>
                <a:latin typeface="+mj-lt"/>
                <a:ea typeface="+mj-ea"/>
                <a:cs typeface="+mj-cs"/>
              </a:defRPr>
            </a:lvl1pPr>
            <a:extLst/>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4267" b="1" i="0" u="none" strike="noStrike" kern="1200" cap="none" spc="-100" normalizeH="0" baseline="0" noProof="0" dirty="0">
                <a:ln>
                  <a:noFill/>
                </a:ln>
                <a:solidFill>
                  <a:srgbClr val="FFFF00"/>
                </a:solidFill>
                <a:effectLst/>
                <a:uLnTx/>
                <a:uFillTx/>
                <a:latin typeface="Arial Narrow" panose="020B0606020202030204" pitchFamily="34" charset="0"/>
                <a:ea typeface="+mj-ea"/>
                <a:cs typeface="+mj-cs"/>
              </a:rPr>
              <a:t>Hounsfield Unit (HU)</a:t>
            </a:r>
          </a:p>
        </p:txBody>
      </p:sp>
      <p:sp>
        <p:nvSpPr>
          <p:cNvPr id="48" name="Rectangle 47">
            <a:extLst>
              <a:ext uri="{FF2B5EF4-FFF2-40B4-BE49-F238E27FC236}">
                <a16:creationId xmlns:a16="http://schemas.microsoft.com/office/drawing/2014/main" id="{114F044E-DA31-0EB6-19AE-340EE884508B}"/>
              </a:ext>
            </a:extLst>
          </p:cNvPr>
          <p:cNvSpPr/>
          <p:nvPr/>
        </p:nvSpPr>
        <p:spPr>
          <a:xfrm>
            <a:off x="-6380" y="-3735"/>
            <a:ext cx="12174479" cy="6844984"/>
          </a:xfrm>
          <a:prstGeom prst="rect">
            <a:avLst/>
          </a:prstGeom>
          <a:noFill/>
          <a:ln w="7620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a:ea typeface="+mn-ea"/>
              <a:cs typeface="+mn-cs"/>
            </a:endParaRPr>
          </a:p>
        </p:txBody>
      </p:sp>
    </p:spTree>
    <p:extLst>
      <p:ext uri="{BB962C8B-B14F-4D97-AF65-F5344CB8AC3E}">
        <p14:creationId xmlns:p14="http://schemas.microsoft.com/office/powerpoint/2010/main" val="3130888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down)">
                                      <p:cBhvr>
                                        <p:cTn id="11" dur="500"/>
                                        <p:tgtEl>
                                          <p:spTgt spid="7"/>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par>
                          <p:cTn id="16" fill="hold">
                            <p:stCondLst>
                              <p:cond delay="1500"/>
                            </p:stCondLst>
                            <p:childTnLst>
                              <p:par>
                                <p:cTn id="17" presetID="22" presetClass="entr" presetSubtype="2"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right)">
                                      <p:cBhvr>
                                        <p:cTn id="19" dur="500"/>
                                        <p:tgtEl>
                                          <p:spTgt spid="10"/>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left)">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52067-69F3-094A-B29E-B5D8C37EF45D}"/>
              </a:ext>
            </a:extLst>
          </p:cNvPr>
          <p:cNvSpPr>
            <a:spLocks noGrp="1"/>
          </p:cNvSpPr>
          <p:nvPr>
            <p:ph type="title" idx="4294967295"/>
          </p:nvPr>
        </p:nvSpPr>
        <p:spPr>
          <a:xfrm>
            <a:off x="615300" y="275167"/>
            <a:ext cx="10972800" cy="732776"/>
          </a:xfrm>
        </p:spPr>
        <p:txBody>
          <a:bodyPr/>
          <a:lstStyle/>
          <a:p>
            <a:pPr algn="ctr"/>
            <a:r>
              <a:rPr lang="en-US" sz="4267" b="1" dirty="0">
                <a:solidFill>
                  <a:schemeClr val="tx1"/>
                </a:solidFill>
                <a:latin typeface="Arial Narrow" panose="020B0606020202030204" pitchFamily="34" charset="0"/>
              </a:rPr>
              <a:t>HU Rater Reliability</a:t>
            </a:r>
          </a:p>
        </p:txBody>
      </p:sp>
      <p:sp>
        <p:nvSpPr>
          <p:cNvPr id="3" name="Content Placeholder 2">
            <a:extLst>
              <a:ext uri="{FF2B5EF4-FFF2-40B4-BE49-F238E27FC236}">
                <a16:creationId xmlns:a16="http://schemas.microsoft.com/office/drawing/2014/main" id="{40F53247-5E81-D24A-9AED-69A1232537EC}"/>
              </a:ext>
            </a:extLst>
          </p:cNvPr>
          <p:cNvSpPr>
            <a:spLocks noGrp="1"/>
          </p:cNvSpPr>
          <p:nvPr>
            <p:ph idx="4294967295"/>
          </p:nvPr>
        </p:nvSpPr>
        <p:spPr>
          <a:xfrm>
            <a:off x="170917" y="1463470"/>
            <a:ext cx="5993451" cy="4525433"/>
          </a:xfrm>
        </p:spPr>
        <p:txBody>
          <a:bodyPr>
            <a:normAutofit/>
          </a:bodyPr>
          <a:lstStyle/>
          <a:p>
            <a:pPr>
              <a:buClr>
                <a:schemeClr val="accent2"/>
              </a:buClr>
              <a:buFont typeface="Wingdings" panose="05000000000000000000" pitchFamily="2" charset="2"/>
              <a:buChar char="Ø"/>
            </a:pPr>
            <a:r>
              <a:rPr lang="en-US" sz="3733" b="1" dirty="0">
                <a:latin typeface="Arial Narrow" panose="020B0606020202030204" pitchFamily="34" charset="0"/>
              </a:rPr>
              <a:t>Intra-rater/ </a:t>
            </a:r>
            <a:r>
              <a:rPr lang="en-US" sz="4267" b="1" dirty="0">
                <a:latin typeface="Arial Narrow" panose="020B0606020202030204" pitchFamily="34" charset="0"/>
              </a:rPr>
              <a:t>Inter-rater</a:t>
            </a:r>
            <a:endParaRPr lang="en-US" sz="3733" b="1" dirty="0">
              <a:latin typeface="Arial Narrow" panose="020B0606020202030204" pitchFamily="34" charset="0"/>
            </a:endParaRPr>
          </a:p>
          <a:p>
            <a:pPr lvl="1">
              <a:buClr>
                <a:srgbClr val="FFFF00"/>
              </a:buClr>
              <a:buFont typeface="Wingdings" panose="05000000000000000000" pitchFamily="2" charset="2"/>
              <a:buChar char="§"/>
            </a:pPr>
            <a:r>
              <a:rPr lang="en-US" sz="3200" b="1" dirty="0">
                <a:latin typeface="Arial Narrow" panose="020B0606020202030204" pitchFamily="34" charset="0"/>
              </a:rPr>
              <a:t>Intraclass Correlation Coefficients</a:t>
            </a:r>
          </a:p>
          <a:p>
            <a:pPr>
              <a:buClr>
                <a:schemeClr val="accent2"/>
              </a:buClr>
              <a:buFont typeface="Wingdings" panose="05000000000000000000" pitchFamily="2" charset="2"/>
              <a:buChar char="Ø"/>
            </a:pPr>
            <a:r>
              <a:rPr lang="en-US" sz="3733" b="1" dirty="0">
                <a:latin typeface="Arial Narrow" panose="020B0606020202030204" pitchFamily="34" charset="0"/>
              </a:rPr>
              <a:t>Excellent </a:t>
            </a:r>
            <a:r>
              <a:rPr lang="en-US" sz="3733" b="1" dirty="0">
                <a:solidFill>
                  <a:srgbClr val="FFFF00"/>
                </a:solidFill>
                <a:latin typeface="Arial Narrow" panose="020B0606020202030204" pitchFamily="34" charset="0"/>
              </a:rPr>
              <a:t>ICC &gt; 0.95</a:t>
            </a:r>
          </a:p>
          <a:p>
            <a:pPr>
              <a:buClr>
                <a:schemeClr val="accent2"/>
              </a:buClr>
              <a:buFont typeface="Wingdings" panose="05000000000000000000" pitchFamily="2" charset="2"/>
              <a:buChar char="Ø"/>
            </a:pPr>
            <a:r>
              <a:rPr lang="en-US" sz="3733" b="1" dirty="0">
                <a:latin typeface="Arial Narrow" panose="020B0606020202030204" pitchFamily="34" charset="0"/>
              </a:rPr>
              <a:t>Sensitive to Location of ROI</a:t>
            </a:r>
          </a:p>
        </p:txBody>
      </p:sp>
      <p:pic>
        <p:nvPicPr>
          <p:cNvPr id="4" name="Picture 3">
            <a:extLst>
              <a:ext uri="{FF2B5EF4-FFF2-40B4-BE49-F238E27FC236}">
                <a16:creationId xmlns:a16="http://schemas.microsoft.com/office/drawing/2014/main" id="{B6C015DC-9CCC-2544-B639-7B996F53A2A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269319" y="1862273"/>
            <a:ext cx="5709133" cy="4145280"/>
          </a:xfrm>
          <a:prstGeom prst="rect">
            <a:avLst/>
          </a:prstGeom>
          <a:ln w="38100">
            <a:solidFill>
              <a:schemeClr val="tx1"/>
            </a:solidFill>
          </a:ln>
        </p:spPr>
      </p:pic>
      <p:sp>
        <p:nvSpPr>
          <p:cNvPr id="5" name="TextBox 4">
            <a:extLst>
              <a:ext uri="{FF2B5EF4-FFF2-40B4-BE49-F238E27FC236}">
                <a16:creationId xmlns:a16="http://schemas.microsoft.com/office/drawing/2014/main" id="{A9C2E716-0775-CDBC-2A1C-580C9212820A}"/>
              </a:ext>
            </a:extLst>
          </p:cNvPr>
          <p:cNvSpPr txBox="1"/>
          <p:nvPr/>
        </p:nvSpPr>
        <p:spPr>
          <a:xfrm>
            <a:off x="852165" y="5234504"/>
            <a:ext cx="4405373" cy="748988"/>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5400000" scaled="1"/>
            <a:tileRect/>
          </a:gradFill>
          <a:ln w="38100">
            <a:solidFill>
              <a:schemeClr val="tx1"/>
            </a:solidFill>
          </a:ln>
        </p:spPr>
        <p:style>
          <a:lnRef idx="1">
            <a:schemeClr val="dk1"/>
          </a:lnRef>
          <a:fillRef idx="2">
            <a:schemeClr val="dk1"/>
          </a:fillRef>
          <a:effectRef idx="1">
            <a:schemeClr val="dk1"/>
          </a:effectRef>
          <a:fontRef idx="minor">
            <a:schemeClr val="dk1"/>
          </a:fontRef>
        </p:style>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4267"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Excellent Reliability</a:t>
            </a:r>
          </a:p>
        </p:txBody>
      </p:sp>
      <p:sp>
        <p:nvSpPr>
          <p:cNvPr id="6" name="Rectangle 5">
            <a:extLst>
              <a:ext uri="{FF2B5EF4-FFF2-40B4-BE49-F238E27FC236}">
                <a16:creationId xmlns:a16="http://schemas.microsoft.com/office/drawing/2014/main" id="{725723AD-4F81-93D7-2050-89437255BADF}"/>
              </a:ext>
            </a:extLst>
          </p:cNvPr>
          <p:cNvSpPr/>
          <p:nvPr/>
        </p:nvSpPr>
        <p:spPr>
          <a:xfrm>
            <a:off x="-6380" y="-3735"/>
            <a:ext cx="12174479" cy="6844984"/>
          </a:xfrm>
          <a:prstGeom prst="rect">
            <a:avLst/>
          </a:prstGeom>
          <a:noFill/>
          <a:ln w="7620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a:ea typeface="+mn-ea"/>
              <a:cs typeface="+mn-cs"/>
            </a:endParaRPr>
          </a:p>
        </p:txBody>
      </p:sp>
    </p:spTree>
    <p:extLst>
      <p:ext uri="{BB962C8B-B14F-4D97-AF65-F5344CB8AC3E}">
        <p14:creationId xmlns:p14="http://schemas.microsoft.com/office/powerpoint/2010/main" val="3359172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8D75DA68-B027-9D32-3236-B591873AE79F}"/>
              </a:ext>
            </a:extLst>
          </p:cNvPr>
          <p:cNvGrpSpPr/>
          <p:nvPr/>
        </p:nvGrpSpPr>
        <p:grpSpPr>
          <a:xfrm>
            <a:off x="239283" y="1720552"/>
            <a:ext cx="11713435" cy="4389120"/>
            <a:chOff x="179462" y="1093860"/>
            <a:chExt cx="8785076" cy="3291840"/>
          </a:xfrm>
        </p:grpSpPr>
        <p:pic>
          <p:nvPicPr>
            <p:cNvPr id="3" name="Picture 2">
              <a:extLst>
                <a:ext uri="{FF2B5EF4-FFF2-40B4-BE49-F238E27FC236}">
                  <a16:creationId xmlns:a16="http://schemas.microsoft.com/office/drawing/2014/main" id="{4AB014E1-AA3B-00C1-ADD8-52308C22C36E}"/>
                </a:ext>
              </a:extLst>
            </p:cNvPr>
            <p:cNvPicPr>
              <a:picLocks noChangeAspect="1"/>
            </p:cNvPicPr>
            <p:nvPr/>
          </p:nvPicPr>
          <p:blipFill>
            <a:blip r:embed="rId2" cstate="hqprint">
              <a:extLst>
                <a:ext uri="{28A0092B-C50C-407E-A947-70E740481C1C}">
                  <a14:useLocalDpi xmlns:a14="http://schemas.microsoft.com/office/drawing/2010/main"/>
                </a:ext>
              </a:extLst>
            </a:blip>
            <a:srcRect/>
            <a:stretch/>
          </p:blipFill>
          <p:spPr>
            <a:xfrm>
              <a:off x="2016808" y="1093860"/>
              <a:ext cx="3074126" cy="3291840"/>
            </a:xfrm>
            <a:prstGeom prst="rect">
              <a:avLst/>
            </a:prstGeom>
          </p:spPr>
        </p:pic>
        <p:pic>
          <p:nvPicPr>
            <p:cNvPr id="5" name="Picture 4">
              <a:extLst>
                <a:ext uri="{FF2B5EF4-FFF2-40B4-BE49-F238E27FC236}">
                  <a16:creationId xmlns:a16="http://schemas.microsoft.com/office/drawing/2014/main" id="{824F7CC5-7961-42E6-2C00-1B6C39845927}"/>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4774739" y="1093860"/>
              <a:ext cx="1932167" cy="3291840"/>
            </a:xfrm>
            <a:prstGeom prst="rect">
              <a:avLst/>
            </a:prstGeom>
          </p:spPr>
        </p:pic>
        <p:pic>
          <p:nvPicPr>
            <p:cNvPr id="6" name="Picture 5">
              <a:extLst>
                <a:ext uri="{FF2B5EF4-FFF2-40B4-BE49-F238E27FC236}">
                  <a16:creationId xmlns:a16="http://schemas.microsoft.com/office/drawing/2014/main" id="{AEA732EE-367E-6DD9-0C22-9490D1093641}"/>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a:off x="6537533" y="1093860"/>
              <a:ext cx="2427005" cy="3291840"/>
            </a:xfrm>
            <a:prstGeom prst="rect">
              <a:avLst/>
            </a:prstGeom>
          </p:spPr>
        </p:pic>
        <p:pic>
          <p:nvPicPr>
            <p:cNvPr id="7" name="Picture 6">
              <a:extLst>
                <a:ext uri="{FF2B5EF4-FFF2-40B4-BE49-F238E27FC236}">
                  <a16:creationId xmlns:a16="http://schemas.microsoft.com/office/drawing/2014/main" id="{FAB01B93-DB5A-6F7F-3EFF-818479A8BA88}"/>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179462" y="1093860"/>
              <a:ext cx="1932167" cy="3291840"/>
            </a:xfrm>
            <a:prstGeom prst="rect">
              <a:avLst/>
            </a:prstGeom>
          </p:spPr>
        </p:pic>
        <p:sp>
          <p:nvSpPr>
            <p:cNvPr id="8" name="Rectangle 7">
              <a:extLst>
                <a:ext uri="{FF2B5EF4-FFF2-40B4-BE49-F238E27FC236}">
                  <a16:creationId xmlns:a16="http://schemas.microsoft.com/office/drawing/2014/main" id="{EBA369C7-F9BB-EE8D-23BA-F77FFCCF9A18}"/>
                </a:ext>
              </a:extLst>
            </p:cNvPr>
            <p:cNvSpPr/>
            <p:nvPr/>
          </p:nvSpPr>
          <p:spPr>
            <a:xfrm>
              <a:off x="179462" y="1093860"/>
              <a:ext cx="8785076" cy="3291840"/>
            </a:xfrm>
            <a:prstGeom prst="rect">
              <a:avLst/>
            </a:prstGeom>
            <a:no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orbel"/>
                <a:ea typeface="+mn-ea"/>
                <a:cs typeface="+mn-cs"/>
              </a:endParaRPr>
            </a:p>
          </p:txBody>
        </p:sp>
      </p:grpSp>
      <p:sp>
        <p:nvSpPr>
          <p:cNvPr id="10" name="Title 1">
            <a:extLst>
              <a:ext uri="{FF2B5EF4-FFF2-40B4-BE49-F238E27FC236}">
                <a16:creationId xmlns:a16="http://schemas.microsoft.com/office/drawing/2014/main" id="{E4E8FA7C-3D95-FE61-8D4F-8FC6D89CA7BC}"/>
              </a:ext>
            </a:extLst>
          </p:cNvPr>
          <p:cNvSpPr txBox="1">
            <a:spLocks/>
          </p:cNvSpPr>
          <p:nvPr/>
        </p:nvSpPr>
        <p:spPr>
          <a:xfrm>
            <a:off x="581111" y="227789"/>
            <a:ext cx="10972800" cy="1143000"/>
          </a:xfrm>
          <a:prstGeom prst="rect">
            <a:avLst/>
          </a:prstGeom>
        </p:spPr>
        <p:txBody>
          <a:bodyPr vert="horz" anchor="t">
            <a:noAutofit/>
          </a:bodyPr>
          <a:lstStyle>
            <a:lvl1pPr algn="l" rtl="0" eaLnBrk="1" latinLnBrk="0" hangingPunct="1">
              <a:spcBef>
                <a:spcPct val="0"/>
              </a:spcBef>
              <a:buNone/>
              <a:defRPr kumimoji="0" sz="3000" kern="1200" spc="-75" baseline="0">
                <a:solidFill>
                  <a:schemeClr val="tx2">
                    <a:satMod val="200000"/>
                  </a:schemeClr>
                </a:solidFill>
                <a:latin typeface="+mj-lt"/>
                <a:ea typeface="+mj-ea"/>
                <a:cs typeface="+mj-cs"/>
              </a:defRPr>
            </a:lvl1pPr>
            <a:extLst/>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100" normalizeH="0" baseline="0" noProof="0" dirty="0">
                <a:ln>
                  <a:noFill/>
                </a:ln>
                <a:solidFill>
                  <a:prstClr val="white"/>
                </a:solidFill>
                <a:effectLst/>
                <a:uLnTx/>
                <a:uFillTx/>
                <a:latin typeface="Arial Narrow" panose="020B0606020202030204" pitchFamily="34" charset="0"/>
                <a:ea typeface="+mj-ea"/>
                <a:cs typeface="+mj-cs"/>
              </a:rPr>
              <a:t>Placement Centroid Vertebral Body</a:t>
            </a:r>
          </a:p>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100" normalizeH="0" baseline="0" noProof="0" dirty="0">
                <a:ln>
                  <a:noFill/>
                </a:ln>
                <a:solidFill>
                  <a:prstClr val="white"/>
                </a:solidFill>
                <a:effectLst/>
                <a:uLnTx/>
                <a:uFillTx/>
                <a:latin typeface="Arial Narrow" panose="020B0606020202030204" pitchFamily="34" charset="0"/>
                <a:ea typeface="+mj-ea"/>
                <a:cs typeface="+mj-cs"/>
              </a:rPr>
              <a:t>XR Mark-Up</a:t>
            </a:r>
          </a:p>
        </p:txBody>
      </p:sp>
      <p:cxnSp>
        <p:nvCxnSpPr>
          <p:cNvPr id="12" name="Straight Connector 11">
            <a:extLst>
              <a:ext uri="{FF2B5EF4-FFF2-40B4-BE49-F238E27FC236}">
                <a16:creationId xmlns:a16="http://schemas.microsoft.com/office/drawing/2014/main" id="{BE0E0B41-7D7C-3B96-30ED-C9DA88C09ED2}"/>
              </a:ext>
            </a:extLst>
          </p:cNvPr>
          <p:cNvCxnSpPr/>
          <p:nvPr/>
        </p:nvCxnSpPr>
        <p:spPr>
          <a:xfrm>
            <a:off x="4785645" y="2085174"/>
            <a:ext cx="0" cy="3384135"/>
          </a:xfrm>
          <a:prstGeom prst="line">
            <a:avLst/>
          </a:prstGeom>
          <a:ln w="57150"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64AE09E-D588-CAD2-5E86-7150C092BD1B}"/>
              </a:ext>
            </a:extLst>
          </p:cNvPr>
          <p:cNvCxnSpPr>
            <a:cxnSpLocks/>
          </p:cNvCxnSpPr>
          <p:nvPr/>
        </p:nvCxnSpPr>
        <p:spPr>
          <a:xfrm flipH="1" flipV="1">
            <a:off x="6880319" y="2552346"/>
            <a:ext cx="1562931" cy="385508"/>
          </a:xfrm>
          <a:prstGeom prst="line">
            <a:avLst/>
          </a:prstGeom>
          <a:ln w="5715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3AB4A9CC-D482-EB53-2CB8-618AC554E3CF}"/>
              </a:ext>
            </a:extLst>
          </p:cNvPr>
          <p:cNvCxnSpPr>
            <a:cxnSpLocks/>
          </p:cNvCxnSpPr>
          <p:nvPr/>
        </p:nvCxnSpPr>
        <p:spPr>
          <a:xfrm>
            <a:off x="8636950" y="2996725"/>
            <a:ext cx="1709159" cy="205099"/>
          </a:xfrm>
          <a:prstGeom prst="straightConnector1">
            <a:avLst/>
          </a:prstGeom>
          <a:ln w="57150" cap="rnd">
            <a:solidFill>
              <a:schemeClr val="accent2"/>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64EFB326-7FA0-2F99-7F2C-53E005AC35F7}"/>
              </a:ext>
            </a:extLst>
          </p:cNvPr>
          <p:cNvCxnSpPr>
            <a:cxnSpLocks/>
          </p:cNvCxnSpPr>
          <p:nvPr/>
        </p:nvCxnSpPr>
        <p:spPr>
          <a:xfrm>
            <a:off x="1629401" y="2734655"/>
            <a:ext cx="3133459" cy="262071"/>
          </a:xfrm>
          <a:prstGeom prst="line">
            <a:avLst/>
          </a:prstGeom>
          <a:ln w="57150" cap="rnd">
            <a:solidFill>
              <a:srgbClr val="00B0F0"/>
            </a:solidFill>
            <a:prstDash val="sysDot"/>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3FF91709-8A56-28AF-823F-4AFE90282653}"/>
              </a:ext>
            </a:extLst>
          </p:cNvPr>
          <p:cNvSpPr txBox="1"/>
          <p:nvPr/>
        </p:nvSpPr>
        <p:spPr>
          <a:xfrm>
            <a:off x="2415172" y="6246945"/>
            <a:ext cx="7081362" cy="461665"/>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a:ln>
                  <a:noFill/>
                </a:ln>
                <a:solidFill>
                  <a:srgbClr val="FFFF00"/>
                </a:solidFill>
                <a:effectLst/>
                <a:uLnTx/>
                <a:uFillTx/>
                <a:latin typeface="Arial Narrow" panose="020B0606020202030204" pitchFamily="34" charset="0"/>
                <a:ea typeface="+mn-ea"/>
                <a:cs typeface="+mn-cs"/>
              </a:rPr>
              <a:t>Question:</a:t>
            </a:r>
            <a:r>
              <a:rPr kumimoji="0" lang="en-US" sz="24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 Does Myelographic Dye Effect CT HU Values??</a:t>
            </a:r>
          </a:p>
        </p:txBody>
      </p:sp>
      <p:sp>
        <p:nvSpPr>
          <p:cNvPr id="26" name="Rectangle 25">
            <a:extLst>
              <a:ext uri="{FF2B5EF4-FFF2-40B4-BE49-F238E27FC236}">
                <a16:creationId xmlns:a16="http://schemas.microsoft.com/office/drawing/2014/main" id="{CD49DD99-9D68-FB20-4EEC-15049CF15B59}"/>
              </a:ext>
            </a:extLst>
          </p:cNvPr>
          <p:cNvSpPr/>
          <p:nvPr/>
        </p:nvSpPr>
        <p:spPr>
          <a:xfrm>
            <a:off x="-6380" y="-3735"/>
            <a:ext cx="12174479" cy="6844984"/>
          </a:xfrm>
          <a:prstGeom prst="rect">
            <a:avLst/>
          </a:prstGeom>
          <a:noFill/>
          <a:ln w="7620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a:ea typeface="+mn-ea"/>
              <a:cs typeface="+mn-cs"/>
            </a:endParaRPr>
          </a:p>
        </p:txBody>
      </p:sp>
    </p:spTree>
    <p:extLst>
      <p:ext uri="{BB962C8B-B14F-4D97-AF65-F5344CB8AC3E}">
        <p14:creationId xmlns:p14="http://schemas.microsoft.com/office/powerpoint/2010/main" val="3691187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ipe(left)">
                                      <p:cBhvr>
                                        <p:cTn id="11" dur="500"/>
                                        <p:tgtEl>
                                          <p:spTgt spid="18"/>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up)">
                                      <p:cBhvr>
                                        <p:cTn id="15" dur="500"/>
                                        <p:tgtEl>
                                          <p:spTgt spid="12"/>
                                        </p:tgtEl>
                                      </p:cBhvr>
                                    </p:animEffect>
                                  </p:childTnLst>
                                </p:cTn>
                              </p:par>
                            </p:childTnLst>
                          </p:cTn>
                        </p:par>
                        <p:par>
                          <p:cTn id="16" fill="hold">
                            <p:stCondLst>
                              <p:cond delay="1500"/>
                            </p:stCondLst>
                            <p:childTnLst>
                              <p:par>
                                <p:cTn id="17" presetID="22" presetClass="entr" presetSubtype="2" fill="hold" nodeType="after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wipe(right)">
                                      <p:cBhvr>
                                        <p:cTn id="19" dur="500"/>
                                        <p:tgtEl>
                                          <p:spTgt spid="22"/>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 calcmode="lin" valueType="num">
                                      <p:cBhvr>
                                        <p:cTn id="24" dur="500" fill="hold"/>
                                        <p:tgtEl>
                                          <p:spTgt spid="25"/>
                                        </p:tgtEl>
                                        <p:attrNameLst>
                                          <p:attrName>ppt_w</p:attrName>
                                        </p:attrNameLst>
                                      </p:cBhvr>
                                      <p:tavLst>
                                        <p:tav tm="0">
                                          <p:val>
                                            <p:fltVal val="0"/>
                                          </p:val>
                                        </p:tav>
                                        <p:tav tm="100000">
                                          <p:val>
                                            <p:strVal val="#ppt_w"/>
                                          </p:val>
                                        </p:tav>
                                      </p:tavLst>
                                    </p:anim>
                                    <p:anim calcmode="lin" valueType="num">
                                      <p:cBhvr>
                                        <p:cTn id="25" dur="500" fill="hold"/>
                                        <p:tgtEl>
                                          <p:spTgt spid="25"/>
                                        </p:tgtEl>
                                        <p:attrNameLst>
                                          <p:attrName>ppt_h</p:attrName>
                                        </p:attrNameLst>
                                      </p:cBhvr>
                                      <p:tavLst>
                                        <p:tav tm="0">
                                          <p:val>
                                            <p:fltVal val="0"/>
                                          </p:val>
                                        </p:tav>
                                        <p:tav tm="100000">
                                          <p:val>
                                            <p:strVal val="#ppt_h"/>
                                          </p:val>
                                        </p:tav>
                                      </p:tavLst>
                                    </p:anim>
                                    <p:animEffect transition="in" filter="fade">
                                      <p:cBhvr>
                                        <p:cTn id="2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77CE2297-CF9E-D4A5-3A30-9659EEF53842}"/>
              </a:ext>
            </a:extLst>
          </p:cNvPr>
          <p:cNvGrpSpPr/>
          <p:nvPr/>
        </p:nvGrpSpPr>
        <p:grpSpPr>
          <a:xfrm>
            <a:off x="1959096" y="240767"/>
            <a:ext cx="5402963" cy="1828800"/>
            <a:chOff x="2540475" y="-258794"/>
            <a:chExt cx="4052222" cy="1371600"/>
          </a:xfrm>
        </p:grpSpPr>
        <p:pic>
          <p:nvPicPr>
            <p:cNvPr id="3" name="Picture 2">
              <a:extLst>
                <a:ext uri="{FF2B5EF4-FFF2-40B4-BE49-F238E27FC236}">
                  <a16:creationId xmlns:a16="http://schemas.microsoft.com/office/drawing/2014/main" id="{41A32247-8F72-5339-3EF5-8D3297D26376}"/>
                </a:ext>
              </a:extLst>
            </p:cNvPr>
            <p:cNvPicPr>
              <a:picLocks noChangeAspect="1"/>
            </p:cNvPicPr>
            <p:nvPr/>
          </p:nvPicPr>
          <p:blipFill>
            <a:blip r:embed="rId2" cstate="hqprint">
              <a:extLst>
                <a:ext uri="{28A0092B-C50C-407E-A947-70E740481C1C}">
                  <a14:useLocalDpi xmlns:a14="http://schemas.microsoft.com/office/drawing/2010/main"/>
                </a:ext>
              </a:extLst>
            </a:blip>
            <a:srcRect/>
            <a:stretch/>
          </p:blipFill>
          <p:spPr>
            <a:xfrm>
              <a:off x="2540475" y="-258794"/>
              <a:ext cx="4052222" cy="1371600"/>
            </a:xfrm>
            <a:prstGeom prst="rect">
              <a:avLst/>
            </a:prstGeom>
            <a:ln w="38100">
              <a:solidFill>
                <a:schemeClr val="accent2"/>
              </a:solidFill>
            </a:ln>
          </p:spPr>
        </p:pic>
        <p:sp>
          <p:nvSpPr>
            <p:cNvPr id="6" name="TextBox 5">
              <a:extLst>
                <a:ext uri="{FF2B5EF4-FFF2-40B4-BE49-F238E27FC236}">
                  <a16:creationId xmlns:a16="http://schemas.microsoft.com/office/drawing/2014/main" id="{59CFF135-DCB6-5776-1BBA-0C48A3D95F86}"/>
                </a:ext>
              </a:extLst>
            </p:cNvPr>
            <p:cNvSpPr txBox="1"/>
            <p:nvPr/>
          </p:nvSpPr>
          <p:spPr>
            <a:xfrm>
              <a:off x="2665560" y="819514"/>
              <a:ext cx="3927137" cy="253916"/>
            </a:xfrm>
            <a:prstGeom prst="rect">
              <a:avLst/>
            </a:prstGeom>
            <a:solidFill>
              <a:schemeClr val="tx1"/>
            </a:solid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J Neurosurg Spine 40: 513-518, 2024                          </a:t>
              </a:r>
            </a:p>
          </p:txBody>
        </p:sp>
      </p:grpSp>
      <p:pic>
        <p:nvPicPr>
          <p:cNvPr id="11" name="Picture 10">
            <a:extLst>
              <a:ext uri="{FF2B5EF4-FFF2-40B4-BE49-F238E27FC236}">
                <a16:creationId xmlns:a16="http://schemas.microsoft.com/office/drawing/2014/main" id="{281EC328-2EE3-1FE8-E246-4C5EAB275C63}"/>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7554139" y="4051234"/>
            <a:ext cx="4370717" cy="2518913"/>
          </a:xfrm>
          <a:prstGeom prst="rect">
            <a:avLst/>
          </a:prstGeom>
          <a:ln w="57150">
            <a:solidFill>
              <a:schemeClr val="bg1"/>
            </a:solidFill>
          </a:ln>
        </p:spPr>
      </p:pic>
      <p:pic>
        <p:nvPicPr>
          <p:cNvPr id="13" name="Picture 12">
            <a:extLst>
              <a:ext uri="{FF2B5EF4-FFF2-40B4-BE49-F238E27FC236}">
                <a16:creationId xmlns:a16="http://schemas.microsoft.com/office/drawing/2014/main" id="{E24C6254-2ABE-6C11-29FC-7B778D90B097}"/>
              </a:ext>
            </a:extLst>
          </p:cNvPr>
          <p:cNvPicPr>
            <a:picLocks noChangeAspect="1"/>
          </p:cNvPicPr>
          <p:nvPr/>
        </p:nvPicPr>
        <p:blipFill>
          <a:blip r:embed="rId4"/>
          <a:srcRect l="16877" r="18328"/>
          <a:stretch/>
        </p:blipFill>
        <p:spPr>
          <a:xfrm>
            <a:off x="9730605" y="288441"/>
            <a:ext cx="1795444" cy="2560320"/>
          </a:xfrm>
          <a:prstGeom prst="rect">
            <a:avLst/>
          </a:prstGeom>
          <a:ln w="38100">
            <a:solidFill>
              <a:schemeClr val="tx1"/>
            </a:solidFill>
          </a:ln>
        </p:spPr>
      </p:pic>
      <p:sp>
        <p:nvSpPr>
          <p:cNvPr id="14" name="TextBox 13">
            <a:extLst>
              <a:ext uri="{FF2B5EF4-FFF2-40B4-BE49-F238E27FC236}">
                <a16:creationId xmlns:a16="http://schemas.microsoft.com/office/drawing/2014/main" id="{99B8C854-DD04-F78D-739F-82E98692DD7B}"/>
              </a:ext>
            </a:extLst>
          </p:cNvPr>
          <p:cNvSpPr txBox="1"/>
          <p:nvPr/>
        </p:nvSpPr>
        <p:spPr>
          <a:xfrm>
            <a:off x="321489" y="5626840"/>
            <a:ext cx="6593403" cy="913199"/>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5400000" scaled="1"/>
            <a:tileRect/>
          </a:gradFill>
          <a:ln w="38100">
            <a:solidFill>
              <a:schemeClr val="tx1"/>
            </a:solidFill>
          </a:ln>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Myelography Dye </a:t>
            </a:r>
            <a:r>
              <a:rPr kumimoji="0" lang="en-US" sz="2667" b="1" i="0" u="none" strike="noStrike" kern="1200" cap="none" spc="0" normalizeH="0" baseline="0" noProof="0" dirty="0">
                <a:ln>
                  <a:noFill/>
                </a:ln>
                <a:solidFill>
                  <a:srgbClr val="FFFF00"/>
                </a:solidFill>
                <a:effectLst/>
                <a:uLnTx/>
                <a:uFillTx/>
                <a:latin typeface="Arial Narrow" panose="020B0606020202030204" pitchFamily="34" charset="0"/>
                <a:ea typeface="+mn-ea"/>
                <a:cs typeface="+mn-cs"/>
              </a:rPr>
              <a:t>DID NOT </a:t>
            </a:r>
            <a:r>
              <a:rPr kumimoji="0" lang="en-US" sz="2667"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Significant Effect HU</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 Measurements on CT in This Study</a:t>
            </a:r>
          </a:p>
        </p:txBody>
      </p:sp>
      <p:sp>
        <p:nvSpPr>
          <p:cNvPr id="15" name="TextBox 14">
            <a:extLst>
              <a:ext uri="{FF2B5EF4-FFF2-40B4-BE49-F238E27FC236}">
                <a16:creationId xmlns:a16="http://schemas.microsoft.com/office/drawing/2014/main" id="{3D3BC19C-E69D-D18B-5167-5FA0444CF3B4}"/>
              </a:ext>
            </a:extLst>
          </p:cNvPr>
          <p:cNvSpPr txBox="1"/>
          <p:nvPr/>
        </p:nvSpPr>
        <p:spPr>
          <a:xfrm>
            <a:off x="311534" y="3090172"/>
            <a:ext cx="5777479" cy="2431435"/>
          </a:xfrm>
          <a:prstGeom prst="rect">
            <a:avLst/>
          </a:prstGeom>
          <a:noFill/>
        </p:spPr>
        <p:txBody>
          <a:bodyPr wrap="none" rtlCol="0">
            <a:spAutoFit/>
          </a:bodyPr>
          <a:lstStyle/>
          <a:p>
            <a:pPr marL="380990" marR="0" lvl="0" indent="-380990" algn="l" defTabSz="609585" rtl="0" eaLnBrk="1" fontAlgn="auto" latinLnBrk="0" hangingPunct="1">
              <a:lnSpc>
                <a:spcPct val="100000"/>
              </a:lnSpc>
              <a:spcBef>
                <a:spcPts val="0"/>
              </a:spcBef>
              <a:spcAft>
                <a:spcPts val="0"/>
              </a:spcAft>
              <a:buClr>
                <a:srgbClr val="EA157A"/>
              </a:buClr>
              <a:buSzTx/>
              <a:buFont typeface="Wingdings" panose="05000000000000000000" pitchFamily="2" charset="2"/>
              <a:buChar char="Ø"/>
              <a:tabLst/>
              <a:defRPr/>
            </a:pPr>
            <a:r>
              <a:rPr kumimoji="0" lang="en-US" sz="3200" b="1" i="0" u="sng" strike="noStrike" kern="1200" cap="none" spc="0" normalizeH="0" baseline="0" noProof="0" dirty="0">
                <a:ln>
                  <a:noFill/>
                </a:ln>
                <a:solidFill>
                  <a:srgbClr val="FFFF00"/>
                </a:solidFill>
                <a:effectLst/>
                <a:uLnTx/>
                <a:uFillTx/>
                <a:latin typeface="Arial Narrow" panose="020B0606020202030204" pitchFamily="34" charset="0"/>
                <a:ea typeface="+mn-ea"/>
                <a:cs typeface="+mn-cs"/>
              </a:rPr>
              <a:t>Methods:</a:t>
            </a:r>
          </a:p>
          <a:p>
            <a:pPr marL="990575" marR="0" lvl="1" indent="-380990" algn="l" defTabSz="609585" rtl="0" eaLnBrk="1" fontAlgn="auto" latinLnBrk="0" hangingPunct="1">
              <a:lnSpc>
                <a:spcPct val="100000"/>
              </a:lnSpc>
              <a:spcBef>
                <a:spcPts val="0"/>
              </a:spcBef>
              <a:spcAft>
                <a:spcPts val="0"/>
              </a:spcAft>
              <a:buClr>
                <a:srgbClr val="FFFF00"/>
              </a:buClr>
              <a:buSzTx/>
              <a:buFont typeface="Wingdings" panose="05000000000000000000" pitchFamily="2" charset="2"/>
              <a:buChar char="§"/>
              <a:tabLst/>
              <a:defRPr/>
            </a:pPr>
            <a:r>
              <a:rPr kumimoji="0" lang="en-US" sz="24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29 Patients</a:t>
            </a:r>
          </a:p>
          <a:p>
            <a:pPr marL="990575" marR="0" lvl="1" indent="-380990" algn="l" defTabSz="609585" rtl="0" eaLnBrk="1" fontAlgn="auto" latinLnBrk="0" hangingPunct="1">
              <a:lnSpc>
                <a:spcPct val="100000"/>
              </a:lnSpc>
              <a:spcBef>
                <a:spcPts val="0"/>
              </a:spcBef>
              <a:spcAft>
                <a:spcPts val="0"/>
              </a:spcAft>
              <a:buClr>
                <a:srgbClr val="FFFF00"/>
              </a:buClr>
              <a:buSzTx/>
              <a:buFont typeface="Wingdings" panose="05000000000000000000" pitchFamily="2" charset="2"/>
              <a:buChar char="§"/>
              <a:tabLst/>
              <a:defRPr/>
            </a:pPr>
            <a:r>
              <a:rPr kumimoji="0" lang="en-US" sz="24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Had Both Lumbar CTs &amp; Myelo/CTs</a:t>
            </a:r>
          </a:p>
          <a:p>
            <a:pPr marL="990575" marR="0" lvl="1" indent="-380990" algn="l" defTabSz="609585" rtl="0" eaLnBrk="1" fontAlgn="auto" latinLnBrk="0" hangingPunct="1">
              <a:lnSpc>
                <a:spcPct val="100000"/>
              </a:lnSpc>
              <a:spcBef>
                <a:spcPts val="0"/>
              </a:spcBef>
              <a:spcAft>
                <a:spcPts val="0"/>
              </a:spcAft>
              <a:buClr>
                <a:srgbClr val="FFFF00"/>
              </a:buClr>
              <a:buSzTx/>
              <a:buFont typeface="Wingdings" panose="05000000000000000000" pitchFamily="2" charset="2"/>
              <a:buChar char="§"/>
              <a:tabLst/>
              <a:defRPr/>
            </a:pPr>
            <a:r>
              <a:rPr kumimoji="0" lang="en-US" sz="24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6 Months Apart</a:t>
            </a:r>
          </a:p>
          <a:p>
            <a:pPr marL="990575" marR="0" lvl="1" indent="-380990" algn="l" defTabSz="609585" rtl="0" eaLnBrk="1" fontAlgn="auto" latinLnBrk="0" hangingPunct="1">
              <a:lnSpc>
                <a:spcPct val="100000"/>
              </a:lnSpc>
              <a:spcBef>
                <a:spcPts val="0"/>
              </a:spcBef>
              <a:spcAft>
                <a:spcPts val="0"/>
              </a:spcAft>
              <a:buClr>
                <a:srgbClr val="FFFF00"/>
              </a:buClr>
              <a:buSzTx/>
              <a:buFont typeface="Wingdings" panose="05000000000000000000" pitchFamily="2" charset="2"/>
              <a:buChar char="§"/>
              <a:tabLst/>
              <a:defRPr/>
            </a:pPr>
            <a:r>
              <a:rPr kumimoji="0" lang="en-US" sz="24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Measured on Both With Axial Centroid</a:t>
            </a:r>
          </a:p>
          <a:p>
            <a:pPr marL="990575" marR="0" lvl="1" indent="-380990" algn="l" defTabSz="609585" rtl="0" eaLnBrk="1" fontAlgn="auto" latinLnBrk="0" hangingPunct="1">
              <a:lnSpc>
                <a:spcPct val="100000"/>
              </a:lnSpc>
              <a:spcBef>
                <a:spcPts val="0"/>
              </a:spcBef>
              <a:spcAft>
                <a:spcPts val="0"/>
              </a:spcAft>
              <a:buClr>
                <a:srgbClr val="FFFF00"/>
              </a:buClr>
              <a:buSzTx/>
              <a:buFont typeface="Wingdings" panose="05000000000000000000" pitchFamily="2" charset="2"/>
              <a:buChar char="§"/>
              <a:tabLst/>
              <a:defRPr/>
            </a:pPr>
            <a:r>
              <a:rPr kumimoji="0" lang="en-US" sz="24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HUs Were Measured and Compared</a:t>
            </a:r>
          </a:p>
        </p:txBody>
      </p:sp>
      <p:sp>
        <p:nvSpPr>
          <p:cNvPr id="16" name="TextBox 15">
            <a:extLst>
              <a:ext uri="{FF2B5EF4-FFF2-40B4-BE49-F238E27FC236}">
                <a16:creationId xmlns:a16="http://schemas.microsoft.com/office/drawing/2014/main" id="{FB7E33C1-B5D0-C374-BC1E-E27453BFAEF9}"/>
              </a:ext>
            </a:extLst>
          </p:cNvPr>
          <p:cNvSpPr txBox="1"/>
          <p:nvPr/>
        </p:nvSpPr>
        <p:spPr>
          <a:xfrm>
            <a:off x="34831" y="2182957"/>
            <a:ext cx="9440087" cy="830997"/>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00"/>
                </a:solidFill>
                <a:effectLst/>
                <a:uLnTx/>
                <a:uFillTx/>
                <a:latin typeface="Arial Narrow" panose="020B0606020202030204" pitchFamily="34" charset="0"/>
                <a:ea typeface="+mn-ea"/>
                <a:cs typeface="+mn-cs"/>
              </a:rPr>
              <a:t>. The Purpose of the Current Study Was to Determine if the Presence of Myelography Dye Affects HU Measurements of Bone Density in CT Studies.</a:t>
            </a:r>
            <a:endParaRPr kumimoji="0" lang="en-US" sz="2400" b="1" i="0" u="none" strike="noStrike" kern="1200" cap="none" spc="0" normalizeH="0" baseline="0" noProof="0" dirty="0">
              <a:ln>
                <a:noFill/>
              </a:ln>
              <a:solidFill>
                <a:srgbClr val="FFFF00"/>
              </a:solidFill>
              <a:effectLst/>
              <a:uLnTx/>
              <a:uFillTx/>
              <a:latin typeface="Corbel"/>
              <a:ea typeface="+mn-ea"/>
              <a:cs typeface="+mn-cs"/>
            </a:endParaRPr>
          </a:p>
        </p:txBody>
      </p:sp>
      <p:sp>
        <p:nvSpPr>
          <p:cNvPr id="18" name="TextBox 17">
            <a:extLst>
              <a:ext uri="{FF2B5EF4-FFF2-40B4-BE49-F238E27FC236}">
                <a16:creationId xmlns:a16="http://schemas.microsoft.com/office/drawing/2014/main" id="{896F4653-AE06-B895-1935-E322A118BD15}"/>
              </a:ext>
            </a:extLst>
          </p:cNvPr>
          <p:cNvSpPr txBox="1"/>
          <p:nvPr/>
        </p:nvSpPr>
        <p:spPr>
          <a:xfrm>
            <a:off x="9335588" y="2885293"/>
            <a:ext cx="2606776" cy="738664"/>
          </a:xfrm>
          <a:prstGeom prst="rect">
            <a:avLst/>
          </a:prstGeom>
          <a:noFill/>
        </p:spPr>
        <p:txBody>
          <a:bodyPr wrap="square">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Narrow"/>
                <a:ea typeface="+mn-ea"/>
                <a:cs typeface="+mn-cs"/>
              </a:rPr>
              <a:t>HU measurement using </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Narrow"/>
                <a:ea typeface="+mn-ea"/>
                <a:cs typeface="+mn-cs"/>
              </a:rPr>
              <a:t>the elliptical ROI tool on </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Narrow"/>
                <a:ea typeface="+mn-ea"/>
                <a:cs typeface="+mn-cs"/>
              </a:rPr>
              <a:t>the imaging software.</a:t>
            </a:r>
            <a:endParaRPr kumimoji="0" lang="en-US" sz="1400" b="1" i="0" u="none" strike="noStrike" kern="1200" cap="none" spc="0" normalizeH="0" baseline="0" noProof="0" dirty="0">
              <a:ln>
                <a:noFill/>
              </a:ln>
              <a:solidFill>
                <a:prstClr val="white"/>
              </a:solidFill>
              <a:effectLst/>
              <a:uLnTx/>
              <a:uFillTx/>
              <a:latin typeface="Corbel"/>
              <a:ea typeface="+mn-ea"/>
              <a:cs typeface="+mn-cs"/>
            </a:endParaRPr>
          </a:p>
        </p:txBody>
      </p:sp>
      <p:sp>
        <p:nvSpPr>
          <p:cNvPr id="19" name="TextBox 18">
            <a:extLst>
              <a:ext uri="{FF2B5EF4-FFF2-40B4-BE49-F238E27FC236}">
                <a16:creationId xmlns:a16="http://schemas.microsoft.com/office/drawing/2014/main" id="{0B68F961-3233-709E-2760-DC557C08E343}"/>
              </a:ext>
            </a:extLst>
          </p:cNvPr>
          <p:cNvSpPr txBox="1"/>
          <p:nvPr/>
        </p:nvSpPr>
        <p:spPr>
          <a:xfrm>
            <a:off x="4666527" y="3151769"/>
            <a:ext cx="1813317" cy="461665"/>
          </a:xfrm>
          <a:prstGeom prst="rect">
            <a:avLst/>
          </a:prstGeom>
          <a:solidFill>
            <a:schemeClr val="tx1"/>
          </a:solidFill>
          <a:ln w="38100">
            <a:solidFill>
              <a:schemeClr val="accent2"/>
            </a:solidFill>
          </a:ln>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EA157A"/>
                </a:solidFill>
                <a:effectLst/>
                <a:uLnTx/>
                <a:uFillTx/>
                <a:latin typeface="Arial Narrow" panose="020B0606020202030204" pitchFamily="34" charset="0"/>
                <a:ea typeface="+mn-ea"/>
                <a:cs typeface="+mn-cs"/>
              </a:rPr>
              <a:t>Controversial</a:t>
            </a:r>
          </a:p>
        </p:txBody>
      </p:sp>
    </p:spTree>
    <p:extLst>
      <p:ext uri="{BB962C8B-B14F-4D97-AF65-F5344CB8AC3E}">
        <p14:creationId xmlns:p14="http://schemas.microsoft.com/office/powerpoint/2010/main" val="1226948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BF2A07-95BF-B26C-6421-09D7634E3DB2}"/>
              </a:ext>
            </a:extLst>
          </p:cNvPr>
          <p:cNvSpPr>
            <a:spLocks noGrp="1"/>
          </p:cNvSpPr>
          <p:nvPr>
            <p:ph type="title" idx="4294967295"/>
          </p:nvPr>
        </p:nvSpPr>
        <p:spPr>
          <a:xfrm>
            <a:off x="603800" y="31327"/>
            <a:ext cx="10972800" cy="1143000"/>
          </a:xfrm>
        </p:spPr>
        <p:txBody>
          <a:bodyPr>
            <a:normAutofit/>
          </a:bodyPr>
          <a:lstStyle/>
          <a:p>
            <a:pPr algn="ctr"/>
            <a:r>
              <a:rPr lang="en-US" sz="3733" b="1" dirty="0">
                <a:solidFill>
                  <a:schemeClr val="tx1"/>
                </a:solidFill>
                <a:latin typeface="Arial Narrow" panose="020B0606020202030204" pitchFamily="34" charset="0"/>
              </a:rPr>
              <a:t>Region of Interest: </a:t>
            </a:r>
            <a:r>
              <a:rPr lang="en-US" sz="3733" b="1" dirty="0">
                <a:solidFill>
                  <a:srgbClr val="FFFF00"/>
                </a:solidFill>
                <a:latin typeface="Arial Narrow" panose="020B0606020202030204" pitchFamily="34" charset="0"/>
              </a:rPr>
              <a:t>HUs Different on Sagittal vs Axial Images</a:t>
            </a:r>
          </a:p>
        </p:txBody>
      </p:sp>
      <p:sp>
        <p:nvSpPr>
          <p:cNvPr id="3" name="Content Placeholder 2">
            <a:extLst>
              <a:ext uri="{FF2B5EF4-FFF2-40B4-BE49-F238E27FC236}">
                <a16:creationId xmlns:a16="http://schemas.microsoft.com/office/drawing/2014/main" id="{674B294B-BD1B-E0E5-746A-01B1BE52138F}"/>
              </a:ext>
            </a:extLst>
          </p:cNvPr>
          <p:cNvSpPr>
            <a:spLocks noGrp="1"/>
          </p:cNvSpPr>
          <p:nvPr>
            <p:ph idx="4294967295"/>
          </p:nvPr>
        </p:nvSpPr>
        <p:spPr>
          <a:xfrm>
            <a:off x="197395" y="1767110"/>
            <a:ext cx="4551680" cy="4525433"/>
          </a:xfrm>
        </p:spPr>
        <p:txBody>
          <a:bodyPr>
            <a:normAutofit/>
          </a:bodyPr>
          <a:lstStyle/>
          <a:p>
            <a:pPr>
              <a:buClr>
                <a:schemeClr val="accent2"/>
              </a:buClr>
              <a:buFont typeface="Wingdings" panose="05000000000000000000" pitchFamily="2" charset="2"/>
              <a:buChar char="Ø"/>
            </a:pPr>
            <a:r>
              <a:rPr lang="en-US" sz="3733" b="1" dirty="0">
                <a:latin typeface="Arial Narrow" panose="020B0606020202030204" pitchFamily="34" charset="0"/>
              </a:rPr>
              <a:t>Circular 200 mm</a:t>
            </a:r>
            <a:r>
              <a:rPr lang="en-US" sz="3733" b="1" baseline="30000" dirty="0">
                <a:latin typeface="Arial Narrow" panose="020B0606020202030204" pitchFamily="34" charset="0"/>
              </a:rPr>
              <a:t>2</a:t>
            </a:r>
          </a:p>
          <a:p>
            <a:pPr>
              <a:buClr>
                <a:schemeClr val="accent2"/>
              </a:buClr>
              <a:buFont typeface="Wingdings" panose="05000000000000000000" pitchFamily="2" charset="2"/>
              <a:buChar char="Ø"/>
            </a:pPr>
            <a:r>
              <a:rPr lang="en-US" sz="3733" b="1" dirty="0">
                <a:latin typeface="Arial Narrow" panose="020B0606020202030204" pitchFamily="34" charset="0"/>
              </a:rPr>
              <a:t>Centroid</a:t>
            </a:r>
          </a:p>
          <a:p>
            <a:pPr lvl="1">
              <a:buClr>
                <a:srgbClr val="FFFF00"/>
              </a:buClr>
              <a:buFont typeface="Wingdings" panose="05000000000000000000" pitchFamily="2" charset="2"/>
              <a:buChar char="§"/>
            </a:pPr>
            <a:r>
              <a:rPr lang="en-US" sz="3200" b="1" dirty="0">
                <a:latin typeface="Arial Narrow" panose="020B0606020202030204" pitchFamily="34" charset="0"/>
              </a:rPr>
              <a:t>Axial (Higher)</a:t>
            </a:r>
          </a:p>
          <a:p>
            <a:pPr lvl="1">
              <a:buClr>
                <a:srgbClr val="FFFF00"/>
              </a:buClr>
              <a:buFont typeface="Wingdings" panose="05000000000000000000" pitchFamily="2" charset="2"/>
              <a:buChar char="§"/>
            </a:pPr>
            <a:r>
              <a:rPr lang="en-US" sz="3200" b="1" dirty="0">
                <a:latin typeface="Arial Narrow" panose="020B0606020202030204" pitchFamily="34" charset="0"/>
              </a:rPr>
              <a:t>Sagittal (Lower)</a:t>
            </a:r>
          </a:p>
        </p:txBody>
      </p:sp>
      <p:pic>
        <p:nvPicPr>
          <p:cNvPr id="4" name="Picture 3">
            <a:extLst>
              <a:ext uri="{FF2B5EF4-FFF2-40B4-BE49-F238E27FC236}">
                <a16:creationId xmlns:a16="http://schemas.microsoft.com/office/drawing/2014/main" id="{A3822740-B3CF-1FFB-D961-01274BC35CA4}"/>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4166407" y="1144920"/>
            <a:ext cx="3781624" cy="3901440"/>
          </a:xfrm>
          <a:prstGeom prst="rect">
            <a:avLst/>
          </a:prstGeom>
          <a:ln w="38100">
            <a:solidFill>
              <a:schemeClr val="tx1"/>
            </a:solidFill>
          </a:ln>
        </p:spPr>
      </p:pic>
      <p:pic>
        <p:nvPicPr>
          <p:cNvPr id="5" name="Picture 4">
            <a:extLst>
              <a:ext uri="{FF2B5EF4-FFF2-40B4-BE49-F238E27FC236}">
                <a16:creationId xmlns:a16="http://schemas.microsoft.com/office/drawing/2014/main" id="{FCFEF92A-554D-F083-3D5A-FFC0A8F3DE63}"/>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8175468" y="1121825"/>
            <a:ext cx="3734853" cy="3901440"/>
          </a:xfrm>
          <a:prstGeom prst="rect">
            <a:avLst/>
          </a:prstGeom>
          <a:ln w="38100">
            <a:solidFill>
              <a:schemeClr val="tx1"/>
            </a:solidFill>
          </a:ln>
        </p:spPr>
      </p:pic>
      <p:sp>
        <p:nvSpPr>
          <p:cNvPr id="9" name="TextBox 8">
            <a:extLst>
              <a:ext uri="{FF2B5EF4-FFF2-40B4-BE49-F238E27FC236}">
                <a16:creationId xmlns:a16="http://schemas.microsoft.com/office/drawing/2014/main" id="{38666DA1-DF6B-48DD-7123-E4A8A482F8D8}"/>
              </a:ext>
            </a:extLst>
          </p:cNvPr>
          <p:cNvSpPr txBox="1"/>
          <p:nvPr/>
        </p:nvSpPr>
        <p:spPr>
          <a:xfrm>
            <a:off x="9632807" y="1796449"/>
            <a:ext cx="747320" cy="584775"/>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142</a:t>
            </a:r>
          </a:p>
        </p:txBody>
      </p:sp>
      <p:sp>
        <p:nvSpPr>
          <p:cNvPr id="10" name="TextBox 9">
            <a:extLst>
              <a:ext uri="{FF2B5EF4-FFF2-40B4-BE49-F238E27FC236}">
                <a16:creationId xmlns:a16="http://schemas.microsoft.com/office/drawing/2014/main" id="{61F7255A-0C3C-A120-FCCC-60199347F88A}"/>
              </a:ext>
            </a:extLst>
          </p:cNvPr>
          <p:cNvSpPr txBox="1"/>
          <p:nvPr/>
        </p:nvSpPr>
        <p:spPr>
          <a:xfrm>
            <a:off x="5219136" y="2733642"/>
            <a:ext cx="747320" cy="584775"/>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128</a:t>
            </a:r>
          </a:p>
        </p:txBody>
      </p:sp>
      <p:sp>
        <p:nvSpPr>
          <p:cNvPr id="11" name="TextBox 10">
            <a:extLst>
              <a:ext uri="{FF2B5EF4-FFF2-40B4-BE49-F238E27FC236}">
                <a16:creationId xmlns:a16="http://schemas.microsoft.com/office/drawing/2014/main" id="{D5BBCD7D-7D39-4BF5-3257-32683C696760}"/>
              </a:ext>
            </a:extLst>
          </p:cNvPr>
          <p:cNvSpPr txBox="1"/>
          <p:nvPr/>
        </p:nvSpPr>
        <p:spPr>
          <a:xfrm>
            <a:off x="2285096" y="5365561"/>
            <a:ext cx="7584619" cy="1241237"/>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5400000" scaled="1"/>
            <a:tileRect/>
          </a:gradFill>
          <a:ln w="38100">
            <a:solidFill>
              <a:schemeClr val="tx1"/>
            </a:solidFill>
          </a:ln>
        </p:spPr>
        <p:style>
          <a:lnRef idx="1">
            <a:schemeClr val="dk1"/>
          </a:lnRef>
          <a:fillRef idx="2">
            <a:schemeClr val="dk1"/>
          </a:fillRef>
          <a:effectRef idx="1">
            <a:schemeClr val="dk1"/>
          </a:effectRef>
          <a:fontRef idx="minor">
            <a:schemeClr val="dk1"/>
          </a:fontRef>
        </p:style>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373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a:ea typeface="+mn-ea"/>
                <a:cs typeface="+mn-cs"/>
              </a:rPr>
              <a:t>Significant Difference</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373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a:ea typeface="+mn-ea"/>
                <a:cs typeface="+mn-cs"/>
              </a:rPr>
              <a:t>Axial &gt; </a:t>
            </a:r>
            <a:r>
              <a:rPr kumimoji="0" lang="en-US" sz="373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Narrow" panose="020B0606020202030204" pitchFamily="34" charset="0"/>
                <a:ea typeface="+mn-ea"/>
                <a:cs typeface="+mn-cs"/>
              </a:rPr>
              <a:t>Sagittal</a:t>
            </a:r>
            <a:r>
              <a:rPr kumimoji="0" lang="en-US" sz="373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a:ea typeface="+mn-ea"/>
                <a:cs typeface="+mn-cs"/>
              </a:rPr>
              <a:t> (5-10%)</a:t>
            </a:r>
          </a:p>
        </p:txBody>
      </p:sp>
      <p:sp>
        <p:nvSpPr>
          <p:cNvPr id="14" name="Oval 13">
            <a:extLst>
              <a:ext uri="{FF2B5EF4-FFF2-40B4-BE49-F238E27FC236}">
                <a16:creationId xmlns:a16="http://schemas.microsoft.com/office/drawing/2014/main" id="{E44A7014-A5CB-95D5-6DC3-169E125D6DBC}"/>
              </a:ext>
            </a:extLst>
          </p:cNvPr>
          <p:cNvSpPr/>
          <p:nvPr/>
        </p:nvSpPr>
        <p:spPr>
          <a:xfrm>
            <a:off x="9498148" y="1761536"/>
            <a:ext cx="1207589" cy="687393"/>
          </a:xfrm>
          <a:prstGeom prst="ellipse">
            <a:avLst/>
          </a:prstGeom>
          <a:noFill/>
          <a:ln w="381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orbel"/>
              <a:ea typeface="+mn-ea"/>
              <a:cs typeface="+mn-cs"/>
            </a:endParaRPr>
          </a:p>
        </p:txBody>
      </p:sp>
      <p:sp>
        <p:nvSpPr>
          <p:cNvPr id="6" name="Oval 5">
            <a:extLst>
              <a:ext uri="{FF2B5EF4-FFF2-40B4-BE49-F238E27FC236}">
                <a16:creationId xmlns:a16="http://schemas.microsoft.com/office/drawing/2014/main" id="{334C16E8-67E7-D09C-B055-8C5EC5D326F8}"/>
              </a:ext>
            </a:extLst>
          </p:cNvPr>
          <p:cNvSpPr/>
          <p:nvPr/>
        </p:nvSpPr>
        <p:spPr>
          <a:xfrm>
            <a:off x="5142467" y="2603366"/>
            <a:ext cx="975360" cy="888492"/>
          </a:xfrm>
          <a:prstGeom prst="ellipse">
            <a:avLst/>
          </a:prstGeom>
          <a:noFill/>
          <a:ln w="381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orbel"/>
              <a:ea typeface="+mn-ea"/>
              <a:cs typeface="+mn-cs"/>
            </a:endParaRPr>
          </a:p>
        </p:txBody>
      </p:sp>
      <p:sp>
        <p:nvSpPr>
          <p:cNvPr id="13" name="Rectangle 12">
            <a:extLst>
              <a:ext uri="{FF2B5EF4-FFF2-40B4-BE49-F238E27FC236}">
                <a16:creationId xmlns:a16="http://schemas.microsoft.com/office/drawing/2014/main" id="{296F7852-ADA2-5F8F-A604-06DD8EE8AA6B}"/>
              </a:ext>
            </a:extLst>
          </p:cNvPr>
          <p:cNvSpPr/>
          <p:nvPr/>
        </p:nvSpPr>
        <p:spPr>
          <a:xfrm>
            <a:off x="-6380" y="-3735"/>
            <a:ext cx="12174479" cy="6844984"/>
          </a:xfrm>
          <a:prstGeom prst="rect">
            <a:avLst/>
          </a:prstGeom>
          <a:noFill/>
          <a:ln w="7620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a:ea typeface="+mn-ea"/>
              <a:cs typeface="+mn-cs"/>
            </a:endParaRPr>
          </a:p>
        </p:txBody>
      </p:sp>
    </p:spTree>
    <p:extLst>
      <p:ext uri="{BB962C8B-B14F-4D97-AF65-F5344CB8AC3E}">
        <p14:creationId xmlns:p14="http://schemas.microsoft.com/office/powerpoint/2010/main" val="267248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500" fill="hold"/>
                                        <p:tgtEl>
                                          <p:spTgt spid="10"/>
                                        </p:tgtEl>
                                        <p:attrNameLst>
                                          <p:attrName>ppt_w</p:attrName>
                                        </p:attrNameLst>
                                      </p:cBhvr>
                                      <p:tavLst>
                                        <p:tav tm="0">
                                          <p:val>
                                            <p:fltVal val="0"/>
                                          </p:val>
                                        </p:tav>
                                        <p:tav tm="100000">
                                          <p:val>
                                            <p:strVal val="#ppt_w"/>
                                          </p:val>
                                        </p:tav>
                                      </p:tavLst>
                                    </p:anim>
                                    <p:anim calcmode="lin" valueType="num">
                                      <p:cBhvr>
                                        <p:cTn id="14" dur="500" fill="hold"/>
                                        <p:tgtEl>
                                          <p:spTgt spid="10"/>
                                        </p:tgtEl>
                                        <p:attrNameLst>
                                          <p:attrName>ppt_h</p:attrName>
                                        </p:attrNameLst>
                                      </p:cBhvr>
                                      <p:tavLst>
                                        <p:tav tm="0">
                                          <p:val>
                                            <p:fltVal val="0"/>
                                          </p:val>
                                        </p:tav>
                                        <p:tav tm="100000">
                                          <p:val>
                                            <p:strVal val="#ppt_h"/>
                                          </p:val>
                                        </p:tav>
                                      </p:tavLst>
                                    </p:anim>
                                    <p:animEffect transition="in" filter="fade">
                                      <p:cBhvr>
                                        <p:cTn id="15" dur="500"/>
                                        <p:tgtEl>
                                          <p:spTgt spid="10"/>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p:cTn id="19" dur="500" fill="hold"/>
                                        <p:tgtEl>
                                          <p:spTgt spid="14"/>
                                        </p:tgtEl>
                                        <p:attrNameLst>
                                          <p:attrName>ppt_w</p:attrName>
                                        </p:attrNameLst>
                                      </p:cBhvr>
                                      <p:tavLst>
                                        <p:tav tm="0">
                                          <p:val>
                                            <p:fltVal val="0"/>
                                          </p:val>
                                        </p:tav>
                                        <p:tav tm="100000">
                                          <p:val>
                                            <p:strVal val="#ppt_w"/>
                                          </p:val>
                                        </p:tav>
                                      </p:tavLst>
                                    </p:anim>
                                    <p:anim calcmode="lin" valueType="num">
                                      <p:cBhvr>
                                        <p:cTn id="20" dur="500" fill="hold"/>
                                        <p:tgtEl>
                                          <p:spTgt spid="14"/>
                                        </p:tgtEl>
                                        <p:attrNameLst>
                                          <p:attrName>ppt_h</p:attrName>
                                        </p:attrNameLst>
                                      </p:cBhvr>
                                      <p:tavLst>
                                        <p:tav tm="0">
                                          <p:val>
                                            <p:fltVal val="0"/>
                                          </p:val>
                                        </p:tav>
                                        <p:tav tm="100000">
                                          <p:val>
                                            <p:strVal val="#ppt_h"/>
                                          </p:val>
                                        </p:tav>
                                      </p:tavLst>
                                    </p:anim>
                                    <p:animEffect transition="in" filter="fade">
                                      <p:cBhvr>
                                        <p:cTn id="21" dur="500"/>
                                        <p:tgtEl>
                                          <p:spTgt spid="14"/>
                                        </p:tgtEl>
                                      </p:cBhvr>
                                    </p:animEffect>
                                  </p:childTnLst>
                                </p:cTn>
                              </p:par>
                            </p:childTnLst>
                          </p:cTn>
                        </p:par>
                        <p:par>
                          <p:cTn id="22" fill="hold">
                            <p:stCondLst>
                              <p:cond delay="1500"/>
                            </p:stCondLst>
                            <p:childTnLst>
                              <p:par>
                                <p:cTn id="23" presetID="53" presetClass="entr" presetSubtype="16"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ppt_w</p:attrName>
                                        </p:attrNameLst>
                                      </p:cBhvr>
                                      <p:tavLst>
                                        <p:tav tm="0">
                                          <p:val>
                                            <p:fltVal val="0"/>
                                          </p:val>
                                        </p:tav>
                                        <p:tav tm="100000">
                                          <p:val>
                                            <p:strVal val="#ppt_w"/>
                                          </p:val>
                                        </p:tav>
                                      </p:tavLst>
                                    </p:anim>
                                    <p:anim calcmode="lin" valueType="num">
                                      <p:cBhvr>
                                        <p:cTn id="26" dur="500" fill="hold"/>
                                        <p:tgtEl>
                                          <p:spTgt spid="9"/>
                                        </p:tgtEl>
                                        <p:attrNameLst>
                                          <p:attrName>ppt_h</p:attrName>
                                        </p:attrNameLst>
                                      </p:cBhvr>
                                      <p:tavLst>
                                        <p:tav tm="0">
                                          <p:val>
                                            <p:fltVal val="0"/>
                                          </p:val>
                                        </p:tav>
                                        <p:tav tm="100000">
                                          <p:val>
                                            <p:strVal val="#ppt_h"/>
                                          </p:val>
                                        </p:tav>
                                      </p:tavLst>
                                    </p:anim>
                                    <p:animEffect transition="in" filter="fade">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4" grpId="0" animBg="1"/>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C1F587-E70C-0E6F-48D7-1C99B4E374D1}"/>
              </a:ext>
            </a:extLst>
          </p:cNvPr>
          <p:cNvSpPr>
            <a:spLocks noGrp="1"/>
          </p:cNvSpPr>
          <p:nvPr>
            <p:ph type="title" idx="4294967295"/>
          </p:nvPr>
        </p:nvSpPr>
        <p:spPr>
          <a:xfrm>
            <a:off x="535537" y="58672"/>
            <a:ext cx="10972800" cy="1143000"/>
          </a:xfrm>
        </p:spPr>
        <p:txBody>
          <a:bodyPr/>
          <a:lstStyle/>
          <a:p>
            <a:pPr algn="ctr"/>
            <a:r>
              <a:rPr lang="en-US" b="1" dirty="0">
                <a:solidFill>
                  <a:schemeClr val="tx1"/>
                </a:solidFill>
                <a:latin typeface="Arial Narrow" panose="020B0606020202030204" pitchFamily="34" charset="0"/>
              </a:rPr>
              <a:t>Threshold Osteoporosis (HU-score)</a:t>
            </a:r>
          </a:p>
        </p:txBody>
      </p:sp>
      <p:sp>
        <p:nvSpPr>
          <p:cNvPr id="3" name="Content Placeholder 2">
            <a:extLst>
              <a:ext uri="{FF2B5EF4-FFF2-40B4-BE49-F238E27FC236}">
                <a16:creationId xmlns:a16="http://schemas.microsoft.com/office/drawing/2014/main" id="{1F536589-333E-3CE2-DB61-7814DB879EED}"/>
              </a:ext>
            </a:extLst>
          </p:cNvPr>
          <p:cNvSpPr>
            <a:spLocks noGrp="1"/>
          </p:cNvSpPr>
          <p:nvPr>
            <p:ph idx="4294967295"/>
          </p:nvPr>
        </p:nvSpPr>
        <p:spPr>
          <a:xfrm>
            <a:off x="161023" y="954781"/>
            <a:ext cx="2932132" cy="1229263"/>
          </a:xfrm>
        </p:spPr>
        <p:txBody>
          <a:bodyPr/>
          <a:lstStyle/>
          <a:p>
            <a:pPr>
              <a:buClr>
                <a:schemeClr val="accent2"/>
              </a:buClr>
              <a:buFont typeface="Wingdings" panose="05000000000000000000" pitchFamily="2" charset="2"/>
              <a:buChar char="Ø"/>
            </a:pPr>
            <a:r>
              <a:rPr lang="en-US" b="1" dirty="0">
                <a:latin typeface="Arial Narrow" panose="020B0606020202030204" pitchFamily="34" charset="0"/>
              </a:rPr>
              <a:t>ROC analysis</a:t>
            </a:r>
          </a:p>
          <a:p>
            <a:pPr lvl="1">
              <a:buClr>
                <a:srgbClr val="FFFF00"/>
              </a:buClr>
              <a:buFont typeface="Wingdings" panose="05000000000000000000" pitchFamily="2" charset="2"/>
              <a:buChar char="§"/>
            </a:pPr>
            <a:r>
              <a:rPr lang="en-US" b="1" dirty="0">
                <a:latin typeface="Arial Narrow" panose="020B0606020202030204" pitchFamily="34" charset="0"/>
              </a:rPr>
              <a:t>AUC &gt; 0.8</a:t>
            </a:r>
          </a:p>
          <a:p>
            <a:endParaRPr lang="en-US" b="1" dirty="0">
              <a:latin typeface="Arial Narrow" panose="020B0606020202030204" pitchFamily="34" charset="0"/>
            </a:endParaRPr>
          </a:p>
        </p:txBody>
      </p:sp>
      <p:graphicFrame>
        <p:nvGraphicFramePr>
          <p:cNvPr id="5" name="Table 5">
            <a:extLst>
              <a:ext uri="{FF2B5EF4-FFF2-40B4-BE49-F238E27FC236}">
                <a16:creationId xmlns:a16="http://schemas.microsoft.com/office/drawing/2014/main" id="{AD146A6B-C68E-E902-DA4C-7A0AE896F9D1}"/>
              </a:ext>
            </a:extLst>
          </p:cNvPr>
          <p:cNvGraphicFramePr>
            <a:graphicFrameLocks noGrp="1"/>
          </p:cNvGraphicFramePr>
          <p:nvPr/>
        </p:nvGraphicFramePr>
        <p:xfrm>
          <a:off x="249278" y="2449831"/>
          <a:ext cx="6891750" cy="1697240"/>
        </p:xfrm>
        <a:graphic>
          <a:graphicData uri="http://schemas.openxmlformats.org/drawingml/2006/table">
            <a:tbl>
              <a:tblPr firstRow="1" bandRow="1">
                <a:tableStyleId>{073A0DAA-6AF3-43AB-8588-CEC1D06C72B9}</a:tableStyleId>
              </a:tblPr>
              <a:tblGrid>
                <a:gridCol w="1260207">
                  <a:extLst>
                    <a:ext uri="{9D8B030D-6E8A-4147-A177-3AD203B41FA5}">
                      <a16:colId xmlns:a16="http://schemas.microsoft.com/office/drawing/2014/main" val="2734271533"/>
                    </a:ext>
                  </a:extLst>
                </a:gridCol>
                <a:gridCol w="1985553">
                  <a:extLst>
                    <a:ext uri="{9D8B030D-6E8A-4147-A177-3AD203B41FA5}">
                      <a16:colId xmlns:a16="http://schemas.microsoft.com/office/drawing/2014/main" val="3621325333"/>
                    </a:ext>
                  </a:extLst>
                </a:gridCol>
                <a:gridCol w="1753327">
                  <a:extLst>
                    <a:ext uri="{9D8B030D-6E8A-4147-A177-3AD203B41FA5}">
                      <a16:colId xmlns:a16="http://schemas.microsoft.com/office/drawing/2014/main" val="326578024"/>
                    </a:ext>
                  </a:extLst>
                </a:gridCol>
                <a:gridCol w="1892663">
                  <a:extLst>
                    <a:ext uri="{9D8B030D-6E8A-4147-A177-3AD203B41FA5}">
                      <a16:colId xmlns:a16="http://schemas.microsoft.com/office/drawing/2014/main" val="2544551080"/>
                    </a:ext>
                  </a:extLst>
                </a:gridCol>
              </a:tblGrid>
              <a:tr h="877563">
                <a:tc>
                  <a:txBody>
                    <a:bodyPr/>
                    <a:lstStyle/>
                    <a:p>
                      <a:pPr algn="ctr"/>
                      <a:endParaRPr lang="en-US" sz="2400" b="1" dirty="0">
                        <a:solidFill>
                          <a:schemeClr val="tx1"/>
                        </a:solidFill>
                        <a:latin typeface="Arial Narrow" panose="020B0606020202030204" pitchFamily="34" charset="0"/>
                      </a:endParaRPr>
                    </a:p>
                  </a:txBody>
                  <a:tcPr marL="121920" marR="121920" marT="60960" marB="60960" anchor="ctr">
                    <a:lnL w="57150" cap="flat" cmpd="sng" algn="ctr">
                      <a:solidFill>
                        <a:schemeClr val="tx1"/>
                      </a:solidFill>
                      <a:prstDash val="solid"/>
                      <a:round/>
                      <a:headEnd type="none" w="med" len="med"/>
                      <a:tailEnd type="none" w="med" len="med"/>
                    </a:lnL>
                    <a:lnT w="57150" cap="flat" cmpd="sng" algn="ctr">
                      <a:solidFill>
                        <a:schemeClr val="tx1"/>
                      </a:solidFill>
                      <a:prstDash val="solid"/>
                      <a:round/>
                      <a:headEnd type="none" w="med" len="med"/>
                      <a:tailEnd type="none" w="med" len="med"/>
                    </a:lnT>
                    <a:gradFill flip="none" rotWithShape="1">
                      <a:gsLst>
                        <a:gs pos="0">
                          <a:srgbClr val="0033CC">
                            <a:shade val="30000"/>
                            <a:satMod val="115000"/>
                          </a:srgbClr>
                        </a:gs>
                        <a:gs pos="50000">
                          <a:srgbClr val="0033CC">
                            <a:shade val="67500"/>
                            <a:satMod val="115000"/>
                          </a:srgbClr>
                        </a:gs>
                        <a:gs pos="100000">
                          <a:srgbClr val="0033CC">
                            <a:shade val="100000"/>
                            <a:satMod val="115000"/>
                          </a:srgbClr>
                        </a:gs>
                      </a:gsLst>
                      <a:lin ang="5400000" scaled="1"/>
                      <a:tileRect/>
                    </a:gradFill>
                  </a:tcPr>
                </a:tc>
                <a:tc>
                  <a:txBody>
                    <a:bodyPr/>
                    <a:lstStyle/>
                    <a:p>
                      <a:pPr algn="ctr"/>
                      <a:r>
                        <a:rPr lang="en-US" sz="2400" b="1" dirty="0">
                          <a:solidFill>
                            <a:schemeClr val="tx1"/>
                          </a:solidFill>
                          <a:latin typeface="Arial Narrow" panose="020B0606020202030204" pitchFamily="34" charset="0"/>
                        </a:rPr>
                        <a:t>Osteoporosis</a:t>
                      </a:r>
                    </a:p>
                    <a:p>
                      <a:pPr algn="ctr"/>
                      <a:r>
                        <a:rPr lang="en-US" sz="2400" b="1" dirty="0">
                          <a:solidFill>
                            <a:schemeClr val="tx1"/>
                          </a:solidFill>
                          <a:latin typeface="Arial Narrow" panose="020B0606020202030204" pitchFamily="34" charset="0"/>
                        </a:rPr>
                        <a:t>Hi-Specificity</a:t>
                      </a:r>
                    </a:p>
                  </a:txBody>
                  <a:tcPr marL="121920" marR="121920" marT="60960" marB="60960" anchor="ctr">
                    <a:lnT w="57150" cap="flat" cmpd="sng" algn="ctr">
                      <a:solidFill>
                        <a:schemeClr val="tx1"/>
                      </a:solidFill>
                      <a:prstDash val="solid"/>
                      <a:round/>
                      <a:headEnd type="none" w="med" len="med"/>
                      <a:tailEnd type="none" w="med" len="med"/>
                    </a:lnT>
                    <a:gradFill flip="none" rotWithShape="1">
                      <a:gsLst>
                        <a:gs pos="0">
                          <a:srgbClr val="0033CC">
                            <a:shade val="30000"/>
                            <a:satMod val="115000"/>
                          </a:srgbClr>
                        </a:gs>
                        <a:gs pos="50000">
                          <a:srgbClr val="0033CC">
                            <a:shade val="67500"/>
                            <a:satMod val="115000"/>
                          </a:srgbClr>
                        </a:gs>
                        <a:gs pos="100000">
                          <a:srgbClr val="0033CC">
                            <a:shade val="100000"/>
                            <a:satMod val="115000"/>
                          </a:srgbClr>
                        </a:gs>
                      </a:gsLst>
                      <a:lin ang="5400000" scaled="1"/>
                      <a:tileRect/>
                    </a:gradFill>
                  </a:tcPr>
                </a:tc>
                <a:tc>
                  <a:txBody>
                    <a:bodyPr/>
                    <a:lstStyle/>
                    <a:p>
                      <a:pPr algn="ctr"/>
                      <a:r>
                        <a:rPr lang="en-US" sz="2400" b="1" dirty="0">
                          <a:solidFill>
                            <a:schemeClr val="tx1"/>
                          </a:solidFill>
                          <a:latin typeface="Arial Narrow" panose="020B0606020202030204" pitchFamily="34" charset="0"/>
                        </a:rPr>
                        <a:t>Osteopenia</a:t>
                      </a:r>
                    </a:p>
                    <a:p>
                      <a:pPr algn="ctr"/>
                      <a:r>
                        <a:rPr lang="en-US" sz="2400" b="1" dirty="0">
                          <a:solidFill>
                            <a:schemeClr val="tx1"/>
                          </a:solidFill>
                          <a:latin typeface="Arial Narrow" panose="020B0606020202030204" pitchFamily="34" charset="0"/>
                        </a:rPr>
                        <a:t>Optimized</a:t>
                      </a:r>
                    </a:p>
                  </a:txBody>
                  <a:tcPr marL="121920" marR="121920" marT="60960" marB="60960" anchor="ctr">
                    <a:lnT w="57150" cap="flat" cmpd="sng" algn="ctr">
                      <a:solidFill>
                        <a:schemeClr val="tx1"/>
                      </a:solidFill>
                      <a:prstDash val="solid"/>
                      <a:round/>
                      <a:headEnd type="none" w="med" len="med"/>
                      <a:tailEnd type="none" w="med" len="med"/>
                    </a:lnT>
                    <a:gradFill flip="none" rotWithShape="1">
                      <a:gsLst>
                        <a:gs pos="0">
                          <a:srgbClr val="0033CC">
                            <a:shade val="30000"/>
                            <a:satMod val="115000"/>
                          </a:srgbClr>
                        </a:gs>
                        <a:gs pos="50000">
                          <a:srgbClr val="0033CC">
                            <a:shade val="67500"/>
                            <a:satMod val="115000"/>
                          </a:srgbClr>
                        </a:gs>
                        <a:gs pos="100000">
                          <a:srgbClr val="0033CC">
                            <a:shade val="100000"/>
                            <a:satMod val="115000"/>
                          </a:srgbClr>
                        </a:gs>
                      </a:gsLst>
                      <a:lin ang="5400000" scaled="1"/>
                      <a:tileRect/>
                    </a:gradFill>
                  </a:tcPr>
                </a:tc>
                <a:tc>
                  <a:txBody>
                    <a:bodyPr/>
                    <a:lstStyle/>
                    <a:p>
                      <a:pPr algn="ctr"/>
                      <a:r>
                        <a:rPr lang="en-US" sz="2400" b="1" dirty="0">
                          <a:solidFill>
                            <a:schemeClr val="tx1"/>
                          </a:solidFill>
                          <a:latin typeface="Arial Narrow" panose="020B0606020202030204" pitchFamily="34" charset="0"/>
                        </a:rPr>
                        <a:t>Normal</a:t>
                      </a:r>
                    </a:p>
                    <a:p>
                      <a:pPr algn="ctr"/>
                      <a:r>
                        <a:rPr lang="en-US" sz="2400" b="1" dirty="0">
                          <a:solidFill>
                            <a:schemeClr val="tx1"/>
                          </a:solidFill>
                          <a:latin typeface="Arial Narrow" panose="020B0606020202030204" pitchFamily="34" charset="0"/>
                        </a:rPr>
                        <a:t>Hi-Sensitivity</a:t>
                      </a:r>
                    </a:p>
                  </a:txBody>
                  <a:tcPr marL="121920" marR="121920" marT="60960" marB="60960" anchor="ctr">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gradFill flip="none" rotWithShape="1">
                      <a:gsLst>
                        <a:gs pos="0">
                          <a:srgbClr val="0033CC">
                            <a:shade val="30000"/>
                            <a:satMod val="115000"/>
                          </a:srgbClr>
                        </a:gs>
                        <a:gs pos="50000">
                          <a:srgbClr val="0033CC">
                            <a:shade val="67500"/>
                            <a:satMod val="115000"/>
                          </a:srgbClr>
                        </a:gs>
                        <a:gs pos="100000">
                          <a:srgbClr val="0033CC">
                            <a:shade val="100000"/>
                            <a:satMod val="115000"/>
                          </a:srgbClr>
                        </a:gs>
                      </a:gsLst>
                      <a:lin ang="5400000" scaled="1"/>
                      <a:tileRect/>
                    </a:gradFill>
                  </a:tcPr>
                </a:tc>
                <a:extLst>
                  <a:ext uri="{0D108BD9-81ED-4DB2-BD59-A6C34878D82A}">
                    <a16:rowId xmlns:a16="http://schemas.microsoft.com/office/drawing/2014/main" val="1974715979"/>
                  </a:ext>
                </a:extLst>
              </a:tr>
              <a:tr h="819677">
                <a:tc>
                  <a:txBody>
                    <a:bodyPr/>
                    <a:lstStyle/>
                    <a:p>
                      <a:pPr algn="ctr"/>
                      <a:r>
                        <a:rPr lang="en-US" sz="2400" b="1" dirty="0">
                          <a:solidFill>
                            <a:schemeClr val="tx1"/>
                          </a:solidFill>
                          <a:latin typeface="Arial Narrow" panose="020B0606020202030204" pitchFamily="34" charset="0"/>
                        </a:rPr>
                        <a:t>L1 HU</a:t>
                      </a:r>
                    </a:p>
                  </a:txBody>
                  <a:tcPr marL="121920" marR="121920" marT="60960" marB="60960" anchor="ctr">
                    <a:lnL w="57150" cap="flat" cmpd="sng" algn="ctr">
                      <a:solidFill>
                        <a:schemeClr val="tx1"/>
                      </a:solidFill>
                      <a:prstDash val="solid"/>
                      <a:round/>
                      <a:headEnd type="none" w="med" len="med"/>
                      <a:tailEnd type="none" w="med" len="med"/>
                    </a:lnL>
                    <a:lnB w="57150" cap="flat" cmpd="sng" algn="ctr">
                      <a:solidFill>
                        <a:schemeClr val="tx1"/>
                      </a:solidFill>
                      <a:prstDash val="solid"/>
                      <a:round/>
                      <a:headEnd type="none" w="med" len="med"/>
                      <a:tailEnd type="none" w="med" len="med"/>
                    </a:lnB>
                    <a:gradFill flip="none" rotWithShape="1">
                      <a:gsLst>
                        <a:gs pos="0">
                          <a:srgbClr val="0033CC">
                            <a:shade val="30000"/>
                            <a:satMod val="115000"/>
                          </a:srgbClr>
                        </a:gs>
                        <a:gs pos="50000">
                          <a:srgbClr val="0033CC">
                            <a:shade val="67500"/>
                            <a:satMod val="115000"/>
                          </a:srgbClr>
                        </a:gs>
                        <a:gs pos="100000">
                          <a:srgbClr val="0033CC">
                            <a:shade val="100000"/>
                            <a:satMod val="115000"/>
                          </a:srgbClr>
                        </a:gs>
                      </a:gsLst>
                      <a:lin ang="5400000" scaled="1"/>
                      <a:tileRect/>
                    </a:gradFill>
                  </a:tcPr>
                </a:tc>
                <a:tc>
                  <a:txBody>
                    <a:bodyPr/>
                    <a:lstStyle/>
                    <a:p>
                      <a:pPr algn="ctr"/>
                      <a:r>
                        <a:rPr lang="en-US" sz="2700" b="1" dirty="0">
                          <a:solidFill>
                            <a:srgbClr val="FFFF00"/>
                          </a:solidFill>
                          <a:latin typeface="Arial Narrow" panose="020B0606020202030204" pitchFamily="34" charset="0"/>
                        </a:rPr>
                        <a:t>100 -110</a:t>
                      </a:r>
                    </a:p>
                  </a:txBody>
                  <a:tcPr marL="121920" marR="121920" marT="60960" marB="60960" anchor="ctr">
                    <a:lnB w="57150" cap="flat" cmpd="sng" algn="ctr">
                      <a:solidFill>
                        <a:schemeClr val="tx1"/>
                      </a:solidFill>
                      <a:prstDash val="solid"/>
                      <a:round/>
                      <a:headEnd type="none" w="med" len="med"/>
                      <a:tailEnd type="none" w="med" len="med"/>
                    </a:lnB>
                    <a:gradFill flip="none" rotWithShape="1">
                      <a:gsLst>
                        <a:gs pos="0">
                          <a:srgbClr val="0033CC">
                            <a:shade val="30000"/>
                            <a:satMod val="115000"/>
                          </a:srgbClr>
                        </a:gs>
                        <a:gs pos="50000">
                          <a:srgbClr val="0033CC">
                            <a:shade val="67500"/>
                            <a:satMod val="115000"/>
                          </a:srgbClr>
                        </a:gs>
                        <a:gs pos="100000">
                          <a:srgbClr val="0033CC">
                            <a:shade val="100000"/>
                            <a:satMod val="115000"/>
                          </a:srgbClr>
                        </a:gs>
                      </a:gsLst>
                      <a:lin ang="5400000" scaled="1"/>
                      <a:tileRect/>
                    </a:gradFill>
                  </a:tcPr>
                </a:tc>
                <a:tc>
                  <a:txBody>
                    <a:bodyPr/>
                    <a:lstStyle/>
                    <a:p>
                      <a:pPr algn="ctr"/>
                      <a:r>
                        <a:rPr lang="en-US" sz="2400" b="1" dirty="0">
                          <a:solidFill>
                            <a:srgbClr val="FFFF00"/>
                          </a:solidFill>
                          <a:latin typeface="Arial Narrow" panose="020B0606020202030204" pitchFamily="34" charset="0"/>
                        </a:rPr>
                        <a:t>135-150</a:t>
                      </a:r>
                    </a:p>
                  </a:txBody>
                  <a:tcPr marL="121920" marR="121920" marT="60960" marB="60960" anchor="ctr">
                    <a:lnB w="57150" cap="flat" cmpd="sng" algn="ctr">
                      <a:solidFill>
                        <a:schemeClr val="tx1"/>
                      </a:solidFill>
                      <a:prstDash val="solid"/>
                      <a:round/>
                      <a:headEnd type="none" w="med" len="med"/>
                      <a:tailEnd type="none" w="med" len="med"/>
                    </a:lnB>
                    <a:gradFill flip="none" rotWithShape="1">
                      <a:gsLst>
                        <a:gs pos="0">
                          <a:srgbClr val="0033CC">
                            <a:shade val="30000"/>
                            <a:satMod val="115000"/>
                          </a:srgbClr>
                        </a:gs>
                        <a:gs pos="50000">
                          <a:srgbClr val="0033CC">
                            <a:shade val="67500"/>
                            <a:satMod val="115000"/>
                          </a:srgbClr>
                        </a:gs>
                        <a:gs pos="100000">
                          <a:srgbClr val="0033CC">
                            <a:shade val="100000"/>
                            <a:satMod val="115000"/>
                          </a:srgbClr>
                        </a:gs>
                      </a:gsLst>
                      <a:lin ang="5400000" scaled="1"/>
                      <a:tileRect/>
                    </a:gradFill>
                  </a:tcPr>
                </a:tc>
                <a:tc>
                  <a:txBody>
                    <a:bodyPr/>
                    <a:lstStyle/>
                    <a:p>
                      <a:pPr algn="ctr"/>
                      <a:r>
                        <a:rPr lang="en-US" sz="2400" b="1" dirty="0">
                          <a:solidFill>
                            <a:srgbClr val="FFFF00"/>
                          </a:solidFill>
                          <a:latin typeface="Arial Narrow" panose="020B0606020202030204" pitchFamily="34" charset="0"/>
                        </a:rPr>
                        <a:t>&gt; 150-160</a:t>
                      </a:r>
                    </a:p>
                  </a:txBody>
                  <a:tcPr marL="121920" marR="121920" marT="60960" marB="60960" anchor="ctr">
                    <a:lnR w="57150" cap="flat" cmpd="sng" algn="ctr">
                      <a:solidFill>
                        <a:schemeClr val="tx1"/>
                      </a:solidFill>
                      <a:prstDash val="solid"/>
                      <a:round/>
                      <a:headEnd type="none" w="med" len="med"/>
                      <a:tailEnd type="none" w="med" len="med"/>
                    </a:lnR>
                    <a:lnB w="57150" cap="flat" cmpd="sng" algn="ctr">
                      <a:solidFill>
                        <a:schemeClr val="tx1"/>
                      </a:solidFill>
                      <a:prstDash val="solid"/>
                      <a:round/>
                      <a:headEnd type="none" w="med" len="med"/>
                      <a:tailEnd type="none" w="med" len="med"/>
                    </a:lnB>
                    <a:gradFill flip="none" rotWithShape="1">
                      <a:gsLst>
                        <a:gs pos="0">
                          <a:srgbClr val="0033CC">
                            <a:shade val="30000"/>
                            <a:satMod val="115000"/>
                          </a:srgbClr>
                        </a:gs>
                        <a:gs pos="50000">
                          <a:srgbClr val="0033CC">
                            <a:shade val="67500"/>
                            <a:satMod val="115000"/>
                          </a:srgbClr>
                        </a:gs>
                        <a:gs pos="100000">
                          <a:srgbClr val="0033CC">
                            <a:shade val="100000"/>
                            <a:satMod val="115000"/>
                          </a:srgbClr>
                        </a:gs>
                      </a:gsLst>
                      <a:lin ang="5400000" scaled="1"/>
                      <a:tileRect/>
                    </a:gradFill>
                  </a:tcPr>
                </a:tc>
                <a:extLst>
                  <a:ext uri="{0D108BD9-81ED-4DB2-BD59-A6C34878D82A}">
                    <a16:rowId xmlns:a16="http://schemas.microsoft.com/office/drawing/2014/main" val="1812042045"/>
                  </a:ext>
                </a:extLst>
              </a:tr>
            </a:tbl>
          </a:graphicData>
        </a:graphic>
      </p:graphicFrame>
      <p:sp>
        <p:nvSpPr>
          <p:cNvPr id="6" name="TextBox 5">
            <a:extLst>
              <a:ext uri="{FF2B5EF4-FFF2-40B4-BE49-F238E27FC236}">
                <a16:creationId xmlns:a16="http://schemas.microsoft.com/office/drawing/2014/main" id="{C178D410-F5D7-8E63-6F4C-8E6D34A6B84B}"/>
              </a:ext>
            </a:extLst>
          </p:cNvPr>
          <p:cNvSpPr txBox="1"/>
          <p:nvPr/>
        </p:nvSpPr>
        <p:spPr>
          <a:xfrm>
            <a:off x="1" y="5707391"/>
            <a:ext cx="3050835" cy="1323632"/>
          </a:xfrm>
          <a:prstGeom prst="rect">
            <a:avLst/>
          </a:prstGeom>
          <a:noFill/>
        </p:spPr>
        <p:txBody>
          <a:bodyPr wrap="none" rtlCol="0">
            <a:spAutoFit/>
          </a:bodyPr>
          <a:lstStyle/>
          <a:p>
            <a:pPr marL="304792" marR="0" lvl="0" indent="-304792" algn="l" defTabSz="609585" rtl="0" eaLnBrk="1" fontAlgn="auto" latinLnBrk="0" hangingPunct="1">
              <a:lnSpc>
                <a:spcPct val="100000"/>
              </a:lnSpc>
              <a:spcBef>
                <a:spcPts val="0"/>
              </a:spcBef>
              <a:spcAft>
                <a:spcPts val="0"/>
              </a:spcAft>
              <a:buClrTx/>
              <a:buSzTx/>
              <a:buFont typeface="+mj-lt"/>
              <a:buAutoNum type="arabicPeriod"/>
              <a:tabLst/>
              <a:defRPr/>
            </a:pPr>
            <a:r>
              <a:rPr kumimoji="0" lang="en-US" sz="1467"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Pickhard JBMR 2011</a:t>
            </a:r>
          </a:p>
          <a:p>
            <a:pPr marL="304792" marR="0" lvl="0" indent="-304792" algn="l" defTabSz="609585" rtl="0" eaLnBrk="1" fontAlgn="auto" latinLnBrk="0" hangingPunct="1">
              <a:lnSpc>
                <a:spcPct val="100000"/>
              </a:lnSpc>
              <a:spcBef>
                <a:spcPts val="0"/>
              </a:spcBef>
              <a:spcAft>
                <a:spcPts val="0"/>
              </a:spcAft>
              <a:buClrTx/>
              <a:buSzTx/>
              <a:buFont typeface="+mj-lt"/>
              <a:buAutoNum type="arabicPeriod"/>
              <a:tabLst/>
              <a:defRPr/>
            </a:pPr>
            <a:r>
              <a:rPr kumimoji="0" lang="en-US" sz="1467"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Lee Clin Rev Bone Min metab 2018</a:t>
            </a:r>
          </a:p>
          <a:p>
            <a:pPr marL="304792" marR="0" lvl="0" indent="-304792" algn="l" defTabSz="609585" rtl="0" eaLnBrk="1" fontAlgn="auto" latinLnBrk="0" hangingPunct="1">
              <a:lnSpc>
                <a:spcPct val="100000"/>
              </a:lnSpc>
              <a:spcBef>
                <a:spcPts val="0"/>
              </a:spcBef>
              <a:spcAft>
                <a:spcPts val="0"/>
              </a:spcAft>
              <a:buClrTx/>
              <a:buSzTx/>
              <a:buFont typeface="+mj-lt"/>
              <a:buAutoNum type="arabicPeriod"/>
              <a:tabLst/>
              <a:defRPr/>
            </a:pPr>
            <a:r>
              <a:rPr kumimoji="0" lang="en-US" sz="1467"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Alacreu OI 2017</a:t>
            </a:r>
          </a:p>
          <a:p>
            <a:pPr marL="304792" marR="0" lvl="0" indent="-304792" algn="l" defTabSz="609585" rtl="0" eaLnBrk="1" fontAlgn="auto" latinLnBrk="0" hangingPunct="1">
              <a:lnSpc>
                <a:spcPct val="100000"/>
              </a:lnSpc>
              <a:spcBef>
                <a:spcPts val="0"/>
              </a:spcBef>
              <a:spcAft>
                <a:spcPts val="0"/>
              </a:spcAft>
              <a:buClrTx/>
              <a:buSzTx/>
              <a:buFont typeface="+mj-lt"/>
              <a:buAutoNum type="arabicPeriod"/>
              <a:tabLst/>
              <a:defRPr/>
            </a:pPr>
            <a:r>
              <a:rPr kumimoji="0" lang="en-US" sz="1467"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Buchens EuRad 2015</a:t>
            </a:r>
          </a:p>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133"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endParaRPr>
          </a:p>
        </p:txBody>
      </p:sp>
      <p:pic>
        <p:nvPicPr>
          <p:cNvPr id="7" name="Picture 6">
            <a:extLst>
              <a:ext uri="{FF2B5EF4-FFF2-40B4-BE49-F238E27FC236}">
                <a16:creationId xmlns:a16="http://schemas.microsoft.com/office/drawing/2014/main" id="{0A0D4981-7FC4-87B8-3EA2-9F045FF8FF8A}"/>
              </a:ext>
            </a:extLst>
          </p:cNvPr>
          <p:cNvPicPr>
            <a:picLocks noChangeAspect="1"/>
          </p:cNvPicPr>
          <p:nvPr/>
        </p:nvPicPr>
        <p:blipFill>
          <a:blip r:embed="rId2"/>
          <a:stretch>
            <a:fillRect/>
          </a:stretch>
        </p:blipFill>
        <p:spPr>
          <a:xfrm>
            <a:off x="7406022" y="1696825"/>
            <a:ext cx="4579457" cy="4569796"/>
          </a:xfrm>
          <a:prstGeom prst="rect">
            <a:avLst/>
          </a:prstGeom>
          <a:ln w="38100">
            <a:solidFill>
              <a:schemeClr val="accent2"/>
            </a:solidFill>
          </a:ln>
        </p:spPr>
      </p:pic>
      <p:sp>
        <p:nvSpPr>
          <p:cNvPr id="8" name="TextBox 7">
            <a:extLst>
              <a:ext uri="{FF2B5EF4-FFF2-40B4-BE49-F238E27FC236}">
                <a16:creationId xmlns:a16="http://schemas.microsoft.com/office/drawing/2014/main" id="{0AD9292D-11D2-9EC6-3288-86AC09EC8145}"/>
              </a:ext>
            </a:extLst>
          </p:cNvPr>
          <p:cNvSpPr txBox="1"/>
          <p:nvPr/>
        </p:nvSpPr>
        <p:spPr>
          <a:xfrm>
            <a:off x="3330371" y="4968482"/>
            <a:ext cx="3355941" cy="1569660"/>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5400000" scaled="1"/>
            <a:tileRect/>
          </a:gradFill>
          <a:ln w="38100">
            <a:solidFill>
              <a:schemeClr val="tx1"/>
            </a:solidFill>
          </a:ln>
        </p:spPr>
        <p:style>
          <a:lnRef idx="1">
            <a:schemeClr val="dk1"/>
          </a:lnRef>
          <a:fillRef idx="2">
            <a:schemeClr val="dk1"/>
          </a:fillRef>
          <a:effectRef idx="1">
            <a:schemeClr val="dk1"/>
          </a:effectRef>
          <a:fontRef idx="minor">
            <a:schemeClr val="dk1"/>
          </a:fontRef>
        </p:style>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&lt; 110 Osteoporosis</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110-150 Osteopenia</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&gt; 150 Normal</a:t>
            </a:r>
          </a:p>
        </p:txBody>
      </p:sp>
      <p:sp>
        <p:nvSpPr>
          <p:cNvPr id="4" name="Rectangle 3">
            <a:extLst>
              <a:ext uri="{FF2B5EF4-FFF2-40B4-BE49-F238E27FC236}">
                <a16:creationId xmlns:a16="http://schemas.microsoft.com/office/drawing/2014/main" id="{20562C6B-2A17-E174-4893-7BF390F28CD2}"/>
              </a:ext>
            </a:extLst>
          </p:cNvPr>
          <p:cNvSpPr/>
          <p:nvPr/>
        </p:nvSpPr>
        <p:spPr>
          <a:xfrm>
            <a:off x="-6380" y="-3735"/>
            <a:ext cx="12174479" cy="6844984"/>
          </a:xfrm>
          <a:prstGeom prst="rect">
            <a:avLst/>
          </a:prstGeom>
          <a:noFill/>
          <a:ln w="7620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a:ea typeface="+mn-ea"/>
              <a:cs typeface="+mn-cs"/>
            </a:endParaRPr>
          </a:p>
        </p:txBody>
      </p:sp>
    </p:spTree>
    <p:extLst>
      <p:ext uri="{BB962C8B-B14F-4D97-AF65-F5344CB8AC3E}">
        <p14:creationId xmlns:p14="http://schemas.microsoft.com/office/powerpoint/2010/main" val="2417742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ADC8E66-0DF9-41F1-A9EA-BC83E8B056E0}"/>
              </a:ext>
            </a:extLst>
          </p:cNvPr>
          <p:cNvPicPr>
            <a:picLocks noChangeAspect="1"/>
          </p:cNvPicPr>
          <p:nvPr/>
        </p:nvPicPr>
        <p:blipFill>
          <a:blip r:embed="rId2"/>
          <a:stretch>
            <a:fillRect/>
          </a:stretch>
        </p:blipFill>
        <p:spPr>
          <a:xfrm>
            <a:off x="8160446" y="3899009"/>
            <a:ext cx="3771900" cy="2743200"/>
          </a:xfrm>
          <a:prstGeom prst="rect">
            <a:avLst/>
          </a:prstGeom>
          <a:ln w="38100">
            <a:solidFill>
              <a:schemeClr val="tx1"/>
            </a:solidFill>
          </a:ln>
        </p:spPr>
      </p:pic>
      <p:pic>
        <p:nvPicPr>
          <p:cNvPr id="4" name="Picture 3">
            <a:extLst>
              <a:ext uri="{FF2B5EF4-FFF2-40B4-BE49-F238E27FC236}">
                <a16:creationId xmlns:a16="http://schemas.microsoft.com/office/drawing/2014/main" id="{D2309AE8-552E-48FF-9E4D-060E78708824}"/>
              </a:ext>
            </a:extLst>
          </p:cNvPr>
          <p:cNvPicPr>
            <a:picLocks noChangeAspect="1"/>
          </p:cNvPicPr>
          <p:nvPr/>
        </p:nvPicPr>
        <p:blipFill>
          <a:blip r:embed="rId3"/>
          <a:stretch>
            <a:fillRect/>
          </a:stretch>
        </p:blipFill>
        <p:spPr>
          <a:xfrm>
            <a:off x="8165091" y="989339"/>
            <a:ext cx="3771900" cy="2743200"/>
          </a:xfrm>
          <a:prstGeom prst="rect">
            <a:avLst/>
          </a:prstGeom>
          <a:ln w="38100">
            <a:solidFill>
              <a:schemeClr val="tx1"/>
            </a:solidFill>
          </a:ln>
        </p:spPr>
      </p:pic>
      <p:graphicFrame>
        <p:nvGraphicFramePr>
          <p:cNvPr id="6" name="Table 6">
            <a:extLst>
              <a:ext uri="{FF2B5EF4-FFF2-40B4-BE49-F238E27FC236}">
                <a16:creationId xmlns:a16="http://schemas.microsoft.com/office/drawing/2014/main" id="{A7D4D032-6498-44F3-9496-66FCB9531B15}"/>
              </a:ext>
            </a:extLst>
          </p:cNvPr>
          <p:cNvGraphicFramePr>
            <a:graphicFrameLocks noGrp="1"/>
          </p:cNvGraphicFramePr>
          <p:nvPr/>
        </p:nvGraphicFramePr>
        <p:xfrm>
          <a:off x="77724" y="1844750"/>
          <a:ext cx="7959850" cy="4956670"/>
        </p:xfrm>
        <a:graphic>
          <a:graphicData uri="http://schemas.openxmlformats.org/drawingml/2006/table">
            <a:tbl>
              <a:tblPr firstRow="1" bandRow="1">
                <a:tableStyleId>{21E4AEA4-8DFA-4A89-87EB-49C32662AFE0}</a:tableStyleId>
              </a:tblPr>
              <a:tblGrid>
                <a:gridCol w="1224595">
                  <a:extLst>
                    <a:ext uri="{9D8B030D-6E8A-4147-A177-3AD203B41FA5}">
                      <a16:colId xmlns:a16="http://schemas.microsoft.com/office/drawing/2014/main" val="3273571545"/>
                    </a:ext>
                  </a:extLst>
                </a:gridCol>
                <a:gridCol w="1347051">
                  <a:extLst>
                    <a:ext uri="{9D8B030D-6E8A-4147-A177-3AD203B41FA5}">
                      <a16:colId xmlns:a16="http://schemas.microsoft.com/office/drawing/2014/main" val="1252098538"/>
                    </a:ext>
                  </a:extLst>
                </a:gridCol>
                <a:gridCol w="1347051">
                  <a:extLst>
                    <a:ext uri="{9D8B030D-6E8A-4147-A177-3AD203B41FA5}">
                      <a16:colId xmlns:a16="http://schemas.microsoft.com/office/drawing/2014/main" val="1283553716"/>
                    </a:ext>
                  </a:extLst>
                </a:gridCol>
                <a:gridCol w="1347051">
                  <a:extLst>
                    <a:ext uri="{9D8B030D-6E8A-4147-A177-3AD203B41FA5}">
                      <a16:colId xmlns:a16="http://schemas.microsoft.com/office/drawing/2014/main" val="1730243974"/>
                    </a:ext>
                  </a:extLst>
                </a:gridCol>
                <a:gridCol w="1347051">
                  <a:extLst>
                    <a:ext uri="{9D8B030D-6E8A-4147-A177-3AD203B41FA5}">
                      <a16:colId xmlns:a16="http://schemas.microsoft.com/office/drawing/2014/main" val="2383976702"/>
                    </a:ext>
                  </a:extLst>
                </a:gridCol>
                <a:gridCol w="1347051">
                  <a:extLst>
                    <a:ext uri="{9D8B030D-6E8A-4147-A177-3AD203B41FA5}">
                      <a16:colId xmlns:a16="http://schemas.microsoft.com/office/drawing/2014/main" val="2060166940"/>
                    </a:ext>
                  </a:extLst>
                </a:gridCol>
              </a:tblGrid>
              <a:tr h="944880">
                <a:tc gridSpan="2">
                  <a:txBody>
                    <a:bodyPr/>
                    <a:lstStyle/>
                    <a:p>
                      <a:pPr algn="ctr"/>
                      <a:r>
                        <a:rPr lang="en-US" sz="1900" b="1" dirty="0">
                          <a:effectLst>
                            <a:outerShdw blurRad="38100" dist="38100" dir="2700000" algn="tl">
                              <a:srgbClr val="000000">
                                <a:alpha val="43137"/>
                              </a:srgbClr>
                            </a:outerShdw>
                          </a:effectLst>
                          <a:latin typeface="Arial Narrow" panose="020B0606020202030204" pitchFamily="34" charset="0"/>
                        </a:rPr>
                        <a:t>Mean &amp; 95% Confidence in Normal, Osteopenia, &amp; Osteoporotic Patients</a:t>
                      </a:r>
                    </a:p>
                  </a:txBody>
                  <a:tcPr>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tcPr>
                </a:tc>
                <a:tc hMerge="1">
                  <a:txBody>
                    <a:bodyPr/>
                    <a:lstStyle/>
                    <a:p>
                      <a:endParaRPr lang="en-US" dirty="0"/>
                    </a:p>
                  </a:txBody>
                  <a:tcPr/>
                </a:tc>
                <a:tc gridSpan="4">
                  <a:txBody>
                    <a:bodyPr/>
                    <a:lstStyle/>
                    <a:p>
                      <a:pPr algn="ctr"/>
                      <a:r>
                        <a:rPr lang="en-US" sz="3200" b="1" dirty="0">
                          <a:solidFill>
                            <a:srgbClr val="FFFF00"/>
                          </a:solidFill>
                          <a:effectLst>
                            <a:outerShdw blurRad="38100" dist="38100" dir="2700000" algn="tl">
                              <a:srgbClr val="000000">
                                <a:alpha val="43137"/>
                              </a:srgbClr>
                            </a:outerShdw>
                          </a:effectLst>
                          <a:latin typeface="Arial Narrow" panose="020B0606020202030204" pitchFamily="34" charset="0"/>
                        </a:rPr>
                        <a:t>Equivalent CT-Hounsfield Units</a:t>
                      </a:r>
                    </a:p>
                  </a:txBody>
                  <a:tcPr anchor="ctr">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tcPr>
                </a:tc>
                <a:tc hMerge="1">
                  <a:txBody>
                    <a:bodyPr/>
                    <a:lstStyle/>
                    <a:p>
                      <a:endParaRPr lang="en-US" b="1" dirty="0">
                        <a:latin typeface="Arial Narrow" panose="020B0606020202030204" pitchFamily="34" charset="0"/>
                      </a:endParaRPr>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1802075510"/>
                  </a:ext>
                </a:extLst>
              </a:tr>
              <a:tr h="585501">
                <a:tc gridSpan="2">
                  <a:txBody>
                    <a:bodyPr/>
                    <a:lstStyle/>
                    <a:p>
                      <a:pPr algn="ctr"/>
                      <a:endParaRPr lang="en-US" sz="1900" b="1" dirty="0">
                        <a:latin typeface="Arial Narrow" panose="020B0606020202030204" pitchFamily="34" charset="0"/>
                      </a:endParaRPr>
                    </a:p>
                  </a:txBody>
                  <a:tcPr>
                    <a:lnL w="38100" cap="flat" cmpd="sng" algn="ctr">
                      <a:solidFill>
                        <a:schemeClr val="tx1"/>
                      </a:solidFill>
                      <a:prstDash val="solid"/>
                      <a:round/>
                      <a:headEnd type="none" w="med" len="med"/>
                      <a:tailEnd type="none" w="med" len="med"/>
                    </a:lnL>
                  </a:tcPr>
                </a:tc>
                <a:tc hMerge="1">
                  <a:txBody>
                    <a:bodyPr/>
                    <a:lstStyle/>
                    <a:p>
                      <a:pPr algn="ctr"/>
                      <a:endParaRPr lang="en-US" sz="1800" b="1" dirty="0">
                        <a:latin typeface="Arial Narrow" panose="020B0606020202030204" pitchFamily="34" charset="0"/>
                      </a:endParaRPr>
                    </a:p>
                  </a:txBody>
                  <a:tcPr/>
                </a:tc>
                <a:tc gridSpan="2">
                  <a:txBody>
                    <a:bodyPr/>
                    <a:lstStyle/>
                    <a:p>
                      <a:pPr algn="ctr"/>
                      <a:r>
                        <a:rPr lang="en-US" sz="1900" b="1" dirty="0">
                          <a:solidFill>
                            <a:srgbClr val="A50021"/>
                          </a:solidFill>
                          <a:effectLst>
                            <a:outerShdw blurRad="38100" dist="38100" dir="2700000" algn="tl">
                              <a:srgbClr val="000000">
                                <a:alpha val="43137"/>
                              </a:srgbClr>
                            </a:outerShdw>
                          </a:effectLst>
                          <a:latin typeface="Arial Narrow" panose="020B0606020202030204" pitchFamily="34" charset="0"/>
                        </a:rPr>
                        <a:t>DEXA Automated Reports</a:t>
                      </a:r>
                    </a:p>
                  </a:txBody>
                  <a:tcPr anchor="ctr"/>
                </a:tc>
                <a:tc hMerge="1">
                  <a:txBody>
                    <a:bodyPr/>
                    <a:lstStyle/>
                    <a:p>
                      <a:endParaRPr lang="en-US" dirty="0"/>
                    </a:p>
                  </a:txBody>
                  <a:tcPr/>
                </a:tc>
                <a:tc gridSpan="2">
                  <a:txBody>
                    <a:bodyPr/>
                    <a:lstStyle/>
                    <a:p>
                      <a:pPr algn="ctr"/>
                      <a:r>
                        <a:rPr lang="en-US" sz="1900" b="1" dirty="0">
                          <a:solidFill>
                            <a:srgbClr val="A50021"/>
                          </a:solidFill>
                          <a:effectLst>
                            <a:outerShdw blurRad="38100" dist="38100" dir="2700000" algn="tl">
                              <a:srgbClr val="000000">
                                <a:alpha val="43137"/>
                              </a:srgbClr>
                            </a:outerShdw>
                          </a:effectLst>
                          <a:latin typeface="Arial Narrow" panose="020B0606020202030204" pitchFamily="34" charset="0"/>
                        </a:rPr>
                        <a:t>DEXA Radiology Reports</a:t>
                      </a:r>
                    </a:p>
                  </a:txBody>
                  <a:tcPr anchor="ctr">
                    <a:lnR w="38100" cap="flat" cmpd="sng" algn="ctr">
                      <a:solidFill>
                        <a:schemeClr val="tx1"/>
                      </a:solidFill>
                      <a:prstDash val="solid"/>
                      <a:round/>
                      <a:headEnd type="none" w="med" len="med"/>
                      <a:tailEnd type="none" w="med" len="med"/>
                    </a:lnR>
                  </a:tcPr>
                </a:tc>
                <a:tc hMerge="1">
                  <a:txBody>
                    <a:bodyPr/>
                    <a:lstStyle/>
                    <a:p>
                      <a:endParaRPr lang="en-US"/>
                    </a:p>
                  </a:txBody>
                  <a:tcPr/>
                </a:tc>
                <a:extLst>
                  <a:ext uri="{0D108BD9-81ED-4DB2-BD59-A6C34878D82A}">
                    <a16:rowId xmlns:a16="http://schemas.microsoft.com/office/drawing/2014/main" val="745191505"/>
                  </a:ext>
                </a:extLst>
              </a:tr>
              <a:tr h="660400">
                <a:tc>
                  <a:txBody>
                    <a:bodyPr/>
                    <a:lstStyle/>
                    <a:p>
                      <a:pPr algn="ctr"/>
                      <a:r>
                        <a:rPr lang="en-US" sz="1500" b="1" dirty="0">
                          <a:solidFill>
                            <a:srgbClr val="0000FF"/>
                          </a:solidFill>
                          <a:effectLst>
                            <a:outerShdw blurRad="38100" dist="38100" dir="2700000" algn="tl">
                              <a:srgbClr val="000000">
                                <a:alpha val="43137"/>
                              </a:srgbClr>
                            </a:outerShdw>
                          </a:effectLst>
                          <a:latin typeface="Arial Narrow" panose="020B0606020202030204" pitchFamily="34" charset="0"/>
                        </a:rPr>
                        <a:t>Classification</a:t>
                      </a:r>
                    </a:p>
                  </a:txBody>
                  <a:tcPr anchor="ctr">
                    <a:lnL w="38100" cap="flat" cmpd="sng" algn="ctr">
                      <a:solidFill>
                        <a:schemeClr val="tx1"/>
                      </a:solidFill>
                      <a:prstDash val="solid"/>
                      <a:round/>
                      <a:headEnd type="none" w="med" len="med"/>
                      <a:tailEnd type="none" w="med" len="med"/>
                    </a:lnL>
                  </a:tcPr>
                </a:tc>
                <a:tc>
                  <a:txBody>
                    <a:bodyPr/>
                    <a:lstStyle/>
                    <a:p>
                      <a:pPr algn="ctr"/>
                      <a:r>
                        <a:rPr lang="en-US" sz="1900" b="1" dirty="0">
                          <a:solidFill>
                            <a:srgbClr val="0000FF"/>
                          </a:solidFill>
                          <a:effectLst>
                            <a:outerShdw blurRad="38100" dist="38100" dir="2700000" algn="tl">
                              <a:srgbClr val="000000">
                                <a:alpha val="43137"/>
                              </a:srgbClr>
                            </a:outerShdw>
                          </a:effectLst>
                          <a:latin typeface="Arial Narrow" panose="020B0606020202030204" pitchFamily="34" charset="0"/>
                        </a:rPr>
                        <a:t>T - Score</a:t>
                      </a:r>
                    </a:p>
                  </a:txBody>
                  <a:tcPr anchor="ctr"/>
                </a:tc>
                <a:tc>
                  <a:txBody>
                    <a:bodyPr/>
                    <a:lstStyle/>
                    <a:p>
                      <a:pPr algn="ctr"/>
                      <a:r>
                        <a:rPr lang="en-US" sz="1900" b="1" dirty="0">
                          <a:solidFill>
                            <a:srgbClr val="0000FF"/>
                          </a:solidFill>
                          <a:effectLst>
                            <a:outerShdw blurRad="38100" dist="38100" dir="2700000" algn="tl">
                              <a:srgbClr val="000000">
                                <a:alpha val="43137"/>
                              </a:srgbClr>
                            </a:outerShdw>
                          </a:effectLst>
                          <a:latin typeface="Arial Narrow" panose="020B0606020202030204" pitchFamily="34" charset="0"/>
                        </a:rPr>
                        <a:t>Mean ± SD</a:t>
                      </a:r>
                    </a:p>
                  </a:txBody>
                  <a:tcPr/>
                </a:tc>
                <a:tc>
                  <a:txBody>
                    <a:bodyPr/>
                    <a:lstStyle/>
                    <a:p>
                      <a:pPr algn="ctr"/>
                      <a:r>
                        <a:rPr lang="en-US" sz="1900" b="1" dirty="0">
                          <a:solidFill>
                            <a:srgbClr val="0000FF"/>
                          </a:solidFill>
                          <a:effectLst>
                            <a:outerShdw blurRad="38100" dist="38100" dir="2700000" algn="tl">
                              <a:srgbClr val="000000">
                                <a:alpha val="43137"/>
                              </a:srgbClr>
                            </a:outerShdw>
                          </a:effectLst>
                          <a:latin typeface="Arial Narrow" panose="020B0606020202030204" pitchFamily="34" charset="0"/>
                        </a:rPr>
                        <a:t>95% CI</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900" b="1" dirty="0">
                          <a:solidFill>
                            <a:srgbClr val="0000FF"/>
                          </a:solidFill>
                          <a:effectLst>
                            <a:outerShdw blurRad="38100" dist="38100" dir="2700000" algn="tl">
                              <a:srgbClr val="000000">
                                <a:alpha val="43137"/>
                              </a:srgbClr>
                            </a:outerShdw>
                          </a:effectLst>
                          <a:latin typeface="Arial Narrow" panose="020B0606020202030204" pitchFamily="34" charset="0"/>
                        </a:rPr>
                        <a:t>Mean ± SD</a:t>
                      </a:r>
                    </a:p>
                    <a:p>
                      <a:pPr algn="ctr"/>
                      <a:endParaRPr lang="en-US" sz="1900" b="1" dirty="0">
                        <a:solidFill>
                          <a:srgbClr val="0000FF"/>
                        </a:solidFill>
                        <a:effectLst>
                          <a:outerShdw blurRad="38100" dist="38100" dir="2700000" algn="tl">
                            <a:srgbClr val="000000">
                              <a:alpha val="43137"/>
                            </a:srgbClr>
                          </a:outerShdw>
                        </a:effectLst>
                        <a:latin typeface="Arial Narrow" panose="020B0606020202030204" pitchFamily="34" charset="0"/>
                      </a:endParaRPr>
                    </a:p>
                  </a:txBody>
                  <a:tcPr anchor="ctr" anchorCtr="1"/>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900" b="1" dirty="0">
                          <a:solidFill>
                            <a:srgbClr val="0000FF"/>
                          </a:solidFill>
                          <a:effectLst>
                            <a:outerShdw blurRad="38100" dist="38100" dir="2700000" algn="tl">
                              <a:srgbClr val="000000">
                                <a:alpha val="43137"/>
                              </a:srgbClr>
                            </a:outerShdw>
                          </a:effectLst>
                          <a:latin typeface="Arial Narrow" panose="020B0606020202030204" pitchFamily="34" charset="0"/>
                        </a:rPr>
                        <a:t>95% CI</a:t>
                      </a:r>
                    </a:p>
                    <a:p>
                      <a:pPr algn="ctr"/>
                      <a:endParaRPr lang="en-US" sz="1900" b="1" dirty="0">
                        <a:solidFill>
                          <a:srgbClr val="0000FF"/>
                        </a:solidFill>
                        <a:effectLst>
                          <a:outerShdw blurRad="38100" dist="38100" dir="2700000" algn="tl">
                            <a:srgbClr val="000000">
                              <a:alpha val="43137"/>
                            </a:srgbClr>
                          </a:outerShdw>
                        </a:effectLst>
                        <a:latin typeface="Arial Narrow" panose="020B0606020202030204" pitchFamily="34" charset="0"/>
                      </a:endParaRPr>
                    </a:p>
                  </a:txBody>
                  <a:tcPr anchor="ctr">
                    <a:lnR w="381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575974720"/>
                  </a:ext>
                </a:extLst>
              </a:tr>
              <a:tr h="660400">
                <a:tc>
                  <a:txBody>
                    <a:bodyPr/>
                    <a:lstStyle/>
                    <a:p>
                      <a:pPr algn="ctr"/>
                      <a:r>
                        <a:rPr lang="en-US" sz="1600" b="1" dirty="0">
                          <a:latin typeface="Arial Narrow" panose="020B0606020202030204" pitchFamily="34" charset="0"/>
                        </a:rPr>
                        <a:t>Normal</a:t>
                      </a:r>
                    </a:p>
                  </a:txBody>
                  <a:tcPr anchor="ctr">
                    <a:lnL w="38100" cap="flat" cmpd="sng" algn="ctr">
                      <a:solidFill>
                        <a:schemeClr val="tx1"/>
                      </a:solidFill>
                      <a:prstDash val="solid"/>
                      <a:round/>
                      <a:headEnd type="none" w="med" len="med"/>
                      <a:tailEnd type="none" w="med" len="med"/>
                    </a:lnL>
                  </a:tcPr>
                </a:tc>
                <a:tc>
                  <a:txBody>
                    <a:bodyPr/>
                    <a:lstStyle/>
                    <a:p>
                      <a:pPr algn="ctr"/>
                      <a:r>
                        <a:rPr lang="en-US" sz="1900" b="1" dirty="0">
                          <a:latin typeface="Arial Narrow" panose="020B0606020202030204" pitchFamily="34" charset="0"/>
                        </a:rPr>
                        <a:t>Greater than -1.0</a:t>
                      </a:r>
                    </a:p>
                  </a:txBody>
                  <a:tcPr/>
                </a:tc>
                <a:tc>
                  <a:txBody>
                    <a:bodyPr/>
                    <a:lstStyle/>
                    <a:p>
                      <a:pPr algn="ctr"/>
                      <a:r>
                        <a:rPr lang="en-US" sz="1900" b="1" dirty="0">
                          <a:solidFill>
                            <a:srgbClr val="0000FF"/>
                          </a:solidFill>
                          <a:latin typeface="Arial Narrow" panose="020B0606020202030204" pitchFamily="34" charset="0"/>
                        </a:rPr>
                        <a:t>195.7± 55.5</a:t>
                      </a:r>
                    </a:p>
                  </a:txBody>
                  <a:tcPr anchor="ctr"/>
                </a:tc>
                <a:tc>
                  <a:txBody>
                    <a:bodyPr/>
                    <a:lstStyle/>
                    <a:p>
                      <a:pPr algn="ctr"/>
                      <a:r>
                        <a:rPr lang="en-US" sz="1900" b="1" dirty="0">
                          <a:latin typeface="Arial Narrow" panose="020B0606020202030204" pitchFamily="34" charset="0"/>
                        </a:rPr>
                        <a:t>171-220</a:t>
                      </a:r>
                    </a:p>
                  </a:txBody>
                  <a:tcPr anchor="ctr"/>
                </a:tc>
                <a:tc>
                  <a:txBody>
                    <a:bodyPr/>
                    <a:lstStyle/>
                    <a:p>
                      <a:pPr algn="ctr"/>
                      <a:r>
                        <a:rPr lang="en-US" sz="1900" b="1" dirty="0">
                          <a:solidFill>
                            <a:srgbClr val="0000FF"/>
                          </a:solidFill>
                          <a:latin typeface="Arial Narrow" panose="020B0606020202030204" pitchFamily="34" charset="0"/>
                        </a:rPr>
                        <a:t>189±59</a:t>
                      </a:r>
                    </a:p>
                  </a:txBody>
                  <a:tcPr anchor="ctr"/>
                </a:tc>
                <a:tc>
                  <a:txBody>
                    <a:bodyPr/>
                    <a:lstStyle/>
                    <a:p>
                      <a:pPr algn="ctr"/>
                      <a:r>
                        <a:rPr lang="en-US" sz="1900" b="1" dirty="0">
                          <a:latin typeface="Arial Narrow" panose="020B0606020202030204" pitchFamily="34" charset="0"/>
                        </a:rPr>
                        <a:t>160-219</a:t>
                      </a:r>
                    </a:p>
                  </a:txBody>
                  <a:tcPr anchor="ctr">
                    <a:lnR w="381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471518945"/>
                  </a:ext>
                </a:extLst>
              </a:tr>
              <a:tr h="660400">
                <a:tc>
                  <a:txBody>
                    <a:bodyPr/>
                    <a:lstStyle/>
                    <a:p>
                      <a:pPr algn="ctr"/>
                      <a:r>
                        <a:rPr lang="en-US" sz="1600" b="1" dirty="0">
                          <a:latin typeface="Arial Narrow" panose="020B0606020202030204" pitchFamily="34" charset="0"/>
                        </a:rPr>
                        <a:t>Osteopenia</a:t>
                      </a:r>
                    </a:p>
                  </a:txBody>
                  <a:tcPr anchor="ctr">
                    <a:lnL w="38100" cap="flat" cmpd="sng" algn="ctr">
                      <a:solidFill>
                        <a:schemeClr val="tx1"/>
                      </a:solidFill>
                      <a:prstDash val="solid"/>
                      <a:round/>
                      <a:headEnd type="none" w="med" len="med"/>
                      <a:tailEnd type="none" w="med" len="med"/>
                    </a:lnL>
                  </a:tcPr>
                </a:tc>
                <a:tc>
                  <a:txBody>
                    <a:bodyPr/>
                    <a:lstStyle/>
                    <a:p>
                      <a:pPr algn="ctr"/>
                      <a:r>
                        <a:rPr lang="en-US" sz="1900" b="1" dirty="0">
                          <a:latin typeface="Arial Narrow" panose="020B0606020202030204" pitchFamily="34" charset="0"/>
                        </a:rPr>
                        <a:t>Between </a:t>
                      </a:r>
                    </a:p>
                    <a:p>
                      <a:pPr algn="ctr"/>
                      <a:r>
                        <a:rPr lang="en-US" sz="1900" b="1" dirty="0">
                          <a:latin typeface="Arial Narrow" panose="020B0606020202030204" pitchFamily="34" charset="0"/>
                        </a:rPr>
                        <a:t>-1.0 &amp; -2.5</a:t>
                      </a:r>
                    </a:p>
                  </a:txBody>
                  <a:tcPr/>
                </a:tc>
                <a:tc>
                  <a:txBody>
                    <a:bodyPr/>
                    <a:lstStyle/>
                    <a:p>
                      <a:pPr algn="ctr"/>
                      <a:r>
                        <a:rPr lang="en-US" sz="1900" b="1" dirty="0">
                          <a:solidFill>
                            <a:srgbClr val="0000FF"/>
                          </a:solidFill>
                          <a:latin typeface="Arial Narrow" panose="020B0606020202030204" pitchFamily="34" charset="0"/>
                        </a:rPr>
                        <a:t>118.9 ± 29.1</a:t>
                      </a:r>
                    </a:p>
                  </a:txBody>
                  <a:tcPr anchor="ctr"/>
                </a:tc>
                <a:tc>
                  <a:txBody>
                    <a:bodyPr/>
                    <a:lstStyle/>
                    <a:p>
                      <a:pPr algn="ctr"/>
                      <a:r>
                        <a:rPr lang="en-US" sz="1900" b="1" dirty="0">
                          <a:latin typeface="Arial Narrow" panose="020B0606020202030204" pitchFamily="34" charset="0"/>
                        </a:rPr>
                        <a:t>99-139</a:t>
                      </a:r>
                    </a:p>
                  </a:txBody>
                  <a:tcPr anchor="ctr"/>
                </a:tc>
                <a:tc>
                  <a:txBody>
                    <a:bodyPr/>
                    <a:lstStyle/>
                    <a:p>
                      <a:pPr algn="ctr"/>
                      <a:r>
                        <a:rPr lang="en-US" sz="1900" b="1" dirty="0">
                          <a:solidFill>
                            <a:srgbClr val="0000FF"/>
                          </a:solidFill>
                          <a:latin typeface="Arial Narrow" panose="020B0606020202030204" pitchFamily="34" charset="0"/>
                        </a:rPr>
                        <a:t>149±49</a:t>
                      </a:r>
                    </a:p>
                  </a:txBody>
                  <a:tcPr anchor="ctr"/>
                </a:tc>
                <a:tc>
                  <a:txBody>
                    <a:bodyPr/>
                    <a:lstStyle/>
                    <a:p>
                      <a:pPr algn="ctr"/>
                      <a:r>
                        <a:rPr lang="en-US" sz="1900" b="1" dirty="0">
                          <a:latin typeface="Arial Narrow" panose="020B0606020202030204" pitchFamily="34" charset="0"/>
                        </a:rPr>
                        <a:t>109-170</a:t>
                      </a:r>
                    </a:p>
                  </a:txBody>
                  <a:tcPr anchor="ctr">
                    <a:lnR w="381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169180631"/>
                  </a:ext>
                </a:extLst>
              </a:tr>
              <a:tr h="813868">
                <a:tc>
                  <a:txBody>
                    <a:bodyPr/>
                    <a:lstStyle/>
                    <a:p>
                      <a:pPr algn="ctr"/>
                      <a:r>
                        <a:rPr lang="en-US" sz="1500" b="1" dirty="0">
                          <a:latin typeface="Arial Narrow" panose="020B0606020202030204" pitchFamily="34" charset="0"/>
                        </a:rPr>
                        <a:t>Osteoporosis</a:t>
                      </a:r>
                    </a:p>
                  </a:txBody>
                  <a:tcPr anchor="ctr">
                    <a:lnL w="38100" cap="flat" cmpd="sng" algn="ctr">
                      <a:solidFill>
                        <a:schemeClr val="tx1"/>
                      </a:solidFill>
                      <a:prstDash val="solid"/>
                      <a:round/>
                      <a:headEnd type="none" w="med" len="med"/>
                      <a:tailEnd type="none" w="med" len="med"/>
                    </a:lnL>
                  </a:tcPr>
                </a:tc>
                <a:tc>
                  <a:txBody>
                    <a:bodyPr/>
                    <a:lstStyle/>
                    <a:p>
                      <a:pPr algn="ctr"/>
                      <a:r>
                        <a:rPr lang="en-US" sz="1900" b="1" dirty="0">
                          <a:latin typeface="Arial Narrow" panose="020B0606020202030204" pitchFamily="34" charset="0"/>
                        </a:rPr>
                        <a:t>Less than</a:t>
                      </a:r>
                    </a:p>
                    <a:p>
                      <a:pPr algn="ctr"/>
                      <a:r>
                        <a:rPr lang="en-US" sz="1900" b="1" dirty="0">
                          <a:latin typeface="Arial Narrow" panose="020B0606020202030204" pitchFamily="34" charset="0"/>
                        </a:rPr>
                        <a:t> -2.5</a:t>
                      </a:r>
                    </a:p>
                  </a:txBody>
                  <a:tcPr/>
                </a:tc>
                <a:tc>
                  <a:txBody>
                    <a:bodyPr/>
                    <a:lstStyle/>
                    <a:p>
                      <a:pPr algn="ctr"/>
                      <a:r>
                        <a:rPr lang="en-US" sz="1900" b="1" dirty="0">
                          <a:solidFill>
                            <a:schemeClr val="accent2"/>
                          </a:solidFill>
                          <a:effectLst/>
                          <a:latin typeface="Arial Narrow" panose="020B0606020202030204" pitchFamily="34" charset="0"/>
                        </a:rPr>
                        <a:t>97.9  ±  58.8</a:t>
                      </a:r>
                    </a:p>
                  </a:txBody>
                  <a:tcPr anchor="ctr"/>
                </a:tc>
                <a:tc>
                  <a:txBody>
                    <a:bodyPr/>
                    <a:lstStyle/>
                    <a:p>
                      <a:pPr algn="ctr"/>
                      <a:r>
                        <a:rPr lang="en-US" sz="1900" b="1" dirty="0">
                          <a:latin typeface="Arial Narrow" panose="020B0606020202030204" pitchFamily="34" charset="0"/>
                        </a:rPr>
                        <a:t>54-142</a:t>
                      </a:r>
                    </a:p>
                  </a:txBody>
                  <a:tcPr anchor="ctr"/>
                </a:tc>
                <a:tc>
                  <a:txBody>
                    <a:bodyPr/>
                    <a:lstStyle/>
                    <a:p>
                      <a:pPr algn="ctr"/>
                      <a:r>
                        <a:rPr lang="en-US" sz="1900" b="1" dirty="0">
                          <a:solidFill>
                            <a:schemeClr val="accent2"/>
                          </a:solidFill>
                          <a:latin typeface="Arial Narrow" panose="020B0606020202030204" pitchFamily="34" charset="0"/>
                        </a:rPr>
                        <a:t>107±60</a:t>
                      </a:r>
                    </a:p>
                  </a:txBody>
                  <a:tcPr anchor="ctr"/>
                </a:tc>
                <a:tc>
                  <a:txBody>
                    <a:bodyPr/>
                    <a:lstStyle/>
                    <a:p>
                      <a:pPr algn="ctr"/>
                      <a:r>
                        <a:rPr lang="en-US" sz="1900" b="1" dirty="0">
                          <a:latin typeface="Arial Narrow" panose="020B0606020202030204" pitchFamily="34" charset="0"/>
                        </a:rPr>
                        <a:t>65-149</a:t>
                      </a:r>
                    </a:p>
                  </a:txBody>
                  <a:tcPr anchor="ctr">
                    <a:lnR w="381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333095652"/>
                  </a:ext>
                </a:extLst>
              </a:tr>
              <a:tr h="585501">
                <a:tc gridSpan="6">
                  <a:txBody>
                    <a:bodyPr/>
                    <a:lstStyle/>
                    <a:p>
                      <a:pPr algn="ctr"/>
                      <a:r>
                        <a:rPr lang="en-US" sz="1600" b="1" dirty="0">
                          <a:latin typeface="Arial Narrow" panose="020B0606020202030204" pitchFamily="34" charset="0"/>
                        </a:rPr>
                        <a:t>Notes: Values of P , 0.001 Between Automatic Groups &amp; P &lt; 0.01 Between Radiology Groups. DEXA, Dual X-ray Absorptiometry</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b="1" dirty="0">
                        <a:latin typeface="Arial Narrow" panose="020B0606020202030204" pitchFamily="34" charset="0"/>
                      </a:endParaRPr>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491733708"/>
                  </a:ext>
                </a:extLst>
              </a:tr>
            </a:tbl>
          </a:graphicData>
        </a:graphic>
      </p:graphicFrame>
      <p:sp>
        <p:nvSpPr>
          <p:cNvPr id="9" name="TextBox 8">
            <a:extLst>
              <a:ext uri="{FF2B5EF4-FFF2-40B4-BE49-F238E27FC236}">
                <a16:creationId xmlns:a16="http://schemas.microsoft.com/office/drawing/2014/main" id="{58BBFE07-F36A-49CF-BB13-1B381999F83C}"/>
              </a:ext>
            </a:extLst>
          </p:cNvPr>
          <p:cNvSpPr txBox="1"/>
          <p:nvPr/>
        </p:nvSpPr>
        <p:spPr>
          <a:xfrm>
            <a:off x="864109" y="187454"/>
            <a:ext cx="6341364" cy="830997"/>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5400000" scaled="1"/>
            <a:tileRect/>
          </a:gradFill>
          <a:ln w="38100">
            <a:solidFill>
              <a:schemeClr val="tx1"/>
            </a:solidFill>
          </a:ln>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Narrow" panose="020B0606020202030204" pitchFamily="34" charset="0"/>
                <a:ea typeface="+mn-ea"/>
                <a:cs typeface="+mn-cs"/>
              </a:rPr>
              <a:t>Normative Vertebral Hounsfield Unit Values and </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Narrow" panose="020B0606020202030204" pitchFamily="34" charset="0"/>
                <a:ea typeface="+mn-ea"/>
                <a:cs typeface="+mn-cs"/>
              </a:rPr>
              <a:t>Correlation with Bone Mineral Density</a:t>
            </a:r>
          </a:p>
        </p:txBody>
      </p:sp>
      <p:sp>
        <p:nvSpPr>
          <p:cNvPr id="10" name="TextBox 9">
            <a:extLst>
              <a:ext uri="{FF2B5EF4-FFF2-40B4-BE49-F238E27FC236}">
                <a16:creationId xmlns:a16="http://schemas.microsoft.com/office/drawing/2014/main" id="{8F28CFDF-ACB3-40D8-9A04-88737B5813F1}"/>
              </a:ext>
            </a:extLst>
          </p:cNvPr>
          <p:cNvSpPr txBox="1"/>
          <p:nvPr/>
        </p:nvSpPr>
        <p:spPr>
          <a:xfrm>
            <a:off x="2130552" y="1056133"/>
            <a:ext cx="3456432" cy="369332"/>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Patel SP, Lee JJ,  Hecht GG, et.al.</a:t>
            </a:r>
          </a:p>
        </p:txBody>
      </p:sp>
      <p:sp>
        <p:nvSpPr>
          <p:cNvPr id="11" name="TextBox 10">
            <a:extLst>
              <a:ext uri="{FF2B5EF4-FFF2-40B4-BE49-F238E27FC236}">
                <a16:creationId xmlns:a16="http://schemas.microsoft.com/office/drawing/2014/main" id="{801726DF-14BB-41B5-83C1-189FFB0AB138}"/>
              </a:ext>
            </a:extLst>
          </p:cNvPr>
          <p:cNvSpPr txBox="1"/>
          <p:nvPr/>
        </p:nvSpPr>
        <p:spPr>
          <a:xfrm>
            <a:off x="594361" y="1366029"/>
            <a:ext cx="6890004" cy="369332"/>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00"/>
                </a:solidFill>
                <a:effectLst/>
                <a:uLnTx/>
                <a:uFillTx/>
                <a:latin typeface="Arial Narrow" panose="020B0606020202030204" pitchFamily="34" charset="0"/>
                <a:ea typeface="+mn-ea"/>
                <a:cs typeface="+mn-cs"/>
              </a:rPr>
              <a:t>Journal of Clinical &amp; Experimental Orthopaedics, Vol.2 No.1:14, 2016</a:t>
            </a:r>
          </a:p>
        </p:txBody>
      </p:sp>
      <p:sp>
        <p:nvSpPr>
          <p:cNvPr id="12" name="TextBox 11">
            <a:extLst>
              <a:ext uri="{FF2B5EF4-FFF2-40B4-BE49-F238E27FC236}">
                <a16:creationId xmlns:a16="http://schemas.microsoft.com/office/drawing/2014/main" id="{05B53A3A-FA4D-4E51-8DC3-D8A5DC9CE13D}"/>
              </a:ext>
            </a:extLst>
          </p:cNvPr>
          <p:cNvSpPr txBox="1"/>
          <p:nvPr/>
        </p:nvSpPr>
        <p:spPr>
          <a:xfrm>
            <a:off x="8112720" y="505086"/>
            <a:ext cx="3852512" cy="369332"/>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00"/>
                </a:solidFill>
                <a:effectLst/>
                <a:uLnTx/>
                <a:uFillTx/>
                <a:latin typeface="Arial Narrow" panose="020B0606020202030204" pitchFamily="34" charset="0"/>
                <a:ea typeface="+mn-ea"/>
                <a:cs typeface="+mn-cs"/>
              </a:rPr>
              <a:t>Aged Averaged HU - Per Level /Sex</a:t>
            </a:r>
          </a:p>
        </p:txBody>
      </p:sp>
      <p:sp>
        <p:nvSpPr>
          <p:cNvPr id="13" name="Rectangle 12">
            <a:extLst>
              <a:ext uri="{FF2B5EF4-FFF2-40B4-BE49-F238E27FC236}">
                <a16:creationId xmlns:a16="http://schemas.microsoft.com/office/drawing/2014/main" id="{1FF142A2-484C-41BA-B659-2F0F5CA5F1E7}"/>
              </a:ext>
            </a:extLst>
          </p:cNvPr>
          <p:cNvSpPr/>
          <p:nvPr/>
        </p:nvSpPr>
        <p:spPr>
          <a:xfrm>
            <a:off x="-6380" y="-3735"/>
            <a:ext cx="12174479" cy="6844984"/>
          </a:xfrm>
          <a:prstGeom prst="rect">
            <a:avLst/>
          </a:prstGeom>
          <a:noFill/>
          <a:ln w="7620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a:ea typeface="+mn-ea"/>
              <a:cs typeface="+mn-cs"/>
            </a:endParaRPr>
          </a:p>
        </p:txBody>
      </p:sp>
      <p:sp>
        <p:nvSpPr>
          <p:cNvPr id="5" name="TextBox 4">
            <a:extLst>
              <a:ext uri="{FF2B5EF4-FFF2-40B4-BE49-F238E27FC236}">
                <a16:creationId xmlns:a16="http://schemas.microsoft.com/office/drawing/2014/main" id="{9C012963-5B35-8450-C0E5-04875B9BB4DD}"/>
              </a:ext>
            </a:extLst>
          </p:cNvPr>
          <p:cNvSpPr txBox="1"/>
          <p:nvPr/>
        </p:nvSpPr>
        <p:spPr>
          <a:xfrm>
            <a:off x="9339387" y="33123"/>
            <a:ext cx="1477108" cy="523220"/>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Adults</a:t>
            </a:r>
          </a:p>
        </p:txBody>
      </p:sp>
      <p:sp>
        <p:nvSpPr>
          <p:cNvPr id="7" name="Rectangle 6">
            <a:extLst>
              <a:ext uri="{FF2B5EF4-FFF2-40B4-BE49-F238E27FC236}">
                <a16:creationId xmlns:a16="http://schemas.microsoft.com/office/drawing/2014/main" id="{317648EE-D5A2-6F05-2F76-21B1210A2601}"/>
              </a:ext>
            </a:extLst>
          </p:cNvPr>
          <p:cNvSpPr/>
          <p:nvPr/>
        </p:nvSpPr>
        <p:spPr>
          <a:xfrm>
            <a:off x="1299411" y="3398394"/>
            <a:ext cx="1355557" cy="2807980"/>
          </a:xfrm>
          <a:prstGeom prst="rect">
            <a:avLst/>
          </a:prstGeom>
          <a:noFill/>
          <a:ln w="38100">
            <a:solidFill>
              <a:srgbClr val="000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a:ea typeface="+mn-ea"/>
              <a:cs typeface="+mn-cs"/>
            </a:endParaRPr>
          </a:p>
        </p:txBody>
      </p:sp>
      <p:sp>
        <p:nvSpPr>
          <p:cNvPr id="3" name="TextBox 2">
            <a:extLst>
              <a:ext uri="{FF2B5EF4-FFF2-40B4-BE49-F238E27FC236}">
                <a16:creationId xmlns:a16="http://schemas.microsoft.com/office/drawing/2014/main" id="{E878B27A-8F76-0317-5378-03187FFB892C}"/>
              </a:ext>
            </a:extLst>
          </p:cNvPr>
          <p:cNvSpPr txBox="1"/>
          <p:nvPr/>
        </p:nvSpPr>
        <p:spPr>
          <a:xfrm>
            <a:off x="1277199" y="3044709"/>
            <a:ext cx="9573847" cy="2123658"/>
          </a:xfrm>
          <a:prstGeom prst="rect">
            <a:avLst/>
          </a:prstGeom>
          <a:gradFill flip="none" rotWithShape="1">
            <a:gsLst>
              <a:gs pos="0">
                <a:srgbClr val="FF0066">
                  <a:shade val="30000"/>
                  <a:satMod val="115000"/>
                </a:srgbClr>
              </a:gs>
              <a:gs pos="50000">
                <a:srgbClr val="FF0066">
                  <a:shade val="67500"/>
                  <a:satMod val="115000"/>
                </a:srgbClr>
              </a:gs>
              <a:gs pos="100000">
                <a:srgbClr val="FF0066">
                  <a:shade val="100000"/>
                  <a:satMod val="115000"/>
                </a:srgbClr>
              </a:gs>
            </a:gsLst>
            <a:lin ang="5400000" scaled="1"/>
            <a:tileRect/>
          </a:gradFill>
          <a:ln w="38100">
            <a:solidFill>
              <a:schemeClr val="tx1"/>
            </a:solidFill>
          </a:ln>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4400" b="1" i="0" u="sng" strike="noStrike" kern="1200" cap="none" spc="0" normalizeH="0" baseline="0" noProof="0" dirty="0">
                <a:ln>
                  <a:noFill/>
                </a:ln>
                <a:solidFill>
                  <a:srgbClr val="FFFF00"/>
                </a:solidFill>
                <a:effectLst/>
                <a:uLnTx/>
                <a:uFillTx/>
                <a:latin typeface="Arial Narrow" panose="020B0606020202030204" pitchFamily="34" charset="0"/>
                <a:ea typeface="+mn-ea"/>
                <a:cs typeface="+mn-cs"/>
              </a:rPr>
              <a:t>Adult Key Levels of Interest:</a:t>
            </a:r>
          </a:p>
          <a:p>
            <a:pPr marL="742932" marR="0" lvl="1" indent="-285744" algn="l" defTabSz="609585" rtl="0" eaLnBrk="1" fontAlgn="auto" latinLnBrk="0" hangingPunct="1">
              <a:lnSpc>
                <a:spcPct val="100000"/>
              </a:lnSpc>
              <a:spcBef>
                <a:spcPts val="0"/>
              </a:spcBef>
              <a:spcAft>
                <a:spcPts val="0"/>
              </a:spcAft>
              <a:buClr>
                <a:srgbClr val="FFFF00"/>
              </a:buClr>
              <a:buSzTx/>
              <a:buFont typeface="Wingdings" panose="05000000000000000000" pitchFamily="2" charset="2"/>
              <a:buChar char="Ø"/>
              <a:tabLst/>
              <a:defRPr/>
            </a:pPr>
            <a:r>
              <a:rPr kumimoji="0" lang="en-US" sz="44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HU &lt; 135: Osteoporosis</a:t>
            </a:r>
            <a:endParaRPr kumimoji="0" lang="en-US" sz="48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endParaRPr>
          </a:p>
          <a:p>
            <a:pPr marL="742932" marR="0" lvl="1" indent="-285744" algn="l" defTabSz="609585" rtl="0" eaLnBrk="1" fontAlgn="auto" latinLnBrk="0" hangingPunct="1">
              <a:lnSpc>
                <a:spcPct val="100000"/>
              </a:lnSpc>
              <a:spcBef>
                <a:spcPts val="0"/>
              </a:spcBef>
              <a:spcAft>
                <a:spcPts val="0"/>
              </a:spcAft>
              <a:buClr>
                <a:srgbClr val="FFFF00"/>
              </a:buClr>
              <a:buSzTx/>
              <a:buFont typeface="Wingdings" panose="05000000000000000000" pitchFamily="2" charset="2"/>
              <a:buChar char="Ø"/>
              <a:tabLst/>
              <a:defRPr/>
            </a:pPr>
            <a:r>
              <a:rPr kumimoji="0" lang="en-US" sz="44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HU &lt;   50: Surgery Should Be Avoided</a:t>
            </a:r>
          </a:p>
        </p:txBody>
      </p:sp>
    </p:spTree>
    <p:extLst>
      <p:ext uri="{BB962C8B-B14F-4D97-AF65-F5344CB8AC3E}">
        <p14:creationId xmlns:p14="http://schemas.microsoft.com/office/powerpoint/2010/main" val="117151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9902951" y="158495"/>
            <a:ext cx="2033016" cy="647700"/>
          </a:xfrm>
          <a:prstGeom prst="rect">
            <a:avLst/>
          </a:prstGeom>
        </p:spPr>
      </p:pic>
      <p:sp>
        <p:nvSpPr>
          <p:cNvPr id="3" name="object 3"/>
          <p:cNvSpPr txBox="1"/>
          <p:nvPr/>
        </p:nvSpPr>
        <p:spPr>
          <a:xfrm>
            <a:off x="532015" y="1662176"/>
            <a:ext cx="8404167" cy="4219745"/>
          </a:xfrm>
          <a:prstGeom prst="rect">
            <a:avLst/>
          </a:prstGeom>
        </p:spPr>
        <p:txBody>
          <a:bodyPr vert="horz" wrap="square" lIns="0" tIns="13335" rIns="0" bIns="0" rtlCol="0">
            <a:spAutoFit/>
          </a:bodyPr>
          <a:lstStyle/>
          <a:p>
            <a:pPr marL="12700" marR="0" lvl="0" indent="0" defTabSz="914400" eaLnBrk="1" fontAlgn="auto" latinLnBrk="0" hangingPunct="1">
              <a:lnSpc>
                <a:spcPct val="100000"/>
              </a:lnSpc>
              <a:spcBef>
                <a:spcPts val="105"/>
              </a:spcBef>
              <a:spcAft>
                <a:spcPts val="0"/>
              </a:spcAft>
              <a:buClrTx/>
              <a:buSzTx/>
              <a:buFontTx/>
              <a:buNone/>
              <a:tabLst/>
              <a:defRPr/>
            </a:pPr>
            <a:r>
              <a:rPr kumimoji="0" sz="2000" b="0" i="0" u="none" strike="noStrike" kern="0" cap="none" spc="0" normalizeH="0" baseline="0" noProof="0" dirty="0">
                <a:ln>
                  <a:noFill/>
                </a:ln>
                <a:solidFill>
                  <a:sysClr val="windowText" lastClr="000000"/>
                </a:solidFill>
                <a:effectLst/>
                <a:uLnTx/>
                <a:uFillTx/>
                <a:latin typeface="Poppins"/>
                <a:cs typeface="Poppins"/>
              </a:rPr>
              <a:t>Launched</a:t>
            </a:r>
            <a:r>
              <a:rPr kumimoji="0" sz="2000" b="0" i="0" u="none" strike="noStrike" kern="0" cap="none" spc="-30" normalizeH="0" baseline="0" noProof="0" dirty="0">
                <a:ln>
                  <a:noFill/>
                </a:ln>
                <a:solidFill>
                  <a:sysClr val="windowText" lastClr="000000"/>
                </a:solidFill>
                <a:effectLst/>
                <a:uLnTx/>
                <a:uFillTx/>
                <a:latin typeface="Poppins"/>
                <a:cs typeface="Poppins"/>
              </a:rPr>
              <a:t> </a:t>
            </a:r>
            <a:r>
              <a:rPr kumimoji="0" lang="en-US" sz="2000" b="0" i="0" u="none" strike="noStrike" kern="0" cap="none" spc="-30" normalizeH="0" baseline="0" noProof="0" dirty="0">
                <a:ln>
                  <a:noFill/>
                </a:ln>
                <a:solidFill>
                  <a:sysClr val="windowText" lastClr="000000"/>
                </a:solidFill>
                <a:effectLst/>
                <a:uLnTx/>
                <a:uFillTx/>
                <a:latin typeface="Poppins"/>
                <a:cs typeface="Poppins"/>
              </a:rPr>
              <a:t>6</a:t>
            </a:r>
            <a:r>
              <a:rPr kumimoji="0" sz="2000" b="0" i="0" u="none" strike="noStrike" kern="0" cap="none" spc="-20" normalizeH="0" baseline="0" noProof="0" dirty="0">
                <a:ln>
                  <a:noFill/>
                </a:ln>
                <a:solidFill>
                  <a:sysClr val="windowText" lastClr="000000"/>
                </a:solidFill>
                <a:effectLst/>
                <a:uLnTx/>
                <a:uFillTx/>
                <a:latin typeface="Poppins"/>
                <a:cs typeface="Poppins"/>
              </a:rPr>
              <a:t> </a:t>
            </a:r>
            <a:r>
              <a:rPr kumimoji="0" sz="2000" b="0" i="0" u="none" strike="noStrike" kern="0" cap="none" spc="0" normalizeH="0" baseline="0" noProof="0" dirty="0">
                <a:ln>
                  <a:noFill/>
                </a:ln>
                <a:solidFill>
                  <a:sysClr val="windowText" lastClr="000000"/>
                </a:solidFill>
                <a:effectLst/>
                <a:uLnTx/>
                <a:uFillTx/>
                <a:latin typeface="Poppins"/>
                <a:cs typeface="Poppins"/>
              </a:rPr>
              <a:t>years</a:t>
            </a:r>
            <a:r>
              <a:rPr kumimoji="0" sz="2000" b="0" i="0" u="none" strike="noStrike" kern="0" cap="none" spc="-5" normalizeH="0" baseline="0" noProof="0" dirty="0">
                <a:ln>
                  <a:noFill/>
                </a:ln>
                <a:solidFill>
                  <a:sysClr val="windowText" lastClr="000000"/>
                </a:solidFill>
                <a:effectLst/>
                <a:uLnTx/>
                <a:uFillTx/>
                <a:latin typeface="Poppins"/>
                <a:cs typeface="Poppins"/>
              </a:rPr>
              <a:t> </a:t>
            </a:r>
            <a:r>
              <a:rPr kumimoji="0" sz="2000" b="0" i="0" u="none" strike="noStrike" kern="0" cap="none" spc="0" normalizeH="0" baseline="0" noProof="0" dirty="0">
                <a:ln>
                  <a:noFill/>
                </a:ln>
                <a:solidFill>
                  <a:sysClr val="windowText" lastClr="000000"/>
                </a:solidFill>
                <a:effectLst/>
                <a:uLnTx/>
                <a:uFillTx/>
                <a:latin typeface="Poppins"/>
                <a:cs typeface="Poppins"/>
              </a:rPr>
              <a:t>ago,</a:t>
            </a:r>
            <a:r>
              <a:rPr kumimoji="0" sz="2000" b="0" i="0" u="none" strike="noStrike" kern="0" cap="none" spc="-15" normalizeH="0" baseline="0" noProof="0" dirty="0">
                <a:ln>
                  <a:noFill/>
                </a:ln>
                <a:solidFill>
                  <a:sysClr val="windowText" lastClr="000000"/>
                </a:solidFill>
                <a:effectLst/>
                <a:uLnTx/>
                <a:uFillTx/>
                <a:latin typeface="Poppins"/>
                <a:cs typeface="Poppins"/>
              </a:rPr>
              <a:t> </a:t>
            </a:r>
            <a:r>
              <a:rPr kumimoji="0" sz="2000" b="0" i="0" u="none" strike="noStrike" kern="0" cap="none" spc="0" normalizeH="0" baseline="0" noProof="0" dirty="0">
                <a:ln>
                  <a:noFill/>
                </a:ln>
                <a:solidFill>
                  <a:sysClr val="windowText" lastClr="000000"/>
                </a:solidFill>
                <a:effectLst/>
                <a:uLnTx/>
                <a:uFillTx/>
                <a:latin typeface="Poppins"/>
                <a:cs typeface="Poppins"/>
              </a:rPr>
              <a:t>and</a:t>
            </a:r>
            <a:r>
              <a:rPr kumimoji="0" sz="2000" b="0" i="0" u="none" strike="noStrike" kern="0" cap="none" spc="-25" normalizeH="0" baseline="0" noProof="0" dirty="0">
                <a:ln>
                  <a:noFill/>
                </a:ln>
                <a:solidFill>
                  <a:sysClr val="windowText" lastClr="000000"/>
                </a:solidFill>
                <a:effectLst/>
                <a:uLnTx/>
                <a:uFillTx/>
                <a:latin typeface="Poppins"/>
                <a:cs typeface="Poppins"/>
              </a:rPr>
              <a:t> </a:t>
            </a:r>
            <a:r>
              <a:rPr kumimoji="0" sz="2000" b="0" i="0" u="none" strike="noStrike" kern="0" cap="none" spc="0" normalizeH="0" baseline="0" noProof="0" dirty="0">
                <a:ln>
                  <a:noFill/>
                </a:ln>
                <a:solidFill>
                  <a:sysClr val="windowText" lastClr="000000"/>
                </a:solidFill>
                <a:effectLst/>
                <a:uLnTx/>
                <a:uFillTx/>
                <a:latin typeface="Poppins"/>
                <a:cs typeface="Poppins"/>
              </a:rPr>
              <a:t>built</a:t>
            </a:r>
            <a:r>
              <a:rPr kumimoji="0" sz="2000" b="0" i="0" u="none" strike="noStrike" kern="0" cap="none" spc="-25" normalizeH="0" baseline="0" noProof="0" dirty="0">
                <a:ln>
                  <a:noFill/>
                </a:ln>
                <a:solidFill>
                  <a:sysClr val="windowText" lastClr="000000"/>
                </a:solidFill>
                <a:effectLst/>
                <a:uLnTx/>
                <a:uFillTx/>
                <a:latin typeface="Poppins"/>
                <a:cs typeface="Poppins"/>
              </a:rPr>
              <a:t> </a:t>
            </a:r>
            <a:r>
              <a:rPr kumimoji="0" sz="2000" b="0" i="0" u="none" strike="noStrike" kern="0" cap="none" spc="0" normalizeH="0" baseline="0" noProof="0" dirty="0">
                <a:ln>
                  <a:noFill/>
                </a:ln>
                <a:solidFill>
                  <a:sysClr val="windowText" lastClr="000000"/>
                </a:solidFill>
                <a:effectLst/>
                <a:uLnTx/>
                <a:uFillTx/>
                <a:latin typeface="Poppins"/>
                <a:cs typeface="Poppins"/>
              </a:rPr>
              <a:t>on</a:t>
            </a:r>
            <a:r>
              <a:rPr kumimoji="0" sz="2000" b="0" i="0" u="none" strike="noStrike" kern="0" cap="none" spc="-15" normalizeH="0" baseline="0" noProof="0" dirty="0">
                <a:ln>
                  <a:noFill/>
                </a:ln>
                <a:solidFill>
                  <a:sysClr val="windowText" lastClr="000000"/>
                </a:solidFill>
                <a:effectLst/>
                <a:uLnTx/>
                <a:uFillTx/>
                <a:latin typeface="Poppins"/>
                <a:cs typeface="Poppins"/>
              </a:rPr>
              <a:t> </a:t>
            </a:r>
            <a:r>
              <a:rPr kumimoji="0" sz="2000" b="0" i="0" u="none" strike="noStrike" kern="0" cap="none" spc="0" normalizeH="0" baseline="0" noProof="0" dirty="0">
                <a:ln>
                  <a:noFill/>
                </a:ln>
                <a:solidFill>
                  <a:sysClr val="windowText" lastClr="000000"/>
                </a:solidFill>
                <a:effectLst/>
                <a:uLnTx/>
                <a:uFillTx/>
                <a:latin typeface="Poppins"/>
                <a:cs typeface="Poppins"/>
              </a:rPr>
              <a:t>a</a:t>
            </a:r>
            <a:r>
              <a:rPr kumimoji="0" sz="2000" b="0" i="0" u="none" strike="noStrike" kern="0" cap="none" spc="-15" normalizeH="0" baseline="0" noProof="0" dirty="0">
                <a:ln>
                  <a:noFill/>
                </a:ln>
                <a:solidFill>
                  <a:sysClr val="windowText" lastClr="000000"/>
                </a:solidFill>
                <a:effectLst/>
                <a:uLnTx/>
                <a:uFillTx/>
                <a:latin typeface="Poppins"/>
                <a:cs typeface="Poppins"/>
              </a:rPr>
              <a:t> </a:t>
            </a:r>
            <a:r>
              <a:rPr kumimoji="0" sz="2000" b="0" i="0" u="none" strike="noStrike" kern="0" cap="none" spc="0" normalizeH="0" baseline="0" noProof="0" dirty="0">
                <a:ln>
                  <a:noFill/>
                </a:ln>
                <a:solidFill>
                  <a:sysClr val="windowText" lastClr="000000"/>
                </a:solidFill>
                <a:effectLst/>
                <a:uLnTx/>
                <a:uFillTx/>
                <a:latin typeface="Poppins"/>
                <a:cs typeface="Poppins"/>
              </a:rPr>
              <a:t>15 year</a:t>
            </a:r>
            <a:r>
              <a:rPr kumimoji="0" sz="2000" b="0" i="0" u="none" strike="noStrike" kern="0" cap="none" spc="-20" normalizeH="0" baseline="0" noProof="0" dirty="0">
                <a:ln>
                  <a:noFill/>
                </a:ln>
                <a:solidFill>
                  <a:sysClr val="windowText" lastClr="000000"/>
                </a:solidFill>
                <a:effectLst/>
                <a:uLnTx/>
                <a:uFillTx/>
                <a:latin typeface="Poppins"/>
                <a:cs typeface="Poppins"/>
              </a:rPr>
              <a:t> </a:t>
            </a:r>
            <a:r>
              <a:rPr kumimoji="0" sz="2000" b="0" i="0" u="none" strike="noStrike" kern="0" cap="none" spc="0" normalizeH="0" baseline="0" noProof="0" dirty="0">
                <a:ln>
                  <a:noFill/>
                </a:ln>
                <a:solidFill>
                  <a:sysClr val="windowText" lastClr="000000"/>
                </a:solidFill>
                <a:effectLst/>
                <a:uLnTx/>
                <a:uFillTx/>
                <a:latin typeface="Poppins"/>
                <a:cs typeface="Poppins"/>
              </a:rPr>
              <a:t>research</a:t>
            </a:r>
            <a:r>
              <a:rPr kumimoji="0" sz="2000" b="0" i="0" u="none" strike="noStrike" kern="0" cap="none" spc="-20" normalizeH="0" baseline="0" noProof="0" dirty="0">
                <a:ln>
                  <a:noFill/>
                </a:ln>
                <a:solidFill>
                  <a:sysClr val="windowText" lastClr="000000"/>
                </a:solidFill>
                <a:effectLst/>
                <a:uLnTx/>
                <a:uFillTx/>
                <a:latin typeface="Poppins"/>
                <a:cs typeface="Poppins"/>
              </a:rPr>
              <a:t> </a:t>
            </a:r>
            <a:r>
              <a:rPr kumimoji="0" sz="2000" b="0" i="0" u="none" strike="noStrike" kern="0" cap="none" spc="0" normalizeH="0" baseline="0" noProof="0" dirty="0">
                <a:ln>
                  <a:noFill/>
                </a:ln>
                <a:solidFill>
                  <a:sysClr val="windowText" lastClr="000000"/>
                </a:solidFill>
                <a:effectLst/>
                <a:uLnTx/>
                <a:uFillTx/>
                <a:latin typeface="Poppins"/>
                <a:cs typeface="Poppins"/>
              </a:rPr>
              <a:t>history,</a:t>
            </a:r>
            <a:r>
              <a:rPr kumimoji="0" sz="2000" b="0" i="0" u="none" strike="noStrike" kern="0" cap="none" spc="-20" normalizeH="0" baseline="0" noProof="0" dirty="0">
                <a:ln>
                  <a:noFill/>
                </a:ln>
                <a:solidFill>
                  <a:sysClr val="windowText" lastClr="000000"/>
                </a:solidFill>
                <a:effectLst/>
                <a:uLnTx/>
                <a:uFillTx/>
                <a:latin typeface="Poppins"/>
                <a:cs typeface="Poppins"/>
              </a:rPr>
              <a:t> </a:t>
            </a:r>
            <a:r>
              <a:rPr kumimoji="0" sz="2000" b="0" i="0" u="none" strike="noStrike" kern="0" cap="none" spc="0" normalizeH="0" baseline="0" noProof="0" dirty="0">
                <a:ln>
                  <a:noFill/>
                </a:ln>
                <a:solidFill>
                  <a:sysClr val="windowText" lastClr="000000"/>
                </a:solidFill>
                <a:effectLst/>
                <a:uLnTx/>
                <a:uFillTx/>
                <a:latin typeface="Poppins"/>
                <a:cs typeface="Poppins"/>
              </a:rPr>
              <a:t>NSHF</a:t>
            </a:r>
            <a:r>
              <a:rPr kumimoji="0" sz="2000" b="0" i="0" u="none" strike="noStrike" kern="0" cap="none" spc="-10" normalizeH="0" baseline="0" noProof="0" dirty="0">
                <a:ln>
                  <a:noFill/>
                </a:ln>
                <a:solidFill>
                  <a:sysClr val="windowText" lastClr="000000"/>
                </a:solidFill>
                <a:effectLst/>
                <a:uLnTx/>
                <a:uFillTx/>
                <a:latin typeface="Poppins"/>
                <a:cs typeface="Poppins"/>
              </a:rPr>
              <a:t> </a:t>
            </a:r>
            <a:r>
              <a:rPr kumimoji="0" sz="2000" b="0" i="0" u="none" strike="noStrike" kern="0" cap="none" spc="0" normalizeH="0" baseline="0" noProof="0" dirty="0">
                <a:ln>
                  <a:noFill/>
                </a:ln>
                <a:solidFill>
                  <a:sysClr val="windowText" lastClr="000000"/>
                </a:solidFill>
                <a:effectLst/>
                <a:uLnTx/>
                <a:uFillTx/>
                <a:latin typeface="Poppins"/>
                <a:cs typeface="Poppins"/>
              </a:rPr>
              <a:t>is</a:t>
            </a:r>
            <a:r>
              <a:rPr kumimoji="0" sz="2000" b="0" i="0" u="none" strike="noStrike" kern="0" cap="none" spc="-20" normalizeH="0" baseline="0" noProof="0" dirty="0">
                <a:ln>
                  <a:noFill/>
                </a:ln>
                <a:solidFill>
                  <a:sysClr val="windowText" lastClr="000000"/>
                </a:solidFill>
                <a:effectLst/>
                <a:uLnTx/>
                <a:uFillTx/>
                <a:latin typeface="Poppins"/>
                <a:cs typeface="Poppins"/>
              </a:rPr>
              <a:t> the</a:t>
            </a:r>
            <a:r>
              <a:rPr kumimoji="0" lang="en-US" sz="2000" b="0" i="0" u="none" strike="noStrike" kern="0" cap="none" spc="-20" normalizeH="0" baseline="0" noProof="0" dirty="0">
                <a:ln>
                  <a:noFill/>
                </a:ln>
                <a:solidFill>
                  <a:sysClr val="windowText" lastClr="000000"/>
                </a:solidFill>
                <a:effectLst/>
                <a:uLnTx/>
                <a:uFillTx/>
                <a:latin typeface="Poppins"/>
                <a:cs typeface="Poppins"/>
              </a:rPr>
              <a:t> </a:t>
            </a:r>
            <a:r>
              <a:rPr kumimoji="0" lang="en-US" sz="2000" b="1" i="0" u="none" strike="noStrike" kern="0" cap="none" spc="0" normalizeH="0" baseline="0" noProof="0" dirty="0">
                <a:ln>
                  <a:noFill/>
                </a:ln>
                <a:solidFill>
                  <a:sysClr val="windowText" lastClr="000000"/>
                </a:solidFill>
                <a:effectLst/>
                <a:uLnTx/>
                <a:uFillTx/>
                <a:latin typeface="Poppins"/>
                <a:cs typeface="Poppins"/>
              </a:rPr>
              <a:t>on</a:t>
            </a:r>
            <a:r>
              <a:rPr kumimoji="0" sz="2000" b="1" i="0" u="none" strike="noStrike" kern="0" cap="none" spc="0" normalizeH="0" baseline="0" noProof="0" dirty="0">
                <a:ln>
                  <a:noFill/>
                </a:ln>
                <a:solidFill>
                  <a:sysClr val="windowText" lastClr="000000"/>
                </a:solidFill>
                <a:effectLst/>
                <a:uLnTx/>
                <a:uFillTx/>
                <a:latin typeface="Poppins"/>
                <a:cs typeface="Poppins"/>
              </a:rPr>
              <a:t>ly</a:t>
            </a:r>
            <a:r>
              <a:rPr kumimoji="0" sz="2000" b="1" i="0" u="none" strike="noStrike" kern="0" cap="none" spc="-15" normalizeH="0" baseline="0" noProof="0" dirty="0">
                <a:ln>
                  <a:noFill/>
                </a:ln>
                <a:solidFill>
                  <a:sysClr val="windowText" lastClr="000000"/>
                </a:solidFill>
                <a:effectLst/>
                <a:uLnTx/>
                <a:uFillTx/>
                <a:latin typeface="Poppins"/>
                <a:cs typeface="Poppins"/>
              </a:rPr>
              <a:t> </a:t>
            </a:r>
            <a:r>
              <a:rPr kumimoji="0" sz="2000" b="1" i="0" u="none" strike="noStrike" kern="0" cap="none" spc="-10" normalizeH="0" baseline="0" noProof="0" dirty="0">
                <a:ln>
                  <a:noFill/>
                </a:ln>
                <a:solidFill>
                  <a:sysClr val="windowText" lastClr="000000"/>
                </a:solidFill>
                <a:effectLst/>
                <a:uLnTx/>
                <a:uFillTx/>
                <a:latin typeface="Poppins"/>
                <a:cs typeface="Poppins"/>
              </a:rPr>
              <a:t>patient-</a:t>
            </a:r>
            <a:r>
              <a:rPr kumimoji="0" sz="2000" b="1" i="0" u="none" strike="noStrike" kern="0" cap="none" spc="0" normalizeH="0" baseline="0" noProof="0" dirty="0">
                <a:ln>
                  <a:noFill/>
                </a:ln>
                <a:solidFill>
                  <a:sysClr val="windowText" lastClr="000000"/>
                </a:solidFill>
                <a:effectLst/>
                <a:uLnTx/>
                <a:uFillTx/>
                <a:latin typeface="Poppins"/>
                <a:cs typeface="Poppins"/>
              </a:rPr>
              <a:t>centered</a:t>
            </a:r>
            <a:r>
              <a:rPr kumimoji="0" sz="2000" b="1" i="0" u="none" strike="noStrike" kern="0" cap="none" spc="-40" normalizeH="0" baseline="0" noProof="0" dirty="0">
                <a:ln>
                  <a:noFill/>
                </a:ln>
                <a:solidFill>
                  <a:sysClr val="windowText" lastClr="000000"/>
                </a:solidFill>
                <a:effectLst/>
                <a:uLnTx/>
                <a:uFillTx/>
                <a:latin typeface="Poppins"/>
                <a:cs typeface="Poppins"/>
              </a:rPr>
              <a:t> </a:t>
            </a:r>
            <a:r>
              <a:rPr kumimoji="0" sz="2000" b="1" i="0" u="none" strike="noStrike" kern="0" cap="none" spc="-10" normalizeH="0" baseline="0" noProof="0" dirty="0">
                <a:ln>
                  <a:noFill/>
                </a:ln>
                <a:solidFill>
                  <a:sysClr val="windowText" lastClr="000000"/>
                </a:solidFill>
                <a:effectLst/>
                <a:uLnTx/>
                <a:uFillTx/>
                <a:latin typeface="Poppins"/>
                <a:cs typeface="Poppins"/>
              </a:rPr>
              <a:t>non-</a:t>
            </a:r>
            <a:r>
              <a:rPr kumimoji="0" sz="2000" b="1" i="0" u="none" strike="noStrike" kern="0" cap="none" spc="0" normalizeH="0" baseline="0" noProof="0" dirty="0">
                <a:ln>
                  <a:noFill/>
                </a:ln>
                <a:solidFill>
                  <a:sysClr val="windowText" lastClr="000000"/>
                </a:solidFill>
                <a:effectLst/>
                <a:uLnTx/>
                <a:uFillTx/>
                <a:latin typeface="Poppins"/>
                <a:cs typeface="Poppins"/>
              </a:rPr>
              <a:t>profit</a:t>
            </a:r>
            <a:r>
              <a:rPr kumimoji="0" sz="2000" b="1" i="0" u="none" strike="noStrike" kern="0" cap="none" spc="-15" normalizeH="0" baseline="0" noProof="0" dirty="0">
                <a:ln>
                  <a:noFill/>
                </a:ln>
                <a:solidFill>
                  <a:sysClr val="windowText" lastClr="000000"/>
                </a:solidFill>
                <a:effectLst/>
                <a:uLnTx/>
                <a:uFillTx/>
                <a:latin typeface="Poppins"/>
                <a:cs typeface="Poppins"/>
              </a:rPr>
              <a:t> </a:t>
            </a:r>
            <a:r>
              <a:rPr kumimoji="0" sz="2000" b="1" i="0" u="none" strike="noStrike" kern="0" cap="none" spc="0" normalizeH="0" baseline="0" noProof="0" dirty="0">
                <a:ln>
                  <a:noFill/>
                </a:ln>
                <a:solidFill>
                  <a:sysClr val="windowText" lastClr="000000"/>
                </a:solidFill>
                <a:effectLst/>
                <a:uLnTx/>
                <a:uFillTx/>
                <a:latin typeface="Poppins"/>
                <a:cs typeface="Poppins"/>
              </a:rPr>
              <a:t>organization</a:t>
            </a:r>
            <a:r>
              <a:rPr kumimoji="0" sz="2000" b="1" i="0" u="none" strike="noStrike" kern="0" cap="none" spc="-40" normalizeH="0" baseline="0" noProof="0" dirty="0">
                <a:ln>
                  <a:noFill/>
                </a:ln>
                <a:solidFill>
                  <a:sysClr val="windowText" lastClr="000000"/>
                </a:solidFill>
                <a:effectLst/>
                <a:uLnTx/>
                <a:uFillTx/>
                <a:latin typeface="Poppins"/>
                <a:cs typeface="Poppins"/>
              </a:rPr>
              <a:t> </a:t>
            </a:r>
            <a:r>
              <a:rPr kumimoji="0" sz="2000" b="1" i="0" u="none" strike="noStrike" kern="0" cap="none" spc="0" normalizeH="0" baseline="0" noProof="0" dirty="0">
                <a:ln>
                  <a:noFill/>
                </a:ln>
                <a:solidFill>
                  <a:sysClr val="windowText" lastClr="000000"/>
                </a:solidFill>
                <a:effectLst/>
                <a:uLnTx/>
                <a:uFillTx/>
                <a:latin typeface="Poppins"/>
                <a:cs typeface="Poppins"/>
              </a:rPr>
              <a:t>dedicated</a:t>
            </a:r>
            <a:r>
              <a:rPr kumimoji="0" sz="2000" b="1" i="0" u="none" strike="noStrike" kern="0" cap="none" spc="-35" normalizeH="0" baseline="0" noProof="0" dirty="0">
                <a:ln>
                  <a:noFill/>
                </a:ln>
                <a:solidFill>
                  <a:sysClr val="windowText" lastClr="000000"/>
                </a:solidFill>
                <a:effectLst/>
                <a:uLnTx/>
                <a:uFillTx/>
                <a:latin typeface="Poppins"/>
                <a:cs typeface="Poppins"/>
              </a:rPr>
              <a:t> </a:t>
            </a:r>
            <a:r>
              <a:rPr kumimoji="0" sz="2000" b="1" i="0" u="none" strike="noStrike" kern="0" cap="none" spc="-25" normalizeH="0" baseline="0" noProof="0" dirty="0">
                <a:ln>
                  <a:noFill/>
                </a:ln>
                <a:solidFill>
                  <a:sysClr val="windowText" lastClr="000000"/>
                </a:solidFill>
                <a:effectLst/>
                <a:uLnTx/>
                <a:uFillTx/>
                <a:latin typeface="Poppins"/>
                <a:cs typeface="Poppins"/>
              </a:rPr>
              <a:t>to</a:t>
            </a:r>
            <a:r>
              <a:rPr kumimoji="0" lang="en-US" sz="2000" b="1" i="0" u="none" strike="noStrike" kern="0" cap="none" spc="-25" normalizeH="0" baseline="0" noProof="0" dirty="0">
                <a:ln>
                  <a:noFill/>
                </a:ln>
                <a:solidFill>
                  <a:sysClr val="windowText" lastClr="000000"/>
                </a:solidFill>
                <a:effectLst/>
                <a:uLnTx/>
                <a:uFillTx/>
                <a:latin typeface="Poppins"/>
                <a:cs typeface="Poppins"/>
              </a:rPr>
              <a:t> </a:t>
            </a:r>
            <a:r>
              <a:rPr kumimoji="0" sz="2000" b="1" i="0" u="none" strike="noStrike" kern="0" cap="none" spc="0" normalizeH="0" baseline="0" noProof="0" dirty="0">
                <a:ln>
                  <a:noFill/>
                </a:ln>
                <a:solidFill>
                  <a:schemeClr val="tx1"/>
                </a:solidFill>
                <a:effectLst/>
                <a:uLnTx/>
                <a:uFillTx/>
                <a:latin typeface="Poppins"/>
                <a:cs typeface="Poppins"/>
              </a:rPr>
              <a:t>helping</a:t>
            </a:r>
            <a:r>
              <a:rPr kumimoji="0" sz="2000" b="1" i="0" u="none" strike="noStrike" kern="0" cap="none" spc="-35" normalizeH="0" baseline="0" noProof="0" dirty="0">
                <a:ln>
                  <a:noFill/>
                </a:ln>
                <a:solidFill>
                  <a:schemeClr val="tx1"/>
                </a:solidFill>
                <a:effectLst/>
                <a:uLnTx/>
                <a:uFillTx/>
                <a:latin typeface="Poppins"/>
                <a:cs typeface="Poppins"/>
              </a:rPr>
              <a:t> </a:t>
            </a:r>
            <a:r>
              <a:rPr kumimoji="0" sz="2000" b="1" i="0" u="none" strike="noStrike" kern="0" cap="none" spc="0" normalizeH="0" baseline="0" noProof="0" dirty="0">
                <a:ln>
                  <a:noFill/>
                </a:ln>
                <a:solidFill>
                  <a:schemeClr val="tx1"/>
                </a:solidFill>
                <a:effectLst/>
                <a:uLnTx/>
                <a:uFillTx/>
                <a:latin typeface="Poppins"/>
                <a:cs typeface="Poppins"/>
              </a:rPr>
              <a:t>patients</a:t>
            </a:r>
            <a:r>
              <a:rPr kumimoji="0" sz="2000" b="1" i="0" u="none" strike="noStrike" kern="0" cap="none" spc="-35" normalizeH="0" baseline="0" noProof="0" dirty="0">
                <a:ln>
                  <a:noFill/>
                </a:ln>
                <a:solidFill>
                  <a:schemeClr val="tx1"/>
                </a:solidFill>
                <a:effectLst/>
                <a:uLnTx/>
                <a:uFillTx/>
                <a:latin typeface="Poppins"/>
                <a:cs typeface="Poppins"/>
              </a:rPr>
              <a:t> </a:t>
            </a:r>
            <a:r>
              <a:rPr kumimoji="0" sz="2000" b="1" i="0" u="none" strike="noStrike" kern="0" cap="none" spc="0" normalizeH="0" baseline="0" noProof="0" dirty="0">
                <a:ln>
                  <a:noFill/>
                </a:ln>
                <a:solidFill>
                  <a:schemeClr val="tx1"/>
                </a:solidFill>
                <a:effectLst/>
                <a:uLnTx/>
                <a:uFillTx/>
                <a:latin typeface="Poppins"/>
                <a:cs typeface="Poppins"/>
              </a:rPr>
              <a:t>overcome</a:t>
            </a:r>
            <a:r>
              <a:rPr kumimoji="0" sz="2000" b="1" i="0" u="none" strike="noStrike" kern="0" cap="none" spc="-25" normalizeH="0" baseline="0" noProof="0" dirty="0">
                <a:ln>
                  <a:noFill/>
                </a:ln>
                <a:solidFill>
                  <a:schemeClr val="tx1"/>
                </a:solidFill>
                <a:effectLst/>
                <a:uLnTx/>
                <a:uFillTx/>
                <a:latin typeface="Poppins"/>
                <a:cs typeface="Poppins"/>
              </a:rPr>
              <a:t> </a:t>
            </a:r>
            <a:r>
              <a:rPr kumimoji="0" sz="2000" b="1" i="0" u="none" strike="noStrike" kern="0" cap="none" spc="0" normalizeH="0" baseline="0" noProof="0" dirty="0">
                <a:ln>
                  <a:noFill/>
                </a:ln>
                <a:solidFill>
                  <a:schemeClr val="tx1"/>
                </a:solidFill>
                <a:effectLst/>
                <a:uLnTx/>
                <a:uFillTx/>
                <a:latin typeface="Poppins"/>
                <a:cs typeface="Poppins"/>
              </a:rPr>
              <a:t>debilitating</a:t>
            </a:r>
            <a:r>
              <a:rPr kumimoji="0" sz="2000" b="1" i="0" u="none" strike="noStrike" kern="0" cap="none" spc="-65" normalizeH="0" baseline="0" noProof="0" dirty="0">
                <a:ln>
                  <a:noFill/>
                </a:ln>
                <a:solidFill>
                  <a:schemeClr val="tx1"/>
                </a:solidFill>
                <a:effectLst/>
                <a:uLnTx/>
                <a:uFillTx/>
                <a:latin typeface="Poppins"/>
                <a:cs typeface="Poppins"/>
              </a:rPr>
              <a:t> </a:t>
            </a:r>
            <a:r>
              <a:rPr kumimoji="0" sz="2000" b="1" i="0" u="none" strike="noStrike" kern="0" cap="none" spc="0" normalizeH="0" baseline="0" noProof="0" dirty="0">
                <a:ln>
                  <a:noFill/>
                </a:ln>
                <a:solidFill>
                  <a:schemeClr val="tx1"/>
                </a:solidFill>
                <a:effectLst/>
                <a:uLnTx/>
                <a:uFillTx/>
                <a:latin typeface="Poppins"/>
                <a:cs typeface="Poppins"/>
              </a:rPr>
              <a:t>spinal</a:t>
            </a:r>
            <a:r>
              <a:rPr kumimoji="0" sz="2000" b="1" i="0" u="none" strike="noStrike" kern="0" cap="none" spc="-35" normalizeH="0" baseline="0" noProof="0" dirty="0">
                <a:ln>
                  <a:noFill/>
                </a:ln>
                <a:solidFill>
                  <a:schemeClr val="tx1"/>
                </a:solidFill>
                <a:effectLst/>
                <a:uLnTx/>
                <a:uFillTx/>
                <a:latin typeface="Poppins"/>
                <a:cs typeface="Poppins"/>
              </a:rPr>
              <a:t> </a:t>
            </a:r>
            <a:r>
              <a:rPr kumimoji="0" sz="2000" b="1" i="0" u="none" strike="noStrike" kern="0" cap="none" spc="0" normalizeH="0" baseline="0" noProof="0" dirty="0">
                <a:ln>
                  <a:noFill/>
                </a:ln>
                <a:solidFill>
                  <a:schemeClr val="tx1"/>
                </a:solidFill>
                <a:effectLst/>
                <a:uLnTx/>
                <a:uFillTx/>
                <a:latin typeface="Poppins"/>
                <a:cs typeface="Poppins"/>
              </a:rPr>
              <a:t>conditions</a:t>
            </a:r>
            <a:r>
              <a:rPr kumimoji="0" sz="2000" b="1" i="0" u="none" strike="noStrike" kern="0" cap="none" spc="-45" normalizeH="0" baseline="0" noProof="0" dirty="0">
                <a:ln>
                  <a:noFill/>
                </a:ln>
                <a:solidFill>
                  <a:schemeClr val="tx1"/>
                </a:solidFill>
                <a:effectLst/>
                <a:uLnTx/>
                <a:uFillTx/>
                <a:latin typeface="Poppins"/>
                <a:cs typeface="Poppins"/>
              </a:rPr>
              <a:t> </a:t>
            </a:r>
            <a:r>
              <a:rPr kumimoji="0" sz="2000" b="1" i="0" u="none" strike="noStrike" kern="0" cap="none" spc="0" normalizeH="0" baseline="0" noProof="0" dirty="0">
                <a:ln>
                  <a:noFill/>
                </a:ln>
                <a:solidFill>
                  <a:schemeClr val="tx1"/>
                </a:solidFill>
                <a:effectLst/>
                <a:uLnTx/>
                <a:uFillTx/>
                <a:latin typeface="Poppins"/>
                <a:cs typeface="Poppins"/>
              </a:rPr>
              <a:t>&amp; restore</a:t>
            </a:r>
            <a:r>
              <a:rPr kumimoji="0" sz="2000" b="1" i="0" u="none" strike="noStrike" kern="0" cap="none" spc="-30" normalizeH="0" baseline="0" noProof="0" dirty="0">
                <a:ln>
                  <a:noFill/>
                </a:ln>
                <a:solidFill>
                  <a:schemeClr val="tx1"/>
                </a:solidFill>
                <a:effectLst/>
                <a:uLnTx/>
                <a:uFillTx/>
                <a:latin typeface="Poppins"/>
                <a:cs typeface="Poppins"/>
              </a:rPr>
              <a:t> </a:t>
            </a:r>
            <a:r>
              <a:rPr kumimoji="0" sz="2000" b="1" i="0" u="none" strike="noStrike" kern="0" cap="none" spc="0" normalizeH="0" baseline="0" noProof="0" dirty="0">
                <a:ln>
                  <a:noFill/>
                </a:ln>
                <a:solidFill>
                  <a:schemeClr val="tx1"/>
                </a:solidFill>
                <a:effectLst/>
                <a:uLnTx/>
                <a:uFillTx/>
                <a:latin typeface="Poppins"/>
                <a:cs typeface="Poppins"/>
              </a:rPr>
              <a:t>their</a:t>
            </a:r>
            <a:r>
              <a:rPr kumimoji="0" sz="2000" b="1" i="0" u="none" strike="noStrike" kern="0" cap="none" spc="-30" normalizeH="0" baseline="0" noProof="0" dirty="0">
                <a:ln>
                  <a:noFill/>
                </a:ln>
                <a:solidFill>
                  <a:schemeClr val="tx1"/>
                </a:solidFill>
                <a:effectLst/>
                <a:uLnTx/>
                <a:uFillTx/>
                <a:latin typeface="Poppins"/>
                <a:cs typeface="Poppins"/>
              </a:rPr>
              <a:t> </a:t>
            </a:r>
            <a:r>
              <a:rPr kumimoji="0" sz="2000" b="1" i="0" u="none" strike="noStrike" kern="0" cap="none" spc="-10" normalizeH="0" baseline="0" noProof="0" dirty="0">
                <a:ln>
                  <a:noFill/>
                </a:ln>
                <a:solidFill>
                  <a:schemeClr val="tx1"/>
                </a:solidFill>
                <a:effectLst/>
                <a:uLnTx/>
                <a:uFillTx/>
                <a:latin typeface="Poppins"/>
                <a:cs typeface="Poppins"/>
              </a:rPr>
              <a:t>lives</a:t>
            </a:r>
            <a:r>
              <a:rPr kumimoji="0" lang="en-US" sz="2000" b="1" i="0" u="none" strike="noStrike" kern="0" cap="none" spc="-10" normalizeH="0" baseline="0" noProof="0" dirty="0">
                <a:ln>
                  <a:noFill/>
                </a:ln>
                <a:solidFill>
                  <a:schemeClr val="tx1"/>
                </a:solidFill>
                <a:effectLst/>
                <a:uLnTx/>
                <a:uFillTx/>
                <a:latin typeface="Poppins"/>
                <a:cs typeface="Poppins"/>
              </a:rPr>
              <a:t> </a:t>
            </a:r>
            <a:r>
              <a:rPr kumimoji="0" sz="2000" b="0" i="0" u="none" strike="noStrike" kern="0" cap="none" spc="0" normalizeH="0" baseline="0" noProof="0" dirty="0">
                <a:ln>
                  <a:noFill/>
                </a:ln>
                <a:solidFill>
                  <a:sysClr val="windowText" lastClr="000000"/>
                </a:solidFill>
                <a:effectLst/>
                <a:uLnTx/>
                <a:uFillTx/>
                <a:latin typeface="Poppins"/>
                <a:cs typeface="Poppins"/>
              </a:rPr>
              <a:t>via</a:t>
            </a:r>
            <a:r>
              <a:rPr kumimoji="0" sz="2000" b="0" i="0" u="none" strike="noStrike" kern="0" cap="none" spc="-110" normalizeH="0" baseline="0" noProof="0" dirty="0">
                <a:ln>
                  <a:noFill/>
                </a:ln>
                <a:solidFill>
                  <a:sysClr val="windowText" lastClr="000000"/>
                </a:solidFill>
                <a:effectLst/>
                <a:uLnTx/>
                <a:uFillTx/>
                <a:latin typeface="Poppins"/>
                <a:cs typeface="Poppins"/>
              </a:rPr>
              <a:t> </a:t>
            </a:r>
            <a:r>
              <a:rPr kumimoji="0" sz="2000" b="0" i="0" u="none" strike="noStrike" kern="0" cap="none" spc="0" normalizeH="0" baseline="0" noProof="0" dirty="0">
                <a:ln>
                  <a:noFill/>
                </a:ln>
                <a:solidFill>
                  <a:sysClr val="windowText" lastClr="000000"/>
                </a:solidFill>
                <a:effectLst/>
                <a:uLnTx/>
                <a:uFillTx/>
                <a:latin typeface="Poppins"/>
                <a:cs typeface="Poppins"/>
              </a:rPr>
              <a:t>patient</a:t>
            </a:r>
            <a:r>
              <a:rPr kumimoji="0" sz="2000" b="0" i="0" u="none" strike="noStrike" kern="0" cap="none" spc="-35" normalizeH="0" baseline="0" noProof="0" dirty="0">
                <a:ln>
                  <a:noFill/>
                </a:ln>
                <a:solidFill>
                  <a:sysClr val="windowText" lastClr="000000"/>
                </a:solidFill>
                <a:effectLst/>
                <a:uLnTx/>
                <a:uFillTx/>
                <a:latin typeface="Poppins"/>
                <a:cs typeface="Poppins"/>
              </a:rPr>
              <a:t> </a:t>
            </a:r>
            <a:r>
              <a:rPr kumimoji="0" sz="2000" b="0" i="0" u="none" strike="noStrike" kern="0" cap="none" spc="0" normalizeH="0" baseline="0" noProof="0" dirty="0">
                <a:ln>
                  <a:noFill/>
                </a:ln>
                <a:solidFill>
                  <a:sysClr val="windowText" lastClr="000000"/>
                </a:solidFill>
                <a:effectLst/>
                <a:uLnTx/>
                <a:uFillTx/>
                <a:latin typeface="Poppins"/>
                <a:cs typeface="Poppins"/>
              </a:rPr>
              <a:t>education,</a:t>
            </a:r>
            <a:r>
              <a:rPr kumimoji="0" sz="2000" b="0" i="0" u="none" strike="noStrike" kern="0" cap="none" spc="-25" normalizeH="0" baseline="0" noProof="0" dirty="0">
                <a:ln>
                  <a:noFill/>
                </a:ln>
                <a:solidFill>
                  <a:sysClr val="windowText" lastClr="000000"/>
                </a:solidFill>
                <a:effectLst/>
                <a:uLnTx/>
                <a:uFillTx/>
                <a:latin typeface="Poppins"/>
                <a:cs typeface="Poppins"/>
              </a:rPr>
              <a:t> </a:t>
            </a:r>
            <a:r>
              <a:rPr kumimoji="0" sz="2000" b="0" i="0" u="none" strike="noStrike" kern="0" cap="none" spc="0" normalizeH="0" baseline="0" noProof="0" dirty="0">
                <a:ln>
                  <a:noFill/>
                </a:ln>
                <a:solidFill>
                  <a:sysClr val="windowText" lastClr="000000"/>
                </a:solidFill>
                <a:effectLst/>
                <a:uLnTx/>
                <a:uFillTx/>
                <a:latin typeface="Poppins"/>
                <a:cs typeface="Poppins"/>
              </a:rPr>
              <a:t>advocacy</a:t>
            </a:r>
            <a:r>
              <a:rPr kumimoji="0" sz="2000" b="0" i="0" u="none" strike="noStrike" kern="0" cap="none" spc="-15" normalizeH="0" baseline="0" noProof="0" dirty="0">
                <a:ln>
                  <a:noFill/>
                </a:ln>
                <a:solidFill>
                  <a:sysClr val="windowText" lastClr="000000"/>
                </a:solidFill>
                <a:effectLst/>
                <a:uLnTx/>
                <a:uFillTx/>
                <a:latin typeface="Poppins"/>
                <a:cs typeface="Poppins"/>
              </a:rPr>
              <a:t> </a:t>
            </a:r>
            <a:r>
              <a:rPr lang="en-US" sz="2000" dirty="0">
                <a:solidFill>
                  <a:sysClr val="windowText" lastClr="000000"/>
                </a:solidFill>
                <a:latin typeface="Poppins"/>
                <a:cs typeface="Poppins"/>
              </a:rPr>
              <a:t>and</a:t>
            </a:r>
            <a:r>
              <a:rPr kumimoji="0" sz="2000" b="0" i="0" u="none" strike="noStrike" kern="0" cap="none" spc="0" normalizeH="0" baseline="0" noProof="0" dirty="0">
                <a:ln>
                  <a:noFill/>
                </a:ln>
                <a:solidFill>
                  <a:sysClr val="windowText" lastClr="000000"/>
                </a:solidFill>
                <a:effectLst/>
                <a:uLnTx/>
                <a:uFillTx/>
                <a:latin typeface="Poppins"/>
                <a:cs typeface="Poppins"/>
              </a:rPr>
              <a:t> </a:t>
            </a:r>
            <a:r>
              <a:rPr kumimoji="0" sz="2000" b="0" i="0" u="none" strike="noStrike" kern="0" cap="none" spc="-10" normalizeH="0" baseline="0" noProof="0" dirty="0">
                <a:ln>
                  <a:noFill/>
                </a:ln>
                <a:solidFill>
                  <a:sysClr val="windowText" lastClr="000000"/>
                </a:solidFill>
                <a:effectLst/>
                <a:uLnTx/>
                <a:uFillTx/>
                <a:latin typeface="Poppins"/>
                <a:cs typeface="Poppins"/>
              </a:rPr>
              <a:t>award-</a:t>
            </a:r>
            <a:r>
              <a:rPr kumimoji="0" sz="2000" b="0" i="0" u="none" strike="noStrike" kern="0" cap="none" spc="0" normalizeH="0" baseline="0" noProof="0" dirty="0">
                <a:ln>
                  <a:noFill/>
                </a:ln>
                <a:solidFill>
                  <a:sysClr val="windowText" lastClr="000000"/>
                </a:solidFill>
                <a:effectLst/>
                <a:uLnTx/>
                <a:uFillTx/>
                <a:latin typeface="Poppins"/>
                <a:cs typeface="Poppins"/>
              </a:rPr>
              <a:t>winning</a:t>
            </a:r>
            <a:r>
              <a:rPr kumimoji="0" sz="2000" b="0" i="0" u="none" strike="noStrike" kern="0" cap="none" spc="-30" normalizeH="0" baseline="0" noProof="0" dirty="0">
                <a:ln>
                  <a:noFill/>
                </a:ln>
                <a:solidFill>
                  <a:sysClr val="windowText" lastClr="000000"/>
                </a:solidFill>
                <a:effectLst/>
                <a:uLnTx/>
                <a:uFillTx/>
                <a:latin typeface="Poppins"/>
                <a:cs typeface="Poppins"/>
              </a:rPr>
              <a:t> </a:t>
            </a:r>
            <a:r>
              <a:rPr kumimoji="0" sz="2000" b="0" i="0" u="none" strike="noStrike" kern="0" cap="none" spc="-10" normalizeH="0" baseline="0" noProof="0" dirty="0">
                <a:ln>
                  <a:noFill/>
                </a:ln>
                <a:solidFill>
                  <a:sysClr val="windowText" lastClr="000000"/>
                </a:solidFill>
                <a:effectLst/>
                <a:uLnTx/>
                <a:uFillTx/>
                <a:latin typeface="Poppins"/>
                <a:cs typeface="Poppins"/>
              </a:rPr>
              <a:t>research</a:t>
            </a:r>
            <a:endParaRPr kumimoji="0" sz="2000" b="0" i="0" u="none" strike="noStrike" kern="0" cap="none" spc="0" normalizeH="0" baseline="0" noProof="0" dirty="0">
              <a:ln>
                <a:noFill/>
              </a:ln>
              <a:solidFill>
                <a:sysClr val="windowText" lastClr="000000"/>
              </a:solidFill>
              <a:effectLst/>
              <a:uLnTx/>
              <a:uFillTx/>
              <a:latin typeface="Poppins"/>
              <a:cs typeface="Poppins"/>
            </a:endParaRPr>
          </a:p>
          <a:p>
            <a:pPr marL="12700" marR="5080" lvl="0" indent="0" defTabSz="914400" eaLnBrk="1" fontAlgn="auto" latinLnBrk="0" hangingPunct="1">
              <a:lnSpc>
                <a:spcPct val="100000"/>
              </a:lnSpc>
              <a:spcBef>
                <a:spcPts val="2039"/>
              </a:spcBef>
              <a:spcAft>
                <a:spcPts val="0"/>
              </a:spcAft>
              <a:buClrTx/>
              <a:buSzTx/>
              <a:buFontTx/>
              <a:buNone/>
              <a:tabLst/>
              <a:defRPr/>
            </a:pPr>
            <a:r>
              <a:rPr kumimoji="0" sz="2000" b="0" i="0" u="none" strike="noStrike" kern="0" cap="none" spc="0" normalizeH="0" baseline="0" noProof="0" dirty="0">
                <a:ln>
                  <a:noFill/>
                </a:ln>
                <a:solidFill>
                  <a:sysClr val="windowText" lastClr="000000"/>
                </a:solidFill>
                <a:effectLst/>
                <a:uLnTx/>
                <a:uFillTx/>
                <a:latin typeface="Poppins"/>
                <a:cs typeface="Poppins"/>
              </a:rPr>
              <a:t>NSHF</a:t>
            </a:r>
            <a:r>
              <a:rPr kumimoji="0" sz="2000" b="0" i="0" u="none" strike="noStrike" kern="0" cap="none" spc="-15" normalizeH="0" baseline="0" noProof="0" dirty="0">
                <a:ln>
                  <a:noFill/>
                </a:ln>
                <a:solidFill>
                  <a:sysClr val="windowText" lastClr="000000"/>
                </a:solidFill>
                <a:effectLst/>
                <a:uLnTx/>
                <a:uFillTx/>
                <a:latin typeface="Poppins"/>
                <a:cs typeface="Poppins"/>
              </a:rPr>
              <a:t> </a:t>
            </a:r>
            <a:r>
              <a:rPr kumimoji="0" sz="2000" b="0" i="0" u="none" strike="noStrike" kern="0" cap="none" spc="0" normalizeH="0" baseline="0" noProof="0" dirty="0">
                <a:ln>
                  <a:noFill/>
                </a:ln>
                <a:solidFill>
                  <a:sysClr val="windowText" lastClr="000000"/>
                </a:solidFill>
                <a:effectLst/>
                <a:uLnTx/>
                <a:uFillTx/>
                <a:latin typeface="Poppins"/>
                <a:cs typeface="Poppins"/>
              </a:rPr>
              <a:t>helps</a:t>
            </a:r>
            <a:r>
              <a:rPr kumimoji="0" sz="2000" b="0" i="0" u="none" strike="noStrike" kern="0" cap="none" spc="-45" normalizeH="0" baseline="0" noProof="0" dirty="0">
                <a:ln>
                  <a:noFill/>
                </a:ln>
                <a:solidFill>
                  <a:sysClr val="windowText" lastClr="000000"/>
                </a:solidFill>
                <a:effectLst/>
                <a:uLnTx/>
                <a:uFillTx/>
                <a:latin typeface="Poppins"/>
                <a:cs typeface="Poppins"/>
              </a:rPr>
              <a:t> </a:t>
            </a:r>
            <a:r>
              <a:rPr kumimoji="0" sz="2000" b="0" i="0" u="none" strike="noStrike" kern="0" cap="none" spc="0" normalizeH="0" baseline="0" noProof="0" dirty="0">
                <a:ln>
                  <a:noFill/>
                </a:ln>
                <a:solidFill>
                  <a:sysClr val="windowText" lastClr="000000"/>
                </a:solidFill>
                <a:effectLst/>
                <a:uLnTx/>
                <a:uFillTx/>
                <a:latin typeface="Poppins"/>
                <a:cs typeface="Poppins"/>
              </a:rPr>
              <a:t>give</a:t>
            </a:r>
            <a:r>
              <a:rPr kumimoji="0" sz="2000" b="0" i="0" u="none" strike="noStrike" kern="0" cap="none" spc="-30" normalizeH="0" baseline="0" noProof="0" dirty="0">
                <a:ln>
                  <a:noFill/>
                </a:ln>
                <a:solidFill>
                  <a:sysClr val="windowText" lastClr="000000"/>
                </a:solidFill>
                <a:effectLst/>
                <a:uLnTx/>
                <a:uFillTx/>
                <a:latin typeface="Poppins"/>
                <a:cs typeface="Poppins"/>
              </a:rPr>
              <a:t> </a:t>
            </a:r>
            <a:r>
              <a:rPr kumimoji="0" sz="2000" b="0" i="0" u="none" strike="noStrike" kern="0" cap="none" spc="0" normalizeH="0" baseline="0" noProof="0" dirty="0">
                <a:ln>
                  <a:noFill/>
                </a:ln>
                <a:solidFill>
                  <a:sysClr val="windowText" lastClr="000000"/>
                </a:solidFill>
                <a:effectLst/>
                <a:uLnTx/>
                <a:uFillTx/>
                <a:latin typeface="Poppins"/>
                <a:cs typeface="Poppins"/>
              </a:rPr>
              <a:t>patients</a:t>
            </a:r>
            <a:r>
              <a:rPr kumimoji="0" sz="2000" b="0" i="0" u="none" strike="noStrike" kern="0" cap="none" spc="-35" normalizeH="0" baseline="0" noProof="0" dirty="0">
                <a:ln>
                  <a:noFill/>
                </a:ln>
                <a:solidFill>
                  <a:sysClr val="windowText" lastClr="000000"/>
                </a:solidFill>
                <a:effectLst/>
                <a:uLnTx/>
                <a:uFillTx/>
                <a:latin typeface="Poppins"/>
                <a:cs typeface="Poppins"/>
              </a:rPr>
              <a:t> </a:t>
            </a:r>
            <a:r>
              <a:rPr kumimoji="0" sz="2000" b="0" i="0" u="none" strike="noStrike" kern="0" cap="none" spc="0" normalizeH="0" baseline="0" noProof="0" dirty="0">
                <a:ln>
                  <a:noFill/>
                </a:ln>
                <a:solidFill>
                  <a:sysClr val="windowText" lastClr="000000"/>
                </a:solidFill>
                <a:effectLst/>
                <a:uLnTx/>
                <a:uFillTx/>
                <a:latin typeface="Poppins"/>
                <a:cs typeface="Poppins"/>
              </a:rPr>
              <a:t>the</a:t>
            </a:r>
            <a:r>
              <a:rPr kumimoji="0" sz="2000" b="0" i="0" u="none" strike="noStrike" kern="0" cap="none" spc="-35" normalizeH="0" baseline="0" noProof="0" dirty="0">
                <a:ln>
                  <a:noFill/>
                </a:ln>
                <a:solidFill>
                  <a:sysClr val="windowText" lastClr="000000"/>
                </a:solidFill>
                <a:effectLst/>
                <a:uLnTx/>
                <a:uFillTx/>
                <a:latin typeface="Poppins"/>
                <a:cs typeface="Poppins"/>
              </a:rPr>
              <a:t> </a:t>
            </a:r>
            <a:r>
              <a:rPr kumimoji="0" sz="2000" b="0" i="0" u="none" strike="noStrike" kern="0" cap="none" spc="0" normalizeH="0" baseline="0" noProof="0" dirty="0">
                <a:ln>
                  <a:noFill/>
                </a:ln>
                <a:solidFill>
                  <a:sysClr val="windowText" lastClr="000000"/>
                </a:solidFill>
                <a:effectLst/>
                <a:uLnTx/>
                <a:uFillTx/>
                <a:latin typeface="Poppins"/>
                <a:cs typeface="Poppins"/>
              </a:rPr>
              <a:t>tools</a:t>
            </a:r>
            <a:r>
              <a:rPr kumimoji="0" sz="2000" b="0" i="0" u="none" strike="noStrike" kern="0" cap="none" spc="-35" normalizeH="0" baseline="0" noProof="0" dirty="0">
                <a:ln>
                  <a:noFill/>
                </a:ln>
                <a:solidFill>
                  <a:sysClr val="windowText" lastClr="000000"/>
                </a:solidFill>
                <a:effectLst/>
                <a:uLnTx/>
                <a:uFillTx/>
                <a:latin typeface="Poppins"/>
                <a:cs typeface="Poppins"/>
              </a:rPr>
              <a:t> </a:t>
            </a:r>
            <a:r>
              <a:rPr kumimoji="0" sz="2000" b="0" i="0" u="none" strike="noStrike" kern="0" cap="none" spc="0" normalizeH="0" baseline="0" noProof="0" dirty="0">
                <a:ln>
                  <a:noFill/>
                </a:ln>
                <a:solidFill>
                  <a:sysClr val="windowText" lastClr="000000"/>
                </a:solidFill>
                <a:effectLst/>
                <a:uLnTx/>
                <a:uFillTx/>
                <a:latin typeface="Poppins"/>
                <a:cs typeface="Poppins"/>
              </a:rPr>
              <a:t>they</a:t>
            </a:r>
            <a:r>
              <a:rPr kumimoji="0" sz="2000" b="0" i="0" u="none" strike="noStrike" kern="0" cap="none" spc="-20" normalizeH="0" baseline="0" noProof="0" dirty="0">
                <a:ln>
                  <a:noFill/>
                </a:ln>
                <a:solidFill>
                  <a:sysClr val="windowText" lastClr="000000"/>
                </a:solidFill>
                <a:effectLst/>
                <a:uLnTx/>
                <a:uFillTx/>
                <a:latin typeface="Poppins"/>
                <a:cs typeface="Poppins"/>
              </a:rPr>
              <a:t> </a:t>
            </a:r>
            <a:r>
              <a:rPr kumimoji="0" sz="2000" b="0" i="0" u="none" strike="noStrike" kern="0" cap="none" spc="0" normalizeH="0" baseline="0" noProof="0" dirty="0">
                <a:ln>
                  <a:noFill/>
                </a:ln>
                <a:solidFill>
                  <a:sysClr val="windowText" lastClr="000000"/>
                </a:solidFill>
                <a:effectLst/>
                <a:uLnTx/>
                <a:uFillTx/>
                <a:latin typeface="Poppins"/>
                <a:cs typeface="Poppins"/>
              </a:rPr>
              <a:t>need</a:t>
            </a:r>
            <a:r>
              <a:rPr kumimoji="0" sz="2000" b="0" i="0" u="none" strike="noStrike" kern="0" cap="none" spc="-40" normalizeH="0" baseline="0" noProof="0" dirty="0">
                <a:ln>
                  <a:noFill/>
                </a:ln>
                <a:solidFill>
                  <a:sysClr val="windowText" lastClr="000000"/>
                </a:solidFill>
                <a:effectLst/>
                <a:uLnTx/>
                <a:uFillTx/>
                <a:latin typeface="Poppins"/>
                <a:cs typeface="Poppins"/>
              </a:rPr>
              <a:t> </a:t>
            </a:r>
            <a:r>
              <a:rPr kumimoji="0" sz="2000" b="0" i="0" u="none" strike="noStrike" kern="0" cap="none" spc="0" normalizeH="0" baseline="0" noProof="0" dirty="0">
                <a:ln>
                  <a:noFill/>
                </a:ln>
                <a:solidFill>
                  <a:sysClr val="windowText" lastClr="000000"/>
                </a:solidFill>
                <a:effectLst/>
                <a:uLnTx/>
                <a:uFillTx/>
                <a:latin typeface="Poppins"/>
                <a:cs typeface="Poppins"/>
              </a:rPr>
              <a:t>to</a:t>
            </a:r>
            <a:r>
              <a:rPr kumimoji="0" sz="2000" b="0" i="0" u="none" strike="noStrike" kern="0" cap="none" spc="-10" normalizeH="0" baseline="0" noProof="0" dirty="0">
                <a:ln>
                  <a:noFill/>
                </a:ln>
                <a:solidFill>
                  <a:sysClr val="windowText" lastClr="000000"/>
                </a:solidFill>
                <a:effectLst/>
                <a:uLnTx/>
                <a:uFillTx/>
                <a:latin typeface="Poppins"/>
                <a:cs typeface="Poppins"/>
              </a:rPr>
              <a:t> </a:t>
            </a:r>
            <a:r>
              <a:rPr kumimoji="0" sz="2000" b="0" i="0" u="none" strike="noStrike" kern="0" cap="none" spc="0" normalizeH="0" baseline="0" noProof="0" dirty="0">
                <a:ln>
                  <a:noFill/>
                </a:ln>
                <a:solidFill>
                  <a:sysClr val="windowText" lastClr="000000"/>
                </a:solidFill>
                <a:effectLst/>
                <a:uLnTx/>
                <a:uFillTx/>
                <a:latin typeface="Poppins"/>
                <a:cs typeface="Poppins"/>
              </a:rPr>
              <a:t>make</a:t>
            </a:r>
            <a:r>
              <a:rPr kumimoji="0" sz="2000" b="0" i="0" u="none" strike="noStrike" kern="0" cap="none" spc="-20" normalizeH="0" baseline="0" noProof="0" dirty="0">
                <a:ln>
                  <a:noFill/>
                </a:ln>
                <a:solidFill>
                  <a:sysClr val="windowText" lastClr="000000"/>
                </a:solidFill>
                <a:effectLst/>
                <a:uLnTx/>
                <a:uFillTx/>
                <a:latin typeface="Poppins"/>
                <a:cs typeface="Poppins"/>
              </a:rPr>
              <a:t> </a:t>
            </a:r>
            <a:r>
              <a:rPr kumimoji="0" sz="2000" b="1" i="0" u="none" strike="noStrike" kern="0" cap="none" spc="0" normalizeH="0" baseline="0" noProof="0" dirty="0">
                <a:ln>
                  <a:noFill/>
                </a:ln>
                <a:solidFill>
                  <a:sysClr val="windowText" lastClr="000000"/>
                </a:solidFill>
                <a:effectLst/>
                <a:uLnTx/>
                <a:uFillTx/>
                <a:latin typeface="Poppins"/>
                <a:cs typeface="Poppins"/>
              </a:rPr>
              <a:t>informed</a:t>
            </a:r>
            <a:r>
              <a:rPr kumimoji="0" sz="2000" b="1" i="0" u="none" strike="noStrike" kern="0" cap="none" spc="-20" normalizeH="0" baseline="0" noProof="0" dirty="0">
                <a:ln>
                  <a:noFill/>
                </a:ln>
                <a:solidFill>
                  <a:sysClr val="windowText" lastClr="000000"/>
                </a:solidFill>
                <a:effectLst/>
                <a:uLnTx/>
                <a:uFillTx/>
                <a:latin typeface="Poppins"/>
                <a:cs typeface="Poppins"/>
              </a:rPr>
              <a:t> </a:t>
            </a:r>
            <a:r>
              <a:rPr kumimoji="0" sz="2000" b="1" i="0" u="none" strike="noStrike" kern="0" cap="none" spc="0" normalizeH="0" baseline="0" noProof="0" dirty="0">
                <a:ln>
                  <a:noFill/>
                </a:ln>
                <a:solidFill>
                  <a:sysClr val="windowText" lastClr="000000"/>
                </a:solidFill>
                <a:effectLst/>
                <a:uLnTx/>
                <a:uFillTx/>
                <a:latin typeface="Poppins"/>
                <a:cs typeface="Poppins"/>
              </a:rPr>
              <a:t>decisions</a:t>
            </a:r>
            <a:r>
              <a:rPr kumimoji="0" sz="2000" b="1" i="0" u="none" strike="noStrike" kern="0" cap="none" spc="-15" normalizeH="0" baseline="0" noProof="0" dirty="0">
                <a:ln>
                  <a:noFill/>
                </a:ln>
                <a:solidFill>
                  <a:sysClr val="windowText" lastClr="000000"/>
                </a:solidFill>
                <a:effectLst/>
                <a:uLnTx/>
                <a:uFillTx/>
                <a:latin typeface="Poppins"/>
                <a:cs typeface="Poppins"/>
              </a:rPr>
              <a:t> </a:t>
            </a:r>
            <a:r>
              <a:rPr kumimoji="0" sz="2000" b="0" i="0" u="none" strike="noStrike" kern="0" cap="none" spc="-10" normalizeH="0" baseline="0" noProof="0" dirty="0">
                <a:ln>
                  <a:noFill/>
                </a:ln>
                <a:solidFill>
                  <a:sysClr val="windowText" lastClr="000000"/>
                </a:solidFill>
                <a:effectLst/>
                <a:uLnTx/>
                <a:uFillTx/>
                <a:latin typeface="Poppins"/>
                <a:cs typeface="Poppins"/>
              </a:rPr>
              <a:t>about </a:t>
            </a:r>
            <a:r>
              <a:rPr kumimoji="0" sz="2000" b="0" i="0" u="none" strike="noStrike" kern="0" cap="none" spc="0" normalizeH="0" baseline="0" noProof="0" dirty="0">
                <a:ln>
                  <a:noFill/>
                </a:ln>
                <a:solidFill>
                  <a:sysClr val="windowText" lastClr="000000"/>
                </a:solidFill>
                <a:effectLst/>
                <a:uLnTx/>
                <a:uFillTx/>
                <a:latin typeface="Poppins"/>
                <a:cs typeface="Poppins"/>
              </a:rPr>
              <a:t>their</a:t>
            </a:r>
            <a:r>
              <a:rPr kumimoji="0" sz="2000" b="0" i="0" u="none" strike="noStrike" kern="0" cap="none" spc="-35" normalizeH="0" baseline="0" noProof="0" dirty="0">
                <a:ln>
                  <a:noFill/>
                </a:ln>
                <a:solidFill>
                  <a:sysClr val="windowText" lastClr="000000"/>
                </a:solidFill>
                <a:effectLst/>
                <a:uLnTx/>
                <a:uFillTx/>
                <a:latin typeface="Poppins"/>
                <a:cs typeface="Poppins"/>
              </a:rPr>
              <a:t> </a:t>
            </a:r>
            <a:r>
              <a:rPr kumimoji="0" sz="2000" b="0" i="0" u="none" strike="noStrike" kern="0" cap="none" spc="0" normalizeH="0" baseline="0" noProof="0" dirty="0">
                <a:ln>
                  <a:noFill/>
                </a:ln>
                <a:solidFill>
                  <a:sysClr val="windowText" lastClr="000000"/>
                </a:solidFill>
                <a:effectLst/>
                <a:uLnTx/>
                <a:uFillTx/>
                <a:latin typeface="Poppins"/>
                <a:cs typeface="Poppins"/>
              </a:rPr>
              <a:t>spine</a:t>
            </a:r>
            <a:r>
              <a:rPr kumimoji="0" sz="2000" b="0" i="0" u="none" strike="noStrike" kern="0" cap="none" spc="-35" normalizeH="0" baseline="0" noProof="0" dirty="0">
                <a:ln>
                  <a:noFill/>
                </a:ln>
                <a:solidFill>
                  <a:sysClr val="windowText" lastClr="000000"/>
                </a:solidFill>
                <a:effectLst/>
                <a:uLnTx/>
                <a:uFillTx/>
                <a:latin typeface="Poppins"/>
                <a:cs typeface="Poppins"/>
              </a:rPr>
              <a:t> </a:t>
            </a:r>
            <a:r>
              <a:rPr kumimoji="0" sz="2000" b="0" i="0" u="none" strike="noStrike" kern="0" cap="none" spc="0" normalizeH="0" baseline="0" noProof="0" dirty="0">
                <a:ln>
                  <a:noFill/>
                </a:ln>
                <a:solidFill>
                  <a:sysClr val="windowText" lastClr="000000"/>
                </a:solidFill>
                <a:effectLst/>
                <a:uLnTx/>
                <a:uFillTx/>
                <a:latin typeface="Poppins"/>
                <a:cs typeface="Poppins"/>
              </a:rPr>
              <a:t>health</a:t>
            </a:r>
            <a:r>
              <a:rPr kumimoji="0" sz="2000" b="0" i="0" u="none" strike="noStrike" kern="0" cap="none" spc="-35" normalizeH="0" baseline="0" noProof="0" dirty="0">
                <a:ln>
                  <a:noFill/>
                </a:ln>
                <a:solidFill>
                  <a:sysClr val="windowText" lastClr="000000"/>
                </a:solidFill>
                <a:effectLst/>
                <a:uLnTx/>
                <a:uFillTx/>
                <a:latin typeface="Poppins"/>
                <a:cs typeface="Poppins"/>
              </a:rPr>
              <a:t> </a:t>
            </a:r>
            <a:r>
              <a:rPr kumimoji="0" sz="2000" b="0" i="0" u="none" strike="noStrike" kern="0" cap="none" spc="0" normalizeH="0" baseline="0" noProof="0" dirty="0">
                <a:ln>
                  <a:noFill/>
                </a:ln>
                <a:solidFill>
                  <a:sysClr val="windowText" lastClr="000000"/>
                </a:solidFill>
                <a:effectLst/>
                <a:uLnTx/>
                <a:uFillTx/>
                <a:latin typeface="Poppins"/>
                <a:cs typeface="Poppins"/>
              </a:rPr>
              <a:t>and</a:t>
            </a:r>
            <a:r>
              <a:rPr kumimoji="0" sz="2000" b="0" i="0" u="none" strike="noStrike" kern="0" cap="none" spc="-25" normalizeH="0" baseline="0" noProof="0" dirty="0">
                <a:ln>
                  <a:noFill/>
                </a:ln>
                <a:solidFill>
                  <a:sysClr val="windowText" lastClr="000000"/>
                </a:solidFill>
                <a:effectLst/>
                <a:uLnTx/>
                <a:uFillTx/>
                <a:latin typeface="Poppins"/>
                <a:cs typeface="Poppins"/>
              </a:rPr>
              <a:t> </a:t>
            </a:r>
            <a:r>
              <a:rPr kumimoji="0" sz="2000" b="0" i="0" u="none" strike="noStrike" kern="0" cap="none" spc="0" normalizeH="0" baseline="0" noProof="0" dirty="0">
                <a:ln>
                  <a:noFill/>
                </a:ln>
                <a:solidFill>
                  <a:sysClr val="windowText" lastClr="000000"/>
                </a:solidFill>
                <a:effectLst/>
                <a:uLnTx/>
                <a:uFillTx/>
                <a:latin typeface="Poppins"/>
                <a:cs typeface="Poppins"/>
              </a:rPr>
              <a:t>optimize</a:t>
            </a:r>
            <a:r>
              <a:rPr kumimoji="0" sz="2000" b="0" i="0" u="none" strike="noStrike" kern="0" cap="none" spc="-40" normalizeH="0" baseline="0" noProof="0" dirty="0">
                <a:ln>
                  <a:noFill/>
                </a:ln>
                <a:solidFill>
                  <a:sysClr val="windowText" lastClr="000000"/>
                </a:solidFill>
                <a:effectLst/>
                <a:uLnTx/>
                <a:uFillTx/>
                <a:latin typeface="Poppins"/>
                <a:cs typeface="Poppins"/>
              </a:rPr>
              <a:t> </a:t>
            </a:r>
            <a:r>
              <a:rPr kumimoji="0" sz="2000" b="0" i="0" u="none" strike="noStrike" kern="0" cap="none" spc="0" normalizeH="0" baseline="0" noProof="0" dirty="0">
                <a:ln>
                  <a:noFill/>
                </a:ln>
                <a:solidFill>
                  <a:sysClr val="windowText" lastClr="000000"/>
                </a:solidFill>
                <a:effectLst/>
                <a:uLnTx/>
                <a:uFillTx/>
                <a:latin typeface="Poppins"/>
                <a:cs typeface="Poppins"/>
              </a:rPr>
              <a:t>their</a:t>
            </a:r>
            <a:r>
              <a:rPr kumimoji="0" sz="2000" b="0" i="0" u="none" strike="noStrike" kern="0" cap="none" spc="-35" normalizeH="0" baseline="0" noProof="0" dirty="0">
                <a:ln>
                  <a:noFill/>
                </a:ln>
                <a:solidFill>
                  <a:sysClr val="windowText" lastClr="000000"/>
                </a:solidFill>
                <a:effectLst/>
                <a:uLnTx/>
                <a:uFillTx/>
                <a:latin typeface="Poppins"/>
                <a:cs typeface="Poppins"/>
              </a:rPr>
              <a:t> </a:t>
            </a:r>
            <a:r>
              <a:rPr kumimoji="0" sz="2000" b="0" i="0" u="none" strike="noStrike" kern="0" cap="none" spc="0" normalizeH="0" baseline="0" noProof="0" dirty="0">
                <a:ln>
                  <a:noFill/>
                </a:ln>
                <a:solidFill>
                  <a:sysClr val="windowText" lastClr="000000"/>
                </a:solidFill>
                <a:effectLst/>
                <a:uLnTx/>
                <a:uFillTx/>
                <a:latin typeface="Poppins"/>
                <a:cs typeface="Poppins"/>
              </a:rPr>
              <a:t>own</a:t>
            </a:r>
            <a:r>
              <a:rPr kumimoji="0" sz="2000" b="0" i="0" u="none" strike="noStrike" kern="0" cap="none" spc="-10" normalizeH="0" baseline="0" noProof="0" dirty="0">
                <a:ln>
                  <a:noFill/>
                </a:ln>
                <a:solidFill>
                  <a:sysClr val="windowText" lastClr="000000"/>
                </a:solidFill>
                <a:effectLst/>
                <a:uLnTx/>
                <a:uFillTx/>
                <a:latin typeface="Poppins"/>
                <a:cs typeface="Poppins"/>
              </a:rPr>
              <a:t> </a:t>
            </a:r>
            <a:r>
              <a:rPr kumimoji="0" sz="2000" b="0" i="0" u="none" strike="noStrike" kern="0" cap="none" spc="0" normalizeH="0" baseline="0" noProof="0" dirty="0">
                <a:ln>
                  <a:noFill/>
                </a:ln>
                <a:solidFill>
                  <a:sysClr val="windowText" lastClr="000000"/>
                </a:solidFill>
                <a:effectLst/>
                <a:uLnTx/>
                <a:uFillTx/>
                <a:latin typeface="Poppins"/>
                <a:cs typeface="Poppins"/>
              </a:rPr>
              <a:t>treatment</a:t>
            </a:r>
            <a:r>
              <a:rPr kumimoji="0" sz="2000" b="0" i="0" u="none" strike="noStrike" kern="0" cap="none" spc="-30" normalizeH="0" baseline="0" noProof="0" dirty="0">
                <a:ln>
                  <a:noFill/>
                </a:ln>
                <a:solidFill>
                  <a:sysClr val="windowText" lastClr="000000"/>
                </a:solidFill>
                <a:effectLst/>
                <a:uLnTx/>
                <a:uFillTx/>
                <a:latin typeface="Poppins"/>
                <a:cs typeface="Poppins"/>
              </a:rPr>
              <a:t> </a:t>
            </a:r>
            <a:r>
              <a:rPr kumimoji="0" sz="2000" b="0" i="0" u="none" strike="noStrike" kern="0" cap="none" spc="0" normalizeH="0" baseline="0" noProof="0" dirty="0">
                <a:ln>
                  <a:noFill/>
                </a:ln>
                <a:solidFill>
                  <a:sysClr val="windowText" lastClr="000000"/>
                </a:solidFill>
                <a:effectLst/>
                <a:uLnTx/>
                <a:uFillTx/>
                <a:latin typeface="Poppins"/>
                <a:cs typeface="Poppins"/>
              </a:rPr>
              <a:t>journey</a:t>
            </a:r>
            <a:r>
              <a:rPr kumimoji="0" sz="2000" b="0" i="0" u="none" strike="noStrike" kern="0" cap="none" spc="-30" normalizeH="0" baseline="0" noProof="0" dirty="0">
                <a:ln>
                  <a:noFill/>
                </a:ln>
                <a:solidFill>
                  <a:sysClr val="windowText" lastClr="000000"/>
                </a:solidFill>
                <a:effectLst/>
                <a:uLnTx/>
                <a:uFillTx/>
                <a:latin typeface="Poppins"/>
                <a:cs typeface="Poppins"/>
              </a:rPr>
              <a:t> </a:t>
            </a:r>
            <a:r>
              <a:rPr kumimoji="0" sz="2000" b="0" i="0" u="none" strike="noStrike" kern="0" cap="none" spc="0" normalizeH="0" baseline="0" noProof="0" dirty="0">
                <a:ln>
                  <a:noFill/>
                </a:ln>
                <a:solidFill>
                  <a:sysClr val="windowText" lastClr="000000"/>
                </a:solidFill>
                <a:effectLst/>
                <a:uLnTx/>
                <a:uFillTx/>
                <a:latin typeface="Poppins"/>
                <a:cs typeface="Poppins"/>
              </a:rPr>
              <a:t>with</a:t>
            </a:r>
            <a:r>
              <a:rPr kumimoji="0" sz="2000" b="0" i="0" u="none" strike="noStrike" kern="0" cap="none" spc="5" normalizeH="0" baseline="0" noProof="0" dirty="0">
                <a:ln>
                  <a:noFill/>
                </a:ln>
                <a:solidFill>
                  <a:sysClr val="windowText" lastClr="000000"/>
                </a:solidFill>
                <a:effectLst/>
                <a:uLnTx/>
                <a:uFillTx/>
                <a:latin typeface="Poppins"/>
                <a:cs typeface="Poppins"/>
              </a:rPr>
              <a:t> </a:t>
            </a:r>
            <a:r>
              <a:rPr kumimoji="0" sz="2000" i="0" u="none" strike="noStrike" kern="0" cap="none" spc="-10" normalizeH="0" baseline="0" noProof="0" dirty="0">
                <a:ln>
                  <a:noFill/>
                </a:ln>
                <a:solidFill>
                  <a:sysClr val="windowText" lastClr="000000"/>
                </a:solidFill>
                <a:effectLst/>
                <a:uLnTx/>
                <a:uFillTx/>
                <a:latin typeface="Poppins"/>
                <a:cs typeface="Poppins"/>
              </a:rPr>
              <a:t>greater </a:t>
            </a:r>
            <a:r>
              <a:rPr kumimoji="0" sz="2000" i="0" u="none" strike="noStrike" kern="0" cap="none" spc="0" normalizeH="0" baseline="0" noProof="0" dirty="0">
                <a:ln>
                  <a:noFill/>
                </a:ln>
                <a:solidFill>
                  <a:sysClr val="windowText" lastClr="000000"/>
                </a:solidFill>
                <a:effectLst/>
                <a:uLnTx/>
                <a:uFillTx/>
                <a:latin typeface="Poppins"/>
                <a:cs typeface="Poppins"/>
              </a:rPr>
              <a:t>confidence</a:t>
            </a:r>
            <a:endParaRPr kumimoji="0" lang="en-US" sz="2000" i="0" u="none" strike="noStrike" kern="0" cap="none" spc="-25" normalizeH="0" baseline="0" noProof="0" dirty="0">
              <a:ln>
                <a:noFill/>
              </a:ln>
              <a:solidFill>
                <a:sysClr val="windowText" lastClr="000000"/>
              </a:solidFill>
              <a:effectLst/>
              <a:uLnTx/>
              <a:uFillTx/>
              <a:latin typeface="Poppins"/>
              <a:cs typeface="Poppins"/>
            </a:endParaRPr>
          </a:p>
          <a:p>
            <a:pPr marL="12700" marR="5080" lvl="0" indent="0" defTabSz="914400" eaLnBrk="1" fontAlgn="auto" latinLnBrk="0" hangingPunct="1">
              <a:lnSpc>
                <a:spcPct val="100000"/>
              </a:lnSpc>
              <a:spcBef>
                <a:spcPts val="2039"/>
              </a:spcBef>
              <a:spcAft>
                <a:spcPts val="0"/>
              </a:spcAft>
              <a:buClrTx/>
              <a:buSzTx/>
              <a:buFontTx/>
              <a:buNone/>
              <a:tabLst/>
              <a:defRPr/>
            </a:pPr>
            <a:r>
              <a:rPr kumimoji="0" sz="2000" b="0" i="0" u="none" strike="noStrike" kern="0" cap="none" spc="0" normalizeH="0" baseline="0" noProof="0" dirty="0">
                <a:ln>
                  <a:noFill/>
                </a:ln>
                <a:solidFill>
                  <a:sysClr val="windowText" lastClr="000000"/>
                </a:solidFill>
                <a:effectLst/>
                <a:uLnTx/>
                <a:uFillTx/>
                <a:latin typeface="Poppins"/>
                <a:cs typeface="Poppins"/>
              </a:rPr>
              <a:t>We</a:t>
            </a:r>
            <a:r>
              <a:rPr kumimoji="0" sz="2000" b="0" i="0" u="none" strike="noStrike" kern="0" cap="none" spc="-25" normalizeH="0" baseline="0" noProof="0" dirty="0">
                <a:ln>
                  <a:noFill/>
                </a:ln>
                <a:solidFill>
                  <a:sysClr val="windowText" lastClr="000000"/>
                </a:solidFill>
                <a:effectLst/>
                <a:uLnTx/>
                <a:uFillTx/>
                <a:latin typeface="Poppins"/>
                <a:cs typeface="Poppins"/>
              </a:rPr>
              <a:t> </a:t>
            </a:r>
            <a:r>
              <a:rPr kumimoji="0" sz="2000" b="0" i="0" u="none" strike="noStrike" kern="0" cap="none" spc="0" normalizeH="0" baseline="0" noProof="0" dirty="0">
                <a:ln>
                  <a:noFill/>
                </a:ln>
                <a:solidFill>
                  <a:sysClr val="windowText" lastClr="000000"/>
                </a:solidFill>
                <a:effectLst/>
                <a:uLnTx/>
                <a:uFillTx/>
                <a:latin typeface="Poppins"/>
                <a:cs typeface="Poppins"/>
              </a:rPr>
              <a:t>empower</a:t>
            </a:r>
            <a:r>
              <a:rPr kumimoji="0" sz="2000" b="0" i="0" u="none" strike="noStrike" kern="0" cap="none" spc="-25" normalizeH="0" baseline="0" noProof="0" dirty="0">
                <a:ln>
                  <a:noFill/>
                </a:ln>
                <a:solidFill>
                  <a:sysClr val="windowText" lastClr="000000"/>
                </a:solidFill>
                <a:effectLst/>
                <a:uLnTx/>
                <a:uFillTx/>
                <a:latin typeface="Poppins"/>
                <a:cs typeface="Poppins"/>
              </a:rPr>
              <a:t> </a:t>
            </a:r>
            <a:r>
              <a:rPr kumimoji="0" sz="2000" b="0" i="0" u="none" strike="noStrike" kern="0" cap="none" spc="0" normalizeH="0" baseline="0" noProof="0" dirty="0">
                <a:ln>
                  <a:noFill/>
                </a:ln>
                <a:solidFill>
                  <a:sysClr val="windowText" lastClr="000000"/>
                </a:solidFill>
                <a:effectLst/>
                <a:uLnTx/>
                <a:uFillTx/>
                <a:latin typeface="Poppins"/>
                <a:cs typeface="Poppins"/>
              </a:rPr>
              <a:t>individuals</a:t>
            </a:r>
            <a:r>
              <a:rPr kumimoji="0" sz="2000" b="0" i="0" u="none" strike="noStrike" kern="0" cap="none" spc="-55" normalizeH="0" baseline="0" noProof="0" dirty="0">
                <a:ln>
                  <a:noFill/>
                </a:ln>
                <a:solidFill>
                  <a:sysClr val="windowText" lastClr="000000"/>
                </a:solidFill>
                <a:effectLst/>
                <a:uLnTx/>
                <a:uFillTx/>
                <a:latin typeface="Poppins"/>
                <a:cs typeface="Poppins"/>
              </a:rPr>
              <a:t> </a:t>
            </a:r>
            <a:r>
              <a:rPr kumimoji="0" sz="2000" b="0" i="0" u="none" strike="noStrike" kern="0" cap="none" spc="0" normalizeH="0" baseline="0" noProof="0" dirty="0">
                <a:ln>
                  <a:noFill/>
                </a:ln>
                <a:solidFill>
                  <a:sysClr val="windowText" lastClr="000000"/>
                </a:solidFill>
                <a:effectLst/>
                <a:uLnTx/>
                <a:uFillTx/>
                <a:latin typeface="Poppins"/>
                <a:cs typeface="Poppins"/>
              </a:rPr>
              <a:t>with</a:t>
            </a:r>
            <a:r>
              <a:rPr kumimoji="0" sz="2000" b="0" i="0" u="none" strike="noStrike" kern="0" cap="none" spc="-40" normalizeH="0" baseline="0" noProof="0" dirty="0">
                <a:ln>
                  <a:noFill/>
                </a:ln>
                <a:solidFill>
                  <a:sysClr val="windowText" lastClr="000000"/>
                </a:solidFill>
                <a:effectLst/>
                <a:uLnTx/>
                <a:uFillTx/>
                <a:latin typeface="Poppins"/>
                <a:cs typeface="Poppins"/>
              </a:rPr>
              <a:t> </a:t>
            </a:r>
            <a:r>
              <a:rPr kumimoji="0" sz="2000" i="0" u="none" strike="noStrike" kern="0" cap="none" spc="0" normalizeH="0" baseline="0" noProof="0" dirty="0">
                <a:ln>
                  <a:noFill/>
                </a:ln>
                <a:solidFill>
                  <a:schemeClr val="tx1"/>
                </a:solidFill>
                <a:effectLst/>
                <a:uLnTx/>
                <a:uFillTx/>
                <a:latin typeface="Poppins"/>
                <a:cs typeface="Poppins"/>
              </a:rPr>
              <a:t>knowledge</a:t>
            </a:r>
            <a:r>
              <a:rPr kumimoji="0" sz="2000" i="0" u="none" strike="noStrike" kern="0" cap="none" spc="-20" normalizeH="0" baseline="0" noProof="0" dirty="0">
                <a:ln>
                  <a:noFill/>
                </a:ln>
                <a:solidFill>
                  <a:schemeClr val="tx1"/>
                </a:solidFill>
                <a:effectLst/>
                <a:uLnTx/>
                <a:uFillTx/>
                <a:latin typeface="Poppins"/>
                <a:cs typeface="Poppins"/>
              </a:rPr>
              <a:t> </a:t>
            </a:r>
            <a:r>
              <a:rPr kumimoji="0" sz="2000" i="0" u="none" strike="noStrike" kern="0" cap="none" spc="0" normalizeH="0" baseline="0" noProof="0" dirty="0">
                <a:ln>
                  <a:noFill/>
                </a:ln>
                <a:solidFill>
                  <a:schemeClr val="tx1"/>
                </a:solidFill>
                <a:effectLst/>
                <a:uLnTx/>
                <a:uFillTx/>
                <a:latin typeface="Poppins"/>
                <a:cs typeface="Poppins"/>
              </a:rPr>
              <a:t>and</a:t>
            </a:r>
            <a:r>
              <a:rPr kumimoji="0" sz="2000" i="0" u="none" strike="noStrike" kern="0" cap="none" spc="-15" normalizeH="0" baseline="0" noProof="0" dirty="0">
                <a:ln>
                  <a:noFill/>
                </a:ln>
                <a:solidFill>
                  <a:schemeClr val="tx1"/>
                </a:solidFill>
                <a:effectLst/>
                <a:uLnTx/>
                <a:uFillTx/>
                <a:latin typeface="Poppins"/>
                <a:cs typeface="Poppins"/>
              </a:rPr>
              <a:t> </a:t>
            </a:r>
            <a:r>
              <a:rPr kumimoji="0" sz="2000" i="0" u="none" strike="noStrike" kern="0" cap="none" spc="0" normalizeH="0" baseline="0" noProof="0" dirty="0">
                <a:ln>
                  <a:noFill/>
                </a:ln>
                <a:solidFill>
                  <a:schemeClr val="tx1"/>
                </a:solidFill>
                <a:effectLst/>
                <a:uLnTx/>
                <a:uFillTx/>
                <a:latin typeface="Poppins"/>
                <a:cs typeface="Poppins"/>
              </a:rPr>
              <a:t>hope,</a:t>
            </a:r>
            <a:r>
              <a:rPr kumimoji="0" sz="2000" i="0" u="none" strike="noStrike" kern="0" cap="none" spc="85" normalizeH="0" baseline="0" noProof="0" dirty="0">
                <a:ln>
                  <a:noFill/>
                </a:ln>
                <a:solidFill>
                  <a:schemeClr val="tx1"/>
                </a:solidFill>
                <a:effectLst/>
                <a:uLnTx/>
                <a:uFillTx/>
                <a:latin typeface="Poppins"/>
                <a:cs typeface="Poppins"/>
              </a:rPr>
              <a:t> </a:t>
            </a:r>
            <a:r>
              <a:rPr kumimoji="0" sz="2000" i="0" u="none" strike="noStrike" kern="0" cap="none" spc="-10" normalizeH="0" baseline="0" noProof="0" dirty="0">
                <a:ln>
                  <a:noFill/>
                </a:ln>
                <a:solidFill>
                  <a:schemeClr val="tx1"/>
                </a:solidFill>
                <a:effectLst/>
                <a:uLnTx/>
                <a:uFillTx/>
                <a:latin typeface="Poppins"/>
                <a:cs typeface="Poppins"/>
              </a:rPr>
              <a:t>providing </a:t>
            </a:r>
            <a:r>
              <a:rPr kumimoji="0" sz="2000" i="0" u="none" strike="noStrike" kern="0" cap="none" spc="0" normalizeH="0" baseline="0" noProof="0" dirty="0">
                <a:ln>
                  <a:noFill/>
                </a:ln>
                <a:solidFill>
                  <a:schemeClr val="tx1"/>
                </a:solidFill>
                <a:effectLst/>
                <a:uLnTx/>
                <a:uFillTx/>
                <a:latin typeface="Poppins"/>
                <a:cs typeface="Poppins"/>
              </a:rPr>
              <a:t>meaningful,</a:t>
            </a:r>
            <a:r>
              <a:rPr kumimoji="0" sz="2000" i="0" u="none" strike="noStrike" kern="0" cap="none" spc="-50" normalizeH="0" baseline="0" noProof="0" dirty="0">
                <a:ln>
                  <a:noFill/>
                </a:ln>
                <a:solidFill>
                  <a:schemeClr val="tx1"/>
                </a:solidFill>
                <a:effectLst/>
                <a:uLnTx/>
                <a:uFillTx/>
                <a:latin typeface="Poppins"/>
                <a:cs typeface="Poppins"/>
              </a:rPr>
              <a:t> </a:t>
            </a:r>
            <a:r>
              <a:rPr kumimoji="0" sz="2000" i="0" u="none" strike="noStrike" kern="0" cap="none" spc="0" normalizeH="0" baseline="0" noProof="0" dirty="0">
                <a:ln>
                  <a:noFill/>
                </a:ln>
                <a:solidFill>
                  <a:schemeClr val="tx1"/>
                </a:solidFill>
                <a:effectLst/>
                <a:uLnTx/>
                <a:uFillTx/>
                <a:latin typeface="Poppins"/>
                <a:cs typeface="Poppins"/>
              </a:rPr>
              <a:t>credible,</a:t>
            </a:r>
            <a:r>
              <a:rPr kumimoji="0" sz="2000" i="0" u="none" strike="noStrike" kern="0" cap="none" spc="-45" normalizeH="0" baseline="0" noProof="0" dirty="0">
                <a:ln>
                  <a:noFill/>
                </a:ln>
                <a:solidFill>
                  <a:schemeClr val="tx1"/>
                </a:solidFill>
                <a:effectLst/>
                <a:uLnTx/>
                <a:uFillTx/>
                <a:latin typeface="Poppins"/>
                <a:cs typeface="Poppins"/>
              </a:rPr>
              <a:t> </a:t>
            </a:r>
            <a:r>
              <a:rPr kumimoji="0" sz="2000" i="0" u="none" strike="noStrike" kern="0" cap="none" spc="0" normalizeH="0" baseline="0" noProof="0" dirty="0">
                <a:ln>
                  <a:noFill/>
                </a:ln>
                <a:solidFill>
                  <a:schemeClr val="tx1"/>
                </a:solidFill>
                <a:effectLst/>
                <a:uLnTx/>
                <a:uFillTx/>
                <a:latin typeface="Poppins"/>
                <a:cs typeface="Poppins"/>
              </a:rPr>
              <a:t>responsible</a:t>
            </a:r>
            <a:r>
              <a:rPr kumimoji="0" sz="2000" i="0" u="none" strike="noStrike" kern="0" cap="none" spc="-40" normalizeH="0" baseline="0" noProof="0" dirty="0">
                <a:ln>
                  <a:noFill/>
                </a:ln>
                <a:solidFill>
                  <a:schemeClr val="tx1"/>
                </a:solidFill>
                <a:effectLst/>
                <a:uLnTx/>
                <a:uFillTx/>
                <a:latin typeface="Poppins"/>
                <a:cs typeface="Poppins"/>
              </a:rPr>
              <a:t> </a:t>
            </a:r>
            <a:r>
              <a:rPr kumimoji="0" sz="2000" i="0" u="none" strike="noStrike" kern="0" cap="none" spc="0" normalizeH="0" baseline="0" noProof="0" dirty="0">
                <a:ln>
                  <a:noFill/>
                </a:ln>
                <a:solidFill>
                  <a:schemeClr val="tx1"/>
                </a:solidFill>
                <a:effectLst/>
                <a:uLnTx/>
                <a:uFillTx/>
                <a:latin typeface="Poppins"/>
                <a:cs typeface="Poppins"/>
              </a:rPr>
              <a:t>and</a:t>
            </a:r>
            <a:r>
              <a:rPr kumimoji="0" sz="2000" i="0" u="none" strike="noStrike" kern="0" cap="none" spc="-40" normalizeH="0" baseline="0" noProof="0" dirty="0">
                <a:ln>
                  <a:noFill/>
                </a:ln>
                <a:solidFill>
                  <a:schemeClr val="tx1"/>
                </a:solidFill>
                <a:effectLst/>
                <a:uLnTx/>
                <a:uFillTx/>
                <a:latin typeface="Poppins"/>
                <a:cs typeface="Poppins"/>
              </a:rPr>
              <a:t> </a:t>
            </a:r>
            <a:r>
              <a:rPr kumimoji="0" sz="2000" i="0" u="none" strike="noStrike" kern="0" cap="none" spc="0" normalizeH="0" baseline="0" noProof="0" dirty="0">
                <a:ln>
                  <a:noFill/>
                </a:ln>
                <a:solidFill>
                  <a:schemeClr val="tx1"/>
                </a:solidFill>
                <a:effectLst/>
                <a:uLnTx/>
                <a:uFillTx/>
                <a:latin typeface="Poppins"/>
                <a:cs typeface="Poppins"/>
              </a:rPr>
              <a:t>authoritative</a:t>
            </a:r>
            <a:r>
              <a:rPr kumimoji="0" sz="2000" i="0" u="none" strike="noStrike" kern="0" cap="none" spc="-65" normalizeH="0" baseline="0" noProof="0" dirty="0">
                <a:ln>
                  <a:noFill/>
                </a:ln>
                <a:solidFill>
                  <a:schemeClr val="tx1"/>
                </a:solidFill>
                <a:effectLst/>
                <a:uLnTx/>
                <a:uFillTx/>
                <a:latin typeface="Poppins"/>
                <a:cs typeface="Poppins"/>
              </a:rPr>
              <a:t> </a:t>
            </a:r>
            <a:r>
              <a:rPr kumimoji="0" sz="2000" i="0" u="none" strike="noStrike" kern="0" cap="none" spc="0" normalizeH="0" baseline="0" noProof="0" dirty="0">
                <a:ln>
                  <a:noFill/>
                </a:ln>
                <a:solidFill>
                  <a:schemeClr val="tx1"/>
                </a:solidFill>
                <a:effectLst/>
                <a:uLnTx/>
                <a:uFillTx/>
                <a:latin typeface="Poppins"/>
                <a:cs typeface="Poppins"/>
              </a:rPr>
              <a:t>information</a:t>
            </a:r>
            <a:r>
              <a:rPr kumimoji="0" sz="2000" i="0" u="none" strike="noStrike" kern="0" cap="none" spc="-40" normalizeH="0" baseline="0" noProof="0" dirty="0">
                <a:ln>
                  <a:noFill/>
                </a:ln>
                <a:solidFill>
                  <a:schemeClr val="tx1"/>
                </a:solidFill>
                <a:effectLst/>
                <a:uLnTx/>
                <a:uFillTx/>
                <a:latin typeface="Poppins"/>
                <a:cs typeface="Poppins"/>
              </a:rPr>
              <a:t> </a:t>
            </a:r>
            <a:r>
              <a:rPr kumimoji="0" sz="2000" b="0" i="0" u="none" strike="noStrike" kern="0" cap="none" spc="0" normalizeH="0" baseline="0" noProof="0" dirty="0">
                <a:ln>
                  <a:noFill/>
                </a:ln>
                <a:solidFill>
                  <a:sysClr val="windowText" lastClr="000000"/>
                </a:solidFill>
                <a:effectLst/>
                <a:uLnTx/>
                <a:uFillTx/>
                <a:latin typeface="Poppins"/>
                <a:cs typeface="Poppins"/>
              </a:rPr>
              <a:t>beneficial</a:t>
            </a:r>
            <a:r>
              <a:rPr kumimoji="0" sz="2000" b="0" i="0" u="none" strike="noStrike" kern="0" cap="none" spc="-85" normalizeH="0" baseline="0" noProof="0" dirty="0">
                <a:ln>
                  <a:noFill/>
                </a:ln>
                <a:solidFill>
                  <a:sysClr val="windowText" lastClr="000000"/>
                </a:solidFill>
                <a:effectLst/>
                <a:uLnTx/>
                <a:uFillTx/>
                <a:latin typeface="Poppins"/>
                <a:cs typeface="Poppins"/>
              </a:rPr>
              <a:t> </a:t>
            </a:r>
            <a:r>
              <a:rPr kumimoji="0" sz="2000" b="0" i="0" u="none" strike="noStrike" kern="0" cap="none" spc="-25" normalizeH="0" baseline="0" noProof="0" dirty="0">
                <a:ln>
                  <a:noFill/>
                </a:ln>
                <a:solidFill>
                  <a:sysClr val="windowText" lastClr="000000"/>
                </a:solidFill>
                <a:effectLst/>
                <a:uLnTx/>
                <a:uFillTx/>
                <a:latin typeface="Poppins"/>
                <a:cs typeface="Poppins"/>
              </a:rPr>
              <a:t>in </a:t>
            </a:r>
            <a:r>
              <a:rPr kumimoji="0" sz="2000" b="0" i="0" u="none" strike="noStrike" kern="0" cap="none" spc="0" normalizeH="0" baseline="0" noProof="0" dirty="0">
                <a:ln>
                  <a:noFill/>
                </a:ln>
                <a:solidFill>
                  <a:sysClr val="windowText" lastClr="000000"/>
                </a:solidFill>
                <a:effectLst/>
                <a:uLnTx/>
                <a:uFillTx/>
                <a:latin typeface="Poppins"/>
                <a:cs typeface="Poppins"/>
              </a:rPr>
              <a:t>making</a:t>
            </a:r>
            <a:r>
              <a:rPr kumimoji="0" sz="2000" b="0" i="0" u="none" strike="noStrike" kern="0" cap="none" spc="-35" normalizeH="0" baseline="0" noProof="0" dirty="0">
                <a:ln>
                  <a:noFill/>
                </a:ln>
                <a:solidFill>
                  <a:sysClr val="windowText" lastClr="000000"/>
                </a:solidFill>
                <a:effectLst/>
                <a:uLnTx/>
                <a:uFillTx/>
                <a:latin typeface="Poppins"/>
                <a:cs typeface="Poppins"/>
              </a:rPr>
              <a:t> </a:t>
            </a:r>
            <a:r>
              <a:rPr kumimoji="0" sz="2000" b="0" i="0" u="none" strike="noStrike" kern="0" cap="none" spc="0" normalizeH="0" baseline="0" noProof="0" dirty="0">
                <a:ln>
                  <a:noFill/>
                </a:ln>
                <a:solidFill>
                  <a:sysClr val="windowText" lastClr="000000"/>
                </a:solidFill>
                <a:effectLst/>
                <a:uLnTx/>
                <a:uFillTx/>
                <a:latin typeface="Poppins"/>
                <a:cs typeface="Poppins"/>
              </a:rPr>
              <a:t>decisions,</a:t>
            </a:r>
            <a:r>
              <a:rPr kumimoji="0" sz="2000" b="0" i="0" u="none" strike="noStrike" kern="0" cap="none" spc="-45" normalizeH="0" baseline="0" noProof="0" dirty="0">
                <a:ln>
                  <a:noFill/>
                </a:ln>
                <a:solidFill>
                  <a:sysClr val="windowText" lastClr="000000"/>
                </a:solidFill>
                <a:effectLst/>
                <a:uLnTx/>
                <a:uFillTx/>
                <a:latin typeface="Poppins"/>
                <a:cs typeface="Poppins"/>
              </a:rPr>
              <a:t> </a:t>
            </a:r>
            <a:r>
              <a:rPr kumimoji="0" sz="2000" i="0" u="none" strike="noStrike" kern="0" cap="none" spc="0" normalizeH="0" baseline="0" noProof="0" dirty="0">
                <a:ln>
                  <a:noFill/>
                </a:ln>
                <a:solidFill>
                  <a:sysClr val="windowText" lastClr="000000"/>
                </a:solidFill>
                <a:effectLst/>
                <a:uLnTx/>
                <a:uFillTx/>
                <a:latin typeface="Poppins"/>
                <a:cs typeface="Poppins"/>
              </a:rPr>
              <a:t>along</a:t>
            </a:r>
            <a:r>
              <a:rPr kumimoji="0" sz="2000" i="0" u="none" strike="noStrike" kern="0" cap="none" spc="-10" normalizeH="0" baseline="0" noProof="0" dirty="0">
                <a:ln>
                  <a:noFill/>
                </a:ln>
                <a:solidFill>
                  <a:sysClr val="windowText" lastClr="000000"/>
                </a:solidFill>
                <a:effectLst/>
                <a:uLnTx/>
                <a:uFillTx/>
                <a:latin typeface="Poppins"/>
                <a:cs typeface="Poppins"/>
              </a:rPr>
              <a:t> </a:t>
            </a:r>
            <a:r>
              <a:rPr kumimoji="0" sz="2000" i="0" u="none" strike="noStrike" kern="0" cap="none" spc="0" normalizeH="0" baseline="0" noProof="0" dirty="0">
                <a:ln>
                  <a:noFill/>
                </a:ln>
                <a:solidFill>
                  <a:sysClr val="windowText" lastClr="000000"/>
                </a:solidFill>
                <a:effectLst/>
                <a:uLnTx/>
                <a:uFillTx/>
                <a:latin typeface="Poppins"/>
                <a:cs typeface="Poppins"/>
              </a:rPr>
              <a:t>with</a:t>
            </a:r>
            <a:r>
              <a:rPr kumimoji="0" sz="2000" i="0" u="none" strike="noStrike" kern="0" cap="none" spc="-15" normalizeH="0" baseline="0" noProof="0" dirty="0">
                <a:ln>
                  <a:noFill/>
                </a:ln>
                <a:solidFill>
                  <a:sysClr val="windowText" lastClr="000000"/>
                </a:solidFill>
                <a:effectLst/>
                <a:uLnTx/>
                <a:uFillTx/>
                <a:latin typeface="Poppins"/>
                <a:cs typeface="Poppins"/>
              </a:rPr>
              <a:t> </a:t>
            </a:r>
            <a:r>
              <a:rPr kumimoji="0" sz="2000" i="0" u="none" strike="noStrike" kern="0" cap="none" spc="0" normalizeH="0" baseline="0" noProof="0" dirty="0">
                <a:ln>
                  <a:noFill/>
                </a:ln>
                <a:solidFill>
                  <a:sysClr val="windowText" lastClr="000000"/>
                </a:solidFill>
                <a:effectLst/>
                <a:uLnTx/>
                <a:uFillTx/>
                <a:latin typeface="Poppins"/>
                <a:cs typeface="Poppins"/>
              </a:rPr>
              <a:t>their</a:t>
            </a:r>
            <a:r>
              <a:rPr kumimoji="0" sz="2000" i="0" u="none" strike="noStrike" kern="0" cap="none" spc="-15" normalizeH="0" baseline="0" noProof="0" dirty="0">
                <a:ln>
                  <a:noFill/>
                </a:ln>
                <a:solidFill>
                  <a:sysClr val="windowText" lastClr="000000"/>
                </a:solidFill>
                <a:effectLst/>
                <a:uLnTx/>
                <a:uFillTx/>
                <a:latin typeface="Poppins"/>
                <a:cs typeface="Poppins"/>
              </a:rPr>
              <a:t> </a:t>
            </a:r>
            <a:r>
              <a:rPr kumimoji="0" lang="en-US" sz="2000" i="0" u="none" strike="noStrike" kern="0" cap="none" spc="-15" normalizeH="0" baseline="0" noProof="0" dirty="0">
                <a:ln>
                  <a:noFill/>
                </a:ln>
                <a:solidFill>
                  <a:sysClr val="windowText" lastClr="000000"/>
                </a:solidFill>
                <a:effectLst/>
                <a:uLnTx/>
                <a:uFillTx/>
                <a:latin typeface="Poppins"/>
                <a:cs typeface="Poppins"/>
              </a:rPr>
              <a:t>health care professional</a:t>
            </a:r>
            <a:r>
              <a:rPr kumimoji="0" sz="2000" i="0" u="none" strike="noStrike" kern="0" cap="none" spc="0" normalizeH="0" baseline="0" noProof="0" dirty="0">
                <a:ln>
                  <a:noFill/>
                </a:ln>
                <a:solidFill>
                  <a:sysClr val="windowText" lastClr="000000"/>
                </a:solidFill>
                <a:effectLst/>
                <a:uLnTx/>
                <a:uFillTx/>
                <a:latin typeface="Poppins"/>
                <a:cs typeface="Poppins"/>
              </a:rPr>
              <a:t>,</a:t>
            </a:r>
            <a:r>
              <a:rPr kumimoji="0" sz="2000" i="0" u="none" strike="noStrike" kern="0" cap="none" spc="-30" normalizeH="0" baseline="0" noProof="0" dirty="0">
                <a:ln>
                  <a:noFill/>
                </a:ln>
                <a:solidFill>
                  <a:sysClr val="windowText" lastClr="000000"/>
                </a:solidFill>
                <a:effectLst/>
                <a:uLnTx/>
                <a:uFillTx/>
                <a:latin typeface="Poppins"/>
                <a:cs typeface="Poppins"/>
              </a:rPr>
              <a:t> </a:t>
            </a:r>
            <a:r>
              <a:rPr kumimoji="0" sz="2000" i="0" u="none" strike="noStrike" kern="0" cap="none" spc="0" normalizeH="0" baseline="0" noProof="0" dirty="0">
                <a:ln>
                  <a:noFill/>
                </a:ln>
                <a:solidFill>
                  <a:sysClr val="windowText" lastClr="000000"/>
                </a:solidFill>
                <a:effectLst/>
                <a:uLnTx/>
                <a:uFillTx/>
                <a:latin typeface="Poppins"/>
                <a:cs typeface="Poppins"/>
              </a:rPr>
              <a:t>on</a:t>
            </a:r>
            <a:r>
              <a:rPr kumimoji="0" sz="2000" i="0" u="none" strike="noStrike" kern="0" cap="none" spc="-20" normalizeH="0" baseline="0" noProof="0" dirty="0">
                <a:ln>
                  <a:noFill/>
                </a:ln>
                <a:solidFill>
                  <a:sysClr val="windowText" lastClr="000000"/>
                </a:solidFill>
                <a:effectLst/>
                <a:uLnTx/>
                <a:uFillTx/>
                <a:latin typeface="Poppins"/>
                <a:cs typeface="Poppins"/>
              </a:rPr>
              <a:t> </a:t>
            </a:r>
            <a:r>
              <a:rPr kumimoji="0" sz="2000" i="0" u="none" strike="noStrike" kern="0" cap="none" spc="0" normalizeH="0" baseline="0" noProof="0" dirty="0">
                <a:ln>
                  <a:noFill/>
                </a:ln>
                <a:solidFill>
                  <a:sysClr val="windowText" lastClr="000000"/>
                </a:solidFill>
                <a:effectLst/>
                <a:uLnTx/>
                <a:uFillTx/>
                <a:latin typeface="Poppins"/>
                <a:cs typeface="Poppins"/>
              </a:rPr>
              <a:t>the</a:t>
            </a:r>
            <a:r>
              <a:rPr kumimoji="0" sz="2000" i="0" u="none" strike="noStrike" kern="0" cap="none" spc="-30" normalizeH="0" baseline="0" noProof="0" dirty="0">
                <a:ln>
                  <a:noFill/>
                </a:ln>
                <a:solidFill>
                  <a:sysClr val="windowText" lastClr="000000"/>
                </a:solidFill>
                <a:effectLst/>
                <a:uLnTx/>
                <a:uFillTx/>
                <a:latin typeface="Poppins"/>
                <a:cs typeface="Poppins"/>
              </a:rPr>
              <a:t> </a:t>
            </a:r>
            <a:r>
              <a:rPr kumimoji="0" sz="2000" i="0" u="none" strike="noStrike" kern="0" cap="none" spc="0" normalizeH="0" baseline="0" noProof="0" dirty="0">
                <a:ln>
                  <a:noFill/>
                </a:ln>
                <a:solidFill>
                  <a:sysClr val="windowText" lastClr="000000"/>
                </a:solidFill>
                <a:effectLst/>
                <a:uLnTx/>
                <a:uFillTx/>
                <a:latin typeface="Poppins"/>
                <a:cs typeface="Poppins"/>
              </a:rPr>
              <a:t>best</a:t>
            </a:r>
            <a:r>
              <a:rPr kumimoji="0" sz="2000" i="0" u="none" strike="noStrike" kern="0" cap="none" spc="-20" normalizeH="0" baseline="0" noProof="0" dirty="0">
                <a:ln>
                  <a:noFill/>
                </a:ln>
                <a:solidFill>
                  <a:sysClr val="windowText" lastClr="000000"/>
                </a:solidFill>
                <a:effectLst/>
                <a:uLnTx/>
                <a:uFillTx/>
                <a:latin typeface="Poppins"/>
                <a:cs typeface="Poppins"/>
              </a:rPr>
              <a:t> </a:t>
            </a:r>
            <a:r>
              <a:rPr kumimoji="0" sz="2000" i="0" u="none" strike="noStrike" kern="0" cap="none" spc="0" normalizeH="0" baseline="0" noProof="0" dirty="0">
                <a:ln>
                  <a:noFill/>
                </a:ln>
                <a:solidFill>
                  <a:sysClr val="windowText" lastClr="000000"/>
                </a:solidFill>
                <a:effectLst/>
                <a:uLnTx/>
                <a:uFillTx/>
                <a:latin typeface="Poppins"/>
                <a:cs typeface="Poppins"/>
              </a:rPr>
              <a:t>treatment</a:t>
            </a:r>
            <a:r>
              <a:rPr kumimoji="0" sz="2000" i="0" u="none" strike="noStrike" kern="0" cap="none" spc="-35" normalizeH="0" baseline="0" noProof="0" dirty="0">
                <a:ln>
                  <a:noFill/>
                </a:ln>
                <a:solidFill>
                  <a:sysClr val="windowText" lastClr="000000"/>
                </a:solidFill>
                <a:effectLst/>
                <a:uLnTx/>
                <a:uFillTx/>
                <a:latin typeface="Poppins"/>
                <a:cs typeface="Poppins"/>
              </a:rPr>
              <a:t> </a:t>
            </a:r>
            <a:r>
              <a:rPr kumimoji="0" sz="2000" i="0" u="none" strike="noStrike" kern="0" cap="none" spc="0" normalizeH="0" baseline="0" noProof="0" dirty="0">
                <a:ln>
                  <a:noFill/>
                </a:ln>
                <a:solidFill>
                  <a:sysClr val="windowText" lastClr="000000"/>
                </a:solidFill>
                <a:effectLst/>
                <a:uLnTx/>
                <a:uFillTx/>
                <a:latin typeface="Poppins"/>
                <a:cs typeface="Poppins"/>
              </a:rPr>
              <a:t>plan</a:t>
            </a:r>
            <a:r>
              <a:rPr kumimoji="0" sz="2000" i="0" u="none" strike="noStrike" kern="0" cap="none" spc="-30" normalizeH="0" baseline="0" noProof="0" dirty="0">
                <a:ln>
                  <a:noFill/>
                </a:ln>
                <a:solidFill>
                  <a:sysClr val="windowText" lastClr="000000"/>
                </a:solidFill>
                <a:effectLst/>
                <a:uLnTx/>
                <a:uFillTx/>
                <a:latin typeface="Poppins"/>
                <a:cs typeface="Poppins"/>
              </a:rPr>
              <a:t> </a:t>
            </a:r>
            <a:r>
              <a:rPr kumimoji="0" sz="2000" i="0" u="none" strike="noStrike" kern="0" cap="none" spc="0" normalizeH="0" baseline="0" noProof="0" dirty="0">
                <a:ln>
                  <a:noFill/>
                </a:ln>
                <a:solidFill>
                  <a:sysClr val="windowText" lastClr="000000"/>
                </a:solidFill>
                <a:effectLst/>
                <a:uLnTx/>
                <a:uFillTx/>
                <a:latin typeface="Poppins"/>
                <a:cs typeface="Poppins"/>
              </a:rPr>
              <a:t>for</a:t>
            </a:r>
            <a:r>
              <a:rPr kumimoji="0" sz="2000" i="0" u="none" strike="noStrike" kern="0" cap="none" spc="-10" normalizeH="0" baseline="0" noProof="0" dirty="0">
                <a:ln>
                  <a:noFill/>
                </a:ln>
                <a:solidFill>
                  <a:sysClr val="windowText" lastClr="000000"/>
                </a:solidFill>
                <a:effectLst/>
                <a:uLnTx/>
                <a:uFillTx/>
                <a:latin typeface="Poppins"/>
                <a:cs typeface="Poppins"/>
              </a:rPr>
              <a:t> them</a:t>
            </a:r>
            <a:endParaRPr kumimoji="0" sz="2000" i="0" u="none" strike="noStrike" kern="0" cap="none" spc="0" normalizeH="0" baseline="0" noProof="0" dirty="0">
              <a:ln>
                <a:noFill/>
              </a:ln>
              <a:solidFill>
                <a:sysClr val="windowText" lastClr="000000"/>
              </a:solidFill>
              <a:effectLst/>
              <a:uLnTx/>
              <a:uFillTx/>
              <a:latin typeface="Poppins"/>
              <a:cs typeface="Poppins"/>
            </a:endParaRPr>
          </a:p>
        </p:txBody>
      </p:sp>
      <p:sp>
        <p:nvSpPr>
          <p:cNvPr id="4" name="object 4"/>
          <p:cNvSpPr txBox="1">
            <a:spLocks noGrp="1"/>
          </p:cNvSpPr>
          <p:nvPr>
            <p:ph type="title"/>
          </p:nvPr>
        </p:nvSpPr>
        <p:spPr>
          <a:xfrm>
            <a:off x="461568" y="890981"/>
            <a:ext cx="10648315" cy="514350"/>
          </a:xfrm>
          <a:prstGeom prst="rect">
            <a:avLst/>
          </a:prstGeom>
        </p:spPr>
        <p:txBody>
          <a:bodyPr vert="horz" wrap="square" lIns="0" tIns="13335" rIns="0" bIns="0" rtlCol="0">
            <a:spAutoFit/>
          </a:bodyPr>
          <a:lstStyle/>
          <a:p>
            <a:pPr marL="12700">
              <a:lnSpc>
                <a:spcPct val="100000"/>
              </a:lnSpc>
              <a:spcBef>
                <a:spcPts val="105"/>
              </a:spcBef>
            </a:pPr>
            <a:r>
              <a:rPr dirty="0"/>
              <a:t>National</a:t>
            </a:r>
            <a:r>
              <a:rPr spc="-50" dirty="0"/>
              <a:t> </a:t>
            </a:r>
            <a:r>
              <a:rPr dirty="0"/>
              <a:t>Spine</a:t>
            </a:r>
            <a:r>
              <a:rPr spc="-60" dirty="0"/>
              <a:t> </a:t>
            </a:r>
            <a:r>
              <a:rPr dirty="0"/>
              <a:t>Health</a:t>
            </a:r>
            <a:r>
              <a:rPr spc="-40" dirty="0"/>
              <a:t> </a:t>
            </a:r>
            <a:r>
              <a:rPr dirty="0"/>
              <a:t>Foundation</a:t>
            </a:r>
            <a:r>
              <a:rPr spc="-50" dirty="0"/>
              <a:t> </a:t>
            </a:r>
            <a:r>
              <a:rPr dirty="0"/>
              <a:t>(NSHF)</a:t>
            </a:r>
            <a:r>
              <a:rPr spc="-60" dirty="0"/>
              <a:t> </a:t>
            </a:r>
            <a:r>
              <a:rPr spc="-10" dirty="0"/>
              <a:t>Overview</a:t>
            </a:r>
          </a:p>
        </p:txBody>
      </p:sp>
      <p:pic>
        <p:nvPicPr>
          <p:cNvPr id="5" name="object 5"/>
          <p:cNvPicPr/>
          <p:nvPr/>
        </p:nvPicPr>
        <p:blipFill>
          <a:blip r:embed="rId3" cstate="print"/>
          <a:stretch>
            <a:fillRect/>
          </a:stretch>
        </p:blipFill>
        <p:spPr>
          <a:xfrm>
            <a:off x="9637776" y="1423416"/>
            <a:ext cx="2339339" cy="1455419"/>
          </a:xfrm>
          <a:prstGeom prst="rect">
            <a:avLst/>
          </a:prstGeom>
        </p:spPr>
      </p:pic>
      <p:pic>
        <p:nvPicPr>
          <p:cNvPr id="6" name="object 6"/>
          <p:cNvPicPr/>
          <p:nvPr/>
        </p:nvPicPr>
        <p:blipFill>
          <a:blip r:embed="rId4" cstate="print"/>
          <a:stretch>
            <a:fillRect/>
          </a:stretch>
        </p:blipFill>
        <p:spPr>
          <a:xfrm>
            <a:off x="9596628" y="3040379"/>
            <a:ext cx="2380487" cy="1715643"/>
          </a:xfrm>
          <a:prstGeom prst="rect">
            <a:avLst/>
          </a:prstGeom>
        </p:spPr>
      </p:pic>
      <p:pic>
        <p:nvPicPr>
          <p:cNvPr id="7" name="object 7"/>
          <p:cNvPicPr/>
          <p:nvPr/>
        </p:nvPicPr>
        <p:blipFill>
          <a:blip r:embed="rId5" cstate="print"/>
          <a:stretch>
            <a:fillRect/>
          </a:stretch>
        </p:blipFill>
        <p:spPr>
          <a:xfrm>
            <a:off x="9596628" y="4954523"/>
            <a:ext cx="2380487" cy="1715617"/>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8E3AD13-E8B8-E841-9E76-407C7289B21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008483" y="3726996"/>
            <a:ext cx="4620127" cy="2926080"/>
          </a:xfrm>
          <a:prstGeom prst="rect">
            <a:avLst/>
          </a:prstGeom>
          <a:ln w="38100">
            <a:solidFill>
              <a:schemeClr val="accent2"/>
            </a:solidFill>
          </a:ln>
        </p:spPr>
      </p:pic>
      <p:sp>
        <p:nvSpPr>
          <p:cNvPr id="2" name="Title 1">
            <a:extLst>
              <a:ext uri="{FF2B5EF4-FFF2-40B4-BE49-F238E27FC236}">
                <a16:creationId xmlns:a16="http://schemas.microsoft.com/office/drawing/2014/main" id="{67DB5963-1F02-474E-A305-A4273EB7045C}"/>
              </a:ext>
            </a:extLst>
          </p:cNvPr>
          <p:cNvSpPr>
            <a:spLocks noGrp="1"/>
          </p:cNvSpPr>
          <p:nvPr>
            <p:ph type="title" idx="4294967295"/>
          </p:nvPr>
        </p:nvSpPr>
        <p:spPr>
          <a:xfrm>
            <a:off x="660876" y="0"/>
            <a:ext cx="10972800" cy="846667"/>
          </a:xfrm>
        </p:spPr>
        <p:txBody>
          <a:bodyPr/>
          <a:lstStyle/>
          <a:p>
            <a:pPr algn="ctr"/>
            <a:r>
              <a:rPr lang="en-US" b="1" dirty="0">
                <a:solidFill>
                  <a:schemeClr val="tx1"/>
                </a:solidFill>
                <a:latin typeface="Arial Narrow" panose="020B0606020202030204" pitchFamily="34" charset="0"/>
              </a:rPr>
              <a:t>Correlation to Bone Strength</a:t>
            </a:r>
          </a:p>
        </p:txBody>
      </p:sp>
      <p:sp>
        <p:nvSpPr>
          <p:cNvPr id="3" name="Content Placeholder 2">
            <a:extLst>
              <a:ext uri="{FF2B5EF4-FFF2-40B4-BE49-F238E27FC236}">
                <a16:creationId xmlns:a16="http://schemas.microsoft.com/office/drawing/2014/main" id="{63C8B0A3-CFFE-3B4B-BD63-C4FFE1BF798B}"/>
              </a:ext>
            </a:extLst>
          </p:cNvPr>
          <p:cNvSpPr>
            <a:spLocks noGrp="1"/>
          </p:cNvSpPr>
          <p:nvPr>
            <p:ph idx="4294967295"/>
          </p:nvPr>
        </p:nvSpPr>
        <p:spPr>
          <a:xfrm>
            <a:off x="-1" y="1485901"/>
            <a:ext cx="6927791" cy="4525433"/>
          </a:xfrm>
        </p:spPr>
        <p:txBody>
          <a:bodyPr>
            <a:normAutofit/>
          </a:bodyPr>
          <a:lstStyle/>
          <a:p>
            <a:pPr>
              <a:buClr>
                <a:schemeClr val="accent2"/>
              </a:buClr>
              <a:buFont typeface="Wingdings" panose="05000000000000000000" pitchFamily="2" charset="2"/>
              <a:buChar char="Ø"/>
            </a:pPr>
            <a:r>
              <a:rPr lang="en-US" sz="3733" b="1" dirty="0">
                <a:latin typeface="Arial Narrow" panose="020B0606020202030204" pitchFamily="34" charset="0"/>
              </a:rPr>
              <a:t>Lumbar Vertebrae</a:t>
            </a:r>
          </a:p>
          <a:p>
            <a:pPr>
              <a:buClr>
                <a:schemeClr val="accent2"/>
              </a:buClr>
              <a:buFont typeface="Wingdings" panose="05000000000000000000" pitchFamily="2" charset="2"/>
              <a:buChar char="Ø"/>
            </a:pPr>
            <a:r>
              <a:rPr lang="en-US" sz="3733" b="1" dirty="0">
                <a:latin typeface="Arial Narrow" panose="020B0606020202030204" pitchFamily="34" charset="0"/>
              </a:rPr>
              <a:t>Correlated Compressive Strength</a:t>
            </a:r>
          </a:p>
          <a:p>
            <a:pPr lvl="1">
              <a:buClr>
                <a:srgbClr val="FFFF00"/>
              </a:buClr>
              <a:buFont typeface="Wingdings" panose="05000000000000000000" pitchFamily="2" charset="2"/>
              <a:buChar char="§"/>
            </a:pPr>
            <a:r>
              <a:rPr lang="en-US" sz="3200" b="1" dirty="0">
                <a:latin typeface="Arial Narrow" panose="020B0606020202030204" pitchFamily="34" charset="0"/>
              </a:rPr>
              <a:t>DXA </a:t>
            </a:r>
          </a:p>
          <a:p>
            <a:pPr lvl="1">
              <a:buClr>
                <a:srgbClr val="FFFF00"/>
              </a:buClr>
              <a:buFont typeface="Wingdings" panose="05000000000000000000" pitchFamily="2" charset="2"/>
              <a:buChar char="§"/>
            </a:pPr>
            <a:r>
              <a:rPr lang="en-US" sz="3200" b="1" dirty="0">
                <a:latin typeface="Arial Narrow" panose="020B0606020202030204" pitchFamily="34" charset="0"/>
              </a:rPr>
              <a:t>Hounsfield Units</a:t>
            </a:r>
          </a:p>
        </p:txBody>
      </p:sp>
      <p:pic>
        <p:nvPicPr>
          <p:cNvPr id="5" name="Picture 4">
            <a:extLst>
              <a:ext uri="{FF2B5EF4-FFF2-40B4-BE49-F238E27FC236}">
                <a16:creationId xmlns:a16="http://schemas.microsoft.com/office/drawing/2014/main" id="{258D2E3B-F484-8741-902A-3D79872BDCB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14680" y="798497"/>
            <a:ext cx="4620125" cy="2926080"/>
          </a:xfrm>
          <a:prstGeom prst="rect">
            <a:avLst/>
          </a:prstGeom>
          <a:ln w="38100">
            <a:solidFill>
              <a:schemeClr val="accent2"/>
            </a:solidFill>
          </a:ln>
        </p:spPr>
      </p:pic>
      <p:sp>
        <p:nvSpPr>
          <p:cNvPr id="6" name="TextBox 5">
            <a:extLst>
              <a:ext uri="{FF2B5EF4-FFF2-40B4-BE49-F238E27FC236}">
                <a16:creationId xmlns:a16="http://schemas.microsoft.com/office/drawing/2014/main" id="{846374C3-8FAA-1144-B78C-B882B23DD23D}"/>
              </a:ext>
            </a:extLst>
          </p:cNvPr>
          <p:cNvSpPr txBox="1"/>
          <p:nvPr/>
        </p:nvSpPr>
        <p:spPr>
          <a:xfrm>
            <a:off x="704498" y="4487543"/>
            <a:ext cx="5405887" cy="1241237"/>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5400000" scaled="1"/>
            <a:tileRect/>
          </a:gradFill>
          <a:ln w="38100">
            <a:solidFill>
              <a:schemeClr val="tx1"/>
            </a:solidFill>
          </a:ln>
        </p:spPr>
        <p:style>
          <a:lnRef idx="1">
            <a:schemeClr val="dk1"/>
          </a:lnRef>
          <a:fillRef idx="2">
            <a:schemeClr val="dk1"/>
          </a:fillRef>
          <a:effectRef idx="1">
            <a:schemeClr val="dk1"/>
          </a:effectRef>
          <a:fontRef idx="minor">
            <a:schemeClr val="dk1"/>
          </a:fontRef>
        </p:style>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373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Narrow" panose="020B0606020202030204" pitchFamily="34" charset="0"/>
                <a:ea typeface="+mn-ea"/>
                <a:cs typeface="+mn-cs"/>
              </a:rPr>
              <a:t>No Difference Between DXA &amp; HU</a:t>
            </a:r>
          </a:p>
        </p:txBody>
      </p:sp>
      <p:sp>
        <p:nvSpPr>
          <p:cNvPr id="7" name="TextBox 6">
            <a:extLst>
              <a:ext uri="{FF2B5EF4-FFF2-40B4-BE49-F238E27FC236}">
                <a16:creationId xmlns:a16="http://schemas.microsoft.com/office/drawing/2014/main" id="{D7ABB970-F39F-0940-8CFD-55406D924559}"/>
              </a:ext>
            </a:extLst>
          </p:cNvPr>
          <p:cNvSpPr txBox="1"/>
          <p:nvPr/>
        </p:nvSpPr>
        <p:spPr>
          <a:xfrm>
            <a:off x="217193" y="6205567"/>
            <a:ext cx="2522864" cy="461665"/>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Mi, J Clin Den 2016</a:t>
            </a:r>
          </a:p>
        </p:txBody>
      </p:sp>
      <p:sp>
        <p:nvSpPr>
          <p:cNvPr id="8" name="TextBox 7">
            <a:extLst>
              <a:ext uri="{FF2B5EF4-FFF2-40B4-BE49-F238E27FC236}">
                <a16:creationId xmlns:a16="http://schemas.microsoft.com/office/drawing/2014/main" id="{A6FD628A-914D-4848-8215-A6F9C7EC6672}"/>
              </a:ext>
            </a:extLst>
          </p:cNvPr>
          <p:cNvSpPr txBox="1"/>
          <p:nvPr/>
        </p:nvSpPr>
        <p:spPr>
          <a:xfrm>
            <a:off x="8735196" y="732002"/>
            <a:ext cx="760144" cy="461665"/>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Arial Narrow" panose="020B0606020202030204" pitchFamily="34" charset="0"/>
                <a:ea typeface="+mn-ea"/>
                <a:cs typeface="+mn-cs"/>
              </a:rPr>
              <a:t>BMD</a:t>
            </a:r>
          </a:p>
        </p:txBody>
      </p:sp>
      <p:sp>
        <p:nvSpPr>
          <p:cNvPr id="9" name="TextBox 8">
            <a:extLst>
              <a:ext uri="{FF2B5EF4-FFF2-40B4-BE49-F238E27FC236}">
                <a16:creationId xmlns:a16="http://schemas.microsoft.com/office/drawing/2014/main" id="{D5A8F85F-5072-694B-8F70-EADBBC3CF6BC}"/>
              </a:ext>
            </a:extLst>
          </p:cNvPr>
          <p:cNvSpPr txBox="1"/>
          <p:nvPr/>
        </p:nvSpPr>
        <p:spPr>
          <a:xfrm>
            <a:off x="8816413" y="3701625"/>
            <a:ext cx="550151" cy="461665"/>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Arial Narrow" panose="020B0606020202030204" pitchFamily="34" charset="0"/>
                <a:ea typeface="+mn-ea"/>
                <a:cs typeface="+mn-cs"/>
              </a:rPr>
              <a:t>HU</a:t>
            </a:r>
          </a:p>
        </p:txBody>
      </p:sp>
      <p:sp>
        <p:nvSpPr>
          <p:cNvPr id="10" name="Rectangle 9">
            <a:extLst>
              <a:ext uri="{FF2B5EF4-FFF2-40B4-BE49-F238E27FC236}">
                <a16:creationId xmlns:a16="http://schemas.microsoft.com/office/drawing/2014/main" id="{EE3E5346-FCA3-1322-B3C2-3BDA3C772CF0}"/>
              </a:ext>
            </a:extLst>
          </p:cNvPr>
          <p:cNvSpPr/>
          <p:nvPr/>
        </p:nvSpPr>
        <p:spPr>
          <a:xfrm>
            <a:off x="-6380" y="-3735"/>
            <a:ext cx="12174479" cy="6844984"/>
          </a:xfrm>
          <a:prstGeom prst="rect">
            <a:avLst/>
          </a:prstGeom>
          <a:noFill/>
          <a:ln w="7620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a:ea typeface="+mn-ea"/>
              <a:cs typeface="+mn-cs"/>
            </a:endParaRPr>
          </a:p>
        </p:txBody>
      </p:sp>
    </p:spTree>
    <p:extLst>
      <p:ext uri="{BB962C8B-B14F-4D97-AF65-F5344CB8AC3E}">
        <p14:creationId xmlns:p14="http://schemas.microsoft.com/office/powerpoint/2010/main" val="2212156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idx="4294967295"/>
          </p:nvPr>
        </p:nvSpPr>
        <p:spPr>
          <a:xfrm>
            <a:off x="2369488" y="154142"/>
            <a:ext cx="7227736" cy="967239"/>
          </a:xfr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5400000" scaled="1"/>
            <a:tileRect/>
          </a:gradFill>
          <a:ln w="38100">
            <a:solidFill>
              <a:schemeClr val="tx1"/>
            </a:solidFill>
          </a:ln>
        </p:spPr>
        <p:txBody>
          <a:bodyPr>
            <a:noAutofit/>
          </a:bodyPr>
          <a:lstStyle/>
          <a:p>
            <a:pPr algn="ctr"/>
            <a:r>
              <a:rPr kumimoji="1" lang="en-US" altLang="ja-JP" sz="2800" b="1" dirty="0">
                <a:solidFill>
                  <a:schemeClr val="tx1"/>
                </a:solidFill>
                <a:latin typeface="Arial Narrow" panose="020B0606020202030204" pitchFamily="34" charset="0"/>
                <a:cs typeface="Arial" panose="020B0604020202020204" pitchFamily="34" charset="0"/>
              </a:rPr>
              <a:t>Normative Bone Mineral Density Measured on </a:t>
            </a:r>
            <a:br>
              <a:rPr kumimoji="1" lang="en-US" altLang="ja-JP" sz="2800" b="1" dirty="0">
                <a:solidFill>
                  <a:schemeClr val="tx1"/>
                </a:solidFill>
                <a:latin typeface="Arial Narrow" panose="020B0606020202030204" pitchFamily="34" charset="0"/>
                <a:cs typeface="Arial" panose="020B0604020202020204" pitchFamily="34" charset="0"/>
              </a:rPr>
            </a:br>
            <a:r>
              <a:rPr kumimoji="1" lang="en-US" altLang="ja-JP" sz="2800" b="1" dirty="0">
                <a:solidFill>
                  <a:schemeClr val="tx1"/>
                </a:solidFill>
                <a:latin typeface="Arial Narrow" panose="020B0606020202030204" pitchFamily="34" charset="0"/>
                <a:cs typeface="Arial" panose="020B0604020202020204" pitchFamily="34" charset="0"/>
              </a:rPr>
              <a:t>CT scan in Children and Adolescents</a:t>
            </a:r>
            <a:endParaRPr kumimoji="1" lang="ja-JP" altLang="en-US" sz="2800" b="1" dirty="0">
              <a:solidFill>
                <a:schemeClr val="tx1"/>
              </a:solidFill>
              <a:latin typeface="Arial Narrow" panose="020B0606020202030204" pitchFamily="34" charset="0"/>
              <a:cs typeface="Arial" panose="020B0604020202020204" pitchFamily="34" charset="0"/>
            </a:endParaRPr>
          </a:p>
        </p:txBody>
      </p:sp>
      <p:sp>
        <p:nvSpPr>
          <p:cNvPr id="5" name="TextBox 4">
            <a:extLst>
              <a:ext uri="{FF2B5EF4-FFF2-40B4-BE49-F238E27FC236}">
                <a16:creationId xmlns:a16="http://schemas.microsoft.com/office/drawing/2014/main" id="{30EEE6F9-4DBD-8B30-3C8F-2B2EF6C6B5FF}"/>
              </a:ext>
            </a:extLst>
          </p:cNvPr>
          <p:cNvSpPr txBox="1"/>
          <p:nvPr/>
        </p:nvSpPr>
        <p:spPr>
          <a:xfrm>
            <a:off x="2266127" y="1152939"/>
            <a:ext cx="7768424" cy="369332"/>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Nagata K, Dimar JR, Schmidt GO, Brown M, Daniels C, Glassman SD, Carreon LY</a:t>
            </a:r>
          </a:p>
        </p:txBody>
      </p:sp>
      <p:sp>
        <p:nvSpPr>
          <p:cNvPr id="6" name="TextBox 5">
            <a:extLst>
              <a:ext uri="{FF2B5EF4-FFF2-40B4-BE49-F238E27FC236}">
                <a16:creationId xmlns:a16="http://schemas.microsoft.com/office/drawing/2014/main" id="{428538E1-4FD4-C821-52D2-9C5A6E74870E}"/>
              </a:ext>
            </a:extLst>
          </p:cNvPr>
          <p:cNvSpPr txBox="1"/>
          <p:nvPr/>
        </p:nvSpPr>
        <p:spPr>
          <a:xfrm>
            <a:off x="3087396" y="1470992"/>
            <a:ext cx="6106603" cy="379656"/>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srgbClr val="FFFF00"/>
                </a:solidFill>
                <a:effectLst/>
                <a:uLnTx/>
                <a:uFillTx/>
                <a:latin typeface="BlinkMacSystemFont"/>
                <a:ea typeface="+mn-ea"/>
                <a:cs typeface="+mn-cs"/>
              </a:rPr>
              <a:t>Spine 2024 Feb 1;49(3):214-219</a:t>
            </a:r>
            <a:endParaRPr kumimoji="0" lang="en-US" sz="1800" b="1" i="0" u="none" strike="noStrike" kern="1200" cap="none" spc="0" normalizeH="0" baseline="0" noProof="0" dirty="0">
              <a:ln>
                <a:noFill/>
              </a:ln>
              <a:solidFill>
                <a:srgbClr val="FFFF00"/>
              </a:solidFill>
              <a:effectLst/>
              <a:uLnTx/>
              <a:uFillTx/>
              <a:latin typeface="Arial Narrow" panose="020B0606020202030204" pitchFamily="34" charset="0"/>
              <a:ea typeface="+mn-ea"/>
              <a:cs typeface="+mn-cs"/>
            </a:endParaRPr>
          </a:p>
        </p:txBody>
      </p:sp>
      <p:sp>
        <p:nvSpPr>
          <p:cNvPr id="7" name="Content Placeholder 2">
            <a:extLst>
              <a:ext uri="{FF2B5EF4-FFF2-40B4-BE49-F238E27FC236}">
                <a16:creationId xmlns:a16="http://schemas.microsoft.com/office/drawing/2014/main" id="{D3F6F3AD-EC05-126B-5BE0-5DF18B0FA778}"/>
              </a:ext>
            </a:extLst>
          </p:cNvPr>
          <p:cNvSpPr txBox="1">
            <a:spLocks/>
          </p:cNvSpPr>
          <p:nvPr/>
        </p:nvSpPr>
        <p:spPr>
          <a:xfrm>
            <a:off x="1630017" y="1876507"/>
            <a:ext cx="8698728" cy="952172"/>
          </a:xfrm>
          <a:prstGeom prst="rect">
            <a:avLst/>
          </a:prstGeom>
        </p:spPr>
        <p:txBody>
          <a:bodyPr vert="horz">
            <a:normAutofit fontScale="92500"/>
          </a:bodyPr>
          <a:lstStyle>
            <a:lvl1pPr marL="411480" indent="-342900" algn="l" rtl="0" eaLnBrk="1" latinLnBrk="0" hangingPunct="1">
              <a:spcBef>
                <a:spcPts val="700"/>
              </a:spcBef>
              <a:buClr>
                <a:schemeClr val="tx2"/>
              </a:buClr>
              <a:buSzPct val="95000"/>
              <a:buFont typeface="Wingdings"/>
              <a:buChar char=""/>
              <a:defRPr kumimoji="0" sz="3000" kern="1200">
                <a:solidFill>
                  <a:schemeClr val="tx1"/>
                </a:solidFill>
                <a:latin typeface="+mn-lt"/>
                <a:ea typeface="+mn-ea"/>
                <a:cs typeface="+mn-cs"/>
              </a:defRPr>
            </a:lvl1pPr>
            <a:lvl2pPr marL="740664" indent="-285750" algn="l" rtl="0" eaLnBrk="1" latinLnBrk="0" hangingPunct="1">
              <a:spcBef>
                <a:spcPct val="20000"/>
              </a:spcBef>
              <a:buClr>
                <a:schemeClr val="accent2"/>
              </a:buClr>
              <a:buSzPct val="90000"/>
              <a:buFont typeface="Wingdings"/>
              <a:buChar char=""/>
              <a:defRPr kumimoji="0" sz="2600" kern="1200">
                <a:solidFill>
                  <a:schemeClr val="tx1"/>
                </a:solidFill>
                <a:latin typeface="+mn-lt"/>
                <a:ea typeface="+mn-ea"/>
                <a:cs typeface="+mn-cs"/>
              </a:defRPr>
            </a:lvl2pPr>
            <a:lvl3pPr marL="996696" indent="-228600" algn="l" rtl="0" eaLnBrk="1" latinLnBrk="0" hangingPunct="1">
              <a:spcBef>
                <a:spcPct val="20000"/>
              </a:spcBef>
              <a:buClr>
                <a:schemeClr val="accent2"/>
              </a:buClr>
              <a:buFont typeface="Wingdings 2"/>
              <a:buChar char=""/>
              <a:defRPr kumimoji="0" sz="2400" kern="1200">
                <a:solidFill>
                  <a:schemeClr val="tx1"/>
                </a:solidFill>
                <a:latin typeface="+mn-lt"/>
                <a:ea typeface="+mn-ea"/>
                <a:cs typeface="+mn-cs"/>
              </a:defRPr>
            </a:lvl3pPr>
            <a:lvl4pPr marL="1261872" indent="-228600" algn="l" rtl="0" eaLnBrk="1" latinLnBrk="0" hangingPunct="1">
              <a:spcBef>
                <a:spcPct val="20000"/>
              </a:spcBef>
              <a:buClr>
                <a:schemeClr val="accent3"/>
              </a:buClr>
              <a:buFont typeface="Wingdings 3"/>
              <a:buChar char=""/>
              <a:defRPr kumimoji="0" sz="2200" kern="1200">
                <a:solidFill>
                  <a:schemeClr val="tx1"/>
                </a:solidFill>
                <a:latin typeface="+mn-lt"/>
                <a:ea typeface="+mn-ea"/>
                <a:cs typeface="+mn-cs"/>
              </a:defRPr>
            </a:lvl4pPr>
            <a:lvl5pPr marL="1481328" indent="-210312" algn="l" rtl="0" eaLnBrk="1" latinLnBrk="0" hangingPunct="1">
              <a:spcBef>
                <a:spcPct val="20000"/>
              </a:spcBef>
              <a:buClr>
                <a:schemeClr val="accent3"/>
              </a:buClr>
              <a:buFont typeface="Wingdings 2"/>
              <a:buChar char=""/>
              <a:defRPr kumimoji="0"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a:lstStyle>
          <a:p>
            <a:pPr marL="548626" marR="0" lvl="0" indent="-457189" algn="l" defTabSz="609585" rtl="0" eaLnBrk="1" fontAlgn="auto" latinLnBrk="0" hangingPunct="1">
              <a:lnSpc>
                <a:spcPct val="100000"/>
              </a:lnSpc>
              <a:spcBef>
                <a:spcPts val="933"/>
              </a:spcBef>
              <a:spcAft>
                <a:spcPts val="0"/>
              </a:spcAft>
              <a:buClr>
                <a:srgbClr val="EA157A"/>
              </a:buClr>
              <a:buSzPct val="95000"/>
              <a:buFont typeface="Wingdings" panose="05000000000000000000" pitchFamily="2" charset="2"/>
              <a:buChar char="Ø"/>
              <a:tabLst/>
              <a:defRPr/>
            </a:pPr>
            <a:r>
              <a:rPr kumimoji="0" lang="en-US" sz="24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Arial" panose="020B0604020202020204" pitchFamily="34" charset="0"/>
              </a:rPr>
              <a:t>Spine surgeons use </a:t>
            </a:r>
            <a:r>
              <a:rPr kumimoji="0" lang="en-US" sz="2400" b="1" i="0" u="none" strike="noStrike" kern="1200" cap="none" spc="0" normalizeH="0" baseline="0" noProof="0" dirty="0">
                <a:ln>
                  <a:noFill/>
                </a:ln>
                <a:solidFill>
                  <a:srgbClr val="FFFF00"/>
                </a:solidFill>
                <a:effectLst/>
                <a:uLnTx/>
                <a:uFillTx/>
                <a:latin typeface="Arial Narrow" panose="020B0606020202030204" pitchFamily="34" charset="0"/>
                <a:ea typeface="+mn-ea"/>
                <a:cs typeface="Arial" panose="020B0604020202020204" pitchFamily="34" charset="0"/>
              </a:rPr>
              <a:t>Hounsfield Units (HU) on spine CT as a measure of bone mineral density (BMD) </a:t>
            </a:r>
            <a:r>
              <a:rPr kumimoji="0" lang="en-US" sz="24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Arial" panose="020B0604020202020204" pitchFamily="34" charset="0"/>
              </a:rPr>
              <a:t>before adult spine surgery. </a:t>
            </a:r>
          </a:p>
          <a:p>
            <a:pPr marL="548626" marR="0" lvl="0" indent="-457189" algn="l" defTabSz="609585" rtl="0" eaLnBrk="1" fontAlgn="auto" latinLnBrk="0" hangingPunct="1">
              <a:lnSpc>
                <a:spcPct val="100000"/>
              </a:lnSpc>
              <a:spcBef>
                <a:spcPts val="933"/>
              </a:spcBef>
              <a:spcAft>
                <a:spcPts val="0"/>
              </a:spcAft>
              <a:buClr>
                <a:srgbClr val="D6ECFF"/>
              </a:buClr>
              <a:buSzPct val="95000"/>
              <a:buFont typeface="Wingdings"/>
              <a:buChar char=""/>
              <a:tabLst/>
              <a:defRPr/>
            </a:pPr>
            <a:endParaRPr kumimoji="0" lang="en-JP" sz="24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Arial" panose="020B0604020202020204" pitchFamily="34" charset="0"/>
            </a:endParaRPr>
          </a:p>
        </p:txBody>
      </p:sp>
      <p:sp>
        <p:nvSpPr>
          <p:cNvPr id="10" name="フッター プレースホルダー 3">
            <a:extLst>
              <a:ext uri="{FF2B5EF4-FFF2-40B4-BE49-F238E27FC236}">
                <a16:creationId xmlns:a16="http://schemas.microsoft.com/office/drawing/2014/main" id="{B7427F63-E738-1D18-EFDF-F47714E768D4}"/>
              </a:ext>
            </a:extLst>
          </p:cNvPr>
          <p:cNvSpPr>
            <a:spLocks noGrp="1"/>
          </p:cNvSpPr>
          <p:nvPr>
            <p:ph type="ftr" sz="quarter" idx="11"/>
          </p:nvPr>
        </p:nvSpPr>
        <p:spPr>
          <a:xfrm>
            <a:off x="1693627" y="6122501"/>
            <a:ext cx="4389120" cy="413473"/>
          </a:xfrm>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altLang="ja-JP" sz="16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Schreiber JJ, </a:t>
            </a:r>
            <a:r>
              <a:rPr kumimoji="0" lang="en-US" altLang="ja-JP" sz="1600" b="1" i="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JBJS Am </a:t>
            </a:r>
            <a:r>
              <a:rPr kumimoji="0" lang="en-US" altLang="ja-JP" sz="16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2011;93:1057 – 63</a:t>
            </a:r>
          </a:p>
        </p:txBody>
      </p:sp>
      <p:grpSp>
        <p:nvGrpSpPr>
          <p:cNvPr id="15" name="Group 14">
            <a:extLst>
              <a:ext uri="{FF2B5EF4-FFF2-40B4-BE49-F238E27FC236}">
                <a16:creationId xmlns:a16="http://schemas.microsoft.com/office/drawing/2014/main" id="{753EB99A-F6F2-F812-94F8-10E71490707C}"/>
              </a:ext>
            </a:extLst>
          </p:cNvPr>
          <p:cNvGrpSpPr/>
          <p:nvPr/>
        </p:nvGrpSpPr>
        <p:grpSpPr>
          <a:xfrm>
            <a:off x="7853238" y="2962770"/>
            <a:ext cx="3905063" cy="3741089"/>
            <a:chOff x="7853237" y="2962769"/>
            <a:chExt cx="3905062" cy="3741089"/>
          </a:xfrm>
        </p:grpSpPr>
        <p:grpSp>
          <p:nvGrpSpPr>
            <p:cNvPr id="13" name="Group 12">
              <a:extLst>
                <a:ext uri="{FF2B5EF4-FFF2-40B4-BE49-F238E27FC236}">
                  <a16:creationId xmlns:a16="http://schemas.microsoft.com/office/drawing/2014/main" id="{EF83BB5A-2B47-FD2B-5C4C-3F037B3032DC}"/>
                </a:ext>
              </a:extLst>
            </p:cNvPr>
            <p:cNvGrpSpPr/>
            <p:nvPr/>
          </p:nvGrpSpPr>
          <p:grpSpPr>
            <a:xfrm>
              <a:off x="7853237" y="2962769"/>
              <a:ext cx="3905062" cy="3741089"/>
              <a:chOff x="7853237" y="2962769"/>
              <a:chExt cx="3905062" cy="3741089"/>
            </a:xfrm>
          </p:grpSpPr>
          <p:pic>
            <p:nvPicPr>
              <p:cNvPr id="8" name="Picture 7">
                <a:extLst>
                  <a:ext uri="{FF2B5EF4-FFF2-40B4-BE49-F238E27FC236}">
                    <a16:creationId xmlns:a16="http://schemas.microsoft.com/office/drawing/2014/main" id="{FE343D2E-CCE3-8922-6589-C875A1596232}"/>
                  </a:ext>
                </a:extLst>
              </p:cNvPr>
              <p:cNvPicPr>
                <a:picLocks noChangeAspect="1"/>
              </p:cNvPicPr>
              <p:nvPr/>
            </p:nvPicPr>
            <p:blipFill>
              <a:blip r:embed="rId2"/>
              <a:stretch>
                <a:fillRect/>
              </a:stretch>
            </p:blipFill>
            <p:spPr>
              <a:xfrm>
                <a:off x="7853237" y="3869218"/>
                <a:ext cx="3905062" cy="2834640"/>
              </a:xfrm>
              <a:prstGeom prst="rect">
                <a:avLst/>
              </a:prstGeom>
            </p:spPr>
          </p:pic>
          <p:pic>
            <p:nvPicPr>
              <p:cNvPr id="9" name="Picture 8">
                <a:extLst>
                  <a:ext uri="{FF2B5EF4-FFF2-40B4-BE49-F238E27FC236}">
                    <a16:creationId xmlns:a16="http://schemas.microsoft.com/office/drawing/2014/main" id="{32A642F3-7B29-50FB-854C-C05FBBBE6037}"/>
                  </a:ext>
                </a:extLst>
              </p:cNvPr>
              <p:cNvPicPr>
                <a:picLocks noChangeAspect="1"/>
              </p:cNvPicPr>
              <p:nvPr/>
            </p:nvPicPr>
            <p:blipFill>
              <a:blip r:embed="rId3"/>
              <a:stretch>
                <a:fillRect/>
              </a:stretch>
            </p:blipFill>
            <p:spPr>
              <a:xfrm>
                <a:off x="7869139" y="2962769"/>
                <a:ext cx="3806146" cy="914400"/>
              </a:xfrm>
              <a:prstGeom prst="rect">
                <a:avLst/>
              </a:prstGeom>
              <a:solidFill>
                <a:schemeClr val="tx1"/>
              </a:solidFill>
            </p:spPr>
          </p:pic>
        </p:grpSp>
        <p:sp>
          <p:nvSpPr>
            <p:cNvPr id="14" name="Rectangle 13">
              <a:extLst>
                <a:ext uri="{FF2B5EF4-FFF2-40B4-BE49-F238E27FC236}">
                  <a16:creationId xmlns:a16="http://schemas.microsoft.com/office/drawing/2014/main" id="{B650BA38-E6A1-F6B9-7380-E7C4CF1E1D91}"/>
                </a:ext>
              </a:extLst>
            </p:cNvPr>
            <p:cNvSpPr/>
            <p:nvPr/>
          </p:nvSpPr>
          <p:spPr>
            <a:xfrm>
              <a:off x="7853237" y="2962770"/>
              <a:ext cx="3822048" cy="3684520"/>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a:ea typeface="+mn-ea"/>
                <a:cs typeface="+mn-cs"/>
              </a:endParaRPr>
            </a:p>
          </p:txBody>
        </p:sp>
      </p:grpSp>
      <p:pic>
        <p:nvPicPr>
          <p:cNvPr id="16" name="Picture 15">
            <a:extLst>
              <a:ext uri="{FF2B5EF4-FFF2-40B4-BE49-F238E27FC236}">
                <a16:creationId xmlns:a16="http://schemas.microsoft.com/office/drawing/2014/main" id="{56CA0A68-883B-89EA-9A9E-BCF403DA6DC6}"/>
              </a:ext>
            </a:extLst>
          </p:cNvPr>
          <p:cNvPicPr>
            <a:picLocks noChangeAspect="1"/>
          </p:cNvPicPr>
          <p:nvPr/>
        </p:nvPicPr>
        <p:blipFill>
          <a:blip r:embed="rId4"/>
          <a:stretch>
            <a:fillRect/>
          </a:stretch>
        </p:blipFill>
        <p:spPr>
          <a:xfrm>
            <a:off x="433702" y="2961308"/>
            <a:ext cx="7054292" cy="3017520"/>
          </a:xfrm>
          <a:prstGeom prst="rect">
            <a:avLst/>
          </a:prstGeom>
          <a:solidFill>
            <a:schemeClr val="tx1"/>
          </a:solidFill>
          <a:ln w="38100">
            <a:solidFill>
              <a:schemeClr val="accent2"/>
            </a:solidFill>
          </a:ln>
        </p:spPr>
      </p:pic>
      <p:sp>
        <p:nvSpPr>
          <p:cNvPr id="17" name="Rectangular Callout 10">
            <a:extLst>
              <a:ext uri="{FF2B5EF4-FFF2-40B4-BE49-F238E27FC236}">
                <a16:creationId xmlns:a16="http://schemas.microsoft.com/office/drawing/2014/main" id="{ADAF1B17-CD82-C6C5-FF5D-769C01D08809}"/>
              </a:ext>
            </a:extLst>
          </p:cNvPr>
          <p:cNvSpPr/>
          <p:nvPr/>
        </p:nvSpPr>
        <p:spPr>
          <a:xfrm>
            <a:off x="168468" y="2083243"/>
            <a:ext cx="1378496" cy="674496"/>
          </a:xfrm>
          <a:prstGeom prst="wedgeRectCallout">
            <a:avLst>
              <a:gd name="adj1" fmla="val 53149"/>
              <a:gd name="adj2" fmla="val 97845"/>
            </a:avLst>
          </a:prstGeom>
          <a:ln>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No data</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0 to 10</a:t>
            </a:r>
          </a:p>
        </p:txBody>
      </p:sp>
      <p:sp>
        <p:nvSpPr>
          <p:cNvPr id="3" name="Rectangle 2">
            <a:extLst>
              <a:ext uri="{FF2B5EF4-FFF2-40B4-BE49-F238E27FC236}">
                <a16:creationId xmlns:a16="http://schemas.microsoft.com/office/drawing/2014/main" id="{DAC1479F-1DE8-8850-5143-867569E782F3}"/>
              </a:ext>
            </a:extLst>
          </p:cNvPr>
          <p:cNvSpPr/>
          <p:nvPr/>
        </p:nvSpPr>
        <p:spPr>
          <a:xfrm>
            <a:off x="15631" y="0"/>
            <a:ext cx="12191999" cy="6858000"/>
          </a:xfrm>
          <a:prstGeom prst="rect">
            <a:avLst/>
          </a:prstGeom>
          <a:noFill/>
          <a:ln w="7620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dirty="0">
              <a:ln>
                <a:noFill/>
              </a:ln>
              <a:solidFill>
                <a:prstClr val="white"/>
              </a:solidFill>
              <a:effectLst/>
              <a:uLnTx/>
              <a:uFillTx/>
              <a:latin typeface="Corbel"/>
              <a:ea typeface="+mn-ea"/>
              <a:cs typeface="+mn-cs"/>
            </a:endParaRPr>
          </a:p>
        </p:txBody>
      </p:sp>
    </p:spTree>
    <p:extLst>
      <p:ext uri="{BB962C8B-B14F-4D97-AF65-F5344CB8AC3E}">
        <p14:creationId xmlns:p14="http://schemas.microsoft.com/office/powerpoint/2010/main" val="3439372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75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6FF2980-6EF8-E6DB-7401-653AF7608328}"/>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1205281" y="1130266"/>
            <a:ext cx="9781441" cy="5394105"/>
          </a:xfrm>
          <a:prstGeom prst="rect">
            <a:avLst/>
          </a:prstGeom>
          <a:ln w="38100">
            <a:solidFill>
              <a:schemeClr val="accent2"/>
            </a:solidFill>
          </a:ln>
        </p:spPr>
      </p:pic>
      <p:sp>
        <p:nvSpPr>
          <p:cNvPr id="5" name="Rectangle 4">
            <a:extLst>
              <a:ext uri="{FF2B5EF4-FFF2-40B4-BE49-F238E27FC236}">
                <a16:creationId xmlns:a16="http://schemas.microsoft.com/office/drawing/2014/main" id="{C5BCDB69-CEFC-79A8-330E-A7CB007A6B78}"/>
              </a:ext>
            </a:extLst>
          </p:cNvPr>
          <p:cNvSpPr/>
          <p:nvPr/>
        </p:nvSpPr>
        <p:spPr>
          <a:xfrm>
            <a:off x="2" y="0"/>
            <a:ext cx="12191999" cy="6858000"/>
          </a:xfrm>
          <a:prstGeom prst="rect">
            <a:avLst/>
          </a:prstGeom>
          <a:noFill/>
          <a:ln w="7620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dirty="0">
              <a:ln>
                <a:noFill/>
              </a:ln>
              <a:solidFill>
                <a:prstClr val="white"/>
              </a:solidFill>
              <a:effectLst/>
              <a:uLnTx/>
              <a:uFillTx/>
              <a:latin typeface="Corbel"/>
              <a:ea typeface="+mn-ea"/>
              <a:cs typeface="+mn-cs"/>
            </a:endParaRPr>
          </a:p>
        </p:txBody>
      </p:sp>
      <p:sp>
        <p:nvSpPr>
          <p:cNvPr id="6" name="TextBox 5">
            <a:extLst>
              <a:ext uri="{FF2B5EF4-FFF2-40B4-BE49-F238E27FC236}">
                <a16:creationId xmlns:a16="http://schemas.microsoft.com/office/drawing/2014/main" id="{1F3B2E11-7792-CC22-0F67-FCFB1D2F4C01}"/>
              </a:ext>
            </a:extLst>
          </p:cNvPr>
          <p:cNvSpPr txBox="1"/>
          <p:nvPr/>
        </p:nvSpPr>
        <p:spPr>
          <a:xfrm>
            <a:off x="1518834" y="289580"/>
            <a:ext cx="9097505" cy="584775"/>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5400000" scaled="1"/>
            <a:tileRect/>
          </a:gradFill>
          <a:ln w="38100">
            <a:solidFill>
              <a:schemeClr val="tx1"/>
            </a:solidFill>
          </a:ln>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HUs   Measurement in Children From Age 3 to 18</a:t>
            </a:r>
          </a:p>
        </p:txBody>
      </p:sp>
      <p:sp>
        <p:nvSpPr>
          <p:cNvPr id="7" name="Arrow: Down 6">
            <a:extLst>
              <a:ext uri="{FF2B5EF4-FFF2-40B4-BE49-F238E27FC236}">
                <a16:creationId xmlns:a16="http://schemas.microsoft.com/office/drawing/2014/main" id="{D1D6F0AE-A91D-A104-EEEA-80CF29D6C029}"/>
              </a:ext>
            </a:extLst>
          </p:cNvPr>
          <p:cNvSpPr/>
          <p:nvPr/>
        </p:nvSpPr>
        <p:spPr>
          <a:xfrm rot="10800000" flipH="1">
            <a:off x="5988910" y="3962403"/>
            <a:ext cx="296551" cy="527223"/>
          </a:xfrm>
          <a:prstGeom prst="downArrow">
            <a:avLst/>
          </a:prstGeom>
          <a:solidFill>
            <a:schemeClr val="tx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a:ea typeface="+mn-ea"/>
              <a:cs typeface="+mn-cs"/>
            </a:endParaRPr>
          </a:p>
        </p:txBody>
      </p:sp>
      <p:sp>
        <p:nvSpPr>
          <p:cNvPr id="8" name="Arrow: Down 7">
            <a:extLst>
              <a:ext uri="{FF2B5EF4-FFF2-40B4-BE49-F238E27FC236}">
                <a16:creationId xmlns:a16="http://schemas.microsoft.com/office/drawing/2014/main" id="{19060D55-A8B5-FD9C-C319-AC0329A96E39}"/>
              </a:ext>
            </a:extLst>
          </p:cNvPr>
          <p:cNvSpPr/>
          <p:nvPr/>
        </p:nvSpPr>
        <p:spPr>
          <a:xfrm flipH="1">
            <a:off x="3356918" y="1528123"/>
            <a:ext cx="296551" cy="527223"/>
          </a:xfrm>
          <a:prstGeom prst="downArrow">
            <a:avLst/>
          </a:prstGeom>
          <a:solidFill>
            <a:schemeClr val="tx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a:ea typeface="+mn-ea"/>
              <a:cs typeface="+mn-cs"/>
            </a:endParaRPr>
          </a:p>
        </p:txBody>
      </p:sp>
      <p:sp>
        <p:nvSpPr>
          <p:cNvPr id="9" name="Arrow: Down 8">
            <a:extLst>
              <a:ext uri="{FF2B5EF4-FFF2-40B4-BE49-F238E27FC236}">
                <a16:creationId xmlns:a16="http://schemas.microsoft.com/office/drawing/2014/main" id="{7740B9CD-7254-DA17-ADE6-5F8695326C91}"/>
              </a:ext>
            </a:extLst>
          </p:cNvPr>
          <p:cNvSpPr/>
          <p:nvPr/>
        </p:nvSpPr>
        <p:spPr>
          <a:xfrm flipH="1">
            <a:off x="8064833" y="2240699"/>
            <a:ext cx="296551" cy="527223"/>
          </a:xfrm>
          <a:prstGeom prst="downArrow">
            <a:avLst/>
          </a:prstGeom>
          <a:solidFill>
            <a:schemeClr val="tx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a:ea typeface="+mn-ea"/>
              <a:cs typeface="+mn-cs"/>
            </a:endParaRPr>
          </a:p>
        </p:txBody>
      </p:sp>
    </p:spTree>
    <p:extLst>
      <p:ext uri="{BB962C8B-B14F-4D97-AF65-F5344CB8AC3E}">
        <p14:creationId xmlns:p14="http://schemas.microsoft.com/office/powerpoint/2010/main" val="1730483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75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par>
                          <p:cTn id="8" fill="hold">
                            <p:stCondLst>
                              <p:cond delay="1250"/>
                            </p:stCondLst>
                            <p:childTnLst>
                              <p:par>
                                <p:cTn id="9" presetID="22" presetClass="entr" presetSubtype="4"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down)">
                                      <p:cBhvr>
                                        <p:cTn id="11" dur="500"/>
                                        <p:tgtEl>
                                          <p:spTgt spid="7"/>
                                        </p:tgtEl>
                                      </p:cBhvr>
                                    </p:animEffect>
                                  </p:childTnLst>
                                </p:cTn>
                              </p:par>
                            </p:childTnLst>
                          </p:cTn>
                        </p:par>
                        <p:par>
                          <p:cTn id="12" fill="hold">
                            <p:stCondLst>
                              <p:cond delay="1750"/>
                            </p:stCondLst>
                            <p:childTnLst>
                              <p:par>
                                <p:cTn id="13" presetID="22" presetClass="entr" presetSubtype="1"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up)">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B9D54E-F3F9-7A4D-BBE8-E28508D4BD4D}"/>
              </a:ext>
            </a:extLst>
          </p:cNvPr>
          <p:cNvSpPr>
            <a:spLocks noGrp="1"/>
          </p:cNvSpPr>
          <p:nvPr>
            <p:ph type="title" idx="4294967295"/>
          </p:nvPr>
        </p:nvSpPr>
        <p:spPr>
          <a:xfrm>
            <a:off x="649485" y="240984"/>
            <a:ext cx="10972800" cy="1143000"/>
          </a:xfrm>
        </p:spPr>
        <p:txBody>
          <a:bodyPr/>
          <a:lstStyle/>
          <a:p>
            <a:pPr algn="ctr"/>
            <a:r>
              <a:rPr lang="en-US" b="1" dirty="0">
                <a:solidFill>
                  <a:schemeClr val="tx1"/>
                </a:solidFill>
                <a:latin typeface="Arial Narrow" panose="020B0606020202030204" pitchFamily="34" charset="0"/>
              </a:rPr>
              <a:t>Age Related Changes in HU</a:t>
            </a:r>
          </a:p>
        </p:txBody>
      </p:sp>
      <p:sp>
        <p:nvSpPr>
          <p:cNvPr id="7" name="Content Placeholder 6">
            <a:extLst>
              <a:ext uri="{FF2B5EF4-FFF2-40B4-BE49-F238E27FC236}">
                <a16:creationId xmlns:a16="http://schemas.microsoft.com/office/drawing/2014/main" id="{7993BD6C-6920-1942-AED6-9676F3DDC79E}"/>
              </a:ext>
            </a:extLst>
          </p:cNvPr>
          <p:cNvSpPr>
            <a:spLocks noGrp="1"/>
          </p:cNvSpPr>
          <p:nvPr>
            <p:ph idx="4294967295"/>
          </p:nvPr>
        </p:nvSpPr>
        <p:spPr>
          <a:xfrm>
            <a:off x="467172" y="1600201"/>
            <a:ext cx="4443811" cy="1464892"/>
          </a:xfrm>
        </p:spPr>
        <p:txBody>
          <a:bodyPr>
            <a:normAutofit/>
          </a:bodyPr>
          <a:lstStyle/>
          <a:p>
            <a:pPr>
              <a:buClr>
                <a:schemeClr val="accent2"/>
              </a:buClr>
              <a:buFont typeface="Wingdings" panose="05000000000000000000" pitchFamily="2" charset="2"/>
              <a:buChar char="Ø"/>
            </a:pPr>
            <a:r>
              <a:rPr lang="en-US" sz="3733" b="1" dirty="0">
                <a:latin typeface="Arial Narrow" panose="020B0606020202030204" pitchFamily="34" charset="0"/>
              </a:rPr>
              <a:t>20,000 patients</a:t>
            </a:r>
          </a:p>
          <a:p>
            <a:pPr>
              <a:buClr>
                <a:schemeClr val="accent2"/>
              </a:buClr>
              <a:buFont typeface="Wingdings" panose="05000000000000000000" pitchFamily="2" charset="2"/>
              <a:buChar char="Ø"/>
            </a:pPr>
            <a:r>
              <a:rPr lang="en-US" sz="3733" b="1" dirty="0">
                <a:latin typeface="Arial Narrow" panose="020B0606020202030204" pitchFamily="34" charset="0"/>
              </a:rPr>
              <a:t>Automated ROI/ HU</a:t>
            </a:r>
          </a:p>
          <a:p>
            <a:endParaRPr lang="en-US" sz="3733" b="1" dirty="0">
              <a:latin typeface="Arial Narrow" panose="020B0606020202030204" pitchFamily="34" charset="0"/>
            </a:endParaRPr>
          </a:p>
        </p:txBody>
      </p:sp>
      <p:sp>
        <p:nvSpPr>
          <p:cNvPr id="8" name="TextBox 7">
            <a:extLst>
              <a:ext uri="{FF2B5EF4-FFF2-40B4-BE49-F238E27FC236}">
                <a16:creationId xmlns:a16="http://schemas.microsoft.com/office/drawing/2014/main" id="{308CC407-6EF9-A648-9D43-F1E65DEBA397}"/>
              </a:ext>
            </a:extLst>
          </p:cNvPr>
          <p:cNvSpPr txBox="1"/>
          <p:nvPr/>
        </p:nvSpPr>
        <p:spPr>
          <a:xfrm>
            <a:off x="9331882" y="6263392"/>
            <a:ext cx="2771913" cy="461665"/>
          </a:xfrm>
          <a:prstGeom prst="rect">
            <a:avLst/>
          </a:prstGeom>
          <a:noFill/>
        </p:spPr>
        <p:txBody>
          <a:bodyPr wrap="non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Jang  Radiology 2019</a:t>
            </a:r>
          </a:p>
        </p:txBody>
      </p:sp>
      <p:pic>
        <p:nvPicPr>
          <p:cNvPr id="11" name="Picture 10">
            <a:extLst>
              <a:ext uri="{FF2B5EF4-FFF2-40B4-BE49-F238E27FC236}">
                <a16:creationId xmlns:a16="http://schemas.microsoft.com/office/drawing/2014/main" id="{AF4C4401-F673-7E46-9C27-E8CDAC740B1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545200" y="1456053"/>
            <a:ext cx="6359376" cy="4145280"/>
          </a:xfrm>
          <a:prstGeom prst="rect">
            <a:avLst/>
          </a:prstGeom>
          <a:ln w="38100">
            <a:solidFill>
              <a:schemeClr val="accent2"/>
            </a:solidFill>
          </a:ln>
        </p:spPr>
      </p:pic>
      <p:sp>
        <p:nvSpPr>
          <p:cNvPr id="12" name="TextBox 11">
            <a:extLst>
              <a:ext uri="{FF2B5EF4-FFF2-40B4-BE49-F238E27FC236}">
                <a16:creationId xmlns:a16="http://schemas.microsoft.com/office/drawing/2014/main" id="{4B3F7FF1-F941-684D-929A-67382745D00F}"/>
              </a:ext>
            </a:extLst>
          </p:cNvPr>
          <p:cNvSpPr txBox="1"/>
          <p:nvPr/>
        </p:nvSpPr>
        <p:spPr>
          <a:xfrm>
            <a:off x="391066" y="4000895"/>
            <a:ext cx="4793383" cy="1569660"/>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5400000" scaled="1"/>
            <a:tileRect/>
          </a:gradFill>
          <a:ln w="38100">
            <a:solidFill>
              <a:schemeClr val="tx1"/>
            </a:solidFill>
          </a:ln>
        </p:spPr>
        <p:style>
          <a:lnRef idx="1">
            <a:schemeClr val="dk1"/>
          </a:lnRef>
          <a:fillRef idx="2">
            <a:schemeClr val="dk1"/>
          </a:fillRef>
          <a:effectRef idx="1">
            <a:schemeClr val="dk1"/>
          </a:effectRef>
          <a:fontRef idx="minor">
            <a:schemeClr val="dk1"/>
          </a:fontRef>
        </p:style>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Linear Decrease with Age</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Women Decreasing Faster Rate After Age 50</a:t>
            </a:r>
          </a:p>
        </p:txBody>
      </p:sp>
    </p:spTree>
    <p:extLst>
      <p:ext uri="{BB962C8B-B14F-4D97-AF65-F5344CB8AC3E}">
        <p14:creationId xmlns:p14="http://schemas.microsoft.com/office/powerpoint/2010/main" val="1950798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7E4CC2-321C-4834-595A-5C8BE3D8A1BC}"/>
              </a:ext>
            </a:extLst>
          </p:cNvPr>
          <p:cNvSpPr>
            <a:spLocks noGrp="1"/>
          </p:cNvSpPr>
          <p:nvPr>
            <p:ph type="title" idx="4294967295"/>
          </p:nvPr>
        </p:nvSpPr>
        <p:spPr>
          <a:xfrm>
            <a:off x="609600" y="52435"/>
            <a:ext cx="10972800" cy="798135"/>
          </a:xfrm>
        </p:spPr>
        <p:txBody>
          <a:bodyPr/>
          <a:lstStyle/>
          <a:p>
            <a:pPr algn="ctr"/>
            <a:r>
              <a:rPr lang="en-US" b="1" dirty="0">
                <a:solidFill>
                  <a:srgbClr val="FFFF00"/>
                </a:solidFill>
                <a:latin typeface="Arial Narrow" panose="020B0606020202030204" pitchFamily="34" charset="0"/>
              </a:rPr>
              <a:t>Prediction of Vertebral Fracture</a:t>
            </a:r>
          </a:p>
        </p:txBody>
      </p:sp>
      <p:sp>
        <p:nvSpPr>
          <p:cNvPr id="3" name="Content Placeholder 2">
            <a:extLst>
              <a:ext uri="{FF2B5EF4-FFF2-40B4-BE49-F238E27FC236}">
                <a16:creationId xmlns:a16="http://schemas.microsoft.com/office/drawing/2014/main" id="{993A605B-C52D-2369-7D82-5004E37E6DC7}"/>
              </a:ext>
            </a:extLst>
          </p:cNvPr>
          <p:cNvSpPr>
            <a:spLocks noGrp="1"/>
          </p:cNvSpPr>
          <p:nvPr>
            <p:ph idx="4294967295"/>
          </p:nvPr>
        </p:nvSpPr>
        <p:spPr>
          <a:xfrm>
            <a:off x="457201" y="1043680"/>
            <a:ext cx="5345724" cy="5029973"/>
          </a:xfrm>
        </p:spPr>
        <p:txBody>
          <a:bodyPr>
            <a:normAutofit/>
          </a:bodyPr>
          <a:lstStyle/>
          <a:p>
            <a:pPr>
              <a:buClr>
                <a:schemeClr val="accent2"/>
              </a:buClr>
              <a:buFont typeface="Wingdings" panose="05000000000000000000" pitchFamily="2" charset="2"/>
              <a:buChar char="Ø"/>
            </a:pPr>
            <a:r>
              <a:rPr lang="en-US" sz="3733" b="1" dirty="0">
                <a:latin typeface="Arial Narrow" panose="020B0606020202030204" pitchFamily="34" charset="0"/>
              </a:rPr>
              <a:t>509 Body CTs</a:t>
            </a:r>
          </a:p>
          <a:p>
            <a:pPr lvl="1">
              <a:buClr>
                <a:srgbClr val="FFFF00"/>
              </a:buClr>
              <a:buFont typeface="Wingdings" panose="05000000000000000000" pitchFamily="2" charset="2"/>
              <a:buChar char="§"/>
            </a:pPr>
            <a:r>
              <a:rPr lang="en-US" sz="3200" b="1" dirty="0">
                <a:latin typeface="Arial Narrow" panose="020B0606020202030204" pitchFamily="34" charset="0"/>
              </a:rPr>
              <a:t>Age &gt; 65</a:t>
            </a:r>
          </a:p>
          <a:p>
            <a:pPr>
              <a:buClr>
                <a:schemeClr val="accent2"/>
              </a:buClr>
              <a:buFont typeface="Wingdings" panose="05000000000000000000" pitchFamily="2" charset="2"/>
              <a:buChar char="Ø"/>
            </a:pPr>
            <a:r>
              <a:rPr lang="en-US" sz="3733" b="1" dirty="0">
                <a:latin typeface="Arial Narrow" panose="020B0606020202030204" pitchFamily="34" charset="0"/>
              </a:rPr>
              <a:t>F/U 5 Years</a:t>
            </a:r>
          </a:p>
          <a:p>
            <a:pPr>
              <a:buClr>
                <a:schemeClr val="accent2"/>
              </a:buClr>
              <a:buFont typeface="Wingdings" panose="05000000000000000000" pitchFamily="2" charset="2"/>
              <a:buChar char="Ø"/>
            </a:pPr>
            <a:r>
              <a:rPr lang="en-US" sz="3733" b="1" dirty="0">
                <a:latin typeface="Arial Narrow" panose="020B0606020202030204" pitchFamily="34" charset="0"/>
              </a:rPr>
              <a:t>22.5% Developed Fracture</a:t>
            </a:r>
          </a:p>
          <a:p>
            <a:pPr>
              <a:buClr>
                <a:schemeClr val="accent2"/>
              </a:buClr>
              <a:buFont typeface="Wingdings" panose="05000000000000000000" pitchFamily="2" charset="2"/>
              <a:buChar char="Ø"/>
            </a:pPr>
            <a:r>
              <a:rPr lang="en-US" sz="3733" b="1" dirty="0">
                <a:latin typeface="Arial Narrow" panose="020B0606020202030204" pitchFamily="34" charset="0"/>
              </a:rPr>
              <a:t>Several Thresholds</a:t>
            </a:r>
          </a:p>
          <a:p>
            <a:pPr lvl="1">
              <a:buClr>
                <a:srgbClr val="FFFF00"/>
              </a:buClr>
              <a:buFont typeface="Wingdings" panose="05000000000000000000" pitchFamily="2" charset="2"/>
              <a:buChar char="§"/>
            </a:pPr>
            <a:r>
              <a:rPr lang="en-US" sz="3200" b="1" dirty="0">
                <a:latin typeface="Arial Narrow" panose="020B0606020202030204" pitchFamily="34" charset="0"/>
              </a:rPr>
              <a:t>HU </a:t>
            </a:r>
            <a:r>
              <a:rPr lang="en-US" sz="3200" b="1" dirty="0">
                <a:solidFill>
                  <a:srgbClr val="FFFF00"/>
                </a:solidFill>
                <a:latin typeface="Arial Narrow" panose="020B0606020202030204" pitchFamily="34" charset="0"/>
              </a:rPr>
              <a:t>&lt; 90 Spine Fracture</a:t>
            </a:r>
          </a:p>
          <a:p>
            <a:pPr lvl="1">
              <a:buClr>
                <a:srgbClr val="FFFF00"/>
              </a:buClr>
              <a:buFont typeface="Wingdings" panose="05000000000000000000" pitchFamily="2" charset="2"/>
              <a:buChar char="§"/>
            </a:pPr>
            <a:r>
              <a:rPr lang="en-US" sz="3200" b="1" dirty="0">
                <a:latin typeface="Arial Narrow" panose="020B0606020202030204" pitchFamily="34" charset="0"/>
              </a:rPr>
              <a:t>HU </a:t>
            </a:r>
            <a:r>
              <a:rPr lang="en-US" sz="3200" b="1" dirty="0">
                <a:solidFill>
                  <a:srgbClr val="FFFF00"/>
                </a:solidFill>
                <a:latin typeface="Arial Narrow" panose="020B0606020202030204" pitchFamily="34" charset="0"/>
              </a:rPr>
              <a:t>&lt; 97 Hip Fracture</a:t>
            </a:r>
          </a:p>
          <a:p>
            <a:endParaRPr lang="en-US" sz="3733" b="1" dirty="0">
              <a:latin typeface="Arial Narrow" panose="020B0606020202030204" pitchFamily="34" charset="0"/>
            </a:endParaRPr>
          </a:p>
          <a:p>
            <a:endParaRPr lang="en-US" sz="3733" b="1" dirty="0">
              <a:latin typeface="Arial Narrow" panose="020B0606020202030204" pitchFamily="34" charset="0"/>
            </a:endParaRPr>
          </a:p>
          <a:p>
            <a:endParaRPr lang="en-US" sz="3733" b="1" dirty="0">
              <a:latin typeface="Arial Narrow" panose="020B0606020202030204" pitchFamily="34" charset="0"/>
            </a:endParaRPr>
          </a:p>
        </p:txBody>
      </p:sp>
      <p:pic>
        <p:nvPicPr>
          <p:cNvPr id="4" name="Picture 3">
            <a:extLst>
              <a:ext uri="{FF2B5EF4-FFF2-40B4-BE49-F238E27FC236}">
                <a16:creationId xmlns:a16="http://schemas.microsoft.com/office/drawing/2014/main" id="{D7BFB4D9-2FA1-5CC2-ADAB-E6B46459D172}"/>
              </a:ext>
            </a:extLst>
          </p:cNvPr>
          <p:cNvPicPr>
            <a:picLocks noChangeAspect="1"/>
          </p:cNvPicPr>
          <p:nvPr/>
        </p:nvPicPr>
        <p:blipFill>
          <a:blip r:embed="rId2"/>
          <a:stretch>
            <a:fillRect/>
          </a:stretch>
        </p:blipFill>
        <p:spPr>
          <a:xfrm>
            <a:off x="6185410" y="1335578"/>
            <a:ext cx="5631452" cy="4902199"/>
          </a:xfrm>
          <a:prstGeom prst="rect">
            <a:avLst/>
          </a:prstGeom>
          <a:solidFill>
            <a:schemeClr val="accent2"/>
          </a:solidFill>
          <a:ln w="38100">
            <a:solidFill>
              <a:schemeClr val="accent2"/>
            </a:solidFill>
          </a:ln>
        </p:spPr>
      </p:pic>
      <p:sp>
        <p:nvSpPr>
          <p:cNvPr id="5" name="TextBox 4">
            <a:extLst>
              <a:ext uri="{FF2B5EF4-FFF2-40B4-BE49-F238E27FC236}">
                <a16:creationId xmlns:a16="http://schemas.microsoft.com/office/drawing/2014/main" id="{66F19C45-803B-A410-523C-31875B936B85}"/>
              </a:ext>
            </a:extLst>
          </p:cNvPr>
          <p:cNvSpPr txBox="1"/>
          <p:nvPr/>
        </p:nvSpPr>
        <p:spPr>
          <a:xfrm>
            <a:off x="82062" y="6266763"/>
            <a:ext cx="1832553" cy="420564"/>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2133"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Lee JBMR 2018</a:t>
            </a:r>
          </a:p>
        </p:txBody>
      </p:sp>
      <p:sp>
        <p:nvSpPr>
          <p:cNvPr id="6" name="Oval 5">
            <a:extLst>
              <a:ext uri="{FF2B5EF4-FFF2-40B4-BE49-F238E27FC236}">
                <a16:creationId xmlns:a16="http://schemas.microsoft.com/office/drawing/2014/main" id="{5625E9A3-463D-4539-8F6E-E099FE27E0E2}"/>
              </a:ext>
            </a:extLst>
          </p:cNvPr>
          <p:cNvSpPr/>
          <p:nvPr/>
        </p:nvSpPr>
        <p:spPr>
          <a:xfrm>
            <a:off x="9741877" y="4044459"/>
            <a:ext cx="1507900" cy="1395045"/>
          </a:xfrm>
          <a:prstGeom prst="ellipse">
            <a:avLst/>
          </a:prstGeom>
          <a:no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orbel"/>
              <a:ea typeface="+mn-ea"/>
              <a:cs typeface="+mn-cs"/>
            </a:endParaRPr>
          </a:p>
        </p:txBody>
      </p:sp>
      <p:sp>
        <p:nvSpPr>
          <p:cNvPr id="7" name="TextBox 6">
            <a:extLst>
              <a:ext uri="{FF2B5EF4-FFF2-40B4-BE49-F238E27FC236}">
                <a16:creationId xmlns:a16="http://schemas.microsoft.com/office/drawing/2014/main" id="{BE8BA6DD-2A9F-B775-720D-47B9AA9E87BF}"/>
              </a:ext>
            </a:extLst>
          </p:cNvPr>
          <p:cNvSpPr txBox="1"/>
          <p:nvPr/>
        </p:nvSpPr>
        <p:spPr>
          <a:xfrm>
            <a:off x="457201" y="393032"/>
            <a:ext cx="2251450" cy="523220"/>
          </a:xfrm>
          <a:prstGeom prst="rect">
            <a:avLst/>
          </a:prstGeom>
          <a:solidFill>
            <a:srgbClr val="0000FF"/>
          </a:solidFill>
          <a:ln w="38100">
            <a:solidFill>
              <a:schemeClr val="tx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A Few Caveats</a:t>
            </a:r>
          </a:p>
        </p:txBody>
      </p:sp>
      <p:sp>
        <p:nvSpPr>
          <p:cNvPr id="8" name="Rectangle 7">
            <a:extLst>
              <a:ext uri="{FF2B5EF4-FFF2-40B4-BE49-F238E27FC236}">
                <a16:creationId xmlns:a16="http://schemas.microsoft.com/office/drawing/2014/main" id="{26242B52-8B43-BA54-31E4-C1F630CE9375}"/>
              </a:ext>
            </a:extLst>
          </p:cNvPr>
          <p:cNvSpPr/>
          <p:nvPr/>
        </p:nvSpPr>
        <p:spPr>
          <a:xfrm>
            <a:off x="2" y="0"/>
            <a:ext cx="12191999" cy="6858000"/>
          </a:xfrm>
          <a:prstGeom prst="rect">
            <a:avLst/>
          </a:prstGeom>
          <a:noFill/>
          <a:ln w="7620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dirty="0">
              <a:ln>
                <a:noFill/>
              </a:ln>
              <a:solidFill>
                <a:prstClr val="white"/>
              </a:solidFill>
              <a:effectLst/>
              <a:uLnTx/>
              <a:uFillTx/>
              <a:latin typeface="Corbel"/>
              <a:ea typeface="+mn-ea"/>
              <a:cs typeface="+mn-cs"/>
            </a:endParaRPr>
          </a:p>
        </p:txBody>
      </p:sp>
    </p:spTree>
    <p:extLst>
      <p:ext uri="{BB962C8B-B14F-4D97-AF65-F5344CB8AC3E}">
        <p14:creationId xmlns:p14="http://schemas.microsoft.com/office/powerpoint/2010/main" val="3073864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4FE2E7-0435-ADDD-1EAE-5A7A22ADD16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4CE8849-A917-8224-9ED1-510B61414793}"/>
              </a:ext>
            </a:extLst>
          </p:cNvPr>
          <p:cNvSpPr>
            <a:spLocks noGrp="1"/>
          </p:cNvSpPr>
          <p:nvPr>
            <p:ph type="title" idx="4294967295"/>
          </p:nvPr>
        </p:nvSpPr>
        <p:spPr>
          <a:xfrm>
            <a:off x="661668" y="764679"/>
            <a:ext cx="10972800" cy="774529"/>
          </a:xfrm>
        </p:spPr>
        <p:txBody>
          <a:bodyPr>
            <a:normAutofit/>
          </a:bodyPr>
          <a:lstStyle/>
          <a:p>
            <a:r>
              <a:rPr lang="en-US" b="1" dirty="0">
                <a:solidFill>
                  <a:srgbClr val="FFFF00"/>
                </a:solidFill>
                <a:latin typeface="Arial Narrow" panose="020B0606020202030204" pitchFamily="34" charset="0"/>
              </a:rPr>
              <a:t>Hounsfield Units Predicting Bone-Related Complications </a:t>
            </a:r>
          </a:p>
        </p:txBody>
      </p:sp>
      <p:sp>
        <p:nvSpPr>
          <p:cNvPr id="3" name="Content Placeholder 2">
            <a:extLst>
              <a:ext uri="{FF2B5EF4-FFF2-40B4-BE49-F238E27FC236}">
                <a16:creationId xmlns:a16="http://schemas.microsoft.com/office/drawing/2014/main" id="{210CCB84-4B1A-EEEE-4D2B-CD9F448B84F9}"/>
              </a:ext>
            </a:extLst>
          </p:cNvPr>
          <p:cNvSpPr>
            <a:spLocks noGrp="1"/>
          </p:cNvSpPr>
          <p:nvPr>
            <p:ph idx="4294967295"/>
          </p:nvPr>
        </p:nvSpPr>
        <p:spPr>
          <a:xfrm>
            <a:off x="424545" y="1621971"/>
            <a:ext cx="6337300" cy="4525433"/>
          </a:xfrm>
        </p:spPr>
        <p:txBody>
          <a:bodyPr/>
          <a:lstStyle/>
          <a:p>
            <a:pPr>
              <a:buClr>
                <a:schemeClr val="accent2"/>
              </a:buClr>
              <a:buFont typeface="Wingdings" panose="05000000000000000000" pitchFamily="2" charset="2"/>
              <a:buChar char="Ø"/>
            </a:pPr>
            <a:r>
              <a:rPr lang="en-US" b="1" dirty="0">
                <a:latin typeface="Arial Narrow" panose="020B0606020202030204" pitchFamily="34" charset="0"/>
              </a:rPr>
              <a:t>140 Patients Lumbar Fusion</a:t>
            </a:r>
          </a:p>
          <a:p>
            <a:pPr>
              <a:buClr>
                <a:schemeClr val="accent2"/>
              </a:buClr>
              <a:buFont typeface="Wingdings" panose="05000000000000000000" pitchFamily="2" charset="2"/>
              <a:buChar char="Ø"/>
            </a:pPr>
            <a:r>
              <a:rPr lang="en-US" b="1" dirty="0">
                <a:latin typeface="Arial Narrow" panose="020B0606020202030204" pitchFamily="34" charset="0"/>
              </a:rPr>
              <a:t>Osteoporotic Related </a:t>
            </a:r>
          </a:p>
          <a:p>
            <a:pPr marL="68576" indent="0">
              <a:buNone/>
            </a:pPr>
            <a:r>
              <a:rPr lang="en-US" b="1" dirty="0">
                <a:latin typeface="Arial Narrow" panose="020B0606020202030204" pitchFamily="34" charset="0"/>
              </a:rPr>
              <a:t>    Complications</a:t>
            </a:r>
          </a:p>
        </p:txBody>
      </p:sp>
      <p:sp>
        <p:nvSpPr>
          <p:cNvPr id="4" name="TextBox 3">
            <a:extLst>
              <a:ext uri="{FF2B5EF4-FFF2-40B4-BE49-F238E27FC236}">
                <a16:creationId xmlns:a16="http://schemas.microsoft.com/office/drawing/2014/main" id="{96DA657C-1566-52A4-3D19-FD00228C6E3C}"/>
              </a:ext>
            </a:extLst>
          </p:cNvPr>
          <p:cNvSpPr txBox="1"/>
          <p:nvPr/>
        </p:nvSpPr>
        <p:spPr>
          <a:xfrm>
            <a:off x="179883" y="6365558"/>
            <a:ext cx="3347968" cy="461665"/>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St Jeor. Glob Spine J 2022</a:t>
            </a:r>
          </a:p>
        </p:txBody>
      </p:sp>
      <p:sp>
        <p:nvSpPr>
          <p:cNvPr id="6" name="TextBox 5">
            <a:extLst>
              <a:ext uri="{FF2B5EF4-FFF2-40B4-BE49-F238E27FC236}">
                <a16:creationId xmlns:a16="http://schemas.microsoft.com/office/drawing/2014/main" id="{5DBD18B0-5AA9-5764-2351-F245A5CBC7FF}"/>
              </a:ext>
            </a:extLst>
          </p:cNvPr>
          <p:cNvSpPr txBox="1"/>
          <p:nvPr/>
        </p:nvSpPr>
        <p:spPr>
          <a:xfrm>
            <a:off x="199867" y="3750644"/>
            <a:ext cx="5116645" cy="1815690"/>
          </a:xfrm>
          <a:prstGeom prst="rect">
            <a:avLst/>
          </a:prstGeom>
          <a:gradFill flip="none" rotWithShape="1">
            <a:gsLst>
              <a:gs pos="0">
                <a:srgbClr val="0033CC">
                  <a:shade val="30000"/>
                  <a:satMod val="115000"/>
                </a:srgbClr>
              </a:gs>
              <a:gs pos="50000">
                <a:srgbClr val="0033CC">
                  <a:shade val="67500"/>
                  <a:satMod val="115000"/>
                </a:srgbClr>
              </a:gs>
              <a:gs pos="100000">
                <a:srgbClr val="0033CC">
                  <a:shade val="100000"/>
                  <a:satMod val="115000"/>
                </a:srgbClr>
              </a:gs>
            </a:gsLst>
            <a:lin ang="5400000" scaled="1"/>
            <a:tileRect/>
          </a:gradFill>
          <a:ln w="38100">
            <a:solidFill>
              <a:schemeClr val="tx1"/>
            </a:solidFill>
          </a:ln>
        </p:spPr>
        <p:style>
          <a:lnRef idx="1">
            <a:schemeClr val="dk1"/>
          </a:lnRef>
          <a:fillRef idx="2">
            <a:schemeClr val="dk1"/>
          </a:fillRef>
          <a:effectRef idx="1">
            <a:schemeClr val="dk1"/>
          </a:effectRef>
          <a:fontRef idx="minor">
            <a:schemeClr val="dk1"/>
          </a:fontRef>
        </p:style>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373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Narrow" panose="020B0606020202030204" pitchFamily="34" charset="0"/>
                <a:ea typeface="+mn-ea"/>
                <a:cs typeface="+mn-cs"/>
              </a:rPr>
              <a:t>Hounsfield Units &lt; 110</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373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Narrow" panose="020B0606020202030204" pitchFamily="34" charset="0"/>
                <a:ea typeface="+mn-ea"/>
                <a:cs typeface="+mn-cs"/>
              </a:rPr>
              <a:t>Same as for Osteoporosis Threshold</a:t>
            </a:r>
          </a:p>
        </p:txBody>
      </p:sp>
      <p:graphicFrame>
        <p:nvGraphicFramePr>
          <p:cNvPr id="7" name="Chart 6">
            <a:extLst>
              <a:ext uri="{FF2B5EF4-FFF2-40B4-BE49-F238E27FC236}">
                <a16:creationId xmlns:a16="http://schemas.microsoft.com/office/drawing/2014/main" id="{6074EC17-CC2B-A360-D4B1-D7525DB27D59}"/>
              </a:ext>
            </a:extLst>
          </p:cNvPr>
          <p:cNvGraphicFramePr/>
          <p:nvPr/>
        </p:nvGraphicFramePr>
        <p:xfrm>
          <a:off x="5503743" y="1771392"/>
          <a:ext cx="6675621" cy="4525963"/>
        </p:xfrm>
        <a:graphic>
          <a:graphicData uri="http://schemas.openxmlformats.org/drawingml/2006/chart">
            <c:chart xmlns:c="http://schemas.openxmlformats.org/drawingml/2006/chart" xmlns:r="http://schemas.openxmlformats.org/officeDocument/2006/relationships" r:id="rId2"/>
          </a:graphicData>
        </a:graphic>
      </p:graphicFrame>
      <p:sp>
        <p:nvSpPr>
          <p:cNvPr id="5" name="Rectangle 4">
            <a:extLst>
              <a:ext uri="{FF2B5EF4-FFF2-40B4-BE49-F238E27FC236}">
                <a16:creationId xmlns:a16="http://schemas.microsoft.com/office/drawing/2014/main" id="{67E5E61B-AFF9-9B40-0C7F-353CD1845EBF}"/>
              </a:ext>
            </a:extLst>
          </p:cNvPr>
          <p:cNvSpPr/>
          <p:nvPr/>
        </p:nvSpPr>
        <p:spPr>
          <a:xfrm>
            <a:off x="-6380" y="-3735"/>
            <a:ext cx="12174479" cy="6844984"/>
          </a:xfrm>
          <a:prstGeom prst="rect">
            <a:avLst/>
          </a:prstGeom>
          <a:noFill/>
          <a:ln w="7620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a:ea typeface="+mn-ea"/>
              <a:cs typeface="+mn-cs"/>
            </a:endParaRPr>
          </a:p>
        </p:txBody>
      </p:sp>
      <p:sp>
        <p:nvSpPr>
          <p:cNvPr id="8" name="TextBox 7">
            <a:extLst>
              <a:ext uri="{FF2B5EF4-FFF2-40B4-BE49-F238E27FC236}">
                <a16:creationId xmlns:a16="http://schemas.microsoft.com/office/drawing/2014/main" id="{CCE7C43A-BA3B-4635-D033-F9A3D3C6857F}"/>
              </a:ext>
            </a:extLst>
          </p:cNvPr>
          <p:cNvSpPr txBox="1"/>
          <p:nvPr/>
        </p:nvSpPr>
        <p:spPr>
          <a:xfrm>
            <a:off x="168445" y="184486"/>
            <a:ext cx="2251450" cy="523220"/>
          </a:xfrm>
          <a:prstGeom prst="rect">
            <a:avLst/>
          </a:prstGeom>
          <a:solidFill>
            <a:srgbClr val="0000FF"/>
          </a:solidFill>
          <a:ln w="38100">
            <a:solidFill>
              <a:schemeClr val="tx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A Few Caveats</a:t>
            </a:r>
          </a:p>
        </p:txBody>
      </p:sp>
    </p:spTree>
    <p:extLst>
      <p:ext uri="{BB962C8B-B14F-4D97-AF65-F5344CB8AC3E}">
        <p14:creationId xmlns:p14="http://schemas.microsoft.com/office/powerpoint/2010/main" val="784184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376ED5-465C-A1A1-138D-2137B386BCF2}"/>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F9288251-1EFC-4FC7-837C-A83AD6945651}"/>
              </a:ext>
            </a:extLst>
          </p:cNvPr>
          <p:cNvSpPr>
            <a:spLocks noGrp="1"/>
          </p:cNvSpPr>
          <p:nvPr>
            <p:ph type="title" idx="4294967295"/>
          </p:nvPr>
        </p:nvSpPr>
        <p:spPr>
          <a:xfrm>
            <a:off x="112865" y="770748"/>
            <a:ext cx="11215799" cy="1143000"/>
          </a:xfrm>
        </p:spPr>
        <p:txBody>
          <a:bodyPr/>
          <a:lstStyle/>
          <a:p>
            <a:r>
              <a:rPr lang="en-US" b="1" dirty="0">
                <a:solidFill>
                  <a:schemeClr val="tx1"/>
                </a:solidFill>
                <a:latin typeface="Arial Narrow" panose="020B0606020202030204" pitchFamily="34" charset="0"/>
              </a:rPr>
              <a:t>Hounsfield Units Predicting Complications</a:t>
            </a:r>
          </a:p>
        </p:txBody>
      </p:sp>
      <p:sp>
        <p:nvSpPr>
          <p:cNvPr id="6" name="Content Placeholder 5">
            <a:extLst>
              <a:ext uri="{FF2B5EF4-FFF2-40B4-BE49-F238E27FC236}">
                <a16:creationId xmlns:a16="http://schemas.microsoft.com/office/drawing/2014/main" id="{F92B3F31-A50F-BF92-4E06-64BC1C22A044}"/>
              </a:ext>
            </a:extLst>
          </p:cNvPr>
          <p:cNvSpPr>
            <a:spLocks noGrp="1"/>
          </p:cNvSpPr>
          <p:nvPr>
            <p:ph idx="4294967295"/>
          </p:nvPr>
        </p:nvSpPr>
        <p:spPr>
          <a:xfrm>
            <a:off x="500742" y="1785258"/>
            <a:ext cx="5306484" cy="4525433"/>
          </a:xfrm>
        </p:spPr>
        <p:txBody>
          <a:bodyPr/>
          <a:lstStyle/>
          <a:p>
            <a:r>
              <a:rPr lang="en-US" dirty="0"/>
              <a:t>dc</a:t>
            </a:r>
          </a:p>
        </p:txBody>
      </p:sp>
      <p:pic>
        <p:nvPicPr>
          <p:cNvPr id="8" name="Picture 7">
            <a:extLst>
              <a:ext uri="{FF2B5EF4-FFF2-40B4-BE49-F238E27FC236}">
                <a16:creationId xmlns:a16="http://schemas.microsoft.com/office/drawing/2014/main" id="{981B521B-FEF9-F6F6-16E7-E3E37A2FCEEB}"/>
              </a:ext>
            </a:extLst>
          </p:cNvPr>
          <p:cNvPicPr>
            <a:picLocks noChangeAspect="1"/>
          </p:cNvPicPr>
          <p:nvPr/>
        </p:nvPicPr>
        <p:blipFill>
          <a:blip r:embed="rId2"/>
          <a:stretch>
            <a:fillRect/>
          </a:stretch>
        </p:blipFill>
        <p:spPr>
          <a:xfrm>
            <a:off x="8416077" y="395512"/>
            <a:ext cx="3169920" cy="3486915"/>
          </a:xfrm>
          <a:prstGeom prst="rect">
            <a:avLst/>
          </a:prstGeom>
          <a:ln w="38100">
            <a:solidFill>
              <a:schemeClr val="tx1"/>
            </a:solidFill>
          </a:ln>
        </p:spPr>
      </p:pic>
      <p:pic>
        <p:nvPicPr>
          <p:cNvPr id="9" name="Picture 2">
            <a:extLst>
              <a:ext uri="{FF2B5EF4-FFF2-40B4-BE49-F238E27FC236}">
                <a16:creationId xmlns:a16="http://schemas.microsoft.com/office/drawing/2014/main" id="{697D91F9-2390-82C5-5FEB-7A720472F0D1}"/>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a:stretch/>
        </p:blipFill>
        <p:spPr bwMode="auto">
          <a:xfrm flipH="1">
            <a:off x="8416077" y="4134946"/>
            <a:ext cx="3169920" cy="2497229"/>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graphicFrame>
        <p:nvGraphicFramePr>
          <p:cNvPr id="2" name="Content Placeholder 6">
            <a:extLst>
              <a:ext uri="{FF2B5EF4-FFF2-40B4-BE49-F238E27FC236}">
                <a16:creationId xmlns:a16="http://schemas.microsoft.com/office/drawing/2014/main" id="{99785C7A-80C6-CBF1-A79C-E848ADF85B24}"/>
              </a:ext>
            </a:extLst>
          </p:cNvPr>
          <p:cNvGraphicFramePr>
            <a:graphicFrameLocks/>
          </p:cNvGraphicFramePr>
          <p:nvPr/>
        </p:nvGraphicFramePr>
        <p:xfrm>
          <a:off x="376138" y="1876071"/>
          <a:ext cx="7665396" cy="4423645"/>
        </p:xfrm>
        <a:graphic>
          <a:graphicData uri="http://schemas.openxmlformats.org/drawingml/2006/table">
            <a:tbl>
              <a:tblPr firstRow="1" bandRow="1">
                <a:tableStyleId>{21E4AEA4-8DFA-4A89-87EB-49C32662AFE0}</a:tableStyleId>
              </a:tblPr>
              <a:tblGrid>
                <a:gridCol w="4020767">
                  <a:extLst>
                    <a:ext uri="{9D8B030D-6E8A-4147-A177-3AD203B41FA5}">
                      <a16:colId xmlns:a16="http://schemas.microsoft.com/office/drawing/2014/main" val="1815637908"/>
                    </a:ext>
                  </a:extLst>
                </a:gridCol>
                <a:gridCol w="1556425">
                  <a:extLst>
                    <a:ext uri="{9D8B030D-6E8A-4147-A177-3AD203B41FA5}">
                      <a16:colId xmlns:a16="http://schemas.microsoft.com/office/drawing/2014/main" val="55502348"/>
                    </a:ext>
                  </a:extLst>
                </a:gridCol>
                <a:gridCol w="2088204">
                  <a:extLst>
                    <a:ext uri="{9D8B030D-6E8A-4147-A177-3AD203B41FA5}">
                      <a16:colId xmlns:a16="http://schemas.microsoft.com/office/drawing/2014/main" val="752604720"/>
                    </a:ext>
                  </a:extLst>
                </a:gridCol>
              </a:tblGrid>
              <a:tr h="609600">
                <a:tc>
                  <a:txBody>
                    <a:bodyPr/>
                    <a:lstStyle/>
                    <a:p>
                      <a:endParaRPr lang="en-US" sz="2400" b="1" dirty="0">
                        <a:latin typeface="Arial Narrow" panose="020B0606020202030204" pitchFamily="34" charset="0"/>
                      </a:endParaRPr>
                    </a:p>
                  </a:txBody>
                  <a:tcPr marL="121920" marR="121920" marT="60960" marB="60960">
                    <a:lnL w="57150" cap="flat" cmpd="sng" algn="ctr">
                      <a:solidFill>
                        <a:schemeClr val="tx1"/>
                      </a:solidFill>
                      <a:prstDash val="solid"/>
                      <a:round/>
                      <a:headEnd type="none" w="med" len="med"/>
                      <a:tailEnd type="none" w="med" len="med"/>
                    </a:lnL>
                    <a:lnT w="57150" cap="flat" cmpd="sng" algn="ctr">
                      <a:solidFill>
                        <a:schemeClr val="tx1"/>
                      </a:solidFill>
                      <a:prstDash val="solid"/>
                      <a:round/>
                      <a:headEnd type="none" w="med" len="med"/>
                      <a:tailEnd type="none" w="med" len="med"/>
                    </a:lnT>
                  </a:tcPr>
                </a:tc>
                <a:tc>
                  <a:txBody>
                    <a:bodyPr/>
                    <a:lstStyle/>
                    <a:p>
                      <a:pPr algn="ctr"/>
                      <a:r>
                        <a:rPr lang="en-US" sz="3200" b="1" dirty="0">
                          <a:solidFill>
                            <a:srgbClr val="FFFF00"/>
                          </a:solidFill>
                          <a:latin typeface="Arial Narrow" panose="020B0606020202030204" pitchFamily="34" charset="0"/>
                        </a:rPr>
                        <a:t>Studies</a:t>
                      </a:r>
                    </a:p>
                  </a:txBody>
                  <a:tcPr marL="121920" marR="121920" marT="60960" marB="60960">
                    <a:lnT w="57150" cap="flat" cmpd="sng" algn="ctr">
                      <a:solidFill>
                        <a:schemeClr val="tx1"/>
                      </a:solidFill>
                      <a:prstDash val="solid"/>
                      <a:round/>
                      <a:headEnd type="none" w="med" len="med"/>
                      <a:tailEnd type="none" w="med" len="med"/>
                    </a:lnT>
                  </a:tcPr>
                </a:tc>
                <a:tc>
                  <a:txBody>
                    <a:bodyPr/>
                    <a:lstStyle/>
                    <a:p>
                      <a:pPr algn="ctr"/>
                      <a:r>
                        <a:rPr lang="en-US" sz="3200" b="1" dirty="0">
                          <a:solidFill>
                            <a:srgbClr val="FFFF00"/>
                          </a:solidFill>
                          <a:latin typeface="Arial Narrow" panose="020B0606020202030204" pitchFamily="34" charset="0"/>
                        </a:rPr>
                        <a:t>Threshold</a:t>
                      </a:r>
                    </a:p>
                  </a:txBody>
                  <a:tcPr marL="121920" marR="121920" marT="60960" marB="60960">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887131407"/>
                  </a:ext>
                </a:extLst>
              </a:tr>
              <a:tr h="573833">
                <a:tc>
                  <a:txBody>
                    <a:bodyPr/>
                    <a:lstStyle/>
                    <a:p>
                      <a:r>
                        <a:rPr lang="en-US" sz="2700" b="1" dirty="0">
                          <a:latin typeface="Arial Narrow" panose="020B0606020202030204" pitchFamily="34" charset="0"/>
                        </a:rPr>
                        <a:t>Pedicle Screw Loosening</a:t>
                      </a:r>
                    </a:p>
                  </a:txBody>
                  <a:tcPr marL="121920" marR="121920" marT="60960" marB="60960">
                    <a:lnL w="57150" cap="flat" cmpd="sng" algn="ctr">
                      <a:solidFill>
                        <a:schemeClr val="tx1"/>
                      </a:solidFill>
                      <a:prstDash val="solid"/>
                      <a:round/>
                      <a:headEnd type="none" w="med" len="med"/>
                      <a:tailEnd type="none" w="med" len="med"/>
                    </a:lnL>
                  </a:tcPr>
                </a:tc>
                <a:tc>
                  <a:txBody>
                    <a:bodyPr/>
                    <a:lstStyle/>
                    <a:p>
                      <a:pPr algn="ctr"/>
                      <a:r>
                        <a:rPr lang="en-US" sz="2700" b="1" dirty="0">
                          <a:latin typeface="Arial Narrow" panose="020B0606020202030204" pitchFamily="34" charset="0"/>
                        </a:rPr>
                        <a:t>7</a:t>
                      </a:r>
                    </a:p>
                  </a:txBody>
                  <a:tcPr marL="121920" marR="121920" marT="60960" marB="60960"/>
                </a:tc>
                <a:tc>
                  <a:txBody>
                    <a:bodyPr/>
                    <a:lstStyle/>
                    <a:p>
                      <a:pPr algn="ctr"/>
                      <a:r>
                        <a:rPr lang="en-US" sz="2700" b="1" dirty="0">
                          <a:latin typeface="Arial Narrow" panose="020B0606020202030204" pitchFamily="34" charset="0"/>
                        </a:rPr>
                        <a:t>110</a:t>
                      </a:r>
                    </a:p>
                  </a:txBody>
                  <a:tcPr marL="121920" marR="121920" marT="60960" marB="60960">
                    <a:lnR w="5715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938991585"/>
                  </a:ext>
                </a:extLst>
              </a:tr>
              <a:tr h="573833">
                <a:tc>
                  <a:txBody>
                    <a:bodyPr/>
                    <a:lstStyle/>
                    <a:p>
                      <a:r>
                        <a:rPr lang="en-US" sz="2700" b="1" dirty="0">
                          <a:latin typeface="Arial Narrow" panose="020B0606020202030204" pitchFamily="34" charset="0"/>
                        </a:rPr>
                        <a:t>Cage Subsidence</a:t>
                      </a:r>
                    </a:p>
                  </a:txBody>
                  <a:tcPr marL="121920" marR="121920" marT="60960" marB="60960">
                    <a:lnL w="57150" cap="flat" cmpd="sng" algn="ctr">
                      <a:solidFill>
                        <a:schemeClr val="tx1"/>
                      </a:solidFill>
                      <a:prstDash val="solid"/>
                      <a:round/>
                      <a:headEnd type="none" w="med" len="med"/>
                      <a:tailEnd type="none" w="med" len="med"/>
                    </a:lnL>
                  </a:tcPr>
                </a:tc>
                <a:tc>
                  <a:txBody>
                    <a:bodyPr/>
                    <a:lstStyle/>
                    <a:p>
                      <a:pPr algn="ctr"/>
                      <a:r>
                        <a:rPr lang="en-US" sz="2700" b="1" dirty="0">
                          <a:latin typeface="Arial Narrow" panose="020B0606020202030204" pitchFamily="34" charset="0"/>
                        </a:rPr>
                        <a:t>3</a:t>
                      </a:r>
                    </a:p>
                  </a:txBody>
                  <a:tcPr marL="121920" marR="121920" marT="60960" marB="60960"/>
                </a:tc>
                <a:tc>
                  <a:txBody>
                    <a:bodyPr/>
                    <a:lstStyle/>
                    <a:p>
                      <a:pPr algn="ctr"/>
                      <a:r>
                        <a:rPr lang="en-US" sz="2700" b="1" dirty="0">
                          <a:latin typeface="Arial Narrow" panose="020B0606020202030204" pitchFamily="34" charset="0"/>
                        </a:rPr>
                        <a:t>120</a:t>
                      </a:r>
                    </a:p>
                  </a:txBody>
                  <a:tcPr marL="121920" marR="121920" marT="60960" marB="60960">
                    <a:lnR w="5715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241872198"/>
                  </a:ext>
                </a:extLst>
              </a:tr>
              <a:tr h="573833">
                <a:tc>
                  <a:txBody>
                    <a:bodyPr/>
                    <a:lstStyle/>
                    <a:p>
                      <a:r>
                        <a:rPr lang="en-US" sz="2700" b="1" dirty="0">
                          <a:latin typeface="Arial Narrow" panose="020B0606020202030204" pitchFamily="34" charset="0"/>
                        </a:rPr>
                        <a:t>Sagittal Imbalance</a:t>
                      </a:r>
                    </a:p>
                  </a:txBody>
                  <a:tcPr marL="121920" marR="121920" marT="60960" marB="60960">
                    <a:lnL w="57150" cap="flat" cmpd="sng" algn="ctr">
                      <a:solidFill>
                        <a:schemeClr val="tx1"/>
                      </a:solidFill>
                      <a:prstDash val="solid"/>
                      <a:round/>
                      <a:headEnd type="none" w="med" len="med"/>
                      <a:tailEnd type="none" w="med" len="med"/>
                    </a:lnL>
                  </a:tcPr>
                </a:tc>
                <a:tc>
                  <a:txBody>
                    <a:bodyPr/>
                    <a:lstStyle/>
                    <a:p>
                      <a:pPr algn="ctr"/>
                      <a:r>
                        <a:rPr lang="en-US" sz="2700" b="1" dirty="0">
                          <a:latin typeface="Arial Narrow" panose="020B0606020202030204" pitchFamily="34" charset="0"/>
                        </a:rPr>
                        <a:t>1</a:t>
                      </a:r>
                    </a:p>
                  </a:txBody>
                  <a:tcPr marL="121920" marR="121920" marT="60960" marB="60960"/>
                </a:tc>
                <a:tc>
                  <a:txBody>
                    <a:bodyPr/>
                    <a:lstStyle/>
                    <a:p>
                      <a:pPr algn="ctr"/>
                      <a:r>
                        <a:rPr lang="en-US" sz="2700" b="1" dirty="0">
                          <a:latin typeface="Arial Narrow" panose="020B0606020202030204" pitchFamily="34" charset="0"/>
                        </a:rPr>
                        <a:t>100</a:t>
                      </a:r>
                    </a:p>
                  </a:txBody>
                  <a:tcPr marL="121920" marR="121920" marT="60960" marB="60960">
                    <a:lnR w="5715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206711539"/>
                  </a:ext>
                </a:extLst>
              </a:tr>
              <a:tr h="573833">
                <a:tc>
                  <a:txBody>
                    <a:bodyPr/>
                    <a:lstStyle/>
                    <a:p>
                      <a:r>
                        <a:rPr lang="en-US" sz="2700" b="1" dirty="0">
                          <a:latin typeface="Arial Narrow" panose="020B0606020202030204" pitchFamily="34" charset="0"/>
                        </a:rPr>
                        <a:t>Proximal Junction Kyphosis</a:t>
                      </a:r>
                    </a:p>
                  </a:txBody>
                  <a:tcPr marL="121920" marR="121920" marT="60960" marB="60960">
                    <a:lnL w="57150" cap="flat" cmpd="sng" algn="ctr">
                      <a:solidFill>
                        <a:schemeClr val="tx1"/>
                      </a:solidFill>
                      <a:prstDash val="solid"/>
                      <a:round/>
                      <a:headEnd type="none" w="med" len="med"/>
                      <a:tailEnd type="none" w="med" len="med"/>
                    </a:lnL>
                  </a:tcPr>
                </a:tc>
                <a:tc>
                  <a:txBody>
                    <a:bodyPr/>
                    <a:lstStyle/>
                    <a:p>
                      <a:pPr algn="ctr"/>
                      <a:r>
                        <a:rPr lang="en-US" sz="2700" b="1" dirty="0">
                          <a:latin typeface="Arial Narrow" panose="020B0606020202030204" pitchFamily="34" charset="0"/>
                        </a:rPr>
                        <a:t>6</a:t>
                      </a:r>
                    </a:p>
                  </a:txBody>
                  <a:tcPr marL="121920" marR="121920" marT="60960" marB="60960"/>
                </a:tc>
                <a:tc>
                  <a:txBody>
                    <a:bodyPr/>
                    <a:lstStyle/>
                    <a:p>
                      <a:pPr algn="ctr"/>
                      <a:r>
                        <a:rPr lang="en-US" sz="2700" b="1" dirty="0">
                          <a:latin typeface="Arial Narrow" panose="020B0606020202030204" pitchFamily="34" charset="0"/>
                        </a:rPr>
                        <a:t>120</a:t>
                      </a:r>
                    </a:p>
                  </a:txBody>
                  <a:tcPr marL="121920" marR="121920" marT="60960" marB="60960">
                    <a:lnR w="5715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607775577"/>
                  </a:ext>
                </a:extLst>
              </a:tr>
              <a:tr h="573833">
                <a:tc>
                  <a:txBody>
                    <a:bodyPr/>
                    <a:lstStyle/>
                    <a:p>
                      <a:r>
                        <a:rPr lang="en-US" sz="2700" b="1" dirty="0">
                          <a:latin typeface="Arial Narrow" panose="020B0606020202030204" pitchFamily="34" charset="0"/>
                        </a:rPr>
                        <a:t>Pseudoarthrosis</a:t>
                      </a:r>
                    </a:p>
                  </a:txBody>
                  <a:tcPr marL="121920" marR="121920" marT="60960" marB="60960">
                    <a:lnL w="57150" cap="flat" cmpd="sng" algn="ctr">
                      <a:solidFill>
                        <a:schemeClr val="tx1"/>
                      </a:solidFill>
                      <a:prstDash val="solid"/>
                      <a:round/>
                      <a:headEnd type="none" w="med" len="med"/>
                      <a:tailEnd type="none" w="med" len="med"/>
                    </a:lnL>
                  </a:tcPr>
                </a:tc>
                <a:tc>
                  <a:txBody>
                    <a:bodyPr/>
                    <a:lstStyle/>
                    <a:p>
                      <a:pPr algn="ctr"/>
                      <a:r>
                        <a:rPr lang="en-US" sz="2700" b="1" dirty="0">
                          <a:latin typeface="Arial Narrow" panose="020B0606020202030204" pitchFamily="34" charset="0"/>
                        </a:rPr>
                        <a:t>1</a:t>
                      </a:r>
                    </a:p>
                  </a:txBody>
                  <a:tcPr marL="121920" marR="121920" marT="60960" marB="60960"/>
                </a:tc>
                <a:tc>
                  <a:txBody>
                    <a:bodyPr/>
                    <a:lstStyle/>
                    <a:p>
                      <a:pPr algn="ctr"/>
                      <a:r>
                        <a:rPr lang="en-US" sz="2700" b="1" dirty="0">
                          <a:latin typeface="Arial Narrow" panose="020B0606020202030204" pitchFamily="34" charset="0"/>
                        </a:rPr>
                        <a:t>107</a:t>
                      </a:r>
                    </a:p>
                  </a:txBody>
                  <a:tcPr marL="121920" marR="121920" marT="60960" marB="60960">
                    <a:lnR w="5715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88946629"/>
                  </a:ext>
                </a:extLst>
              </a:tr>
              <a:tr h="573833">
                <a:tc>
                  <a:txBody>
                    <a:bodyPr/>
                    <a:lstStyle/>
                    <a:p>
                      <a:r>
                        <a:rPr lang="en-US" sz="2700" b="1" dirty="0">
                          <a:latin typeface="Arial Narrow" panose="020B0606020202030204" pitchFamily="34" charset="0"/>
                        </a:rPr>
                        <a:t>Secondary Fracture</a:t>
                      </a:r>
                    </a:p>
                  </a:txBody>
                  <a:tcPr marL="121920" marR="121920" marT="60960" marB="60960">
                    <a:lnL w="57150" cap="flat" cmpd="sng" algn="ctr">
                      <a:solidFill>
                        <a:schemeClr val="tx1"/>
                      </a:solidFill>
                      <a:prstDash val="solid"/>
                      <a:round/>
                      <a:headEnd type="none" w="med" len="med"/>
                      <a:tailEnd type="none" w="med" len="med"/>
                    </a:lnL>
                    <a:lnB w="57150" cap="flat" cmpd="sng" algn="ctr">
                      <a:solidFill>
                        <a:schemeClr val="tx1"/>
                      </a:solidFill>
                      <a:prstDash val="solid"/>
                      <a:round/>
                      <a:headEnd type="none" w="med" len="med"/>
                      <a:tailEnd type="none" w="med" len="med"/>
                    </a:lnB>
                  </a:tcPr>
                </a:tc>
                <a:tc>
                  <a:txBody>
                    <a:bodyPr/>
                    <a:lstStyle/>
                    <a:p>
                      <a:pPr algn="ctr"/>
                      <a:r>
                        <a:rPr lang="en-US" sz="2700" b="1" dirty="0">
                          <a:latin typeface="Arial Narrow" panose="020B0606020202030204" pitchFamily="34" charset="0"/>
                        </a:rPr>
                        <a:t>1</a:t>
                      </a:r>
                    </a:p>
                  </a:txBody>
                  <a:tcPr marL="121920" marR="121920" marT="60960" marB="60960">
                    <a:lnB w="57150" cap="flat" cmpd="sng" algn="ctr">
                      <a:solidFill>
                        <a:schemeClr val="tx1"/>
                      </a:solidFill>
                      <a:prstDash val="solid"/>
                      <a:round/>
                      <a:headEnd type="none" w="med" len="med"/>
                      <a:tailEnd type="none" w="med" len="med"/>
                    </a:lnB>
                  </a:tcPr>
                </a:tc>
                <a:tc>
                  <a:txBody>
                    <a:bodyPr/>
                    <a:lstStyle/>
                    <a:p>
                      <a:pPr algn="ctr"/>
                      <a:r>
                        <a:rPr lang="en-US" sz="2700" b="1" dirty="0">
                          <a:latin typeface="Arial Narrow" panose="020B0606020202030204" pitchFamily="34" charset="0"/>
                        </a:rPr>
                        <a:t>110</a:t>
                      </a:r>
                    </a:p>
                  </a:txBody>
                  <a:tcPr marL="121920" marR="121920" marT="60960" marB="60960">
                    <a:lnR w="57150" cap="flat" cmpd="sng" algn="ctr">
                      <a:solidFill>
                        <a:schemeClr val="tx1"/>
                      </a:solidFill>
                      <a:prstDash val="solid"/>
                      <a:round/>
                      <a:headEnd type="none" w="med" len="med"/>
                      <a:tailEnd type="none" w="med" len="med"/>
                    </a:lnR>
                    <a:lnB w="571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10726749"/>
                  </a:ext>
                </a:extLst>
              </a:tr>
            </a:tbl>
          </a:graphicData>
        </a:graphic>
      </p:graphicFrame>
      <p:sp>
        <p:nvSpPr>
          <p:cNvPr id="3" name="Rectangle 2">
            <a:extLst>
              <a:ext uri="{FF2B5EF4-FFF2-40B4-BE49-F238E27FC236}">
                <a16:creationId xmlns:a16="http://schemas.microsoft.com/office/drawing/2014/main" id="{898B15A4-B93C-6288-561D-71087BCF83E5}"/>
              </a:ext>
            </a:extLst>
          </p:cNvPr>
          <p:cNvSpPr/>
          <p:nvPr/>
        </p:nvSpPr>
        <p:spPr>
          <a:xfrm>
            <a:off x="-6380" y="-3735"/>
            <a:ext cx="12174479" cy="6844984"/>
          </a:xfrm>
          <a:prstGeom prst="rect">
            <a:avLst/>
          </a:prstGeom>
          <a:noFill/>
          <a:ln w="7620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a:ea typeface="+mn-ea"/>
              <a:cs typeface="+mn-cs"/>
            </a:endParaRPr>
          </a:p>
        </p:txBody>
      </p:sp>
      <p:sp>
        <p:nvSpPr>
          <p:cNvPr id="4" name="TextBox 3">
            <a:extLst>
              <a:ext uri="{FF2B5EF4-FFF2-40B4-BE49-F238E27FC236}">
                <a16:creationId xmlns:a16="http://schemas.microsoft.com/office/drawing/2014/main" id="{8E2A8D8D-3D77-F80B-57E3-0A4EFD031A4B}"/>
              </a:ext>
            </a:extLst>
          </p:cNvPr>
          <p:cNvSpPr txBox="1"/>
          <p:nvPr/>
        </p:nvSpPr>
        <p:spPr>
          <a:xfrm>
            <a:off x="128340" y="168444"/>
            <a:ext cx="2251450" cy="523220"/>
          </a:xfrm>
          <a:prstGeom prst="rect">
            <a:avLst/>
          </a:prstGeom>
          <a:solidFill>
            <a:srgbClr val="0000FF"/>
          </a:solidFill>
          <a:ln w="38100">
            <a:solidFill>
              <a:schemeClr val="tx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A Few Caveats</a:t>
            </a:r>
          </a:p>
        </p:txBody>
      </p:sp>
    </p:spTree>
    <p:extLst>
      <p:ext uri="{BB962C8B-B14F-4D97-AF65-F5344CB8AC3E}">
        <p14:creationId xmlns:p14="http://schemas.microsoft.com/office/powerpoint/2010/main" val="136081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91593-CF73-4699-9B09-8A489D6EF677}"/>
              </a:ext>
            </a:extLst>
          </p:cNvPr>
          <p:cNvSpPr>
            <a:spLocks noGrp="1"/>
          </p:cNvSpPr>
          <p:nvPr>
            <p:ph type="title" idx="4294967295"/>
          </p:nvPr>
        </p:nvSpPr>
        <p:spPr>
          <a:xfrm>
            <a:off x="1757523" y="501731"/>
            <a:ext cx="8542637" cy="676836"/>
          </a:xfr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5400000" scaled="1"/>
            <a:tileRect/>
          </a:gradFill>
          <a:ln w="38100">
            <a:solidFill>
              <a:schemeClr val="tx1"/>
            </a:solidFill>
          </a:ln>
        </p:spPr>
        <p:txBody>
          <a:bodyPr>
            <a:normAutofit fontScale="90000"/>
          </a:bodyPr>
          <a:lstStyle/>
          <a:p>
            <a:pPr algn="ctr"/>
            <a:r>
              <a:rPr lang="en-US" b="1" dirty="0">
                <a:solidFill>
                  <a:schemeClr val="tx1"/>
                </a:solidFill>
                <a:latin typeface="Arial Narrow" panose="020B0606020202030204" pitchFamily="34" charset="0"/>
              </a:rPr>
              <a:t>BCT: Biomechanical CT Assessment of the Spine</a:t>
            </a:r>
          </a:p>
        </p:txBody>
      </p:sp>
      <p:sp>
        <p:nvSpPr>
          <p:cNvPr id="3" name="Content Placeholder 2">
            <a:extLst>
              <a:ext uri="{FF2B5EF4-FFF2-40B4-BE49-F238E27FC236}">
                <a16:creationId xmlns:a16="http://schemas.microsoft.com/office/drawing/2014/main" id="{16685970-3D93-583E-73B0-91B6CC9CAAF9}"/>
              </a:ext>
            </a:extLst>
          </p:cNvPr>
          <p:cNvSpPr>
            <a:spLocks noGrp="1"/>
          </p:cNvSpPr>
          <p:nvPr>
            <p:ph idx="4294967295"/>
          </p:nvPr>
        </p:nvSpPr>
        <p:spPr>
          <a:xfrm>
            <a:off x="-24492" y="1688311"/>
            <a:ext cx="6972299" cy="4474215"/>
          </a:xfrm>
        </p:spPr>
        <p:txBody>
          <a:bodyPr/>
          <a:lstStyle/>
          <a:p>
            <a:pPr>
              <a:buClr>
                <a:schemeClr val="accent2"/>
              </a:buClr>
              <a:buFont typeface="Wingdings" panose="05000000000000000000" pitchFamily="2" charset="2"/>
              <a:buChar char="Ø"/>
            </a:pPr>
            <a:r>
              <a:rPr lang="en-US" b="1" dirty="0">
                <a:latin typeface="Arial Narrow" panose="020B0606020202030204" pitchFamily="34" charset="0"/>
              </a:rPr>
              <a:t>CT Based Finite Element (</a:t>
            </a:r>
            <a:r>
              <a:rPr lang="en-US" b="1" dirty="0">
                <a:solidFill>
                  <a:srgbClr val="FFFF00"/>
                </a:solidFill>
                <a:latin typeface="Arial Narrow" panose="020B0606020202030204" pitchFamily="34" charset="0"/>
              </a:rPr>
              <a:t>FEA) </a:t>
            </a:r>
            <a:r>
              <a:rPr lang="en-US" b="1" dirty="0">
                <a:latin typeface="Arial Narrow" panose="020B0606020202030204" pitchFamily="34" charset="0"/>
              </a:rPr>
              <a:t>Modeling</a:t>
            </a:r>
          </a:p>
          <a:p>
            <a:pPr>
              <a:buClr>
                <a:schemeClr val="accent2"/>
              </a:buClr>
              <a:buFont typeface="Wingdings" panose="05000000000000000000" pitchFamily="2" charset="2"/>
              <a:buChar char="Ø"/>
            </a:pPr>
            <a:r>
              <a:rPr lang="en-US" b="1" dirty="0">
                <a:latin typeface="Arial Narrow" panose="020B0606020202030204" pitchFamily="34" charset="0"/>
              </a:rPr>
              <a:t>Predicts Fx </a:t>
            </a:r>
          </a:p>
          <a:p>
            <a:pPr lvl="1">
              <a:buClr>
                <a:srgbClr val="FFFF00"/>
              </a:buClr>
              <a:buFont typeface="Wingdings" panose="05000000000000000000" pitchFamily="2" charset="2"/>
              <a:buChar char="§"/>
            </a:pPr>
            <a:r>
              <a:rPr lang="en-US" sz="2000" b="1" dirty="0">
                <a:latin typeface="Arial Narrow" panose="020B0606020202030204" pitchFamily="34" charset="0"/>
              </a:rPr>
              <a:t>4500 N women </a:t>
            </a:r>
          </a:p>
          <a:p>
            <a:pPr lvl="1">
              <a:buClr>
                <a:srgbClr val="FFFF00"/>
              </a:buClr>
              <a:buFont typeface="Wingdings" panose="05000000000000000000" pitchFamily="2" charset="2"/>
              <a:buChar char="§"/>
            </a:pPr>
            <a:r>
              <a:rPr lang="en-US" sz="2000" b="1" dirty="0">
                <a:latin typeface="Arial Narrow" panose="020B0606020202030204" pitchFamily="34" charset="0"/>
              </a:rPr>
              <a:t>6,000 N for men </a:t>
            </a:r>
          </a:p>
          <a:p>
            <a:pPr>
              <a:buClr>
                <a:schemeClr val="accent2"/>
              </a:buClr>
              <a:buFont typeface="Wingdings" panose="05000000000000000000" pitchFamily="2" charset="2"/>
              <a:buChar char="Ø"/>
            </a:pPr>
            <a:r>
              <a:rPr lang="en-US" b="1" dirty="0">
                <a:latin typeface="Arial Narrow" panose="020B0606020202030204" pitchFamily="34" charset="0"/>
              </a:rPr>
              <a:t>469 Fusion Patients</a:t>
            </a:r>
          </a:p>
          <a:p>
            <a:pPr>
              <a:buClr>
                <a:schemeClr val="accent2"/>
              </a:buClr>
              <a:buFont typeface="Wingdings" panose="05000000000000000000" pitchFamily="2" charset="2"/>
              <a:buChar char="Ø"/>
            </a:pPr>
            <a:r>
              <a:rPr lang="en-US" b="1" dirty="0">
                <a:latin typeface="Arial Narrow" panose="020B0606020202030204" pitchFamily="34" charset="0"/>
              </a:rPr>
              <a:t>44 Mo. Follow-up</a:t>
            </a:r>
          </a:p>
          <a:p>
            <a:endParaRPr lang="en-US" b="1" dirty="0">
              <a:latin typeface="Arial Narrow" panose="020B0606020202030204" pitchFamily="34" charset="0"/>
            </a:endParaRPr>
          </a:p>
        </p:txBody>
      </p:sp>
      <p:pic>
        <p:nvPicPr>
          <p:cNvPr id="4" name="Picture 3">
            <a:extLst>
              <a:ext uri="{FF2B5EF4-FFF2-40B4-BE49-F238E27FC236}">
                <a16:creationId xmlns:a16="http://schemas.microsoft.com/office/drawing/2014/main" id="{1978A73D-0E7D-B85F-8F48-ECEAE54A0048}"/>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3641912" y="2493984"/>
            <a:ext cx="2454089" cy="2560320"/>
          </a:xfrm>
          <a:prstGeom prst="rect">
            <a:avLst/>
          </a:prstGeom>
          <a:ln w="19050">
            <a:solidFill>
              <a:schemeClr val="accent2"/>
            </a:solidFill>
          </a:ln>
        </p:spPr>
      </p:pic>
      <p:graphicFrame>
        <p:nvGraphicFramePr>
          <p:cNvPr id="5" name="Chart 4">
            <a:extLst>
              <a:ext uri="{FF2B5EF4-FFF2-40B4-BE49-F238E27FC236}">
                <a16:creationId xmlns:a16="http://schemas.microsoft.com/office/drawing/2014/main" id="{F18797E7-FA08-00E9-7168-3A0F80BDB7DF}"/>
              </a:ext>
            </a:extLst>
          </p:cNvPr>
          <p:cNvGraphicFramePr/>
          <p:nvPr/>
        </p:nvGraphicFramePr>
        <p:xfrm>
          <a:off x="6272696" y="1949877"/>
          <a:ext cx="5742609" cy="3946531"/>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D3CFAA62-69ED-78F8-6B83-97302487CF8E}"/>
              </a:ext>
            </a:extLst>
          </p:cNvPr>
          <p:cNvSpPr txBox="1"/>
          <p:nvPr/>
        </p:nvSpPr>
        <p:spPr>
          <a:xfrm>
            <a:off x="1118600" y="5373913"/>
            <a:ext cx="3589444" cy="1077218"/>
          </a:xfrm>
          <a:prstGeom prst="rect">
            <a:avLst/>
          </a:prstGeom>
          <a:solidFill>
            <a:srgbClr val="0033CC"/>
          </a:solidFill>
          <a:ln w="38100">
            <a:solidFill>
              <a:schemeClr val="tx1"/>
            </a:solidFill>
          </a:ln>
        </p:spPr>
        <p:style>
          <a:lnRef idx="1">
            <a:schemeClr val="dk1"/>
          </a:lnRef>
          <a:fillRef idx="2">
            <a:schemeClr val="dk1"/>
          </a:fillRef>
          <a:effectRef idx="1">
            <a:schemeClr val="dk1"/>
          </a:effectRef>
          <a:fontRef idx="minor">
            <a:schemeClr val="dk1"/>
          </a:fontRef>
        </p:style>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Hazard Ratios 3-4.7</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BCT alternate to DXA</a:t>
            </a:r>
          </a:p>
        </p:txBody>
      </p:sp>
      <p:sp>
        <p:nvSpPr>
          <p:cNvPr id="12" name="TextBox 11">
            <a:extLst>
              <a:ext uri="{FF2B5EF4-FFF2-40B4-BE49-F238E27FC236}">
                <a16:creationId xmlns:a16="http://schemas.microsoft.com/office/drawing/2014/main" id="{B9D4233D-4B44-1063-CDD8-76A1EC98B2D2}"/>
              </a:ext>
            </a:extLst>
          </p:cNvPr>
          <p:cNvSpPr txBox="1"/>
          <p:nvPr/>
        </p:nvSpPr>
        <p:spPr>
          <a:xfrm>
            <a:off x="5538052" y="6230570"/>
            <a:ext cx="9794929" cy="738664"/>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prstClr val="white"/>
                </a:solidFill>
                <a:effectLst/>
                <a:uLnTx/>
                <a:uFillTx/>
                <a:latin typeface="Arial Narrow" panose="020B0606020202030204" pitchFamily="34" charset="0"/>
                <a:ea typeface="+mn-ea"/>
                <a:cs typeface="+mn-cs"/>
                <a:hlinkClick r:id="rId4">
                  <a:extLst>
                    <a:ext uri="{A12FA001-AC4F-418D-AE19-62706E023703}">
                      <ahyp:hlinkClr xmlns:ahyp="http://schemas.microsoft.com/office/drawing/2018/hyperlinkcolor" val="tx"/>
                    </a:ext>
                  </a:extLst>
                </a:hlinkClick>
              </a:rPr>
              <a:t>Keaveny</a:t>
            </a:r>
            <a:r>
              <a:rPr kumimoji="0" lang="en-US" sz="1400" b="1" i="0" u="sng" strike="noStrike" kern="1200" cap="none" spc="0" normalizeH="0" baseline="0" noProof="0" dirty="0">
                <a:ln>
                  <a:noFill/>
                </a:ln>
                <a:solidFill>
                  <a:prstClr val="white"/>
                </a:solidFill>
                <a:effectLst/>
                <a:uLnTx/>
                <a:uFillTx/>
                <a:latin typeface="Arial Narrow" panose="020B0606020202030204" pitchFamily="34" charset="0"/>
                <a:ea typeface="+mn-ea"/>
                <a:cs typeface="+mn-cs"/>
              </a:rPr>
              <a:t> TM</a:t>
            </a:r>
            <a:r>
              <a:rPr kumimoji="0" lang="en-US" sz="14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 </a:t>
            </a:r>
            <a:r>
              <a:rPr kumimoji="0" lang="en-US" sz="1400" b="1" i="0" u="sng" strike="noStrike" kern="1200" cap="none" spc="0" normalizeH="0" baseline="0" noProof="0" dirty="0">
                <a:ln>
                  <a:noFill/>
                </a:ln>
                <a:solidFill>
                  <a:prstClr val="white"/>
                </a:solidFill>
                <a:effectLst/>
                <a:uLnTx/>
                <a:uFillTx/>
                <a:latin typeface="Arial Narrow" panose="020B0606020202030204" pitchFamily="34" charset="0"/>
                <a:ea typeface="+mn-ea"/>
                <a:cs typeface="+mn-cs"/>
              </a:rPr>
              <a:t>BL Clarke BL</a:t>
            </a:r>
            <a:r>
              <a:rPr kumimoji="0" lang="en-US" sz="14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 </a:t>
            </a:r>
            <a:r>
              <a:rPr kumimoji="0" lang="en-US" sz="1400" b="1" i="0" u="sng" strike="noStrike" kern="1200" cap="none" spc="0" normalizeH="0" baseline="0" noProof="0" dirty="0">
                <a:ln>
                  <a:noFill/>
                </a:ln>
                <a:solidFill>
                  <a:prstClr val="white"/>
                </a:solidFill>
                <a:effectLst/>
                <a:uLnTx/>
                <a:uFillTx/>
                <a:latin typeface="Arial Narrow" panose="020B0606020202030204" pitchFamily="34" charset="0"/>
                <a:ea typeface="+mn-ea"/>
                <a:cs typeface="+mn-cs"/>
                <a:hlinkClick r:id="rId5">
                  <a:extLst>
                    <a:ext uri="{A12FA001-AC4F-418D-AE19-62706E023703}">
                      <ahyp:hlinkClr xmlns:ahyp="http://schemas.microsoft.com/office/drawing/2018/hyperlinkcolor" val="tx"/>
                    </a:ext>
                  </a:extLst>
                </a:hlinkClick>
              </a:rPr>
              <a:t>Cosman</a:t>
            </a:r>
            <a:r>
              <a:rPr kumimoji="0" lang="en-US" sz="1400" b="1" i="0" u="sng" strike="noStrike" kern="1200" cap="none" spc="0" normalizeH="0" baseline="0" noProof="0" dirty="0">
                <a:ln>
                  <a:noFill/>
                </a:ln>
                <a:solidFill>
                  <a:prstClr val="white"/>
                </a:solidFill>
                <a:effectLst/>
                <a:uLnTx/>
                <a:uFillTx/>
                <a:latin typeface="Arial Narrow" panose="020B0606020202030204" pitchFamily="34" charset="0"/>
                <a:ea typeface="+mn-ea"/>
                <a:cs typeface="+mn-cs"/>
              </a:rPr>
              <a:t> Biomechanical</a:t>
            </a:r>
            <a:r>
              <a:rPr kumimoji="0" lang="en-US" sz="14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 Computed Tomography analysis (BCT) </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for clinical assessment of osteoporosis, Osteopor Int., 2020 Apr 26; 31 (6): 1025-1048 </a:t>
            </a:r>
          </a:p>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endParaRPr>
          </a:p>
        </p:txBody>
      </p:sp>
      <p:sp>
        <p:nvSpPr>
          <p:cNvPr id="14" name="Star: 6 Points 13">
            <a:extLst>
              <a:ext uri="{FF2B5EF4-FFF2-40B4-BE49-F238E27FC236}">
                <a16:creationId xmlns:a16="http://schemas.microsoft.com/office/drawing/2014/main" id="{2AFDBD0F-EE6E-15B0-B37E-DF9B7211BD97}"/>
              </a:ext>
            </a:extLst>
          </p:cNvPr>
          <p:cNvSpPr/>
          <p:nvPr/>
        </p:nvSpPr>
        <p:spPr>
          <a:xfrm>
            <a:off x="1043957" y="530501"/>
            <a:ext cx="501472" cy="562729"/>
          </a:xfrm>
          <a:prstGeom prst="star6">
            <a:avLst/>
          </a:prstGeom>
          <a:solidFill>
            <a:schemeClr val="accent2"/>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EA157A"/>
              </a:solidFill>
              <a:effectLst/>
              <a:uLnTx/>
              <a:uFillTx/>
              <a:latin typeface="Corbel"/>
              <a:ea typeface="+mn-ea"/>
              <a:cs typeface="+mn-cs"/>
            </a:endParaRPr>
          </a:p>
        </p:txBody>
      </p:sp>
      <p:sp>
        <p:nvSpPr>
          <p:cNvPr id="15" name="Rectangle 14">
            <a:extLst>
              <a:ext uri="{FF2B5EF4-FFF2-40B4-BE49-F238E27FC236}">
                <a16:creationId xmlns:a16="http://schemas.microsoft.com/office/drawing/2014/main" id="{0B093860-EC6B-5409-C1DA-B6EFA9055226}"/>
              </a:ext>
            </a:extLst>
          </p:cNvPr>
          <p:cNvSpPr/>
          <p:nvPr/>
        </p:nvSpPr>
        <p:spPr>
          <a:xfrm>
            <a:off x="-6380" y="-3735"/>
            <a:ext cx="12174479" cy="6844984"/>
          </a:xfrm>
          <a:prstGeom prst="rect">
            <a:avLst/>
          </a:prstGeom>
          <a:noFill/>
          <a:ln w="7620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a:ea typeface="+mn-ea"/>
              <a:cs typeface="+mn-cs"/>
            </a:endParaRPr>
          </a:p>
        </p:txBody>
      </p:sp>
    </p:spTree>
    <p:extLst>
      <p:ext uri="{BB962C8B-B14F-4D97-AF65-F5344CB8AC3E}">
        <p14:creationId xmlns:p14="http://schemas.microsoft.com/office/powerpoint/2010/main" val="3295698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3000" fill="hold" grpId="0" nodeType="withEffect">
                                  <p:stCondLst>
                                    <p:cond delay="0"/>
                                  </p:stCondLst>
                                  <p:childTnLst>
                                    <p:animRot by="21600000">
                                      <p:cBhvr>
                                        <p:cTn id="6" dur="2000" fill="hold"/>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5E262DA-4E05-B8DF-AAEB-454E74A9E9D5}"/>
              </a:ext>
            </a:extLst>
          </p:cNvPr>
          <p:cNvSpPr txBox="1"/>
          <p:nvPr/>
        </p:nvSpPr>
        <p:spPr>
          <a:xfrm>
            <a:off x="3047983" y="1278041"/>
            <a:ext cx="6426636" cy="3324372"/>
          </a:xfrm>
          <a:prstGeom prst="rect">
            <a:avLst/>
          </a:prstGeom>
          <a:noFill/>
        </p:spPr>
        <p:txBody>
          <a:bodyPr wrap="square">
            <a:spAutoFit/>
          </a:bodyPr>
          <a:lstStyle/>
          <a:p>
            <a:pPr marL="457189" marR="0" lvl="0" indent="-457189" algn="l" defTabSz="609585" rtl="0" eaLnBrk="1" fontAlgn="auto" latinLnBrk="0" hangingPunct="1">
              <a:lnSpc>
                <a:spcPct val="100000"/>
              </a:lnSpc>
              <a:spcBef>
                <a:spcPts val="3000"/>
              </a:spcBef>
              <a:spcAft>
                <a:spcPts val="0"/>
              </a:spcAft>
              <a:buClr>
                <a:srgbClr val="EA157A"/>
              </a:buClr>
              <a:buSzTx/>
              <a:buFont typeface="Wingdings" panose="05000000000000000000" pitchFamily="2" charset="2"/>
              <a:buChar char="Ø"/>
              <a:tabLst/>
              <a:defRPr/>
            </a:pPr>
            <a:r>
              <a:rPr kumimoji="0" lang="en-US" sz="2667"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CT Scan Measures Both </a:t>
            </a:r>
            <a:r>
              <a:rPr kumimoji="0" lang="en-US" sz="2667" b="1" i="0" u="none" strike="noStrike" kern="1200" cap="none" spc="0" normalizeH="0" baseline="0" noProof="0" dirty="0">
                <a:ln>
                  <a:noFill/>
                </a:ln>
                <a:solidFill>
                  <a:srgbClr val="FFFF00"/>
                </a:solidFill>
                <a:effectLst/>
                <a:uLnTx/>
                <a:uFillTx/>
                <a:latin typeface="Arial Narrow" panose="020B0606020202030204" pitchFamily="34" charset="0"/>
                <a:ea typeface="+mn-ea"/>
                <a:cs typeface="+mn-cs"/>
              </a:rPr>
              <a:t>Bone Strength &amp; Bone BMD </a:t>
            </a:r>
            <a:r>
              <a:rPr kumimoji="0" lang="en-US" sz="2667"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of  the Hip or Spine </a:t>
            </a:r>
          </a:p>
          <a:p>
            <a:pPr marL="457189" marR="0" lvl="0" indent="-457189" algn="l" defTabSz="609585" rtl="0" eaLnBrk="1" fontAlgn="auto" latinLnBrk="0" hangingPunct="1">
              <a:lnSpc>
                <a:spcPct val="100000"/>
              </a:lnSpc>
              <a:spcBef>
                <a:spcPts val="3000"/>
              </a:spcBef>
              <a:spcAft>
                <a:spcPts val="0"/>
              </a:spcAft>
              <a:buClr>
                <a:srgbClr val="EA157A"/>
              </a:buClr>
              <a:buSzTx/>
              <a:buFont typeface="Wingdings" panose="05000000000000000000" pitchFamily="2" charset="2"/>
              <a:buChar char="Ø"/>
              <a:tabLst/>
              <a:defRPr/>
            </a:pPr>
            <a:r>
              <a:rPr kumimoji="0" lang="en-US" sz="2667" b="1" i="0" u="none" strike="noStrike" kern="1200" cap="none" spc="0" normalizeH="0" baseline="0" noProof="0" dirty="0">
                <a:ln>
                  <a:noFill/>
                </a:ln>
                <a:solidFill>
                  <a:srgbClr val="FFFF00"/>
                </a:solidFill>
                <a:effectLst/>
                <a:uLnTx/>
                <a:uFillTx/>
                <a:latin typeface="Arial Narrow" panose="020B0606020202030204" pitchFamily="34" charset="0"/>
                <a:ea typeface="+mn-ea"/>
                <a:cs typeface="+mn-cs"/>
              </a:rPr>
              <a:t>Equal to DXA for Diagnosing Osteoporosis &amp; Assessing Fracture Risk</a:t>
            </a:r>
          </a:p>
          <a:p>
            <a:pPr marL="457189" marR="0" lvl="0" indent="-457189" algn="l" defTabSz="609585" rtl="0" eaLnBrk="1" fontAlgn="auto" latinLnBrk="0" hangingPunct="1">
              <a:lnSpc>
                <a:spcPct val="100000"/>
              </a:lnSpc>
              <a:spcBef>
                <a:spcPts val="3000"/>
              </a:spcBef>
              <a:spcAft>
                <a:spcPts val="0"/>
              </a:spcAft>
              <a:buClr>
                <a:srgbClr val="EA157A"/>
              </a:buClr>
              <a:buSzTx/>
              <a:buFont typeface="Wingdings" panose="05000000000000000000" pitchFamily="2" charset="2"/>
              <a:buChar char="Ø"/>
              <a:tabLst/>
              <a:defRPr/>
            </a:pPr>
            <a:r>
              <a:rPr kumimoji="0" lang="en-US" sz="2667"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BCT </a:t>
            </a:r>
            <a:r>
              <a:rPr kumimoji="0" lang="en-US" sz="2667" b="1" i="0" u="none" strike="noStrike" kern="1200" cap="none" spc="0" normalizeH="0" baseline="0" noProof="0" dirty="0">
                <a:ln>
                  <a:noFill/>
                </a:ln>
                <a:solidFill>
                  <a:srgbClr val="FFFF00"/>
                </a:solidFill>
                <a:effectLst/>
                <a:uLnTx/>
                <a:uFillTx/>
                <a:latin typeface="Arial Narrow" panose="020B0606020202030204" pitchFamily="34" charset="0"/>
                <a:ea typeface="+mn-ea"/>
                <a:cs typeface="+mn-cs"/>
              </a:rPr>
              <a:t>is “An Opportunistic” Calculation </a:t>
            </a:r>
            <a:r>
              <a:rPr kumimoji="0" lang="en-US" sz="2667"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From the Existing CT Scan (Hip &amp; Spine)</a:t>
            </a:r>
          </a:p>
        </p:txBody>
      </p:sp>
      <p:sp>
        <p:nvSpPr>
          <p:cNvPr id="4" name="TextBox 3">
            <a:extLst>
              <a:ext uri="{FF2B5EF4-FFF2-40B4-BE49-F238E27FC236}">
                <a16:creationId xmlns:a16="http://schemas.microsoft.com/office/drawing/2014/main" id="{2E53C520-B929-EDC7-1566-720B68810466}"/>
              </a:ext>
            </a:extLst>
          </p:cNvPr>
          <p:cNvSpPr txBox="1"/>
          <p:nvPr/>
        </p:nvSpPr>
        <p:spPr>
          <a:xfrm>
            <a:off x="1529165" y="289303"/>
            <a:ext cx="7439184" cy="584775"/>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5400000" scaled="1"/>
            <a:tileRect/>
          </a:gradFill>
          <a:ln w="38100">
            <a:solidFill>
              <a:schemeClr val="tx1"/>
            </a:solidFill>
          </a:ln>
        </p:spPr>
        <p:txBody>
          <a:bodyPr wrap="square" rtlCol="0">
            <a:spAutoFit/>
          </a:bodyPr>
          <a:lstStyle/>
          <a:p>
            <a:pPr marL="0" marR="0" lvl="0" indent="0" algn="l" defTabSz="609585" rtl="0" eaLnBrk="1" fontAlgn="auto" latinLnBrk="0" hangingPunct="1">
              <a:lnSpc>
                <a:spcPct val="100000"/>
              </a:lnSpc>
              <a:spcBef>
                <a:spcPts val="300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Biomechanical Computed Tomography (BCT)</a:t>
            </a:r>
          </a:p>
        </p:txBody>
      </p:sp>
      <p:grpSp>
        <p:nvGrpSpPr>
          <p:cNvPr id="9" name="Group 8">
            <a:extLst>
              <a:ext uri="{FF2B5EF4-FFF2-40B4-BE49-F238E27FC236}">
                <a16:creationId xmlns:a16="http://schemas.microsoft.com/office/drawing/2014/main" id="{B6751C53-0AF7-3314-49B8-42AE8A17B788}"/>
              </a:ext>
            </a:extLst>
          </p:cNvPr>
          <p:cNvGrpSpPr/>
          <p:nvPr/>
        </p:nvGrpSpPr>
        <p:grpSpPr>
          <a:xfrm>
            <a:off x="9763174" y="227750"/>
            <a:ext cx="2189233" cy="6402501"/>
            <a:chOff x="6981424" y="170812"/>
            <a:chExt cx="1641925" cy="4801876"/>
          </a:xfrm>
        </p:grpSpPr>
        <p:pic>
          <p:nvPicPr>
            <p:cNvPr id="5" name="Picture 4">
              <a:extLst>
                <a:ext uri="{FF2B5EF4-FFF2-40B4-BE49-F238E27FC236}">
                  <a16:creationId xmlns:a16="http://schemas.microsoft.com/office/drawing/2014/main" id="{C47DB2A3-8415-A0A3-FEB9-9F45A25584FE}"/>
                </a:ext>
              </a:extLst>
            </p:cNvPr>
            <p:cNvPicPr>
              <a:picLocks noChangeAspect="1"/>
            </p:cNvPicPr>
            <p:nvPr/>
          </p:nvPicPr>
          <p:blipFill>
            <a:blip r:embed="rId2" cstate="hqprint">
              <a:extLst>
                <a:ext uri="{28A0092B-C50C-407E-A947-70E740481C1C}">
                  <a14:useLocalDpi xmlns:a14="http://schemas.microsoft.com/office/drawing/2010/main"/>
                </a:ext>
              </a:extLst>
            </a:blip>
            <a:srcRect/>
            <a:stretch/>
          </p:blipFill>
          <p:spPr>
            <a:xfrm>
              <a:off x="6981424" y="170812"/>
              <a:ext cx="1641925" cy="1614925"/>
            </a:xfrm>
            <a:prstGeom prst="rect">
              <a:avLst/>
            </a:prstGeom>
          </p:spPr>
        </p:pic>
        <p:pic>
          <p:nvPicPr>
            <p:cNvPr id="6" name="Picture 5">
              <a:extLst>
                <a:ext uri="{FF2B5EF4-FFF2-40B4-BE49-F238E27FC236}">
                  <a16:creationId xmlns:a16="http://schemas.microsoft.com/office/drawing/2014/main" id="{B6974F0F-AC0F-EF66-D581-2616066CF159}"/>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6981424" y="1785737"/>
              <a:ext cx="1641925" cy="1554480"/>
            </a:xfrm>
            <a:prstGeom prst="rect">
              <a:avLst/>
            </a:prstGeom>
          </p:spPr>
        </p:pic>
        <p:pic>
          <p:nvPicPr>
            <p:cNvPr id="7" name="Picture 6">
              <a:extLst>
                <a:ext uri="{FF2B5EF4-FFF2-40B4-BE49-F238E27FC236}">
                  <a16:creationId xmlns:a16="http://schemas.microsoft.com/office/drawing/2014/main" id="{744B58EE-C87E-BCF2-13EA-A950C09EA8B0}"/>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a:off x="6981424" y="3326768"/>
              <a:ext cx="1639866" cy="1645920"/>
            </a:xfrm>
            <a:prstGeom prst="rect">
              <a:avLst/>
            </a:prstGeom>
          </p:spPr>
        </p:pic>
        <p:sp>
          <p:nvSpPr>
            <p:cNvPr id="8" name="Rectangle 7">
              <a:extLst>
                <a:ext uri="{FF2B5EF4-FFF2-40B4-BE49-F238E27FC236}">
                  <a16:creationId xmlns:a16="http://schemas.microsoft.com/office/drawing/2014/main" id="{D7D31066-7952-E93C-BDA9-8E1CEAE7F9F7}"/>
                </a:ext>
              </a:extLst>
            </p:cNvPr>
            <p:cNvSpPr/>
            <p:nvPr/>
          </p:nvSpPr>
          <p:spPr>
            <a:xfrm>
              <a:off x="6981424" y="170812"/>
              <a:ext cx="1639866" cy="4801876"/>
            </a:xfrm>
            <a:prstGeom prst="rect">
              <a:avLst/>
            </a:prstGeom>
            <a:no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orbel"/>
                <a:ea typeface="+mn-ea"/>
                <a:cs typeface="+mn-cs"/>
              </a:endParaRPr>
            </a:p>
          </p:txBody>
        </p:sp>
      </p:grpSp>
      <p:sp>
        <p:nvSpPr>
          <p:cNvPr id="10" name="Star: 6 Points 9">
            <a:extLst>
              <a:ext uri="{FF2B5EF4-FFF2-40B4-BE49-F238E27FC236}">
                <a16:creationId xmlns:a16="http://schemas.microsoft.com/office/drawing/2014/main" id="{191537CB-3AD4-2307-0BEF-2C9A41A24342}"/>
              </a:ext>
            </a:extLst>
          </p:cNvPr>
          <p:cNvSpPr/>
          <p:nvPr/>
        </p:nvSpPr>
        <p:spPr>
          <a:xfrm>
            <a:off x="847649" y="303194"/>
            <a:ext cx="501472" cy="562729"/>
          </a:xfrm>
          <a:prstGeom prst="star6">
            <a:avLst/>
          </a:prstGeom>
          <a:solidFill>
            <a:schemeClr val="accent2"/>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EA157A"/>
              </a:solidFill>
              <a:effectLst/>
              <a:uLnTx/>
              <a:uFillTx/>
              <a:latin typeface="Corbel"/>
              <a:ea typeface="+mn-ea"/>
              <a:cs typeface="+mn-cs"/>
            </a:endParaRPr>
          </a:p>
        </p:txBody>
      </p:sp>
      <p:sp>
        <p:nvSpPr>
          <p:cNvPr id="11" name="TextBox 10">
            <a:extLst>
              <a:ext uri="{FF2B5EF4-FFF2-40B4-BE49-F238E27FC236}">
                <a16:creationId xmlns:a16="http://schemas.microsoft.com/office/drawing/2014/main" id="{E4BEABD2-D160-F6C3-003D-B47CFD6E34A9}"/>
              </a:ext>
            </a:extLst>
          </p:cNvPr>
          <p:cNvSpPr txBox="1"/>
          <p:nvPr/>
        </p:nvSpPr>
        <p:spPr>
          <a:xfrm>
            <a:off x="227309" y="4815979"/>
            <a:ext cx="9174996" cy="1323632"/>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5400000" scaled="1"/>
            <a:tileRect/>
          </a:gradFill>
          <a:ln w="38100">
            <a:solidFill>
              <a:schemeClr val="tx1"/>
            </a:solidFill>
          </a:ln>
        </p:spPr>
        <p:style>
          <a:lnRef idx="1">
            <a:schemeClr val="dk1"/>
          </a:lnRef>
          <a:fillRef idx="2">
            <a:schemeClr val="dk1"/>
          </a:fillRef>
          <a:effectRef idx="1">
            <a:schemeClr val="dk1"/>
          </a:effectRef>
          <a:fontRef idx="minor">
            <a:schemeClr val="dk1"/>
          </a:fontRef>
        </p:style>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Narrow" panose="020B0606020202030204" pitchFamily="34" charset="0"/>
                <a:ea typeface="+mn-ea"/>
                <a:cs typeface="+mn-cs"/>
              </a:rPr>
              <a:t>The Correlation Between </a:t>
            </a:r>
            <a:r>
              <a:rPr kumimoji="0" lang="en-US" sz="2667"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Narrow" panose="020B0606020202030204" pitchFamily="34" charset="0"/>
                <a:ea typeface="+mn-ea"/>
                <a:cs typeface="+mn-cs"/>
              </a:rPr>
              <a:t>BCT and DXA  Was Similar (Center), </a:t>
            </a:r>
            <a:r>
              <a:rPr kumimoji="0" lang="en-US" sz="2667"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Narrow" panose="020B0606020202030204" pitchFamily="34" charset="0"/>
                <a:ea typeface="+mn-ea"/>
                <a:cs typeface="+mn-cs"/>
              </a:rPr>
              <a:t>The Correlation Between Left &amp; Right Hip for DXA Was Similar (Bottom) &amp; </a:t>
            </a:r>
            <a:r>
              <a:rPr kumimoji="0" lang="en-US" sz="2667"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Narrow" panose="020B0606020202030204" pitchFamily="34" charset="0"/>
                <a:ea typeface="+mn-ea"/>
                <a:cs typeface="+mn-cs"/>
              </a:rPr>
              <a:t>Over 2X Higher Than Between Hip &amp; Spine for DXA (Top).</a:t>
            </a:r>
          </a:p>
        </p:txBody>
      </p:sp>
      <p:sp>
        <p:nvSpPr>
          <p:cNvPr id="12" name="Oval 11">
            <a:extLst>
              <a:ext uri="{FF2B5EF4-FFF2-40B4-BE49-F238E27FC236}">
                <a16:creationId xmlns:a16="http://schemas.microsoft.com/office/drawing/2014/main" id="{F291F861-6C84-FC8E-8AB7-13A5ADD6AC0A}"/>
              </a:ext>
            </a:extLst>
          </p:cNvPr>
          <p:cNvSpPr/>
          <p:nvPr/>
        </p:nvSpPr>
        <p:spPr>
          <a:xfrm rot="20653397">
            <a:off x="9885781" y="720319"/>
            <a:ext cx="2031959" cy="1219851"/>
          </a:xfrm>
          <a:prstGeom prst="ellipse">
            <a:avLst/>
          </a:prstGeom>
          <a:no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solidFill>
                  <a:srgbClr val="EA157A"/>
                </a:solidFill>
              </a:ln>
              <a:noFill/>
              <a:effectLst/>
              <a:uLnTx/>
              <a:uFillTx/>
              <a:latin typeface="Corbel"/>
              <a:ea typeface="+mn-ea"/>
              <a:cs typeface="+mn-cs"/>
            </a:endParaRPr>
          </a:p>
        </p:txBody>
      </p:sp>
      <p:sp>
        <p:nvSpPr>
          <p:cNvPr id="13" name="Oval 12">
            <a:extLst>
              <a:ext uri="{FF2B5EF4-FFF2-40B4-BE49-F238E27FC236}">
                <a16:creationId xmlns:a16="http://schemas.microsoft.com/office/drawing/2014/main" id="{DBCCF799-8EA9-4005-5DB1-6FB46973E5A9}"/>
              </a:ext>
            </a:extLst>
          </p:cNvPr>
          <p:cNvSpPr/>
          <p:nvPr/>
        </p:nvSpPr>
        <p:spPr>
          <a:xfrm rot="18628753">
            <a:off x="9862385" y="3120190"/>
            <a:ext cx="2031959" cy="543329"/>
          </a:xfrm>
          <a:prstGeom prst="ellipse">
            <a:avLst/>
          </a:prstGeom>
          <a:noFill/>
          <a:ln w="38100">
            <a:solidFill>
              <a:srgbClr val="0033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solidFill>
                  <a:srgbClr val="EA157A"/>
                </a:solidFill>
              </a:ln>
              <a:noFill/>
              <a:effectLst/>
              <a:uLnTx/>
              <a:uFillTx/>
              <a:latin typeface="Corbel"/>
              <a:ea typeface="+mn-ea"/>
              <a:cs typeface="+mn-cs"/>
            </a:endParaRPr>
          </a:p>
        </p:txBody>
      </p:sp>
      <p:sp>
        <p:nvSpPr>
          <p:cNvPr id="14" name="Oval 13">
            <a:extLst>
              <a:ext uri="{FF2B5EF4-FFF2-40B4-BE49-F238E27FC236}">
                <a16:creationId xmlns:a16="http://schemas.microsoft.com/office/drawing/2014/main" id="{81D22E65-27E6-E2FC-2D8E-FE1648D5292D}"/>
              </a:ext>
            </a:extLst>
          </p:cNvPr>
          <p:cNvSpPr/>
          <p:nvPr/>
        </p:nvSpPr>
        <p:spPr>
          <a:xfrm rot="18628753">
            <a:off x="10065585" y="5245174"/>
            <a:ext cx="2031959" cy="543329"/>
          </a:xfrm>
          <a:prstGeom prst="ellipse">
            <a:avLst/>
          </a:prstGeom>
          <a:noFill/>
          <a:ln w="38100">
            <a:solidFill>
              <a:srgbClr val="0033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solidFill>
                  <a:srgbClr val="EA157A"/>
                </a:solidFill>
              </a:ln>
              <a:noFill/>
              <a:effectLst/>
              <a:uLnTx/>
              <a:uFillTx/>
              <a:latin typeface="Corbel"/>
              <a:ea typeface="+mn-ea"/>
              <a:cs typeface="+mn-cs"/>
            </a:endParaRPr>
          </a:p>
        </p:txBody>
      </p:sp>
      <p:pic>
        <p:nvPicPr>
          <p:cNvPr id="15" name="Picture 14">
            <a:extLst>
              <a:ext uri="{FF2B5EF4-FFF2-40B4-BE49-F238E27FC236}">
                <a16:creationId xmlns:a16="http://schemas.microsoft.com/office/drawing/2014/main" id="{210EE6E3-0B8D-465E-125B-F1A7E8CFECEB}"/>
              </a:ext>
            </a:extLst>
          </p:cNvPr>
          <p:cNvPicPr>
            <a:picLocks noChangeAspect="1"/>
          </p:cNvPicPr>
          <p:nvPr/>
        </p:nvPicPr>
        <p:blipFill>
          <a:blip r:embed="rId5" cstate="hqprint">
            <a:extLst>
              <a:ext uri="{28A0092B-C50C-407E-A947-70E740481C1C}">
                <a14:useLocalDpi xmlns:a14="http://schemas.microsoft.com/office/drawing/2010/main"/>
              </a:ext>
            </a:extLst>
          </a:blip>
          <a:srcRect/>
          <a:stretch/>
        </p:blipFill>
        <p:spPr>
          <a:xfrm>
            <a:off x="264527" y="2110531"/>
            <a:ext cx="2639179" cy="1706880"/>
          </a:xfrm>
          <a:prstGeom prst="rect">
            <a:avLst/>
          </a:prstGeom>
          <a:ln w="38100">
            <a:solidFill>
              <a:schemeClr val="tx1"/>
            </a:solidFill>
          </a:ln>
        </p:spPr>
      </p:pic>
      <p:sp>
        <p:nvSpPr>
          <p:cNvPr id="16" name="TextBox 15">
            <a:extLst>
              <a:ext uri="{FF2B5EF4-FFF2-40B4-BE49-F238E27FC236}">
                <a16:creationId xmlns:a16="http://schemas.microsoft.com/office/drawing/2014/main" id="{752C6795-531D-D6C7-D158-F5F245B367C4}"/>
              </a:ext>
            </a:extLst>
          </p:cNvPr>
          <p:cNvSpPr txBox="1"/>
          <p:nvPr/>
        </p:nvSpPr>
        <p:spPr>
          <a:xfrm>
            <a:off x="10309" y="6302893"/>
            <a:ext cx="9794929" cy="707694"/>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333" b="1" i="0" u="sng" strike="noStrike" kern="1200" cap="none" spc="0" normalizeH="0" baseline="0" noProof="0" dirty="0">
                <a:ln>
                  <a:noFill/>
                </a:ln>
                <a:solidFill>
                  <a:prstClr val="white"/>
                </a:solidFill>
                <a:effectLst/>
                <a:uLnTx/>
                <a:uFillTx/>
                <a:latin typeface="Arial Narrow" panose="020B0606020202030204" pitchFamily="34" charset="0"/>
                <a:ea typeface="+mn-ea"/>
                <a:cs typeface="+mn-cs"/>
                <a:hlinkClick r:id="rId6">
                  <a:extLst>
                    <a:ext uri="{A12FA001-AC4F-418D-AE19-62706E023703}">
                      <ahyp:hlinkClr xmlns:ahyp="http://schemas.microsoft.com/office/drawing/2018/hyperlinkcolor" val="tx"/>
                    </a:ext>
                  </a:extLst>
                </a:hlinkClick>
              </a:rPr>
              <a:t>Keaveny</a:t>
            </a:r>
            <a:r>
              <a:rPr kumimoji="0" lang="en-US" sz="1333" b="1" i="0" u="sng" strike="noStrike" kern="1200" cap="none" spc="0" normalizeH="0" baseline="0" noProof="0" dirty="0">
                <a:ln>
                  <a:noFill/>
                </a:ln>
                <a:solidFill>
                  <a:prstClr val="white"/>
                </a:solidFill>
                <a:effectLst/>
                <a:uLnTx/>
                <a:uFillTx/>
                <a:latin typeface="Arial Narrow" panose="020B0606020202030204" pitchFamily="34" charset="0"/>
                <a:ea typeface="+mn-ea"/>
                <a:cs typeface="+mn-cs"/>
              </a:rPr>
              <a:t> TM</a:t>
            </a:r>
            <a:r>
              <a:rPr kumimoji="0" lang="en-US" sz="1333"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 </a:t>
            </a:r>
            <a:r>
              <a:rPr kumimoji="0" lang="en-US" sz="1333" b="1" i="0" u="sng" strike="noStrike" kern="1200" cap="none" spc="0" normalizeH="0" baseline="0" noProof="0" dirty="0">
                <a:ln>
                  <a:noFill/>
                </a:ln>
                <a:solidFill>
                  <a:prstClr val="white"/>
                </a:solidFill>
                <a:effectLst/>
                <a:uLnTx/>
                <a:uFillTx/>
                <a:latin typeface="Arial Narrow" panose="020B0606020202030204" pitchFamily="34" charset="0"/>
                <a:ea typeface="+mn-ea"/>
                <a:cs typeface="+mn-cs"/>
              </a:rPr>
              <a:t>BL Clarke BL</a:t>
            </a:r>
            <a:r>
              <a:rPr kumimoji="0" lang="en-US" sz="1333"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 </a:t>
            </a:r>
            <a:r>
              <a:rPr kumimoji="0" lang="en-US" sz="1333" b="1" i="0" u="sng" strike="noStrike" kern="1200" cap="none" spc="0" normalizeH="0" baseline="0" noProof="0" dirty="0">
                <a:ln>
                  <a:noFill/>
                </a:ln>
                <a:solidFill>
                  <a:prstClr val="white"/>
                </a:solidFill>
                <a:effectLst/>
                <a:uLnTx/>
                <a:uFillTx/>
                <a:latin typeface="Arial Narrow" panose="020B0606020202030204" pitchFamily="34" charset="0"/>
                <a:ea typeface="+mn-ea"/>
                <a:cs typeface="+mn-cs"/>
                <a:hlinkClick r:id="rId7">
                  <a:extLst>
                    <a:ext uri="{A12FA001-AC4F-418D-AE19-62706E023703}">
                      <ahyp:hlinkClr xmlns:ahyp="http://schemas.microsoft.com/office/drawing/2018/hyperlinkcolor" val="tx"/>
                    </a:ext>
                  </a:extLst>
                </a:hlinkClick>
              </a:rPr>
              <a:t>Cosman</a:t>
            </a:r>
            <a:r>
              <a:rPr kumimoji="0" lang="en-US" sz="1333" b="1" i="0" u="sng" strike="noStrike" kern="1200" cap="none" spc="0" normalizeH="0" baseline="0" noProof="0" dirty="0">
                <a:ln>
                  <a:noFill/>
                </a:ln>
                <a:solidFill>
                  <a:prstClr val="white"/>
                </a:solidFill>
                <a:effectLst/>
                <a:uLnTx/>
                <a:uFillTx/>
                <a:latin typeface="Arial Narrow" panose="020B0606020202030204" pitchFamily="34" charset="0"/>
                <a:ea typeface="+mn-ea"/>
                <a:cs typeface="+mn-cs"/>
              </a:rPr>
              <a:t> Biomechanical</a:t>
            </a:r>
            <a:r>
              <a:rPr kumimoji="0" lang="en-US" sz="1333"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 Computed Tomography analysis (BCT) </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for clinical assessment of osteoporosis, Osteopor Int., 2020 Apr 26; 31 (6): 1025-1048 </a:t>
            </a:r>
          </a:p>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333"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endParaRPr>
          </a:p>
        </p:txBody>
      </p:sp>
      <p:sp>
        <p:nvSpPr>
          <p:cNvPr id="17" name="Rectangle 16">
            <a:extLst>
              <a:ext uri="{FF2B5EF4-FFF2-40B4-BE49-F238E27FC236}">
                <a16:creationId xmlns:a16="http://schemas.microsoft.com/office/drawing/2014/main" id="{863793F4-0A83-5C8B-2C49-2AD4F4C3F928}"/>
              </a:ext>
            </a:extLst>
          </p:cNvPr>
          <p:cNvSpPr/>
          <p:nvPr/>
        </p:nvSpPr>
        <p:spPr>
          <a:xfrm>
            <a:off x="-6380" y="-3735"/>
            <a:ext cx="12174479" cy="6844984"/>
          </a:xfrm>
          <a:prstGeom prst="rect">
            <a:avLst/>
          </a:prstGeom>
          <a:noFill/>
          <a:ln w="7620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a:ea typeface="+mn-ea"/>
              <a:cs typeface="+mn-cs"/>
            </a:endParaRPr>
          </a:p>
        </p:txBody>
      </p:sp>
      <p:cxnSp>
        <p:nvCxnSpPr>
          <p:cNvPr id="18" name="Straight Connector 17">
            <a:extLst>
              <a:ext uri="{FF2B5EF4-FFF2-40B4-BE49-F238E27FC236}">
                <a16:creationId xmlns:a16="http://schemas.microsoft.com/office/drawing/2014/main" id="{24ADC34C-185D-7A73-3AC7-E829B19D29DD}"/>
              </a:ext>
            </a:extLst>
          </p:cNvPr>
          <p:cNvCxnSpPr/>
          <p:nvPr/>
        </p:nvCxnSpPr>
        <p:spPr>
          <a:xfrm>
            <a:off x="3625516" y="2927684"/>
            <a:ext cx="5606716" cy="0"/>
          </a:xfrm>
          <a:prstGeom prst="line">
            <a:avLst/>
          </a:prstGeom>
          <a:ln w="3810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CF294E6E-4447-1ECE-79B0-416B30BDEFBB}"/>
              </a:ext>
            </a:extLst>
          </p:cNvPr>
          <p:cNvCxnSpPr>
            <a:cxnSpLocks/>
          </p:cNvCxnSpPr>
          <p:nvPr/>
        </p:nvCxnSpPr>
        <p:spPr>
          <a:xfrm>
            <a:off x="3605904" y="3324525"/>
            <a:ext cx="3492013" cy="0"/>
          </a:xfrm>
          <a:prstGeom prst="line">
            <a:avLst/>
          </a:prstGeom>
          <a:ln w="38100" cap="rnd">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53712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3000" fill="hold" grpId="0" nodeType="withEffect">
                                  <p:stCondLst>
                                    <p:cond delay="0"/>
                                  </p:stCondLst>
                                  <p:childTnLst>
                                    <p:animRot by="21600000">
                                      <p:cBhvr>
                                        <p:cTn id="6" dur="2000" fill="hold"/>
                                        <p:tgtEl>
                                          <p:spTgt spid="10"/>
                                        </p:tgtEl>
                                        <p:attrNameLst>
                                          <p:attrName>r</p:attrName>
                                        </p:attrNameLst>
                                      </p:cBhvr>
                                    </p:animRot>
                                  </p:childTnLst>
                                </p:cTn>
                              </p:par>
                              <p:par>
                                <p:cTn id="7" presetID="53" presetClass="entr" presetSubtype="16"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anim calcmode="lin" valueType="num">
                                      <p:cBhvr>
                                        <p:cTn id="9" dur="500" fill="hold"/>
                                        <p:tgtEl>
                                          <p:spTgt spid="12"/>
                                        </p:tgtEl>
                                        <p:attrNameLst>
                                          <p:attrName>ppt_w</p:attrName>
                                        </p:attrNameLst>
                                      </p:cBhvr>
                                      <p:tavLst>
                                        <p:tav tm="0">
                                          <p:val>
                                            <p:fltVal val="0"/>
                                          </p:val>
                                        </p:tav>
                                        <p:tav tm="100000">
                                          <p:val>
                                            <p:strVal val="#ppt_w"/>
                                          </p:val>
                                        </p:tav>
                                      </p:tavLst>
                                    </p:anim>
                                    <p:anim calcmode="lin" valueType="num">
                                      <p:cBhvr>
                                        <p:cTn id="10" dur="500" fill="hold"/>
                                        <p:tgtEl>
                                          <p:spTgt spid="12"/>
                                        </p:tgtEl>
                                        <p:attrNameLst>
                                          <p:attrName>ppt_h</p:attrName>
                                        </p:attrNameLst>
                                      </p:cBhvr>
                                      <p:tavLst>
                                        <p:tav tm="0">
                                          <p:val>
                                            <p:fltVal val="0"/>
                                          </p:val>
                                        </p:tav>
                                        <p:tav tm="100000">
                                          <p:val>
                                            <p:strVal val="#ppt_h"/>
                                          </p:val>
                                        </p:tav>
                                      </p:tavLst>
                                    </p:anim>
                                    <p:animEffect transition="in" filter="fade">
                                      <p:cBhvr>
                                        <p:cTn id="11" dur="500"/>
                                        <p:tgtEl>
                                          <p:spTgt spid="12"/>
                                        </p:tgtEl>
                                      </p:cBhvr>
                                    </p:animEffect>
                                  </p:childTnLst>
                                </p:cTn>
                              </p:par>
                            </p:childTnLst>
                          </p:cTn>
                        </p:par>
                        <p:par>
                          <p:cTn id="12" fill="hold">
                            <p:stCondLst>
                              <p:cond delay="6000"/>
                            </p:stCondLst>
                            <p:childTnLst>
                              <p:par>
                                <p:cTn id="13" presetID="53" presetClass="entr" presetSubtype="16"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p:cTn id="15" dur="500" fill="hold"/>
                                        <p:tgtEl>
                                          <p:spTgt spid="13"/>
                                        </p:tgtEl>
                                        <p:attrNameLst>
                                          <p:attrName>ppt_w</p:attrName>
                                        </p:attrNameLst>
                                      </p:cBhvr>
                                      <p:tavLst>
                                        <p:tav tm="0">
                                          <p:val>
                                            <p:fltVal val="0"/>
                                          </p:val>
                                        </p:tav>
                                        <p:tav tm="100000">
                                          <p:val>
                                            <p:strVal val="#ppt_w"/>
                                          </p:val>
                                        </p:tav>
                                      </p:tavLst>
                                    </p:anim>
                                    <p:anim calcmode="lin" valueType="num">
                                      <p:cBhvr>
                                        <p:cTn id="16" dur="500" fill="hold"/>
                                        <p:tgtEl>
                                          <p:spTgt spid="13"/>
                                        </p:tgtEl>
                                        <p:attrNameLst>
                                          <p:attrName>ppt_h</p:attrName>
                                        </p:attrNameLst>
                                      </p:cBhvr>
                                      <p:tavLst>
                                        <p:tav tm="0">
                                          <p:val>
                                            <p:fltVal val="0"/>
                                          </p:val>
                                        </p:tav>
                                        <p:tav tm="100000">
                                          <p:val>
                                            <p:strVal val="#ppt_h"/>
                                          </p:val>
                                        </p:tav>
                                      </p:tavLst>
                                    </p:anim>
                                    <p:animEffect transition="in" filter="fade">
                                      <p:cBhvr>
                                        <p:cTn id="17" dur="500"/>
                                        <p:tgtEl>
                                          <p:spTgt spid="13"/>
                                        </p:tgtEl>
                                      </p:cBhvr>
                                    </p:animEffect>
                                  </p:childTnLst>
                                </p:cTn>
                              </p:par>
                            </p:childTnLst>
                          </p:cTn>
                        </p:par>
                        <p:par>
                          <p:cTn id="18" fill="hold">
                            <p:stCondLst>
                              <p:cond delay="6500"/>
                            </p:stCondLst>
                            <p:childTnLst>
                              <p:par>
                                <p:cTn id="19" presetID="53" presetClass="entr" presetSubtype="16" fill="hold" grpId="0" nodeType="after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p:cTn id="21" dur="500" fill="hold"/>
                                        <p:tgtEl>
                                          <p:spTgt spid="14"/>
                                        </p:tgtEl>
                                        <p:attrNameLst>
                                          <p:attrName>ppt_w</p:attrName>
                                        </p:attrNameLst>
                                      </p:cBhvr>
                                      <p:tavLst>
                                        <p:tav tm="0">
                                          <p:val>
                                            <p:fltVal val="0"/>
                                          </p:val>
                                        </p:tav>
                                        <p:tav tm="100000">
                                          <p:val>
                                            <p:strVal val="#ppt_w"/>
                                          </p:val>
                                        </p:tav>
                                      </p:tavLst>
                                    </p:anim>
                                    <p:anim calcmode="lin" valueType="num">
                                      <p:cBhvr>
                                        <p:cTn id="22" dur="500" fill="hold"/>
                                        <p:tgtEl>
                                          <p:spTgt spid="14"/>
                                        </p:tgtEl>
                                        <p:attrNameLst>
                                          <p:attrName>ppt_h</p:attrName>
                                        </p:attrNameLst>
                                      </p:cBhvr>
                                      <p:tavLst>
                                        <p:tav tm="0">
                                          <p:val>
                                            <p:fltVal val="0"/>
                                          </p:val>
                                        </p:tav>
                                        <p:tav tm="100000">
                                          <p:val>
                                            <p:strVal val="#ppt_h"/>
                                          </p:val>
                                        </p:tav>
                                      </p:tavLst>
                                    </p:anim>
                                    <p:animEffect transition="in" filter="fade">
                                      <p:cBhvr>
                                        <p:cTn id="23" dur="500"/>
                                        <p:tgtEl>
                                          <p:spTgt spid="14"/>
                                        </p:tgtEl>
                                      </p:cBhvr>
                                    </p:animEffect>
                                  </p:childTnLst>
                                </p:cTn>
                              </p:par>
                            </p:childTnLst>
                          </p:cTn>
                        </p:par>
                        <p:par>
                          <p:cTn id="24" fill="hold">
                            <p:stCondLst>
                              <p:cond delay="7000"/>
                            </p:stCondLst>
                            <p:childTnLst>
                              <p:par>
                                <p:cTn id="25" presetID="22" presetClass="entr" presetSubtype="8" fill="hold" nodeType="after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left)">
                                      <p:cBhvr>
                                        <p:cTn id="27" dur="500"/>
                                        <p:tgtEl>
                                          <p:spTgt spid="18"/>
                                        </p:tgtEl>
                                      </p:cBhvr>
                                    </p:animEffect>
                                  </p:childTnLst>
                                </p:cTn>
                              </p:par>
                            </p:childTnLst>
                          </p:cTn>
                        </p:par>
                        <p:par>
                          <p:cTn id="28" fill="hold">
                            <p:stCondLst>
                              <p:cond delay="7500"/>
                            </p:stCondLst>
                            <p:childTnLst>
                              <p:par>
                                <p:cTn id="29" presetID="22" presetClass="entr" presetSubtype="8" fill="hold" nodeType="after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wipe(left)">
                                      <p:cBhvr>
                                        <p:cTn id="3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3" grpId="0" animBg="1"/>
      <p:bldP spid="1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4DC79E5A-491A-5581-1D94-47403B3FF3B8}"/>
              </a:ext>
            </a:extLst>
          </p:cNvPr>
          <p:cNvCxnSpPr>
            <a:cxnSpLocks/>
          </p:cNvCxnSpPr>
          <p:nvPr/>
        </p:nvCxnSpPr>
        <p:spPr>
          <a:xfrm>
            <a:off x="2293752" y="3275309"/>
            <a:ext cx="8245555" cy="0"/>
          </a:xfrm>
          <a:prstGeom prst="line">
            <a:avLst/>
          </a:prstGeom>
          <a:ln w="3810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B955381-A567-980A-28C7-7F935C3D17F4}"/>
              </a:ext>
            </a:extLst>
          </p:cNvPr>
          <p:cNvCxnSpPr>
            <a:cxnSpLocks/>
          </p:cNvCxnSpPr>
          <p:nvPr/>
        </p:nvCxnSpPr>
        <p:spPr>
          <a:xfrm>
            <a:off x="3516404" y="4725252"/>
            <a:ext cx="7280747" cy="0"/>
          </a:xfrm>
          <a:prstGeom prst="line">
            <a:avLst/>
          </a:prstGeom>
          <a:ln w="38100" cap="rnd">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02ADE1C0-1120-E1F0-38D4-316F5FA6EEE0}"/>
              </a:ext>
            </a:extLst>
          </p:cNvPr>
          <p:cNvSpPr txBox="1"/>
          <p:nvPr/>
        </p:nvSpPr>
        <p:spPr>
          <a:xfrm>
            <a:off x="3476015" y="162328"/>
            <a:ext cx="5395607" cy="830997"/>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5400000" scaled="1"/>
            <a:tileRect/>
          </a:gradFill>
          <a:ln w="38100">
            <a:solidFill>
              <a:schemeClr val="tx1"/>
            </a:solidFill>
          </a:ln>
        </p:spPr>
        <p:txBody>
          <a:bodyPr wrap="square">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Narrow" panose="020B0606020202030204" pitchFamily="34" charset="0"/>
                <a:ea typeface="+mn-ea"/>
                <a:cs typeface="+mn-cs"/>
              </a:rPr>
              <a:t>qCT: Quantitative CT</a:t>
            </a:r>
          </a:p>
        </p:txBody>
      </p:sp>
      <p:sp>
        <p:nvSpPr>
          <p:cNvPr id="2" name="TextBox 1">
            <a:extLst>
              <a:ext uri="{FF2B5EF4-FFF2-40B4-BE49-F238E27FC236}">
                <a16:creationId xmlns:a16="http://schemas.microsoft.com/office/drawing/2014/main" id="{F84D650A-7CD5-6B67-D392-4E1FC92C8D7C}"/>
              </a:ext>
            </a:extLst>
          </p:cNvPr>
          <p:cNvSpPr txBox="1"/>
          <p:nvPr/>
        </p:nvSpPr>
        <p:spPr>
          <a:xfrm>
            <a:off x="998705" y="1322947"/>
            <a:ext cx="10142707" cy="1323632"/>
          </a:xfrm>
          <a:prstGeom prst="rect">
            <a:avLst/>
          </a:prstGeom>
          <a:gradFill flip="none" rotWithShape="1">
            <a:gsLst>
              <a:gs pos="0">
                <a:srgbClr val="0033CC">
                  <a:shade val="30000"/>
                  <a:satMod val="115000"/>
                </a:srgbClr>
              </a:gs>
              <a:gs pos="50000">
                <a:srgbClr val="0033CC">
                  <a:shade val="67500"/>
                  <a:satMod val="115000"/>
                </a:srgbClr>
              </a:gs>
              <a:gs pos="100000">
                <a:srgbClr val="0033CC">
                  <a:shade val="100000"/>
                  <a:satMod val="115000"/>
                </a:srgbClr>
              </a:gs>
            </a:gsLst>
            <a:lin ang="5400000" scaled="1"/>
            <a:tileRect/>
          </a:gradFill>
          <a:ln w="19050">
            <a:solidFill>
              <a:schemeClr val="tx1"/>
            </a:solidFill>
          </a:ln>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a:ln>
                  <a:noFill/>
                </a:ln>
                <a:solidFill>
                  <a:srgbClr val="FFFF00"/>
                </a:solidFill>
                <a:effectLst/>
                <a:uLnTx/>
                <a:uFillTx/>
                <a:latin typeface="Arial Narrow" panose="020B0606020202030204" pitchFamily="34" charset="0"/>
                <a:ea typeface="+mn-ea"/>
                <a:cs typeface="+mn-cs"/>
              </a:rPr>
              <a:t>Quantitative Computed Tomography (QCT) </a:t>
            </a:r>
            <a:r>
              <a:rPr kumimoji="0" lang="en-US" sz="2667"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Measures Bone Mineral Density (BMD) with </a:t>
            </a:r>
            <a:r>
              <a:rPr kumimoji="0" lang="en-US" sz="2667" b="1" i="0" u="none" strike="noStrike" kern="1200" cap="none" spc="0" normalizeH="0" baseline="0" noProof="0" dirty="0">
                <a:ln>
                  <a:noFill/>
                </a:ln>
                <a:solidFill>
                  <a:srgbClr val="FFFF00"/>
                </a:solidFill>
                <a:effectLst/>
                <a:uLnTx/>
                <a:uFillTx/>
                <a:latin typeface="Arial Narrow" panose="020B0606020202030204" pitchFamily="34" charset="0"/>
                <a:ea typeface="+mn-ea"/>
                <a:cs typeface="+mn-cs"/>
              </a:rPr>
              <a:t>Standard CT scanner with a Calibration Standard </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to Convert Hounsfield Units (HU) of the CT image to BMD Readings.</a:t>
            </a:r>
          </a:p>
        </p:txBody>
      </p:sp>
      <p:pic>
        <p:nvPicPr>
          <p:cNvPr id="6146" name="Picture 2" descr="Quantitative Computed Tomography (QCT) | UCSF Radiology">
            <a:extLst>
              <a:ext uri="{FF2B5EF4-FFF2-40B4-BE49-F238E27FC236}">
                <a16:creationId xmlns:a16="http://schemas.microsoft.com/office/drawing/2014/main" id="{35120276-F4BD-9267-CFFC-E381F0BC226C}"/>
              </a:ext>
            </a:extLst>
          </p:cNvPr>
          <p:cNvPicPr>
            <a:picLocks noChangeAspect="1" noChangeArrowheads="1"/>
          </p:cNvPicPr>
          <p:nvPr/>
        </p:nvPicPr>
        <p:blipFill>
          <a:blip r:embed="rId2" cstate="hqprint">
            <a:extLst>
              <a:ext uri="{28A0092B-C50C-407E-A947-70E740481C1C}">
                <a14:useLocalDpi xmlns:a14="http://schemas.microsoft.com/office/drawing/2010/main"/>
              </a:ext>
            </a:extLst>
          </a:blip>
          <a:srcRect/>
          <a:stretch>
            <a:fillRect/>
          </a:stretch>
        </p:blipFill>
        <p:spPr bwMode="auto">
          <a:xfrm>
            <a:off x="544753" y="162328"/>
            <a:ext cx="1617040" cy="975360"/>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CD546E6-6332-9DE1-C80F-EF69594A6874}"/>
              </a:ext>
            </a:extLst>
          </p:cNvPr>
          <p:cNvSpPr txBox="1"/>
          <p:nvPr/>
        </p:nvSpPr>
        <p:spPr>
          <a:xfrm>
            <a:off x="175644" y="2750360"/>
            <a:ext cx="11975024" cy="4524315"/>
          </a:xfrm>
          <a:prstGeom prst="rect">
            <a:avLst/>
          </a:prstGeom>
          <a:noFill/>
        </p:spPr>
        <p:txBody>
          <a:bodyPr wrap="square" rtlCol="0">
            <a:spAutoFit/>
          </a:bodyPr>
          <a:lstStyle/>
          <a:p>
            <a:pPr marL="457189" marR="0" lvl="0" indent="-457189" algn="l" defTabSz="609585" rtl="0" eaLnBrk="1" fontAlgn="auto" latinLnBrk="0" hangingPunct="1">
              <a:lnSpc>
                <a:spcPct val="100000"/>
              </a:lnSpc>
              <a:spcBef>
                <a:spcPts val="0"/>
              </a:spcBef>
              <a:spcAft>
                <a:spcPts val="0"/>
              </a:spcAft>
              <a:buClr>
                <a:srgbClr val="EA157A"/>
              </a:buClr>
              <a:buSzTx/>
              <a:buFont typeface="Wingdings" panose="05000000000000000000" pitchFamily="2" charset="2"/>
              <a:buChar char="Ø"/>
              <a:tabLst/>
              <a:defRPr/>
            </a:pPr>
            <a:r>
              <a:rPr kumimoji="0" lang="en-US" sz="32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QCT Use </a:t>
            </a:r>
            <a:r>
              <a:rPr kumimoji="0" lang="en-US" sz="3200" b="1" i="0" u="none" strike="noStrike" kern="1200" cap="none" spc="0" normalizeH="0" baseline="0" noProof="0" dirty="0">
                <a:ln>
                  <a:noFill/>
                </a:ln>
                <a:solidFill>
                  <a:srgbClr val="FFFF00"/>
                </a:solidFill>
                <a:effectLst/>
                <a:uLnTx/>
                <a:uFillTx/>
                <a:latin typeface="Arial Narrow" panose="020B0606020202030204" pitchFamily="34" charset="0"/>
                <a:ea typeface="+mn-ea"/>
                <a:cs typeface="+mn-cs"/>
              </a:rPr>
              <a:t>Solid Phantoms of CaHAP &amp;  K</a:t>
            </a:r>
            <a:r>
              <a:rPr kumimoji="0" lang="en-US" sz="2133" b="1" i="0" u="none" strike="noStrike" kern="1200" cap="none" spc="0" normalizeH="0" baseline="0" noProof="0" dirty="0">
                <a:ln>
                  <a:noFill/>
                </a:ln>
                <a:solidFill>
                  <a:srgbClr val="FFFF00"/>
                </a:solidFill>
                <a:effectLst/>
                <a:uLnTx/>
                <a:uFillTx/>
                <a:latin typeface="Arial Narrow" panose="020B0606020202030204" pitchFamily="34" charset="0"/>
                <a:ea typeface="+mn-ea"/>
                <a:cs typeface="+mn-cs"/>
              </a:rPr>
              <a:t>2</a:t>
            </a:r>
            <a:r>
              <a:rPr kumimoji="0" lang="en-US" sz="3200" b="1" i="0" u="none" strike="noStrike" kern="1200" cap="none" spc="0" normalizeH="0" baseline="0" noProof="0" dirty="0">
                <a:ln>
                  <a:noFill/>
                </a:ln>
                <a:solidFill>
                  <a:srgbClr val="FFFF00"/>
                </a:solidFill>
                <a:effectLst/>
                <a:uLnTx/>
                <a:uFillTx/>
                <a:latin typeface="Arial Narrow" panose="020B0606020202030204" pitchFamily="34" charset="0"/>
                <a:ea typeface="+mn-ea"/>
                <a:cs typeface="+mn-cs"/>
              </a:rPr>
              <a:t>HPO</a:t>
            </a:r>
            <a:r>
              <a:rPr kumimoji="0" lang="en-US" sz="1867" b="1" i="0" u="none" strike="noStrike" kern="1200" cap="none" spc="0" normalizeH="0" baseline="0" noProof="0" dirty="0">
                <a:ln>
                  <a:noFill/>
                </a:ln>
                <a:solidFill>
                  <a:srgbClr val="FFFF00"/>
                </a:solidFill>
                <a:effectLst/>
                <a:uLnTx/>
                <a:uFillTx/>
                <a:latin typeface="Arial Narrow" panose="020B0606020202030204" pitchFamily="34" charset="0"/>
                <a:ea typeface="+mn-ea"/>
                <a:cs typeface="+mn-cs"/>
              </a:rPr>
              <a:t>4</a:t>
            </a:r>
            <a:r>
              <a:rPr kumimoji="0" lang="en-US" sz="3200" b="1" i="0" u="none" strike="noStrike" kern="1200" cap="none" spc="0" normalizeH="0" baseline="0" noProof="0" dirty="0">
                <a:ln>
                  <a:noFill/>
                </a:ln>
                <a:solidFill>
                  <a:srgbClr val="FFFF00"/>
                </a:solidFill>
                <a:effectLst/>
                <a:uLnTx/>
                <a:uFillTx/>
                <a:latin typeface="Arial Narrow" panose="020B0606020202030204" pitchFamily="34" charset="0"/>
                <a:ea typeface="+mn-ea"/>
                <a:cs typeface="+mn-cs"/>
              </a:rPr>
              <a:t> For Reference Standards of Bone </a:t>
            </a:r>
            <a:r>
              <a:rPr kumimoji="0" lang="en-US" sz="32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Placed in a Pad Under the Patient During CT for Calibration. </a:t>
            </a:r>
          </a:p>
          <a:p>
            <a:pPr marL="457189" marR="0" lvl="0" indent="-457189" algn="l" defTabSz="609585" rtl="0" eaLnBrk="1" fontAlgn="auto" latinLnBrk="0" hangingPunct="1">
              <a:lnSpc>
                <a:spcPct val="100000"/>
              </a:lnSpc>
              <a:spcBef>
                <a:spcPts val="0"/>
              </a:spcBef>
              <a:spcAft>
                <a:spcPts val="0"/>
              </a:spcAft>
              <a:buClr>
                <a:srgbClr val="EA157A"/>
              </a:buClr>
              <a:buSzTx/>
              <a:buFont typeface="Wingdings" panose="05000000000000000000" pitchFamily="2" charset="2"/>
              <a:buChar char="Ø"/>
              <a:tabLst/>
              <a:defRPr/>
            </a:pPr>
            <a:r>
              <a:rPr kumimoji="0" lang="en-US" sz="32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The CT Converts</a:t>
            </a:r>
            <a:r>
              <a:rPr kumimoji="0" lang="en-US" sz="3200" b="1" i="0" u="none" strike="noStrike" kern="1200" cap="none" spc="0" normalizeH="0" baseline="0" noProof="0" dirty="0">
                <a:ln>
                  <a:noFill/>
                </a:ln>
                <a:solidFill>
                  <a:srgbClr val="FFFF00"/>
                </a:solidFill>
                <a:effectLst/>
                <a:uLnTx/>
                <a:uFillTx/>
                <a:latin typeface="Arial Narrow" panose="020B0606020202030204" pitchFamily="34" charset="0"/>
                <a:ea typeface="+mn-ea"/>
                <a:cs typeface="+mn-cs"/>
              </a:rPr>
              <a:t> Hounsfield Units (HU) </a:t>
            </a:r>
            <a:r>
              <a:rPr kumimoji="0" lang="en-US" sz="32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of the CT Image to </a:t>
            </a:r>
            <a:r>
              <a:rPr kumimoji="0" lang="en-US" sz="3200" b="1" i="0" u="none" strike="noStrike" kern="1200" cap="none" spc="0" normalizeH="0" baseline="0" noProof="0" dirty="0">
                <a:ln>
                  <a:noFill/>
                </a:ln>
                <a:solidFill>
                  <a:srgbClr val="FFFF00"/>
                </a:solidFill>
                <a:effectLst/>
                <a:uLnTx/>
                <a:uFillTx/>
                <a:latin typeface="Arial Narrow" panose="020B0606020202030204" pitchFamily="34" charset="0"/>
                <a:ea typeface="+mn-ea"/>
                <a:cs typeface="+mn-cs"/>
              </a:rPr>
              <a:t>BMD</a:t>
            </a:r>
          </a:p>
          <a:p>
            <a:pPr marL="457189" marR="0" lvl="0" indent="-457189" algn="l" defTabSz="609585" rtl="0" eaLnBrk="1" fontAlgn="auto" latinLnBrk="0" hangingPunct="1">
              <a:lnSpc>
                <a:spcPct val="100000"/>
              </a:lnSpc>
              <a:spcBef>
                <a:spcPts val="0"/>
              </a:spcBef>
              <a:spcAft>
                <a:spcPts val="0"/>
              </a:spcAft>
              <a:buClr>
                <a:srgbClr val="EA157A"/>
              </a:buClr>
              <a:buSzTx/>
              <a:buFont typeface="Wingdings" panose="05000000000000000000" pitchFamily="2" charset="2"/>
              <a:buChar char="Ø"/>
              <a:tabLst/>
              <a:defRPr/>
            </a:pPr>
            <a:r>
              <a:rPr kumimoji="0" lang="en-US" sz="32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Quantitative CT Scans are Used  to </a:t>
            </a:r>
            <a:r>
              <a:rPr kumimoji="0" lang="en-US" sz="3200" b="1" i="0" u="none" strike="noStrike" kern="1200" cap="none" spc="0" normalizeH="0" baseline="0" noProof="0" dirty="0">
                <a:ln>
                  <a:noFill/>
                </a:ln>
                <a:solidFill>
                  <a:srgbClr val="FFFF00"/>
                </a:solidFill>
                <a:effectLst/>
                <a:uLnTx/>
                <a:uFillTx/>
                <a:latin typeface="Arial Narrow" panose="020B0606020202030204" pitchFamily="34" charset="0"/>
                <a:ea typeface="+mn-ea"/>
                <a:cs typeface="+mn-cs"/>
              </a:rPr>
              <a:t>Evaluate the BMD of the Lumbar Spine and Hip.</a:t>
            </a:r>
          </a:p>
          <a:p>
            <a:pPr marL="457189" marR="0" lvl="0" indent="-457189" algn="l" defTabSz="609585" rtl="0" eaLnBrk="1" fontAlgn="auto" latinLnBrk="0" hangingPunct="1">
              <a:lnSpc>
                <a:spcPct val="100000"/>
              </a:lnSpc>
              <a:spcBef>
                <a:spcPts val="0"/>
              </a:spcBef>
              <a:spcAft>
                <a:spcPts val="0"/>
              </a:spcAft>
              <a:buClr>
                <a:srgbClr val="EA157A"/>
              </a:buClr>
              <a:buSzTx/>
              <a:buFont typeface="Wingdings" panose="05000000000000000000" pitchFamily="2" charset="2"/>
              <a:buChar char="Ø"/>
              <a:tabLst/>
              <a:defRPr/>
            </a:pPr>
            <a:r>
              <a:rPr kumimoji="0" lang="en-US" sz="3200" b="1" i="0" u="none" strike="noStrike" kern="1200" cap="none" spc="0" normalizeH="0" baseline="0" noProof="0" dirty="0">
                <a:ln>
                  <a:noFill/>
                </a:ln>
                <a:solidFill>
                  <a:srgbClr val="FFFF00"/>
                </a:solidFill>
                <a:effectLst/>
                <a:uLnTx/>
                <a:uFillTx/>
                <a:latin typeface="Arial Narrow" panose="020B0606020202030204" pitchFamily="34" charset="0"/>
                <a:ea typeface="+mn-ea"/>
                <a:cs typeface="+mn-cs"/>
              </a:rPr>
              <a:t>QCT are Low-dose </a:t>
            </a:r>
            <a:r>
              <a:rPr kumimoji="0" lang="en-US" sz="32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&amp; the Radiation Exposure Is 200-400μSv for a Spine &amp;Typically Substantially Less Exposure Than a Standard CT</a:t>
            </a:r>
          </a:p>
          <a:p>
            <a:pPr marL="457189" marR="0" lvl="0" indent="-457189" algn="l" defTabSz="609585" rtl="0" eaLnBrk="1" fontAlgn="auto" latinLnBrk="0" hangingPunct="1">
              <a:lnSpc>
                <a:spcPct val="100000"/>
              </a:lnSpc>
              <a:spcBef>
                <a:spcPts val="0"/>
              </a:spcBef>
              <a:spcAft>
                <a:spcPts val="0"/>
              </a:spcAft>
              <a:buClr>
                <a:srgbClr val="EA157A"/>
              </a:buClr>
              <a:buSzTx/>
              <a:buFont typeface="Wingdings" panose="05000000000000000000" pitchFamily="2" charset="2"/>
              <a:buChar char="Ø"/>
              <a:tabLst/>
              <a:defRPr/>
            </a:pPr>
            <a:endParaRPr kumimoji="0" lang="en-US" sz="32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endParaRPr>
          </a:p>
        </p:txBody>
      </p:sp>
      <p:sp>
        <p:nvSpPr>
          <p:cNvPr id="7" name="Star: 6 Points 6">
            <a:extLst>
              <a:ext uri="{FF2B5EF4-FFF2-40B4-BE49-F238E27FC236}">
                <a16:creationId xmlns:a16="http://schemas.microsoft.com/office/drawing/2014/main" id="{444863E2-7437-C327-7EDD-7A136DB726DD}"/>
              </a:ext>
            </a:extLst>
          </p:cNvPr>
          <p:cNvSpPr/>
          <p:nvPr/>
        </p:nvSpPr>
        <p:spPr>
          <a:xfrm>
            <a:off x="2779997" y="306274"/>
            <a:ext cx="501472" cy="562729"/>
          </a:xfrm>
          <a:prstGeom prst="star6">
            <a:avLst/>
          </a:prstGeom>
          <a:solidFill>
            <a:schemeClr val="accent2"/>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EA157A"/>
              </a:solidFill>
              <a:effectLst/>
              <a:uLnTx/>
              <a:uFillTx/>
              <a:latin typeface="Corbel"/>
              <a:ea typeface="+mn-ea"/>
              <a:cs typeface="+mn-cs"/>
            </a:endParaRPr>
          </a:p>
        </p:txBody>
      </p:sp>
      <p:cxnSp>
        <p:nvCxnSpPr>
          <p:cNvPr id="11" name="Straight Connector 10">
            <a:extLst>
              <a:ext uri="{FF2B5EF4-FFF2-40B4-BE49-F238E27FC236}">
                <a16:creationId xmlns:a16="http://schemas.microsoft.com/office/drawing/2014/main" id="{1E6D6F12-3F95-D103-A859-A9BABE100608}"/>
              </a:ext>
            </a:extLst>
          </p:cNvPr>
          <p:cNvCxnSpPr>
            <a:cxnSpLocks/>
          </p:cNvCxnSpPr>
          <p:nvPr/>
        </p:nvCxnSpPr>
        <p:spPr>
          <a:xfrm>
            <a:off x="781809" y="3747141"/>
            <a:ext cx="3030775" cy="0"/>
          </a:xfrm>
          <a:prstGeom prst="line">
            <a:avLst/>
          </a:prstGeom>
          <a:ln w="38100" cap="rnd">
            <a:solidFill>
              <a:schemeClr val="accent2"/>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FABC9546-6A3B-629C-A5B7-77BC004F6263}"/>
              </a:ext>
            </a:extLst>
          </p:cNvPr>
          <p:cNvSpPr/>
          <p:nvPr/>
        </p:nvSpPr>
        <p:spPr>
          <a:xfrm>
            <a:off x="-6380" y="-3735"/>
            <a:ext cx="12174479" cy="6844984"/>
          </a:xfrm>
          <a:prstGeom prst="rect">
            <a:avLst/>
          </a:prstGeom>
          <a:noFill/>
          <a:ln w="7620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a:ea typeface="+mn-ea"/>
              <a:cs typeface="+mn-cs"/>
            </a:endParaRPr>
          </a:p>
        </p:txBody>
      </p:sp>
      <p:cxnSp>
        <p:nvCxnSpPr>
          <p:cNvPr id="5" name="Straight Connector 4">
            <a:extLst>
              <a:ext uri="{FF2B5EF4-FFF2-40B4-BE49-F238E27FC236}">
                <a16:creationId xmlns:a16="http://schemas.microsoft.com/office/drawing/2014/main" id="{EEA4216B-26CC-9E6C-0FFA-783F1885AE03}"/>
              </a:ext>
            </a:extLst>
          </p:cNvPr>
          <p:cNvCxnSpPr>
            <a:cxnSpLocks/>
          </p:cNvCxnSpPr>
          <p:nvPr/>
        </p:nvCxnSpPr>
        <p:spPr>
          <a:xfrm>
            <a:off x="3620056" y="2151035"/>
            <a:ext cx="6428513" cy="0"/>
          </a:xfrm>
          <a:prstGeom prst="line">
            <a:avLst/>
          </a:prstGeom>
          <a:ln w="38100" cap="rnd">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50945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3000" fill="hold" grpId="0" nodeType="withEffect">
                                  <p:stCondLst>
                                    <p:cond delay="0"/>
                                  </p:stCondLst>
                                  <p:childTnLst>
                                    <p:animRot by="21600000">
                                      <p:cBhvr>
                                        <p:cTn id="6" dur="2000" fill="hold"/>
                                        <p:tgtEl>
                                          <p:spTgt spid="7"/>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left)">
                                      <p:cBhvr>
                                        <p:cTn id="16" dur="500"/>
                                        <p:tgtEl>
                                          <p:spTgt spid="9"/>
                                        </p:tgtEl>
                                      </p:cBhvr>
                                    </p:animEffect>
                                  </p:childTnLst>
                                </p:cTn>
                              </p:par>
                            </p:childTnLst>
                          </p:cTn>
                        </p:par>
                        <p:par>
                          <p:cTn id="17" fill="hold">
                            <p:stCondLst>
                              <p:cond delay="500"/>
                            </p:stCondLst>
                            <p:childTnLst>
                              <p:par>
                                <p:cTn id="18" presetID="22" presetClass="entr" presetSubtype="8"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left)">
                                      <p:cBhvr>
                                        <p:cTn id="20" dur="500"/>
                                        <p:tgtEl>
                                          <p:spTgt spid="11"/>
                                        </p:tgtEl>
                                      </p:cBhvr>
                                    </p:animEffect>
                                  </p:childTnLst>
                                </p:cTn>
                              </p:par>
                            </p:childTnLst>
                          </p:cTn>
                        </p:par>
                        <p:par>
                          <p:cTn id="21" fill="hold">
                            <p:stCondLst>
                              <p:cond delay="1000"/>
                            </p:stCondLst>
                            <p:childTnLst>
                              <p:par>
                                <p:cTn id="22" presetID="22" presetClass="entr" presetSubtype="8" fill="hold" nodeType="after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left)">
                                      <p:cBhvr>
                                        <p:cTn id="2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6">
            <a:extLst>
              <a:ext uri="{FF2B5EF4-FFF2-40B4-BE49-F238E27FC236}">
                <a16:creationId xmlns:a16="http://schemas.microsoft.com/office/drawing/2014/main" id="{A1E06AC1-961F-A98D-5D10-0227C0981D3A}"/>
              </a:ext>
            </a:extLst>
          </p:cNvPr>
          <p:cNvSpPr txBox="1"/>
          <p:nvPr/>
        </p:nvSpPr>
        <p:spPr>
          <a:xfrm>
            <a:off x="458637" y="918421"/>
            <a:ext cx="4267200" cy="955326"/>
          </a:xfrm>
          <a:prstGeom prst="rect">
            <a:avLst/>
          </a:prstGeom>
        </p:spPr>
        <p:txBody>
          <a:bodyPr wrap="square" lIns="0" tIns="0" rIns="0" bIns="0" rtlCol="0" anchor="t">
            <a:spAutoFit/>
          </a:bodyPr>
          <a:lstStyle/>
          <a:p>
            <a:pPr>
              <a:lnSpc>
                <a:spcPts val="3772"/>
              </a:lnSpc>
            </a:pPr>
            <a:r>
              <a:rPr lang="en-US" sz="3067" b="1" dirty="0">
                <a:solidFill>
                  <a:srgbClr val="0070C0"/>
                </a:solidFill>
                <a:latin typeface="Poppins" panose="00000500000000000000" pitchFamily="2" charset="0"/>
                <a:ea typeface="Object Sans Bold"/>
                <a:cs typeface="Poppins" panose="00000500000000000000" pitchFamily="2" charset="0"/>
                <a:sym typeface="Object Sans Bold"/>
              </a:rPr>
              <a:t>NSHF Spine &amp; Bone Health Task Force</a:t>
            </a:r>
          </a:p>
        </p:txBody>
      </p:sp>
      <p:sp>
        <p:nvSpPr>
          <p:cNvPr id="3" name="TextBox 7">
            <a:extLst>
              <a:ext uri="{FF2B5EF4-FFF2-40B4-BE49-F238E27FC236}">
                <a16:creationId xmlns:a16="http://schemas.microsoft.com/office/drawing/2014/main" id="{F101CBA4-A247-AE55-DD17-A02A58FD7537}"/>
              </a:ext>
            </a:extLst>
          </p:cNvPr>
          <p:cNvSpPr txBox="1"/>
          <p:nvPr/>
        </p:nvSpPr>
        <p:spPr>
          <a:xfrm>
            <a:off x="437907" y="2048450"/>
            <a:ext cx="5272640" cy="5871607"/>
          </a:xfrm>
          <a:prstGeom prst="rect">
            <a:avLst/>
          </a:prstGeom>
        </p:spPr>
        <p:txBody>
          <a:bodyPr wrap="square" lIns="0" tIns="0" rIns="0" bIns="0" rtlCol="0" anchor="t">
            <a:spAutoFit/>
          </a:bodyPr>
          <a:lstStyle/>
          <a:p>
            <a:pPr>
              <a:lnSpc>
                <a:spcPts val="1968"/>
              </a:lnSpc>
            </a:pPr>
            <a:endParaRPr lang="en-US" sz="2133" u="sng" dirty="0">
              <a:solidFill>
                <a:schemeClr val="tx1"/>
              </a:solidFill>
              <a:latin typeface="Source Sans Pro" panose="020B0503030403020204" pitchFamily="34" charset="0"/>
              <a:ea typeface="Object Sans"/>
              <a:cs typeface="Object Sans"/>
              <a:sym typeface="Object Sans"/>
            </a:endParaRPr>
          </a:p>
          <a:p>
            <a:pPr marL="8467">
              <a:spcBef>
                <a:spcPts val="70"/>
              </a:spcBef>
            </a:pPr>
            <a:r>
              <a:rPr lang="en-US" sz="2000" dirty="0">
                <a:solidFill>
                  <a:schemeClr val="tx1"/>
                </a:solidFill>
                <a:latin typeface="Poppins" panose="00000500000000000000" pitchFamily="2" charset="0"/>
                <a:ea typeface="Source Sans Pro" panose="020B0503030403020204" pitchFamily="34" charset="0"/>
                <a:cs typeface="Poppins" panose="00000500000000000000" pitchFamily="2" charset="0"/>
              </a:rPr>
              <a:t>NSHF’s </a:t>
            </a:r>
            <a:r>
              <a:rPr lang="en-US" sz="2000" b="1" dirty="0">
                <a:solidFill>
                  <a:schemeClr val="tx1"/>
                </a:solidFill>
                <a:latin typeface="Poppins" panose="00000500000000000000" pitchFamily="2" charset="0"/>
                <a:ea typeface="Source Sans Pro" panose="020B0503030403020204" pitchFamily="34" charset="0"/>
                <a:cs typeface="Poppins" panose="00000500000000000000" pitchFamily="2" charset="0"/>
              </a:rPr>
              <a:t>Spine &amp; Bone Health Task Force</a:t>
            </a:r>
            <a:r>
              <a:rPr lang="en-US" sz="2000" dirty="0">
                <a:solidFill>
                  <a:schemeClr val="tx1"/>
                </a:solidFill>
                <a:latin typeface="Poppins" panose="00000500000000000000" pitchFamily="2" charset="0"/>
                <a:ea typeface="Source Sans Pro" panose="020B0503030403020204" pitchFamily="34" charset="0"/>
                <a:cs typeface="Poppins" panose="00000500000000000000" pitchFamily="2" charset="0"/>
              </a:rPr>
              <a:t> is focused on steering NSHF’s strategic activities around spine and bone health.</a:t>
            </a:r>
          </a:p>
          <a:p>
            <a:pPr marL="8467">
              <a:spcBef>
                <a:spcPts val="70"/>
              </a:spcBef>
            </a:pPr>
            <a:endParaRPr lang="en-US" sz="2000" dirty="0">
              <a:solidFill>
                <a:schemeClr val="tx1"/>
              </a:solidFill>
              <a:latin typeface="Poppins" panose="00000500000000000000" pitchFamily="2" charset="0"/>
              <a:ea typeface="Source Sans Pro" panose="020B0503030403020204" pitchFamily="34" charset="0"/>
              <a:cs typeface="Poppins" panose="00000500000000000000" pitchFamily="2" charset="0"/>
            </a:endParaRPr>
          </a:p>
          <a:p>
            <a:pPr marL="8467">
              <a:spcBef>
                <a:spcPts val="70"/>
              </a:spcBef>
            </a:pPr>
            <a:r>
              <a:rPr lang="en-US" sz="2000" dirty="0">
                <a:solidFill>
                  <a:schemeClr val="tx1"/>
                </a:solidFill>
                <a:latin typeface="Poppins" panose="00000500000000000000" pitchFamily="2" charset="0"/>
                <a:ea typeface="Source Sans Pro" panose="020B0503030403020204" pitchFamily="34" charset="0"/>
                <a:cs typeface="Poppins" panose="00000500000000000000" pitchFamily="2" charset="0"/>
              </a:rPr>
              <a:t>A central focus of our Task Force activities:</a:t>
            </a:r>
          </a:p>
          <a:p>
            <a:pPr marL="457200" marR="0" lvl="0" indent="-457200" algn="l" rtl="0">
              <a:lnSpc>
                <a:spcPct val="107000"/>
              </a:lnSpc>
              <a:spcBef>
                <a:spcPts val="0"/>
              </a:spcBef>
              <a:spcAft>
                <a:spcPts val="0"/>
              </a:spcAft>
              <a:buClr>
                <a:srgbClr val="000000"/>
              </a:buClr>
              <a:buSzPts val="2400"/>
              <a:buFont typeface="Arial" panose="020B0604020202020204" pitchFamily="34" charset="0"/>
              <a:buChar char="•"/>
            </a:pPr>
            <a:r>
              <a:rPr lang="en-US" sz="2000" b="0" i="0" u="none" strike="noStrike" cap="none" dirty="0">
                <a:solidFill>
                  <a:srgbClr val="000000"/>
                </a:solidFill>
                <a:latin typeface="Poppins"/>
                <a:ea typeface="Poppins"/>
                <a:cs typeface="Poppins"/>
                <a:sym typeface="Poppins"/>
              </a:rPr>
              <a:t>spine and bone health </a:t>
            </a:r>
            <a:r>
              <a:rPr lang="en-US" sz="2000" i="0" u="none" strike="noStrike" cap="none" dirty="0">
                <a:solidFill>
                  <a:srgbClr val="000000"/>
                </a:solidFill>
                <a:latin typeface="Poppins"/>
                <a:ea typeface="Poppins"/>
                <a:cs typeface="Poppins"/>
                <a:sym typeface="Poppins"/>
              </a:rPr>
              <a:t>patient and health professional education</a:t>
            </a:r>
          </a:p>
          <a:p>
            <a:pPr marL="457200" marR="0" lvl="0" indent="-457200" algn="l" rtl="0">
              <a:lnSpc>
                <a:spcPct val="107000"/>
              </a:lnSpc>
              <a:spcBef>
                <a:spcPts val="0"/>
              </a:spcBef>
              <a:spcAft>
                <a:spcPts val="0"/>
              </a:spcAft>
              <a:buClr>
                <a:srgbClr val="000000"/>
              </a:buClr>
              <a:buSzPts val="2400"/>
              <a:buFont typeface="Arial" panose="020B0604020202020204" pitchFamily="34" charset="0"/>
              <a:buChar char="•"/>
            </a:pPr>
            <a:r>
              <a:rPr lang="en-US" sz="2000" i="0" u="none" strike="noStrike" cap="none" dirty="0">
                <a:solidFill>
                  <a:srgbClr val="000000"/>
                </a:solidFill>
                <a:latin typeface="Poppins"/>
                <a:ea typeface="Poppins"/>
                <a:cs typeface="Poppins"/>
                <a:sym typeface="Poppins"/>
              </a:rPr>
              <a:t>Improve patient outcomes </a:t>
            </a:r>
            <a:r>
              <a:rPr lang="en-US" sz="2000" b="0" i="0" u="none" strike="noStrike" cap="none" dirty="0">
                <a:solidFill>
                  <a:srgbClr val="000000"/>
                </a:solidFill>
                <a:latin typeface="Poppins"/>
                <a:ea typeface="Poppins"/>
                <a:cs typeface="Poppins"/>
                <a:sym typeface="Poppins"/>
              </a:rPr>
              <a:t>regarding the diagnosis and treatment of </a:t>
            </a:r>
            <a:r>
              <a:rPr lang="en-US" sz="2000" i="0" u="none" strike="noStrike" cap="none" dirty="0">
                <a:solidFill>
                  <a:srgbClr val="000000"/>
                </a:solidFill>
                <a:latin typeface="Poppins"/>
                <a:ea typeface="Poppins"/>
                <a:cs typeface="Poppins"/>
                <a:sym typeface="Poppins"/>
              </a:rPr>
              <a:t>osteoporosis (as it relates to spine surgery)</a:t>
            </a:r>
          </a:p>
          <a:p>
            <a:pPr marL="8467">
              <a:spcBef>
                <a:spcPts val="70"/>
              </a:spcBef>
            </a:pPr>
            <a:endParaRPr lang="en-US" sz="1800" dirty="0">
              <a:solidFill>
                <a:schemeClr val="tx1"/>
              </a:solidFill>
              <a:latin typeface="Poppins" panose="00000500000000000000" pitchFamily="2" charset="0"/>
              <a:ea typeface="Source Sans Pro" panose="020B0503030403020204" pitchFamily="34" charset="0"/>
              <a:cs typeface="Poppins" panose="00000500000000000000" pitchFamily="2" charset="0"/>
            </a:endParaRPr>
          </a:p>
          <a:p>
            <a:pPr marL="8467">
              <a:spcBef>
                <a:spcPts val="70"/>
              </a:spcBef>
            </a:pPr>
            <a:endParaRPr lang="en-US" sz="1867" dirty="0">
              <a:solidFill>
                <a:schemeClr val="tx1"/>
              </a:solidFill>
              <a:latin typeface="Source Sans Pro" panose="020B0503030403020204" pitchFamily="34" charset="0"/>
              <a:ea typeface="Source Sans Pro" panose="020B0503030403020204" pitchFamily="34" charset="0"/>
            </a:endParaRPr>
          </a:p>
          <a:p>
            <a:pPr marL="8467">
              <a:spcBef>
                <a:spcPts val="70"/>
              </a:spcBef>
            </a:pPr>
            <a:endParaRPr lang="en-US" sz="1867" spc="-7" dirty="0">
              <a:solidFill>
                <a:schemeClr val="tx1"/>
              </a:solidFill>
              <a:latin typeface="Source Sans Pro" panose="020B0503030403020204" pitchFamily="34" charset="0"/>
              <a:ea typeface="Source Sans Pro" panose="020B0503030403020204" pitchFamily="34" charset="0"/>
              <a:cs typeface="Poppins"/>
            </a:endParaRPr>
          </a:p>
          <a:p>
            <a:pPr marL="8467">
              <a:spcBef>
                <a:spcPts val="70"/>
              </a:spcBef>
            </a:pPr>
            <a:endParaRPr lang="en-US" sz="1867" spc="-7" dirty="0">
              <a:solidFill>
                <a:schemeClr val="tx1"/>
              </a:solidFill>
              <a:latin typeface="Source Sans Pro" panose="020B0503030403020204" pitchFamily="34" charset="0"/>
              <a:ea typeface="Source Sans Pro" panose="020B0503030403020204" pitchFamily="34" charset="0"/>
              <a:cs typeface="Poppins"/>
            </a:endParaRPr>
          </a:p>
          <a:p>
            <a:pPr marL="8467">
              <a:spcBef>
                <a:spcPts val="70"/>
              </a:spcBef>
            </a:pPr>
            <a:endParaRPr lang="en-US" sz="1867" dirty="0">
              <a:solidFill>
                <a:schemeClr val="tx1"/>
              </a:solidFill>
              <a:latin typeface="Source Sans Pro" panose="020B0503030403020204" pitchFamily="34" charset="0"/>
              <a:ea typeface="Source Sans Pro" panose="020B0503030403020204" pitchFamily="34" charset="0"/>
              <a:cs typeface="Poppins"/>
            </a:endParaRPr>
          </a:p>
          <a:p>
            <a:pPr>
              <a:lnSpc>
                <a:spcPts val="1968"/>
              </a:lnSpc>
            </a:pPr>
            <a:endParaRPr lang="en-US" sz="2133" b="1" u="sng" dirty="0">
              <a:solidFill>
                <a:schemeClr val="tx1"/>
              </a:solidFill>
              <a:latin typeface="Source Sans Pro" panose="020B0503030403020204" pitchFamily="34" charset="0"/>
              <a:ea typeface="Object Sans"/>
              <a:cs typeface="Object Sans"/>
              <a:sym typeface="Object Sans"/>
              <a:hlinkClick r:id="rId2" tooltip="http://spinehealth.org/bonehub">
                <a:extLst>
                  <a:ext uri="{A12FA001-AC4F-418D-AE19-62706E023703}">
                    <ahyp:hlinkClr xmlns:ahyp="http://schemas.microsoft.com/office/drawing/2018/hyperlinkcolor" val="tx"/>
                  </a:ext>
                </a:extLst>
              </a:hlinkClick>
            </a:endParaRPr>
          </a:p>
        </p:txBody>
      </p:sp>
      <p:pic>
        <p:nvPicPr>
          <p:cNvPr id="4" name="object 5">
            <a:extLst>
              <a:ext uri="{FF2B5EF4-FFF2-40B4-BE49-F238E27FC236}">
                <a16:creationId xmlns:a16="http://schemas.microsoft.com/office/drawing/2014/main" id="{A1F13688-CF70-FC97-E778-138FF689FB9D}"/>
              </a:ext>
            </a:extLst>
          </p:cNvPr>
          <p:cNvPicPr/>
          <p:nvPr/>
        </p:nvPicPr>
        <p:blipFill>
          <a:blip r:embed="rId3" cstate="print"/>
          <a:stretch>
            <a:fillRect/>
          </a:stretch>
        </p:blipFill>
        <p:spPr>
          <a:xfrm>
            <a:off x="6095998" y="918421"/>
            <a:ext cx="5909733" cy="1876518"/>
          </a:xfrm>
          <a:prstGeom prst="rect">
            <a:avLst/>
          </a:prstGeom>
        </p:spPr>
      </p:pic>
      <p:pic>
        <p:nvPicPr>
          <p:cNvPr id="6" name="object 4">
            <a:extLst>
              <a:ext uri="{FF2B5EF4-FFF2-40B4-BE49-F238E27FC236}">
                <a16:creationId xmlns:a16="http://schemas.microsoft.com/office/drawing/2014/main" id="{1127401A-862C-753A-9968-4BE9F5DC1112}"/>
              </a:ext>
            </a:extLst>
          </p:cNvPr>
          <p:cNvPicPr/>
          <p:nvPr/>
        </p:nvPicPr>
        <p:blipFill>
          <a:blip r:embed="rId4" cstate="print"/>
          <a:stretch>
            <a:fillRect/>
          </a:stretch>
        </p:blipFill>
        <p:spPr>
          <a:xfrm>
            <a:off x="6234546" y="1938931"/>
            <a:ext cx="2957176" cy="609797"/>
          </a:xfrm>
          <a:prstGeom prst="rect">
            <a:avLst/>
          </a:prstGeom>
        </p:spPr>
      </p:pic>
      <p:graphicFrame>
        <p:nvGraphicFramePr>
          <p:cNvPr id="7" name="object 7">
            <a:extLst>
              <a:ext uri="{FF2B5EF4-FFF2-40B4-BE49-F238E27FC236}">
                <a16:creationId xmlns:a16="http://schemas.microsoft.com/office/drawing/2014/main" id="{2ABC5907-8775-71B0-1688-144791B8347E}"/>
              </a:ext>
            </a:extLst>
          </p:cNvPr>
          <p:cNvGraphicFramePr>
            <a:graphicFrameLocks noGrp="1"/>
          </p:cNvGraphicFramePr>
          <p:nvPr>
            <p:extLst>
              <p:ext uri="{D42A27DB-BD31-4B8C-83A1-F6EECF244321}">
                <p14:modId xmlns:p14="http://schemas.microsoft.com/office/powerpoint/2010/main" val="883456071"/>
              </p:ext>
            </p:extLst>
          </p:nvPr>
        </p:nvGraphicFramePr>
        <p:xfrm>
          <a:off x="6095999" y="2794939"/>
          <a:ext cx="5909733" cy="3696081"/>
        </p:xfrm>
        <a:graphic>
          <a:graphicData uri="http://schemas.openxmlformats.org/drawingml/2006/table">
            <a:tbl>
              <a:tblPr firstRow="1" bandRow="1">
                <a:tableStyleId>{2D5ABB26-0587-4C30-8999-92F81FD0307C}</a:tableStyleId>
              </a:tblPr>
              <a:tblGrid>
                <a:gridCol w="2370218">
                  <a:extLst>
                    <a:ext uri="{9D8B030D-6E8A-4147-A177-3AD203B41FA5}">
                      <a16:colId xmlns:a16="http://schemas.microsoft.com/office/drawing/2014/main" val="20000"/>
                    </a:ext>
                  </a:extLst>
                </a:gridCol>
                <a:gridCol w="3539515">
                  <a:extLst>
                    <a:ext uri="{9D8B030D-6E8A-4147-A177-3AD203B41FA5}">
                      <a16:colId xmlns:a16="http://schemas.microsoft.com/office/drawing/2014/main" val="20001"/>
                    </a:ext>
                  </a:extLst>
                </a:gridCol>
              </a:tblGrid>
              <a:tr h="382905">
                <a:tc>
                  <a:txBody>
                    <a:bodyPr/>
                    <a:lstStyle/>
                    <a:p>
                      <a:pPr marL="49530">
                        <a:lnSpc>
                          <a:spcPct val="100000"/>
                        </a:lnSpc>
                        <a:spcBef>
                          <a:spcPts val="450"/>
                        </a:spcBef>
                      </a:pPr>
                      <a:r>
                        <a:rPr sz="1600" b="1" spc="-20" dirty="0">
                          <a:solidFill>
                            <a:schemeClr val="bg1"/>
                          </a:solidFill>
                          <a:latin typeface="Poppins" panose="00000500000000000000" pitchFamily="2" charset="0"/>
                          <a:ea typeface="Source Sans Pro" panose="020B0503030403020204" pitchFamily="34" charset="0"/>
                          <a:cs typeface="Poppins" panose="00000500000000000000" pitchFamily="2" charset="0"/>
                        </a:rPr>
                        <a:t>Name</a:t>
                      </a:r>
                      <a:endParaRPr sz="1600" b="1" dirty="0">
                        <a:solidFill>
                          <a:schemeClr val="bg1"/>
                        </a:solidFill>
                        <a:latin typeface="Poppins" panose="00000500000000000000" pitchFamily="2" charset="0"/>
                        <a:ea typeface="Source Sans Pro" panose="020B0503030403020204" pitchFamily="34" charset="0"/>
                        <a:cs typeface="Poppins" panose="00000500000000000000" pitchFamily="2" charset="0"/>
                      </a:endParaRPr>
                    </a:p>
                  </a:txBody>
                  <a:tcPr marL="0" marR="0" marT="5715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006FC0"/>
                    </a:solidFill>
                  </a:tcPr>
                </a:tc>
                <a:tc>
                  <a:txBody>
                    <a:bodyPr/>
                    <a:lstStyle/>
                    <a:p>
                      <a:pPr marL="50165">
                        <a:lnSpc>
                          <a:spcPct val="100000"/>
                        </a:lnSpc>
                        <a:spcBef>
                          <a:spcPts val="450"/>
                        </a:spcBef>
                      </a:pPr>
                      <a:r>
                        <a:rPr sz="1600" b="1" spc="-10" dirty="0">
                          <a:solidFill>
                            <a:schemeClr val="bg1"/>
                          </a:solidFill>
                          <a:latin typeface="Poppins" panose="00000500000000000000" pitchFamily="2" charset="0"/>
                          <a:ea typeface="Source Sans Pro" panose="020B0503030403020204" pitchFamily="34" charset="0"/>
                          <a:cs typeface="Poppins" panose="00000500000000000000" pitchFamily="2" charset="0"/>
                        </a:rPr>
                        <a:t>Institution</a:t>
                      </a:r>
                      <a:endParaRPr sz="1600" b="1" dirty="0">
                        <a:solidFill>
                          <a:schemeClr val="bg1"/>
                        </a:solidFill>
                        <a:latin typeface="Poppins" panose="00000500000000000000" pitchFamily="2" charset="0"/>
                        <a:ea typeface="Source Sans Pro" panose="020B0503030403020204" pitchFamily="34" charset="0"/>
                        <a:cs typeface="Poppins" panose="00000500000000000000" pitchFamily="2" charset="0"/>
                      </a:endParaRPr>
                    </a:p>
                  </a:txBody>
                  <a:tcPr marL="0" marR="0" marT="5715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006FC0"/>
                    </a:solidFill>
                  </a:tcPr>
                </a:tc>
                <a:extLst>
                  <a:ext uri="{0D108BD9-81ED-4DB2-BD59-A6C34878D82A}">
                    <a16:rowId xmlns:a16="http://schemas.microsoft.com/office/drawing/2014/main" val="10000"/>
                  </a:ext>
                </a:extLst>
              </a:tr>
              <a:tr h="492379">
                <a:tc>
                  <a:txBody>
                    <a:bodyPr/>
                    <a:lstStyle/>
                    <a:p>
                      <a:pPr marL="49530">
                        <a:lnSpc>
                          <a:spcPct val="100000"/>
                        </a:lnSpc>
                        <a:spcBef>
                          <a:spcPts val="445"/>
                        </a:spcBef>
                      </a:pPr>
                      <a:r>
                        <a:rPr sz="1400" b="1" u="sng" spc="-105" dirty="0">
                          <a:solidFill>
                            <a:srgbClr val="0070C0"/>
                          </a:solidFill>
                          <a:uFill>
                            <a:solidFill>
                              <a:srgbClr val="006FC0"/>
                            </a:solidFill>
                          </a:uFill>
                          <a:latin typeface="Poppins" panose="00000500000000000000" pitchFamily="2" charset="0"/>
                          <a:ea typeface="Source Sans Pro" panose="020B0503030403020204" pitchFamily="34" charset="0"/>
                          <a:cs typeface="Poppins" panose="00000500000000000000" pitchFamily="2" charset="0"/>
                          <a:hlinkClick r:id="rId5">
                            <a:extLst>
                              <a:ext uri="{A12FA001-AC4F-418D-AE19-62706E023703}">
                                <ahyp:hlinkClr xmlns:ahyp="http://schemas.microsoft.com/office/drawing/2018/hyperlinkcolor" val="tx"/>
                              </a:ext>
                            </a:extLst>
                          </a:hlinkClick>
                        </a:rPr>
                        <a:t>Paul</a:t>
                      </a:r>
                      <a:r>
                        <a:rPr sz="1400" b="1" u="sng" spc="-30" dirty="0">
                          <a:solidFill>
                            <a:srgbClr val="0070C0"/>
                          </a:solidFill>
                          <a:uFill>
                            <a:solidFill>
                              <a:srgbClr val="006FC0"/>
                            </a:solidFill>
                          </a:uFill>
                          <a:latin typeface="Poppins" panose="00000500000000000000" pitchFamily="2" charset="0"/>
                          <a:ea typeface="Source Sans Pro" panose="020B0503030403020204" pitchFamily="34" charset="0"/>
                          <a:cs typeface="Poppins" panose="00000500000000000000" pitchFamily="2" charset="0"/>
                          <a:hlinkClick r:id="rId5">
                            <a:extLst>
                              <a:ext uri="{A12FA001-AC4F-418D-AE19-62706E023703}">
                                <ahyp:hlinkClr xmlns:ahyp="http://schemas.microsoft.com/office/drawing/2018/hyperlinkcolor" val="tx"/>
                              </a:ext>
                            </a:extLst>
                          </a:hlinkClick>
                        </a:rPr>
                        <a:t> </a:t>
                      </a:r>
                      <a:r>
                        <a:rPr sz="1400" b="1" u="sng" spc="-70" dirty="0">
                          <a:solidFill>
                            <a:srgbClr val="0070C0"/>
                          </a:solidFill>
                          <a:uFill>
                            <a:solidFill>
                              <a:srgbClr val="006FC0"/>
                            </a:solidFill>
                          </a:uFill>
                          <a:latin typeface="Poppins" panose="00000500000000000000" pitchFamily="2" charset="0"/>
                          <a:ea typeface="Source Sans Pro" panose="020B0503030403020204" pitchFamily="34" charset="0"/>
                          <a:cs typeface="Poppins" panose="00000500000000000000" pitchFamily="2" charset="0"/>
                          <a:hlinkClick r:id="rId5">
                            <a:extLst>
                              <a:ext uri="{A12FA001-AC4F-418D-AE19-62706E023703}">
                                <ahyp:hlinkClr xmlns:ahyp="http://schemas.microsoft.com/office/drawing/2018/hyperlinkcolor" val="tx"/>
                              </a:ext>
                            </a:extLst>
                          </a:hlinkClick>
                        </a:rPr>
                        <a:t>Anderson,</a:t>
                      </a:r>
                      <a:r>
                        <a:rPr sz="1400" b="1" u="sng" spc="-40" dirty="0">
                          <a:solidFill>
                            <a:srgbClr val="0070C0"/>
                          </a:solidFill>
                          <a:uFill>
                            <a:solidFill>
                              <a:srgbClr val="006FC0"/>
                            </a:solidFill>
                          </a:uFill>
                          <a:latin typeface="Poppins" panose="00000500000000000000" pitchFamily="2" charset="0"/>
                          <a:ea typeface="Source Sans Pro" panose="020B0503030403020204" pitchFamily="34" charset="0"/>
                          <a:cs typeface="Poppins" panose="00000500000000000000" pitchFamily="2" charset="0"/>
                          <a:hlinkClick r:id="rId5">
                            <a:extLst>
                              <a:ext uri="{A12FA001-AC4F-418D-AE19-62706E023703}">
                                <ahyp:hlinkClr xmlns:ahyp="http://schemas.microsoft.com/office/drawing/2018/hyperlinkcolor" val="tx"/>
                              </a:ext>
                            </a:extLst>
                          </a:hlinkClick>
                        </a:rPr>
                        <a:t> </a:t>
                      </a:r>
                      <a:r>
                        <a:rPr sz="1400" b="1" u="sng" spc="-25" dirty="0">
                          <a:solidFill>
                            <a:srgbClr val="0070C0"/>
                          </a:solidFill>
                          <a:uFill>
                            <a:solidFill>
                              <a:srgbClr val="006FC0"/>
                            </a:solidFill>
                          </a:uFill>
                          <a:latin typeface="Poppins" panose="00000500000000000000" pitchFamily="2" charset="0"/>
                          <a:ea typeface="Source Sans Pro" panose="020B0503030403020204" pitchFamily="34" charset="0"/>
                          <a:cs typeface="Poppins" panose="00000500000000000000" pitchFamily="2" charset="0"/>
                          <a:hlinkClick r:id="rId5">
                            <a:extLst>
                              <a:ext uri="{A12FA001-AC4F-418D-AE19-62706E023703}">
                                <ahyp:hlinkClr xmlns:ahyp="http://schemas.microsoft.com/office/drawing/2018/hyperlinkcolor" val="tx"/>
                              </a:ext>
                            </a:extLst>
                          </a:hlinkClick>
                        </a:rPr>
                        <a:t>MD</a:t>
                      </a:r>
                      <a:endParaRPr sz="1400" b="1" dirty="0">
                        <a:solidFill>
                          <a:srgbClr val="0070C0"/>
                        </a:solidFill>
                        <a:latin typeface="Poppins" panose="00000500000000000000" pitchFamily="2" charset="0"/>
                        <a:ea typeface="Source Sans Pro" panose="020B0503030403020204" pitchFamily="34" charset="0"/>
                        <a:cs typeface="Poppins" panose="00000500000000000000" pitchFamily="2" charset="0"/>
                      </a:endParaRPr>
                    </a:p>
                  </a:txBody>
                  <a:tcPr marL="0" marR="0" marT="5651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50165" marR="621665">
                        <a:lnSpc>
                          <a:spcPct val="114999"/>
                        </a:lnSpc>
                        <a:spcBef>
                          <a:spcPts val="195"/>
                        </a:spcBef>
                      </a:pPr>
                      <a:r>
                        <a:rPr sz="1400" spc="-50" dirty="0">
                          <a:solidFill>
                            <a:schemeClr val="tx1"/>
                          </a:solidFill>
                          <a:latin typeface="Poppins" panose="00000500000000000000" pitchFamily="2" charset="0"/>
                          <a:ea typeface="Source Sans Pro" panose="020B0503030403020204" pitchFamily="34" charset="0"/>
                          <a:cs typeface="Poppins" panose="00000500000000000000" pitchFamily="2" charset="0"/>
                        </a:rPr>
                        <a:t>University</a:t>
                      </a:r>
                      <a:r>
                        <a:rPr sz="1400" spc="-40" dirty="0">
                          <a:solidFill>
                            <a:schemeClr val="tx1"/>
                          </a:solidFill>
                          <a:latin typeface="Poppins" panose="00000500000000000000" pitchFamily="2" charset="0"/>
                          <a:ea typeface="Source Sans Pro" panose="020B0503030403020204" pitchFamily="34" charset="0"/>
                          <a:cs typeface="Poppins" panose="00000500000000000000" pitchFamily="2" charset="0"/>
                        </a:rPr>
                        <a:t> </a:t>
                      </a:r>
                      <a:r>
                        <a:rPr sz="1400" dirty="0">
                          <a:solidFill>
                            <a:schemeClr val="tx1"/>
                          </a:solidFill>
                          <a:latin typeface="Poppins" panose="00000500000000000000" pitchFamily="2" charset="0"/>
                          <a:ea typeface="Source Sans Pro" panose="020B0503030403020204" pitchFamily="34" charset="0"/>
                          <a:cs typeface="Poppins" panose="00000500000000000000" pitchFamily="2" charset="0"/>
                        </a:rPr>
                        <a:t>of</a:t>
                      </a:r>
                      <a:r>
                        <a:rPr sz="1400" spc="-55" dirty="0">
                          <a:solidFill>
                            <a:schemeClr val="tx1"/>
                          </a:solidFill>
                          <a:latin typeface="Poppins" panose="00000500000000000000" pitchFamily="2" charset="0"/>
                          <a:ea typeface="Source Sans Pro" panose="020B0503030403020204" pitchFamily="34" charset="0"/>
                          <a:cs typeface="Poppins" panose="00000500000000000000" pitchFamily="2" charset="0"/>
                        </a:rPr>
                        <a:t> </a:t>
                      </a:r>
                      <a:r>
                        <a:rPr sz="1400" spc="-75" dirty="0">
                          <a:solidFill>
                            <a:schemeClr val="tx1"/>
                          </a:solidFill>
                          <a:latin typeface="Poppins" panose="00000500000000000000" pitchFamily="2" charset="0"/>
                          <a:ea typeface="Source Sans Pro" panose="020B0503030403020204" pitchFamily="34" charset="0"/>
                          <a:cs typeface="Poppins" panose="00000500000000000000" pitchFamily="2" charset="0"/>
                        </a:rPr>
                        <a:t>Wisconsin</a:t>
                      </a:r>
                      <a:r>
                        <a:rPr sz="1400" spc="-40" dirty="0">
                          <a:solidFill>
                            <a:schemeClr val="tx1"/>
                          </a:solidFill>
                          <a:latin typeface="Poppins" panose="00000500000000000000" pitchFamily="2" charset="0"/>
                          <a:ea typeface="Source Sans Pro" panose="020B0503030403020204" pitchFamily="34" charset="0"/>
                          <a:cs typeface="Poppins" panose="00000500000000000000" pitchFamily="2" charset="0"/>
                        </a:rPr>
                        <a:t> </a:t>
                      </a:r>
                      <a:r>
                        <a:rPr sz="1400" spc="-100" dirty="0">
                          <a:solidFill>
                            <a:schemeClr val="tx1"/>
                          </a:solidFill>
                          <a:latin typeface="Poppins" panose="00000500000000000000" pitchFamily="2" charset="0"/>
                          <a:ea typeface="Source Sans Pro" panose="020B0503030403020204" pitchFamily="34" charset="0"/>
                          <a:cs typeface="Poppins" panose="00000500000000000000" pitchFamily="2" charset="0"/>
                        </a:rPr>
                        <a:t>School</a:t>
                      </a:r>
                      <a:r>
                        <a:rPr sz="1400" spc="-70" dirty="0">
                          <a:solidFill>
                            <a:schemeClr val="tx1"/>
                          </a:solidFill>
                          <a:latin typeface="Poppins" panose="00000500000000000000" pitchFamily="2" charset="0"/>
                          <a:ea typeface="Source Sans Pro" panose="020B0503030403020204" pitchFamily="34" charset="0"/>
                          <a:cs typeface="Poppins" panose="00000500000000000000" pitchFamily="2" charset="0"/>
                        </a:rPr>
                        <a:t> </a:t>
                      </a:r>
                      <a:r>
                        <a:rPr sz="1400" dirty="0">
                          <a:solidFill>
                            <a:schemeClr val="tx1"/>
                          </a:solidFill>
                          <a:latin typeface="Poppins" panose="00000500000000000000" pitchFamily="2" charset="0"/>
                          <a:ea typeface="Source Sans Pro" panose="020B0503030403020204" pitchFamily="34" charset="0"/>
                          <a:cs typeface="Poppins" panose="00000500000000000000" pitchFamily="2" charset="0"/>
                        </a:rPr>
                        <a:t>of</a:t>
                      </a:r>
                      <a:r>
                        <a:rPr sz="1400" spc="-55" dirty="0">
                          <a:solidFill>
                            <a:schemeClr val="tx1"/>
                          </a:solidFill>
                          <a:latin typeface="Poppins" panose="00000500000000000000" pitchFamily="2" charset="0"/>
                          <a:ea typeface="Source Sans Pro" panose="020B0503030403020204" pitchFamily="34" charset="0"/>
                          <a:cs typeface="Poppins" panose="00000500000000000000" pitchFamily="2" charset="0"/>
                        </a:rPr>
                        <a:t> </a:t>
                      </a:r>
                      <a:r>
                        <a:rPr sz="1400" spc="-25" dirty="0">
                          <a:solidFill>
                            <a:schemeClr val="tx1"/>
                          </a:solidFill>
                          <a:latin typeface="Poppins" panose="00000500000000000000" pitchFamily="2" charset="0"/>
                          <a:ea typeface="Source Sans Pro" panose="020B0503030403020204" pitchFamily="34" charset="0"/>
                          <a:cs typeface="Poppins" panose="00000500000000000000" pitchFamily="2" charset="0"/>
                        </a:rPr>
                        <a:t>Medicine, </a:t>
                      </a:r>
                      <a:r>
                        <a:rPr sz="1400" spc="-55" dirty="0">
                          <a:solidFill>
                            <a:schemeClr val="tx1"/>
                          </a:solidFill>
                          <a:latin typeface="Poppins" panose="00000500000000000000" pitchFamily="2" charset="0"/>
                          <a:ea typeface="Source Sans Pro" panose="020B0503030403020204" pitchFamily="34" charset="0"/>
                          <a:cs typeface="Poppins" panose="00000500000000000000" pitchFamily="2" charset="0"/>
                        </a:rPr>
                        <a:t>Madison,</a:t>
                      </a:r>
                      <a:r>
                        <a:rPr sz="1400" spc="-45" dirty="0">
                          <a:solidFill>
                            <a:schemeClr val="tx1"/>
                          </a:solidFill>
                          <a:latin typeface="Poppins" panose="00000500000000000000" pitchFamily="2" charset="0"/>
                          <a:ea typeface="Source Sans Pro" panose="020B0503030403020204" pitchFamily="34" charset="0"/>
                          <a:cs typeface="Poppins" panose="00000500000000000000" pitchFamily="2" charset="0"/>
                        </a:rPr>
                        <a:t> </a:t>
                      </a:r>
                      <a:r>
                        <a:rPr sz="1400" spc="-60" dirty="0">
                          <a:solidFill>
                            <a:schemeClr val="tx1"/>
                          </a:solidFill>
                          <a:latin typeface="Poppins" panose="00000500000000000000" pitchFamily="2" charset="0"/>
                          <a:ea typeface="Source Sans Pro" panose="020B0503030403020204" pitchFamily="34" charset="0"/>
                          <a:cs typeface="Poppins" panose="00000500000000000000" pitchFamily="2" charset="0"/>
                        </a:rPr>
                        <a:t>WI</a:t>
                      </a:r>
                      <a:r>
                        <a:rPr sz="1400" spc="-45" dirty="0">
                          <a:solidFill>
                            <a:schemeClr val="tx1"/>
                          </a:solidFill>
                          <a:latin typeface="Poppins" panose="00000500000000000000" pitchFamily="2" charset="0"/>
                          <a:ea typeface="Source Sans Pro" panose="020B0503030403020204" pitchFamily="34" charset="0"/>
                          <a:cs typeface="Poppins" panose="00000500000000000000" pitchFamily="2" charset="0"/>
                        </a:rPr>
                        <a:t> </a:t>
                      </a:r>
                      <a:r>
                        <a:rPr sz="1400" spc="-120" dirty="0">
                          <a:solidFill>
                            <a:schemeClr val="tx1"/>
                          </a:solidFill>
                          <a:latin typeface="Poppins" panose="00000500000000000000" pitchFamily="2" charset="0"/>
                          <a:ea typeface="Source Sans Pro" panose="020B0503030403020204" pitchFamily="34" charset="0"/>
                          <a:cs typeface="Poppins" panose="00000500000000000000" pitchFamily="2" charset="0"/>
                        </a:rPr>
                        <a:t>(</a:t>
                      </a:r>
                      <a:r>
                        <a:rPr sz="1400" b="1" spc="-120" dirty="0">
                          <a:solidFill>
                            <a:schemeClr val="tx1"/>
                          </a:solidFill>
                          <a:latin typeface="Poppins" panose="00000500000000000000" pitchFamily="2" charset="0"/>
                          <a:ea typeface="Source Sans Pro" panose="020B0503030403020204" pitchFamily="34" charset="0"/>
                          <a:cs typeface="Poppins" panose="00000500000000000000" pitchFamily="2" charset="0"/>
                        </a:rPr>
                        <a:t>Co-</a:t>
                      </a:r>
                      <a:r>
                        <a:rPr sz="1400" b="1" spc="-10" dirty="0">
                          <a:solidFill>
                            <a:schemeClr val="tx1"/>
                          </a:solidFill>
                          <a:latin typeface="Poppins" panose="00000500000000000000" pitchFamily="2" charset="0"/>
                          <a:ea typeface="Source Sans Pro" panose="020B0503030403020204" pitchFamily="34" charset="0"/>
                          <a:cs typeface="Poppins" panose="00000500000000000000" pitchFamily="2" charset="0"/>
                        </a:rPr>
                        <a:t>Chair)</a:t>
                      </a:r>
                      <a:endParaRPr sz="1400" dirty="0">
                        <a:solidFill>
                          <a:schemeClr val="tx1"/>
                        </a:solidFill>
                        <a:latin typeface="Poppins" panose="00000500000000000000" pitchFamily="2" charset="0"/>
                        <a:ea typeface="Source Sans Pro" panose="020B0503030403020204" pitchFamily="34" charset="0"/>
                        <a:cs typeface="Poppins" panose="00000500000000000000" pitchFamily="2" charset="0"/>
                      </a:endParaRPr>
                    </a:p>
                  </a:txBody>
                  <a:tcPr marL="0" marR="0" marT="2476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1"/>
                  </a:ext>
                </a:extLst>
              </a:tr>
              <a:tr h="420116">
                <a:tc>
                  <a:txBody>
                    <a:bodyPr/>
                    <a:lstStyle/>
                    <a:p>
                      <a:pPr marL="49530">
                        <a:lnSpc>
                          <a:spcPct val="100000"/>
                        </a:lnSpc>
                        <a:spcBef>
                          <a:spcPts val="445"/>
                        </a:spcBef>
                      </a:pPr>
                      <a:r>
                        <a:rPr sz="1400" b="1" u="sng" spc="-100" dirty="0">
                          <a:solidFill>
                            <a:srgbClr val="0070C0"/>
                          </a:solidFill>
                          <a:uFill>
                            <a:solidFill>
                              <a:srgbClr val="006FC0"/>
                            </a:solidFill>
                          </a:uFill>
                          <a:latin typeface="Poppins" panose="00000500000000000000" pitchFamily="2" charset="0"/>
                          <a:ea typeface="Source Sans Pro" panose="020B0503030403020204" pitchFamily="34" charset="0"/>
                          <a:cs typeface="Poppins" panose="00000500000000000000" pitchFamily="2" charset="0"/>
                          <a:hlinkClick r:id="rId6">
                            <a:extLst>
                              <a:ext uri="{A12FA001-AC4F-418D-AE19-62706E023703}">
                                <ahyp:hlinkClr xmlns:ahyp="http://schemas.microsoft.com/office/drawing/2018/hyperlinkcolor" val="tx"/>
                              </a:ext>
                            </a:extLst>
                          </a:hlinkClick>
                        </a:rPr>
                        <a:t>John</a:t>
                      </a:r>
                      <a:r>
                        <a:rPr sz="1400" b="1" u="sng" spc="-65" dirty="0">
                          <a:solidFill>
                            <a:srgbClr val="0070C0"/>
                          </a:solidFill>
                          <a:uFill>
                            <a:solidFill>
                              <a:srgbClr val="006FC0"/>
                            </a:solidFill>
                          </a:uFill>
                          <a:latin typeface="Poppins" panose="00000500000000000000" pitchFamily="2" charset="0"/>
                          <a:ea typeface="Source Sans Pro" panose="020B0503030403020204" pitchFamily="34" charset="0"/>
                          <a:cs typeface="Poppins" panose="00000500000000000000" pitchFamily="2" charset="0"/>
                          <a:hlinkClick r:id="rId6">
                            <a:extLst>
                              <a:ext uri="{A12FA001-AC4F-418D-AE19-62706E023703}">
                                <ahyp:hlinkClr xmlns:ahyp="http://schemas.microsoft.com/office/drawing/2018/hyperlinkcolor" val="tx"/>
                              </a:ext>
                            </a:extLst>
                          </a:hlinkClick>
                        </a:rPr>
                        <a:t> </a:t>
                      </a:r>
                      <a:r>
                        <a:rPr sz="1400" b="1" u="sng" spc="-55" dirty="0">
                          <a:solidFill>
                            <a:srgbClr val="0070C0"/>
                          </a:solidFill>
                          <a:uFill>
                            <a:solidFill>
                              <a:srgbClr val="006FC0"/>
                            </a:solidFill>
                          </a:uFill>
                          <a:latin typeface="Poppins" panose="00000500000000000000" pitchFamily="2" charset="0"/>
                          <a:ea typeface="Source Sans Pro" panose="020B0503030403020204" pitchFamily="34" charset="0"/>
                          <a:cs typeface="Poppins" panose="00000500000000000000" pitchFamily="2" charset="0"/>
                          <a:hlinkClick r:id="rId6">
                            <a:extLst>
                              <a:ext uri="{A12FA001-AC4F-418D-AE19-62706E023703}">
                                <ahyp:hlinkClr xmlns:ahyp="http://schemas.microsoft.com/office/drawing/2018/hyperlinkcolor" val="tx"/>
                              </a:ext>
                            </a:extLst>
                          </a:hlinkClick>
                        </a:rPr>
                        <a:t>Dimar,</a:t>
                      </a:r>
                      <a:r>
                        <a:rPr sz="1400" b="1" u="sng" spc="-70" dirty="0">
                          <a:solidFill>
                            <a:srgbClr val="0070C0"/>
                          </a:solidFill>
                          <a:uFill>
                            <a:solidFill>
                              <a:srgbClr val="006FC0"/>
                            </a:solidFill>
                          </a:uFill>
                          <a:latin typeface="Poppins" panose="00000500000000000000" pitchFamily="2" charset="0"/>
                          <a:ea typeface="Source Sans Pro" panose="020B0503030403020204" pitchFamily="34" charset="0"/>
                          <a:cs typeface="Poppins" panose="00000500000000000000" pitchFamily="2" charset="0"/>
                          <a:hlinkClick r:id="rId6">
                            <a:extLst>
                              <a:ext uri="{A12FA001-AC4F-418D-AE19-62706E023703}">
                                <ahyp:hlinkClr xmlns:ahyp="http://schemas.microsoft.com/office/drawing/2018/hyperlinkcolor" val="tx"/>
                              </a:ext>
                            </a:extLst>
                          </a:hlinkClick>
                        </a:rPr>
                        <a:t> </a:t>
                      </a:r>
                      <a:r>
                        <a:rPr sz="1400" b="1" u="sng" spc="-25" dirty="0">
                          <a:solidFill>
                            <a:srgbClr val="0070C0"/>
                          </a:solidFill>
                          <a:uFill>
                            <a:solidFill>
                              <a:srgbClr val="006FC0"/>
                            </a:solidFill>
                          </a:uFill>
                          <a:latin typeface="Poppins" panose="00000500000000000000" pitchFamily="2" charset="0"/>
                          <a:ea typeface="Source Sans Pro" panose="020B0503030403020204" pitchFamily="34" charset="0"/>
                          <a:cs typeface="Poppins" panose="00000500000000000000" pitchFamily="2" charset="0"/>
                          <a:hlinkClick r:id="rId6">
                            <a:extLst>
                              <a:ext uri="{A12FA001-AC4F-418D-AE19-62706E023703}">
                                <ahyp:hlinkClr xmlns:ahyp="http://schemas.microsoft.com/office/drawing/2018/hyperlinkcolor" val="tx"/>
                              </a:ext>
                            </a:extLst>
                          </a:hlinkClick>
                        </a:rPr>
                        <a:t>MD</a:t>
                      </a:r>
                      <a:endParaRPr sz="1400" b="1" dirty="0">
                        <a:solidFill>
                          <a:srgbClr val="0070C0"/>
                        </a:solidFill>
                        <a:latin typeface="Poppins" panose="00000500000000000000" pitchFamily="2" charset="0"/>
                        <a:ea typeface="Source Sans Pro" panose="020B0503030403020204" pitchFamily="34" charset="0"/>
                        <a:cs typeface="Poppins" panose="00000500000000000000" pitchFamily="2" charset="0"/>
                      </a:endParaRPr>
                    </a:p>
                  </a:txBody>
                  <a:tcPr marL="0" marR="0" marT="5651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50165">
                        <a:lnSpc>
                          <a:spcPct val="100000"/>
                        </a:lnSpc>
                        <a:spcBef>
                          <a:spcPts val="445"/>
                        </a:spcBef>
                      </a:pPr>
                      <a:r>
                        <a:rPr sz="1400" b="1" spc="-50" dirty="0">
                          <a:solidFill>
                            <a:schemeClr val="tx1"/>
                          </a:solidFill>
                          <a:latin typeface="Poppins" panose="00000500000000000000" pitchFamily="2" charset="0"/>
                          <a:ea typeface="Source Sans Pro" panose="020B0503030403020204" pitchFamily="34" charset="0"/>
                          <a:cs typeface="Poppins" panose="00000500000000000000" pitchFamily="2" charset="0"/>
                        </a:rPr>
                        <a:t>University</a:t>
                      </a:r>
                      <a:r>
                        <a:rPr sz="1400" b="1" spc="-35" dirty="0">
                          <a:solidFill>
                            <a:schemeClr val="tx1"/>
                          </a:solidFill>
                          <a:latin typeface="Poppins" panose="00000500000000000000" pitchFamily="2" charset="0"/>
                          <a:ea typeface="Source Sans Pro" panose="020B0503030403020204" pitchFamily="34" charset="0"/>
                          <a:cs typeface="Poppins" panose="00000500000000000000" pitchFamily="2" charset="0"/>
                        </a:rPr>
                        <a:t> </a:t>
                      </a:r>
                      <a:r>
                        <a:rPr sz="1400" b="1" dirty="0">
                          <a:solidFill>
                            <a:schemeClr val="tx1"/>
                          </a:solidFill>
                          <a:latin typeface="Poppins" panose="00000500000000000000" pitchFamily="2" charset="0"/>
                          <a:ea typeface="Source Sans Pro" panose="020B0503030403020204" pitchFamily="34" charset="0"/>
                          <a:cs typeface="Poppins" panose="00000500000000000000" pitchFamily="2" charset="0"/>
                        </a:rPr>
                        <a:t>of</a:t>
                      </a:r>
                      <a:r>
                        <a:rPr sz="1400" b="1" spc="-55" dirty="0">
                          <a:solidFill>
                            <a:schemeClr val="tx1"/>
                          </a:solidFill>
                          <a:latin typeface="Poppins" panose="00000500000000000000" pitchFamily="2" charset="0"/>
                          <a:ea typeface="Source Sans Pro" panose="020B0503030403020204" pitchFamily="34" charset="0"/>
                          <a:cs typeface="Poppins" panose="00000500000000000000" pitchFamily="2" charset="0"/>
                        </a:rPr>
                        <a:t> </a:t>
                      </a:r>
                      <a:r>
                        <a:rPr sz="1400" b="1" spc="-60" dirty="0">
                          <a:solidFill>
                            <a:schemeClr val="tx1"/>
                          </a:solidFill>
                          <a:latin typeface="Poppins" panose="00000500000000000000" pitchFamily="2" charset="0"/>
                          <a:ea typeface="Source Sans Pro" panose="020B0503030403020204" pitchFamily="34" charset="0"/>
                          <a:cs typeface="Poppins" panose="00000500000000000000" pitchFamily="2" charset="0"/>
                        </a:rPr>
                        <a:t>Louisville</a:t>
                      </a:r>
                      <a:r>
                        <a:rPr sz="1400" b="1" spc="-30" dirty="0">
                          <a:solidFill>
                            <a:schemeClr val="tx1"/>
                          </a:solidFill>
                          <a:latin typeface="Poppins" panose="00000500000000000000" pitchFamily="2" charset="0"/>
                          <a:ea typeface="Source Sans Pro" panose="020B0503030403020204" pitchFamily="34" charset="0"/>
                          <a:cs typeface="Poppins" panose="00000500000000000000" pitchFamily="2" charset="0"/>
                        </a:rPr>
                        <a:t> </a:t>
                      </a:r>
                      <a:r>
                        <a:rPr sz="1400" b="1" spc="-100" dirty="0">
                          <a:solidFill>
                            <a:schemeClr val="tx1"/>
                          </a:solidFill>
                          <a:latin typeface="Poppins" panose="00000500000000000000" pitchFamily="2" charset="0"/>
                          <a:ea typeface="Source Sans Pro" panose="020B0503030403020204" pitchFamily="34" charset="0"/>
                          <a:cs typeface="Poppins" panose="00000500000000000000" pitchFamily="2" charset="0"/>
                        </a:rPr>
                        <a:t>School</a:t>
                      </a:r>
                      <a:r>
                        <a:rPr sz="1400" b="1" spc="-70" dirty="0">
                          <a:solidFill>
                            <a:schemeClr val="tx1"/>
                          </a:solidFill>
                          <a:latin typeface="Poppins" panose="00000500000000000000" pitchFamily="2" charset="0"/>
                          <a:ea typeface="Source Sans Pro" panose="020B0503030403020204" pitchFamily="34" charset="0"/>
                          <a:cs typeface="Poppins" panose="00000500000000000000" pitchFamily="2" charset="0"/>
                        </a:rPr>
                        <a:t> </a:t>
                      </a:r>
                      <a:r>
                        <a:rPr sz="1400" b="1" dirty="0">
                          <a:solidFill>
                            <a:schemeClr val="tx1"/>
                          </a:solidFill>
                          <a:latin typeface="Poppins" panose="00000500000000000000" pitchFamily="2" charset="0"/>
                          <a:ea typeface="Source Sans Pro" panose="020B0503030403020204" pitchFamily="34" charset="0"/>
                          <a:cs typeface="Poppins" panose="00000500000000000000" pitchFamily="2" charset="0"/>
                        </a:rPr>
                        <a:t>of</a:t>
                      </a:r>
                      <a:r>
                        <a:rPr sz="1400" b="1" spc="-50" dirty="0">
                          <a:solidFill>
                            <a:schemeClr val="tx1"/>
                          </a:solidFill>
                          <a:latin typeface="Poppins" panose="00000500000000000000" pitchFamily="2" charset="0"/>
                          <a:ea typeface="Source Sans Pro" panose="020B0503030403020204" pitchFamily="34" charset="0"/>
                          <a:cs typeface="Poppins" panose="00000500000000000000" pitchFamily="2" charset="0"/>
                        </a:rPr>
                        <a:t> </a:t>
                      </a:r>
                      <a:r>
                        <a:rPr sz="1400" b="1" spc="-45" dirty="0">
                          <a:solidFill>
                            <a:schemeClr val="tx1"/>
                          </a:solidFill>
                          <a:latin typeface="Poppins" panose="00000500000000000000" pitchFamily="2" charset="0"/>
                          <a:ea typeface="Source Sans Pro" panose="020B0503030403020204" pitchFamily="34" charset="0"/>
                          <a:cs typeface="Poppins" panose="00000500000000000000" pitchFamily="2" charset="0"/>
                        </a:rPr>
                        <a:t>Medicine</a:t>
                      </a:r>
                      <a:r>
                        <a:rPr sz="1400" b="1" spc="-30" dirty="0">
                          <a:solidFill>
                            <a:schemeClr val="tx1"/>
                          </a:solidFill>
                          <a:latin typeface="Poppins" panose="00000500000000000000" pitchFamily="2" charset="0"/>
                          <a:ea typeface="Source Sans Pro" panose="020B0503030403020204" pitchFamily="34" charset="0"/>
                          <a:cs typeface="Poppins" panose="00000500000000000000" pitchFamily="2" charset="0"/>
                        </a:rPr>
                        <a:t> </a:t>
                      </a:r>
                      <a:r>
                        <a:rPr sz="1400" b="1" spc="-25" dirty="0">
                          <a:solidFill>
                            <a:schemeClr val="tx1"/>
                          </a:solidFill>
                          <a:latin typeface="Poppins" panose="00000500000000000000" pitchFamily="2" charset="0"/>
                          <a:ea typeface="Source Sans Pro" panose="020B0503030403020204" pitchFamily="34" charset="0"/>
                          <a:cs typeface="Poppins" panose="00000500000000000000" pitchFamily="2" charset="0"/>
                        </a:rPr>
                        <a:t>and</a:t>
                      </a:r>
                      <a:r>
                        <a:rPr lang="en-US" sz="1400" b="1" spc="-25" dirty="0">
                          <a:solidFill>
                            <a:schemeClr val="tx1"/>
                          </a:solidFill>
                          <a:latin typeface="Poppins" panose="00000500000000000000" pitchFamily="2" charset="0"/>
                          <a:ea typeface="Source Sans Pro" panose="020B0503030403020204" pitchFamily="34" charset="0"/>
                          <a:cs typeface="Poppins" panose="00000500000000000000" pitchFamily="2" charset="0"/>
                        </a:rPr>
                        <a:t> </a:t>
                      </a:r>
                      <a:r>
                        <a:rPr sz="1400" b="1" spc="-30" dirty="0">
                          <a:solidFill>
                            <a:schemeClr val="tx1"/>
                          </a:solidFill>
                          <a:latin typeface="Poppins" panose="00000500000000000000" pitchFamily="2" charset="0"/>
                          <a:ea typeface="Source Sans Pro" panose="020B0503030403020204" pitchFamily="34" charset="0"/>
                          <a:cs typeface="Poppins" panose="00000500000000000000" pitchFamily="2" charset="0"/>
                        </a:rPr>
                        <a:t>Norton</a:t>
                      </a:r>
                      <a:r>
                        <a:rPr sz="1400" b="1" spc="-50" dirty="0">
                          <a:solidFill>
                            <a:schemeClr val="tx1"/>
                          </a:solidFill>
                          <a:latin typeface="Poppins" panose="00000500000000000000" pitchFamily="2" charset="0"/>
                          <a:ea typeface="Source Sans Pro" panose="020B0503030403020204" pitchFamily="34" charset="0"/>
                          <a:cs typeface="Poppins" panose="00000500000000000000" pitchFamily="2" charset="0"/>
                        </a:rPr>
                        <a:t> </a:t>
                      </a:r>
                      <a:r>
                        <a:rPr sz="1400" b="1" spc="-65" dirty="0">
                          <a:solidFill>
                            <a:schemeClr val="tx1"/>
                          </a:solidFill>
                          <a:latin typeface="Poppins" panose="00000500000000000000" pitchFamily="2" charset="0"/>
                          <a:ea typeface="Source Sans Pro" panose="020B0503030403020204" pitchFamily="34" charset="0"/>
                          <a:cs typeface="Poppins" panose="00000500000000000000" pitchFamily="2" charset="0"/>
                        </a:rPr>
                        <a:t>Children’s</a:t>
                      </a:r>
                      <a:r>
                        <a:rPr sz="1400" b="1" dirty="0">
                          <a:solidFill>
                            <a:schemeClr val="tx1"/>
                          </a:solidFill>
                          <a:latin typeface="Poppins" panose="00000500000000000000" pitchFamily="2" charset="0"/>
                          <a:ea typeface="Source Sans Pro" panose="020B0503030403020204" pitchFamily="34" charset="0"/>
                          <a:cs typeface="Poppins" panose="00000500000000000000" pitchFamily="2" charset="0"/>
                        </a:rPr>
                        <a:t> </a:t>
                      </a:r>
                      <a:r>
                        <a:rPr sz="1400" b="1" spc="-55" dirty="0">
                          <a:solidFill>
                            <a:schemeClr val="tx1"/>
                          </a:solidFill>
                          <a:latin typeface="Poppins" panose="00000500000000000000" pitchFamily="2" charset="0"/>
                          <a:ea typeface="Source Sans Pro" panose="020B0503030403020204" pitchFamily="34" charset="0"/>
                          <a:cs typeface="Poppins" panose="00000500000000000000" pitchFamily="2" charset="0"/>
                        </a:rPr>
                        <a:t>Hospital,</a:t>
                      </a:r>
                      <a:r>
                        <a:rPr sz="1400" b="1" spc="-25" dirty="0">
                          <a:solidFill>
                            <a:schemeClr val="tx1"/>
                          </a:solidFill>
                          <a:latin typeface="Poppins" panose="00000500000000000000" pitchFamily="2" charset="0"/>
                          <a:ea typeface="Source Sans Pro" panose="020B0503030403020204" pitchFamily="34" charset="0"/>
                          <a:cs typeface="Poppins" panose="00000500000000000000" pitchFamily="2" charset="0"/>
                        </a:rPr>
                        <a:t> </a:t>
                      </a:r>
                      <a:r>
                        <a:rPr sz="1400" b="1" spc="-60" dirty="0">
                          <a:solidFill>
                            <a:schemeClr val="tx1"/>
                          </a:solidFill>
                          <a:latin typeface="Poppins" panose="00000500000000000000" pitchFamily="2" charset="0"/>
                          <a:ea typeface="Source Sans Pro" panose="020B0503030403020204" pitchFamily="34" charset="0"/>
                          <a:cs typeface="Poppins" panose="00000500000000000000" pitchFamily="2" charset="0"/>
                        </a:rPr>
                        <a:t>Louisville,</a:t>
                      </a:r>
                      <a:r>
                        <a:rPr sz="1400" b="1" spc="-40" dirty="0">
                          <a:solidFill>
                            <a:schemeClr val="tx1"/>
                          </a:solidFill>
                          <a:latin typeface="Poppins" panose="00000500000000000000" pitchFamily="2" charset="0"/>
                          <a:ea typeface="Source Sans Pro" panose="020B0503030403020204" pitchFamily="34" charset="0"/>
                          <a:cs typeface="Poppins" panose="00000500000000000000" pitchFamily="2" charset="0"/>
                        </a:rPr>
                        <a:t> </a:t>
                      </a:r>
                      <a:r>
                        <a:rPr sz="1400" b="1" spc="-245" dirty="0">
                          <a:solidFill>
                            <a:schemeClr val="tx1"/>
                          </a:solidFill>
                          <a:latin typeface="Poppins" panose="00000500000000000000" pitchFamily="2" charset="0"/>
                          <a:ea typeface="Source Sans Pro" panose="020B0503030403020204" pitchFamily="34" charset="0"/>
                          <a:cs typeface="Poppins" panose="00000500000000000000" pitchFamily="2" charset="0"/>
                        </a:rPr>
                        <a:t>KY</a:t>
                      </a:r>
                      <a:r>
                        <a:rPr sz="1400" b="1" spc="-10" dirty="0">
                          <a:solidFill>
                            <a:schemeClr val="tx1"/>
                          </a:solidFill>
                          <a:latin typeface="Poppins" panose="00000500000000000000" pitchFamily="2" charset="0"/>
                          <a:ea typeface="Source Sans Pro" panose="020B0503030403020204" pitchFamily="34" charset="0"/>
                          <a:cs typeface="Poppins" panose="00000500000000000000" pitchFamily="2" charset="0"/>
                        </a:rPr>
                        <a:t> </a:t>
                      </a:r>
                      <a:r>
                        <a:rPr sz="1400" b="1" spc="-120" dirty="0">
                          <a:solidFill>
                            <a:schemeClr val="tx1"/>
                          </a:solidFill>
                          <a:latin typeface="Poppins" panose="00000500000000000000" pitchFamily="2" charset="0"/>
                          <a:ea typeface="Source Sans Pro" panose="020B0503030403020204" pitchFamily="34" charset="0"/>
                          <a:cs typeface="Poppins" panose="00000500000000000000" pitchFamily="2" charset="0"/>
                        </a:rPr>
                        <a:t>(Co-</a:t>
                      </a:r>
                      <a:r>
                        <a:rPr sz="1400" b="1" spc="-10" dirty="0">
                          <a:solidFill>
                            <a:schemeClr val="tx1"/>
                          </a:solidFill>
                          <a:latin typeface="Poppins" panose="00000500000000000000" pitchFamily="2" charset="0"/>
                          <a:ea typeface="Source Sans Pro" panose="020B0503030403020204" pitchFamily="34" charset="0"/>
                          <a:cs typeface="Poppins" panose="00000500000000000000" pitchFamily="2" charset="0"/>
                        </a:rPr>
                        <a:t>Chair)</a:t>
                      </a:r>
                      <a:endParaRPr sz="1400" b="1" dirty="0">
                        <a:solidFill>
                          <a:schemeClr val="tx1"/>
                        </a:solidFill>
                        <a:latin typeface="Poppins" panose="00000500000000000000" pitchFamily="2" charset="0"/>
                        <a:ea typeface="Source Sans Pro" panose="020B0503030403020204" pitchFamily="34" charset="0"/>
                        <a:cs typeface="Poppins" panose="00000500000000000000" pitchFamily="2" charset="0"/>
                      </a:endParaRPr>
                    </a:p>
                  </a:txBody>
                  <a:tcPr marL="0" marR="0" marT="5651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2"/>
                  </a:ext>
                </a:extLst>
              </a:tr>
              <a:tr h="326390">
                <a:tc>
                  <a:txBody>
                    <a:bodyPr/>
                    <a:lstStyle/>
                    <a:p>
                      <a:pPr marL="49530">
                        <a:lnSpc>
                          <a:spcPct val="100000"/>
                        </a:lnSpc>
                        <a:spcBef>
                          <a:spcPts val="445"/>
                        </a:spcBef>
                      </a:pPr>
                      <a:r>
                        <a:rPr sz="1400" b="1" u="sng" spc="-70" dirty="0">
                          <a:solidFill>
                            <a:srgbClr val="0070C0"/>
                          </a:solidFill>
                          <a:uFill>
                            <a:solidFill>
                              <a:srgbClr val="006FC0"/>
                            </a:solidFill>
                          </a:uFill>
                          <a:latin typeface="Poppins" panose="00000500000000000000" pitchFamily="2" charset="0"/>
                          <a:ea typeface="Source Sans Pro" panose="020B0503030403020204" pitchFamily="34" charset="0"/>
                          <a:cs typeface="Poppins" panose="00000500000000000000" pitchFamily="2" charset="0"/>
                          <a:hlinkClick r:id="rId7">
                            <a:extLst>
                              <a:ext uri="{A12FA001-AC4F-418D-AE19-62706E023703}">
                                <ahyp:hlinkClr xmlns:ahyp="http://schemas.microsoft.com/office/drawing/2018/hyperlinkcolor" val="tx"/>
                              </a:ext>
                            </a:extLst>
                          </a:hlinkClick>
                        </a:rPr>
                        <a:t>Brandon</a:t>
                      </a:r>
                      <a:r>
                        <a:rPr sz="1400" b="1" u="sng" spc="-40" dirty="0">
                          <a:solidFill>
                            <a:srgbClr val="0070C0"/>
                          </a:solidFill>
                          <a:uFill>
                            <a:solidFill>
                              <a:srgbClr val="006FC0"/>
                            </a:solidFill>
                          </a:uFill>
                          <a:latin typeface="Poppins" panose="00000500000000000000" pitchFamily="2" charset="0"/>
                          <a:ea typeface="Source Sans Pro" panose="020B0503030403020204" pitchFamily="34" charset="0"/>
                          <a:cs typeface="Poppins" panose="00000500000000000000" pitchFamily="2" charset="0"/>
                          <a:hlinkClick r:id="rId7">
                            <a:extLst>
                              <a:ext uri="{A12FA001-AC4F-418D-AE19-62706E023703}">
                                <ahyp:hlinkClr xmlns:ahyp="http://schemas.microsoft.com/office/drawing/2018/hyperlinkcolor" val="tx"/>
                              </a:ext>
                            </a:extLst>
                          </a:hlinkClick>
                        </a:rPr>
                        <a:t> </a:t>
                      </a:r>
                      <a:r>
                        <a:rPr sz="1400" b="1" u="sng" spc="-85" dirty="0">
                          <a:solidFill>
                            <a:srgbClr val="0070C0"/>
                          </a:solidFill>
                          <a:uFill>
                            <a:solidFill>
                              <a:srgbClr val="006FC0"/>
                            </a:solidFill>
                          </a:uFill>
                          <a:latin typeface="Poppins" panose="00000500000000000000" pitchFamily="2" charset="0"/>
                          <a:ea typeface="Source Sans Pro" panose="020B0503030403020204" pitchFamily="34" charset="0"/>
                          <a:cs typeface="Poppins" panose="00000500000000000000" pitchFamily="2" charset="0"/>
                          <a:hlinkClick r:id="rId7">
                            <a:extLst>
                              <a:ext uri="{A12FA001-AC4F-418D-AE19-62706E023703}">
                                <ahyp:hlinkClr xmlns:ahyp="http://schemas.microsoft.com/office/drawing/2018/hyperlinkcolor" val="tx"/>
                              </a:ext>
                            </a:extLst>
                          </a:hlinkClick>
                        </a:rPr>
                        <a:t>Carlson,</a:t>
                      </a:r>
                      <a:r>
                        <a:rPr sz="1400" b="1" u="sng" spc="-35" dirty="0">
                          <a:solidFill>
                            <a:srgbClr val="0070C0"/>
                          </a:solidFill>
                          <a:uFill>
                            <a:solidFill>
                              <a:srgbClr val="006FC0"/>
                            </a:solidFill>
                          </a:uFill>
                          <a:latin typeface="Poppins" panose="00000500000000000000" pitchFamily="2" charset="0"/>
                          <a:ea typeface="Source Sans Pro" panose="020B0503030403020204" pitchFamily="34" charset="0"/>
                          <a:cs typeface="Poppins" panose="00000500000000000000" pitchFamily="2" charset="0"/>
                          <a:hlinkClick r:id="rId7">
                            <a:extLst>
                              <a:ext uri="{A12FA001-AC4F-418D-AE19-62706E023703}">
                                <ahyp:hlinkClr xmlns:ahyp="http://schemas.microsoft.com/office/drawing/2018/hyperlinkcolor" val="tx"/>
                              </a:ext>
                            </a:extLst>
                          </a:hlinkClick>
                        </a:rPr>
                        <a:t> </a:t>
                      </a:r>
                      <a:r>
                        <a:rPr sz="1400" b="1" u="sng" spc="-25" dirty="0">
                          <a:solidFill>
                            <a:srgbClr val="0070C0"/>
                          </a:solidFill>
                          <a:uFill>
                            <a:solidFill>
                              <a:srgbClr val="006FC0"/>
                            </a:solidFill>
                          </a:uFill>
                          <a:latin typeface="Poppins" panose="00000500000000000000" pitchFamily="2" charset="0"/>
                          <a:ea typeface="Source Sans Pro" panose="020B0503030403020204" pitchFamily="34" charset="0"/>
                          <a:cs typeface="Poppins" panose="00000500000000000000" pitchFamily="2" charset="0"/>
                          <a:hlinkClick r:id="rId7">
                            <a:extLst>
                              <a:ext uri="{A12FA001-AC4F-418D-AE19-62706E023703}">
                                <ahyp:hlinkClr xmlns:ahyp="http://schemas.microsoft.com/office/drawing/2018/hyperlinkcolor" val="tx"/>
                              </a:ext>
                            </a:extLst>
                          </a:hlinkClick>
                        </a:rPr>
                        <a:t>MD</a:t>
                      </a:r>
                      <a:endParaRPr sz="1400" b="1" dirty="0">
                        <a:solidFill>
                          <a:srgbClr val="0070C0"/>
                        </a:solidFill>
                        <a:latin typeface="Poppins" panose="00000500000000000000" pitchFamily="2" charset="0"/>
                        <a:ea typeface="Source Sans Pro" panose="020B0503030403020204" pitchFamily="34" charset="0"/>
                        <a:cs typeface="Poppins" panose="00000500000000000000" pitchFamily="2" charset="0"/>
                      </a:endParaRPr>
                    </a:p>
                  </a:txBody>
                  <a:tcPr marL="0" marR="0" marT="5651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50165">
                        <a:lnSpc>
                          <a:spcPct val="100000"/>
                        </a:lnSpc>
                        <a:spcBef>
                          <a:spcPts val="445"/>
                        </a:spcBef>
                      </a:pPr>
                      <a:r>
                        <a:rPr sz="1400" spc="-50" dirty="0">
                          <a:solidFill>
                            <a:schemeClr val="tx1"/>
                          </a:solidFill>
                          <a:latin typeface="Poppins" panose="00000500000000000000" pitchFamily="2" charset="0"/>
                          <a:ea typeface="Source Sans Pro" panose="020B0503030403020204" pitchFamily="34" charset="0"/>
                          <a:cs typeface="Poppins" panose="00000500000000000000" pitchFamily="2" charset="0"/>
                        </a:rPr>
                        <a:t>University </a:t>
                      </a:r>
                      <a:r>
                        <a:rPr sz="1400" dirty="0">
                          <a:solidFill>
                            <a:schemeClr val="tx1"/>
                          </a:solidFill>
                          <a:latin typeface="Poppins" panose="00000500000000000000" pitchFamily="2" charset="0"/>
                          <a:ea typeface="Source Sans Pro" panose="020B0503030403020204" pitchFamily="34" charset="0"/>
                          <a:cs typeface="Poppins" panose="00000500000000000000" pitchFamily="2" charset="0"/>
                        </a:rPr>
                        <a:t>of</a:t>
                      </a:r>
                      <a:r>
                        <a:rPr sz="1400" spc="-65" dirty="0">
                          <a:solidFill>
                            <a:schemeClr val="tx1"/>
                          </a:solidFill>
                          <a:latin typeface="Poppins" panose="00000500000000000000" pitchFamily="2" charset="0"/>
                          <a:ea typeface="Source Sans Pro" panose="020B0503030403020204" pitchFamily="34" charset="0"/>
                          <a:cs typeface="Poppins" panose="00000500000000000000" pitchFamily="2" charset="0"/>
                        </a:rPr>
                        <a:t> </a:t>
                      </a:r>
                      <a:r>
                        <a:rPr sz="1400" spc="-140" dirty="0">
                          <a:solidFill>
                            <a:schemeClr val="tx1"/>
                          </a:solidFill>
                          <a:latin typeface="Poppins" panose="00000500000000000000" pitchFamily="2" charset="0"/>
                          <a:ea typeface="Source Sans Pro" panose="020B0503030403020204" pitchFamily="34" charset="0"/>
                          <a:cs typeface="Poppins" panose="00000500000000000000" pitchFamily="2" charset="0"/>
                        </a:rPr>
                        <a:t>Kansas</a:t>
                      </a:r>
                      <a:r>
                        <a:rPr sz="1400" spc="-50" dirty="0">
                          <a:solidFill>
                            <a:schemeClr val="tx1"/>
                          </a:solidFill>
                          <a:latin typeface="Poppins" panose="00000500000000000000" pitchFamily="2" charset="0"/>
                          <a:ea typeface="Source Sans Pro" panose="020B0503030403020204" pitchFamily="34" charset="0"/>
                          <a:cs typeface="Poppins" panose="00000500000000000000" pitchFamily="2" charset="0"/>
                        </a:rPr>
                        <a:t> </a:t>
                      </a:r>
                      <a:r>
                        <a:rPr sz="1400" spc="-45" dirty="0">
                          <a:solidFill>
                            <a:schemeClr val="tx1"/>
                          </a:solidFill>
                          <a:latin typeface="Poppins" panose="00000500000000000000" pitchFamily="2" charset="0"/>
                          <a:ea typeface="Source Sans Pro" panose="020B0503030403020204" pitchFamily="34" charset="0"/>
                          <a:cs typeface="Poppins" panose="00000500000000000000" pitchFamily="2" charset="0"/>
                        </a:rPr>
                        <a:t>Medical</a:t>
                      </a:r>
                      <a:r>
                        <a:rPr sz="1400" spc="-35" dirty="0">
                          <a:solidFill>
                            <a:schemeClr val="tx1"/>
                          </a:solidFill>
                          <a:latin typeface="Poppins" panose="00000500000000000000" pitchFamily="2" charset="0"/>
                          <a:ea typeface="Source Sans Pro" panose="020B0503030403020204" pitchFamily="34" charset="0"/>
                          <a:cs typeface="Poppins" panose="00000500000000000000" pitchFamily="2" charset="0"/>
                        </a:rPr>
                        <a:t> </a:t>
                      </a:r>
                      <a:r>
                        <a:rPr sz="1400" spc="-65" dirty="0">
                          <a:solidFill>
                            <a:schemeClr val="tx1"/>
                          </a:solidFill>
                          <a:latin typeface="Poppins" panose="00000500000000000000" pitchFamily="2" charset="0"/>
                          <a:ea typeface="Source Sans Pro" panose="020B0503030403020204" pitchFamily="34" charset="0"/>
                          <a:cs typeface="Poppins" panose="00000500000000000000" pitchFamily="2" charset="0"/>
                        </a:rPr>
                        <a:t>Center,</a:t>
                      </a:r>
                      <a:r>
                        <a:rPr sz="1400" spc="-30" dirty="0">
                          <a:solidFill>
                            <a:schemeClr val="tx1"/>
                          </a:solidFill>
                          <a:latin typeface="Poppins" panose="00000500000000000000" pitchFamily="2" charset="0"/>
                          <a:ea typeface="Source Sans Pro" panose="020B0503030403020204" pitchFamily="34" charset="0"/>
                          <a:cs typeface="Poppins" panose="00000500000000000000" pitchFamily="2" charset="0"/>
                        </a:rPr>
                        <a:t> </a:t>
                      </a:r>
                      <a:r>
                        <a:rPr sz="1400" spc="-140" dirty="0">
                          <a:solidFill>
                            <a:schemeClr val="tx1"/>
                          </a:solidFill>
                          <a:latin typeface="Poppins" panose="00000500000000000000" pitchFamily="2" charset="0"/>
                          <a:ea typeface="Source Sans Pro" panose="020B0503030403020204" pitchFamily="34" charset="0"/>
                          <a:cs typeface="Poppins" panose="00000500000000000000" pitchFamily="2" charset="0"/>
                        </a:rPr>
                        <a:t>Kansas</a:t>
                      </a:r>
                      <a:r>
                        <a:rPr sz="1400" spc="-50" dirty="0">
                          <a:solidFill>
                            <a:schemeClr val="tx1"/>
                          </a:solidFill>
                          <a:latin typeface="Poppins" panose="00000500000000000000" pitchFamily="2" charset="0"/>
                          <a:ea typeface="Source Sans Pro" panose="020B0503030403020204" pitchFamily="34" charset="0"/>
                          <a:cs typeface="Poppins" panose="00000500000000000000" pitchFamily="2" charset="0"/>
                        </a:rPr>
                        <a:t> </a:t>
                      </a:r>
                      <a:r>
                        <a:rPr sz="1400" spc="-10" dirty="0">
                          <a:solidFill>
                            <a:schemeClr val="tx1"/>
                          </a:solidFill>
                          <a:latin typeface="Poppins" panose="00000500000000000000" pitchFamily="2" charset="0"/>
                          <a:ea typeface="Source Sans Pro" panose="020B0503030403020204" pitchFamily="34" charset="0"/>
                          <a:cs typeface="Poppins" panose="00000500000000000000" pitchFamily="2" charset="0"/>
                        </a:rPr>
                        <a:t>City,</a:t>
                      </a:r>
                      <a:r>
                        <a:rPr lang="en-US" sz="1400" spc="-10" dirty="0">
                          <a:solidFill>
                            <a:schemeClr val="tx1"/>
                          </a:solidFill>
                          <a:latin typeface="Poppins" panose="00000500000000000000" pitchFamily="2" charset="0"/>
                          <a:ea typeface="Source Sans Pro" panose="020B0503030403020204" pitchFamily="34" charset="0"/>
                          <a:cs typeface="Poppins" panose="00000500000000000000" pitchFamily="2" charset="0"/>
                        </a:rPr>
                        <a:t> </a:t>
                      </a:r>
                      <a:r>
                        <a:rPr sz="1400" spc="-280" dirty="0">
                          <a:solidFill>
                            <a:schemeClr val="tx1"/>
                          </a:solidFill>
                          <a:latin typeface="Poppins" panose="00000500000000000000" pitchFamily="2" charset="0"/>
                          <a:ea typeface="Source Sans Pro" panose="020B0503030403020204" pitchFamily="34" charset="0"/>
                          <a:cs typeface="Poppins" panose="00000500000000000000" pitchFamily="2" charset="0"/>
                        </a:rPr>
                        <a:t>KS</a:t>
                      </a:r>
                      <a:endParaRPr sz="1400" dirty="0">
                        <a:solidFill>
                          <a:schemeClr val="tx1"/>
                        </a:solidFill>
                        <a:latin typeface="Poppins" panose="00000500000000000000" pitchFamily="2" charset="0"/>
                        <a:ea typeface="Source Sans Pro" panose="020B0503030403020204" pitchFamily="34" charset="0"/>
                        <a:cs typeface="Poppins" panose="00000500000000000000" pitchFamily="2" charset="0"/>
                      </a:endParaRPr>
                    </a:p>
                  </a:txBody>
                  <a:tcPr marL="0" marR="0" marT="5651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3"/>
                  </a:ext>
                </a:extLst>
              </a:tr>
              <a:tr h="330835">
                <a:tc>
                  <a:txBody>
                    <a:bodyPr/>
                    <a:lstStyle/>
                    <a:p>
                      <a:pPr marL="49530">
                        <a:lnSpc>
                          <a:spcPct val="100000"/>
                        </a:lnSpc>
                        <a:spcBef>
                          <a:spcPts val="445"/>
                        </a:spcBef>
                      </a:pPr>
                      <a:r>
                        <a:rPr sz="1400" b="1" u="sng" spc="-65" dirty="0">
                          <a:solidFill>
                            <a:srgbClr val="0070C0"/>
                          </a:solidFill>
                          <a:uFill>
                            <a:solidFill>
                              <a:srgbClr val="006FC0"/>
                            </a:solidFill>
                          </a:uFill>
                          <a:latin typeface="Poppins" panose="00000500000000000000" pitchFamily="2" charset="0"/>
                          <a:ea typeface="Source Sans Pro" panose="020B0503030403020204" pitchFamily="34" charset="0"/>
                          <a:cs typeface="Poppins" panose="00000500000000000000" pitchFamily="2" charset="0"/>
                          <a:hlinkClick r:id="rId8">
                            <a:extLst>
                              <a:ext uri="{A12FA001-AC4F-418D-AE19-62706E023703}">
                                <ahyp:hlinkClr xmlns:ahyp="http://schemas.microsoft.com/office/drawing/2018/hyperlinkcolor" val="tx"/>
                              </a:ext>
                            </a:extLst>
                          </a:hlinkClick>
                        </a:rPr>
                        <a:t>Benjamin</a:t>
                      </a:r>
                      <a:r>
                        <a:rPr sz="1400" b="1" u="sng" spc="-60" dirty="0">
                          <a:solidFill>
                            <a:srgbClr val="0070C0"/>
                          </a:solidFill>
                          <a:uFill>
                            <a:solidFill>
                              <a:srgbClr val="006FC0"/>
                            </a:solidFill>
                          </a:uFill>
                          <a:latin typeface="Poppins" panose="00000500000000000000" pitchFamily="2" charset="0"/>
                          <a:ea typeface="Source Sans Pro" panose="020B0503030403020204" pitchFamily="34" charset="0"/>
                          <a:cs typeface="Poppins" panose="00000500000000000000" pitchFamily="2" charset="0"/>
                          <a:hlinkClick r:id="rId8">
                            <a:extLst>
                              <a:ext uri="{A12FA001-AC4F-418D-AE19-62706E023703}">
                                <ahyp:hlinkClr xmlns:ahyp="http://schemas.microsoft.com/office/drawing/2018/hyperlinkcolor" val="tx"/>
                              </a:ext>
                            </a:extLst>
                          </a:hlinkClick>
                        </a:rPr>
                        <a:t> </a:t>
                      </a:r>
                      <a:r>
                        <a:rPr sz="1400" b="1" u="sng" spc="-70" dirty="0">
                          <a:solidFill>
                            <a:srgbClr val="0070C0"/>
                          </a:solidFill>
                          <a:uFill>
                            <a:solidFill>
                              <a:srgbClr val="006FC0"/>
                            </a:solidFill>
                          </a:uFill>
                          <a:latin typeface="Poppins" panose="00000500000000000000" pitchFamily="2" charset="0"/>
                          <a:ea typeface="Source Sans Pro" panose="020B0503030403020204" pitchFamily="34" charset="0"/>
                          <a:cs typeface="Poppins" panose="00000500000000000000" pitchFamily="2" charset="0"/>
                          <a:hlinkClick r:id="rId8">
                            <a:extLst>
                              <a:ext uri="{A12FA001-AC4F-418D-AE19-62706E023703}">
                                <ahyp:hlinkClr xmlns:ahyp="http://schemas.microsoft.com/office/drawing/2018/hyperlinkcolor" val="tx"/>
                              </a:ext>
                            </a:extLst>
                          </a:hlinkClick>
                        </a:rPr>
                        <a:t>Elder,</a:t>
                      </a:r>
                      <a:r>
                        <a:rPr sz="1400" b="1" u="sng" spc="-60" dirty="0">
                          <a:solidFill>
                            <a:srgbClr val="0070C0"/>
                          </a:solidFill>
                          <a:uFill>
                            <a:solidFill>
                              <a:srgbClr val="006FC0"/>
                            </a:solidFill>
                          </a:uFill>
                          <a:latin typeface="Poppins" panose="00000500000000000000" pitchFamily="2" charset="0"/>
                          <a:ea typeface="Source Sans Pro" panose="020B0503030403020204" pitchFamily="34" charset="0"/>
                          <a:cs typeface="Poppins" panose="00000500000000000000" pitchFamily="2" charset="0"/>
                          <a:hlinkClick r:id="rId8">
                            <a:extLst>
                              <a:ext uri="{A12FA001-AC4F-418D-AE19-62706E023703}">
                                <ahyp:hlinkClr xmlns:ahyp="http://schemas.microsoft.com/office/drawing/2018/hyperlinkcolor" val="tx"/>
                              </a:ext>
                            </a:extLst>
                          </a:hlinkClick>
                        </a:rPr>
                        <a:t> </a:t>
                      </a:r>
                      <a:r>
                        <a:rPr sz="1400" b="1" u="sng" spc="-50" dirty="0">
                          <a:solidFill>
                            <a:srgbClr val="0070C0"/>
                          </a:solidFill>
                          <a:uFill>
                            <a:solidFill>
                              <a:srgbClr val="006FC0"/>
                            </a:solidFill>
                          </a:uFill>
                          <a:latin typeface="Poppins" panose="00000500000000000000" pitchFamily="2" charset="0"/>
                          <a:ea typeface="Source Sans Pro" panose="020B0503030403020204" pitchFamily="34" charset="0"/>
                          <a:cs typeface="Poppins" panose="00000500000000000000" pitchFamily="2" charset="0"/>
                          <a:hlinkClick r:id="rId8">
                            <a:extLst>
                              <a:ext uri="{A12FA001-AC4F-418D-AE19-62706E023703}">
                                <ahyp:hlinkClr xmlns:ahyp="http://schemas.microsoft.com/office/drawing/2018/hyperlinkcolor" val="tx"/>
                              </a:ext>
                            </a:extLst>
                          </a:hlinkClick>
                        </a:rPr>
                        <a:t>MD,</a:t>
                      </a:r>
                      <a:r>
                        <a:rPr sz="1400" b="1" u="sng" spc="-65" dirty="0">
                          <a:solidFill>
                            <a:srgbClr val="0070C0"/>
                          </a:solidFill>
                          <a:uFill>
                            <a:solidFill>
                              <a:srgbClr val="006FC0"/>
                            </a:solidFill>
                          </a:uFill>
                          <a:latin typeface="Poppins" panose="00000500000000000000" pitchFamily="2" charset="0"/>
                          <a:ea typeface="Source Sans Pro" panose="020B0503030403020204" pitchFamily="34" charset="0"/>
                          <a:cs typeface="Poppins" panose="00000500000000000000" pitchFamily="2" charset="0"/>
                          <a:hlinkClick r:id="rId8">
                            <a:extLst>
                              <a:ext uri="{A12FA001-AC4F-418D-AE19-62706E023703}">
                                <ahyp:hlinkClr xmlns:ahyp="http://schemas.microsoft.com/office/drawing/2018/hyperlinkcolor" val="tx"/>
                              </a:ext>
                            </a:extLst>
                          </a:hlinkClick>
                        </a:rPr>
                        <a:t> </a:t>
                      </a:r>
                      <a:r>
                        <a:rPr sz="1400" b="1" u="sng" spc="-25" dirty="0">
                          <a:solidFill>
                            <a:srgbClr val="0070C0"/>
                          </a:solidFill>
                          <a:uFill>
                            <a:solidFill>
                              <a:srgbClr val="006FC0"/>
                            </a:solidFill>
                          </a:uFill>
                          <a:latin typeface="Poppins" panose="00000500000000000000" pitchFamily="2" charset="0"/>
                          <a:ea typeface="Source Sans Pro" panose="020B0503030403020204" pitchFamily="34" charset="0"/>
                          <a:cs typeface="Poppins" panose="00000500000000000000" pitchFamily="2" charset="0"/>
                          <a:hlinkClick r:id="rId8">
                            <a:extLst>
                              <a:ext uri="{A12FA001-AC4F-418D-AE19-62706E023703}">
                                <ahyp:hlinkClr xmlns:ahyp="http://schemas.microsoft.com/office/drawing/2018/hyperlinkcolor" val="tx"/>
                              </a:ext>
                            </a:extLst>
                          </a:hlinkClick>
                        </a:rPr>
                        <a:t>PhD</a:t>
                      </a:r>
                      <a:endParaRPr sz="1400" b="1" dirty="0">
                        <a:solidFill>
                          <a:srgbClr val="0070C0"/>
                        </a:solidFill>
                        <a:latin typeface="Poppins" panose="00000500000000000000" pitchFamily="2" charset="0"/>
                        <a:ea typeface="Source Sans Pro" panose="020B0503030403020204" pitchFamily="34" charset="0"/>
                        <a:cs typeface="Poppins" panose="00000500000000000000" pitchFamily="2" charset="0"/>
                      </a:endParaRPr>
                    </a:p>
                  </a:txBody>
                  <a:tcPr marL="0" marR="0" marT="5651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50165">
                        <a:lnSpc>
                          <a:spcPct val="100000"/>
                        </a:lnSpc>
                        <a:spcBef>
                          <a:spcPts val="445"/>
                        </a:spcBef>
                      </a:pPr>
                      <a:r>
                        <a:rPr sz="1400" b="1" spc="-55" dirty="0">
                          <a:solidFill>
                            <a:schemeClr val="tx1"/>
                          </a:solidFill>
                          <a:latin typeface="Poppins" panose="00000500000000000000" pitchFamily="2" charset="0"/>
                          <a:ea typeface="Source Sans Pro" panose="020B0503030403020204" pitchFamily="34" charset="0"/>
                          <a:cs typeface="Poppins" panose="00000500000000000000" pitchFamily="2" charset="0"/>
                        </a:rPr>
                        <a:t>Mayo</a:t>
                      </a:r>
                      <a:r>
                        <a:rPr sz="1400" b="1" spc="-45" dirty="0">
                          <a:solidFill>
                            <a:schemeClr val="tx1"/>
                          </a:solidFill>
                          <a:latin typeface="Poppins" panose="00000500000000000000" pitchFamily="2" charset="0"/>
                          <a:ea typeface="Source Sans Pro" panose="020B0503030403020204" pitchFamily="34" charset="0"/>
                          <a:cs typeface="Poppins" panose="00000500000000000000" pitchFamily="2" charset="0"/>
                        </a:rPr>
                        <a:t> </a:t>
                      </a:r>
                      <a:r>
                        <a:rPr sz="1400" b="1" spc="-70" dirty="0">
                          <a:solidFill>
                            <a:schemeClr val="tx1"/>
                          </a:solidFill>
                          <a:latin typeface="Poppins" panose="00000500000000000000" pitchFamily="2" charset="0"/>
                          <a:ea typeface="Source Sans Pro" panose="020B0503030403020204" pitchFamily="34" charset="0"/>
                          <a:cs typeface="Poppins" panose="00000500000000000000" pitchFamily="2" charset="0"/>
                        </a:rPr>
                        <a:t>Clinic,</a:t>
                      </a:r>
                      <a:r>
                        <a:rPr sz="1400" b="1" spc="-40" dirty="0">
                          <a:solidFill>
                            <a:schemeClr val="tx1"/>
                          </a:solidFill>
                          <a:latin typeface="Poppins" panose="00000500000000000000" pitchFamily="2" charset="0"/>
                          <a:ea typeface="Source Sans Pro" panose="020B0503030403020204" pitchFamily="34" charset="0"/>
                          <a:cs typeface="Poppins" panose="00000500000000000000" pitchFamily="2" charset="0"/>
                        </a:rPr>
                        <a:t> </a:t>
                      </a:r>
                      <a:r>
                        <a:rPr sz="1400" b="1" spc="-75" dirty="0">
                          <a:solidFill>
                            <a:schemeClr val="tx1"/>
                          </a:solidFill>
                          <a:latin typeface="Poppins" panose="00000500000000000000" pitchFamily="2" charset="0"/>
                          <a:ea typeface="Source Sans Pro" panose="020B0503030403020204" pitchFamily="34" charset="0"/>
                          <a:cs typeface="Poppins" panose="00000500000000000000" pitchFamily="2" charset="0"/>
                        </a:rPr>
                        <a:t>Rochester,</a:t>
                      </a:r>
                      <a:r>
                        <a:rPr sz="1400" b="1" spc="-40" dirty="0">
                          <a:solidFill>
                            <a:schemeClr val="tx1"/>
                          </a:solidFill>
                          <a:latin typeface="Poppins" panose="00000500000000000000" pitchFamily="2" charset="0"/>
                          <a:ea typeface="Source Sans Pro" panose="020B0503030403020204" pitchFamily="34" charset="0"/>
                          <a:cs typeface="Poppins" panose="00000500000000000000" pitchFamily="2" charset="0"/>
                        </a:rPr>
                        <a:t> </a:t>
                      </a:r>
                      <a:r>
                        <a:rPr sz="1400" b="1" spc="-25" dirty="0">
                          <a:solidFill>
                            <a:schemeClr val="tx1"/>
                          </a:solidFill>
                          <a:latin typeface="Poppins" panose="00000500000000000000" pitchFamily="2" charset="0"/>
                          <a:ea typeface="Source Sans Pro" panose="020B0503030403020204" pitchFamily="34" charset="0"/>
                          <a:cs typeface="Poppins" panose="00000500000000000000" pitchFamily="2" charset="0"/>
                        </a:rPr>
                        <a:t>MN</a:t>
                      </a:r>
                      <a:endParaRPr sz="1400" b="1" dirty="0">
                        <a:solidFill>
                          <a:schemeClr val="tx1"/>
                        </a:solidFill>
                        <a:latin typeface="Poppins" panose="00000500000000000000" pitchFamily="2" charset="0"/>
                        <a:ea typeface="Source Sans Pro" panose="020B0503030403020204" pitchFamily="34" charset="0"/>
                        <a:cs typeface="Poppins" panose="00000500000000000000" pitchFamily="2" charset="0"/>
                      </a:endParaRPr>
                    </a:p>
                  </a:txBody>
                  <a:tcPr marL="0" marR="0" marT="5651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4"/>
                  </a:ext>
                </a:extLst>
              </a:tr>
              <a:tr h="330835">
                <a:tc>
                  <a:txBody>
                    <a:bodyPr/>
                    <a:lstStyle/>
                    <a:p>
                      <a:pPr marL="49530">
                        <a:lnSpc>
                          <a:spcPct val="100000"/>
                        </a:lnSpc>
                        <a:spcBef>
                          <a:spcPts val="450"/>
                        </a:spcBef>
                      </a:pPr>
                      <a:r>
                        <a:rPr sz="1400" b="1" u="sng" spc="-90" dirty="0">
                          <a:solidFill>
                            <a:srgbClr val="0070C0"/>
                          </a:solidFill>
                          <a:uFill>
                            <a:solidFill>
                              <a:srgbClr val="006FC0"/>
                            </a:solidFill>
                          </a:uFill>
                          <a:latin typeface="Poppins" panose="00000500000000000000" pitchFamily="2" charset="0"/>
                          <a:ea typeface="Source Sans Pro" panose="020B0503030403020204" pitchFamily="34" charset="0"/>
                          <a:cs typeface="Poppins" panose="00000500000000000000" pitchFamily="2" charset="0"/>
                          <a:hlinkClick r:id="rId9">
                            <a:extLst>
                              <a:ext uri="{A12FA001-AC4F-418D-AE19-62706E023703}">
                                <ahyp:hlinkClr xmlns:ahyp="http://schemas.microsoft.com/office/drawing/2018/hyperlinkcolor" val="tx"/>
                              </a:ext>
                            </a:extLst>
                          </a:hlinkClick>
                        </a:rPr>
                        <a:t>Venu</a:t>
                      </a:r>
                      <a:r>
                        <a:rPr sz="1400" b="1" u="sng" spc="-40" dirty="0">
                          <a:solidFill>
                            <a:srgbClr val="0070C0"/>
                          </a:solidFill>
                          <a:uFill>
                            <a:solidFill>
                              <a:srgbClr val="006FC0"/>
                            </a:solidFill>
                          </a:uFill>
                          <a:latin typeface="Poppins" panose="00000500000000000000" pitchFamily="2" charset="0"/>
                          <a:ea typeface="Source Sans Pro" panose="020B0503030403020204" pitchFamily="34" charset="0"/>
                          <a:cs typeface="Poppins" panose="00000500000000000000" pitchFamily="2" charset="0"/>
                          <a:hlinkClick r:id="rId9">
                            <a:extLst>
                              <a:ext uri="{A12FA001-AC4F-418D-AE19-62706E023703}">
                                <ahyp:hlinkClr xmlns:ahyp="http://schemas.microsoft.com/office/drawing/2018/hyperlinkcolor" val="tx"/>
                              </a:ext>
                            </a:extLst>
                          </a:hlinkClick>
                        </a:rPr>
                        <a:t> </a:t>
                      </a:r>
                      <a:r>
                        <a:rPr sz="1400" b="1" u="sng" spc="-70" dirty="0">
                          <a:solidFill>
                            <a:srgbClr val="0070C0"/>
                          </a:solidFill>
                          <a:uFill>
                            <a:solidFill>
                              <a:srgbClr val="006FC0"/>
                            </a:solidFill>
                          </a:uFill>
                          <a:latin typeface="Poppins" panose="00000500000000000000" pitchFamily="2" charset="0"/>
                          <a:ea typeface="Source Sans Pro" panose="020B0503030403020204" pitchFamily="34" charset="0"/>
                          <a:cs typeface="Poppins" panose="00000500000000000000" pitchFamily="2" charset="0"/>
                          <a:hlinkClick r:id="rId9">
                            <a:extLst>
                              <a:ext uri="{A12FA001-AC4F-418D-AE19-62706E023703}">
                                <ahyp:hlinkClr xmlns:ahyp="http://schemas.microsoft.com/office/drawing/2018/hyperlinkcolor" val="tx"/>
                              </a:ext>
                            </a:extLst>
                          </a:hlinkClick>
                        </a:rPr>
                        <a:t>Nemani,</a:t>
                      </a:r>
                      <a:r>
                        <a:rPr sz="1400" b="1" u="sng" spc="-50" dirty="0">
                          <a:solidFill>
                            <a:srgbClr val="0070C0"/>
                          </a:solidFill>
                          <a:uFill>
                            <a:solidFill>
                              <a:srgbClr val="006FC0"/>
                            </a:solidFill>
                          </a:uFill>
                          <a:latin typeface="Poppins" panose="00000500000000000000" pitchFamily="2" charset="0"/>
                          <a:ea typeface="Source Sans Pro" panose="020B0503030403020204" pitchFamily="34" charset="0"/>
                          <a:cs typeface="Poppins" panose="00000500000000000000" pitchFamily="2" charset="0"/>
                          <a:hlinkClick r:id="rId9">
                            <a:extLst>
                              <a:ext uri="{A12FA001-AC4F-418D-AE19-62706E023703}">
                                <ahyp:hlinkClr xmlns:ahyp="http://schemas.microsoft.com/office/drawing/2018/hyperlinkcolor" val="tx"/>
                              </a:ext>
                            </a:extLst>
                          </a:hlinkClick>
                        </a:rPr>
                        <a:t> </a:t>
                      </a:r>
                      <a:r>
                        <a:rPr sz="1400" b="1" u="sng" spc="-60" dirty="0">
                          <a:solidFill>
                            <a:srgbClr val="0070C0"/>
                          </a:solidFill>
                          <a:uFill>
                            <a:solidFill>
                              <a:srgbClr val="006FC0"/>
                            </a:solidFill>
                          </a:uFill>
                          <a:latin typeface="Poppins" panose="00000500000000000000" pitchFamily="2" charset="0"/>
                          <a:ea typeface="Source Sans Pro" panose="020B0503030403020204" pitchFamily="34" charset="0"/>
                          <a:cs typeface="Poppins" panose="00000500000000000000" pitchFamily="2" charset="0"/>
                          <a:hlinkClick r:id="rId9">
                            <a:extLst>
                              <a:ext uri="{A12FA001-AC4F-418D-AE19-62706E023703}">
                                <ahyp:hlinkClr xmlns:ahyp="http://schemas.microsoft.com/office/drawing/2018/hyperlinkcolor" val="tx"/>
                              </a:ext>
                            </a:extLst>
                          </a:hlinkClick>
                        </a:rPr>
                        <a:t>MD,</a:t>
                      </a:r>
                      <a:r>
                        <a:rPr sz="1400" b="1" u="sng" spc="-55" dirty="0">
                          <a:solidFill>
                            <a:srgbClr val="0070C0"/>
                          </a:solidFill>
                          <a:uFill>
                            <a:solidFill>
                              <a:srgbClr val="006FC0"/>
                            </a:solidFill>
                          </a:uFill>
                          <a:latin typeface="Poppins" panose="00000500000000000000" pitchFamily="2" charset="0"/>
                          <a:ea typeface="Source Sans Pro" panose="020B0503030403020204" pitchFamily="34" charset="0"/>
                          <a:cs typeface="Poppins" panose="00000500000000000000" pitchFamily="2" charset="0"/>
                          <a:hlinkClick r:id="rId9">
                            <a:extLst>
                              <a:ext uri="{A12FA001-AC4F-418D-AE19-62706E023703}">
                                <ahyp:hlinkClr xmlns:ahyp="http://schemas.microsoft.com/office/drawing/2018/hyperlinkcolor" val="tx"/>
                              </a:ext>
                            </a:extLst>
                          </a:hlinkClick>
                        </a:rPr>
                        <a:t> </a:t>
                      </a:r>
                      <a:r>
                        <a:rPr sz="1400" b="1" u="sng" spc="-25" dirty="0">
                          <a:solidFill>
                            <a:srgbClr val="0070C0"/>
                          </a:solidFill>
                          <a:uFill>
                            <a:solidFill>
                              <a:srgbClr val="006FC0"/>
                            </a:solidFill>
                          </a:uFill>
                          <a:latin typeface="Poppins" panose="00000500000000000000" pitchFamily="2" charset="0"/>
                          <a:ea typeface="Source Sans Pro" panose="020B0503030403020204" pitchFamily="34" charset="0"/>
                          <a:cs typeface="Poppins" panose="00000500000000000000" pitchFamily="2" charset="0"/>
                          <a:hlinkClick r:id="rId9">
                            <a:extLst>
                              <a:ext uri="{A12FA001-AC4F-418D-AE19-62706E023703}">
                                <ahyp:hlinkClr xmlns:ahyp="http://schemas.microsoft.com/office/drawing/2018/hyperlinkcolor" val="tx"/>
                              </a:ext>
                            </a:extLst>
                          </a:hlinkClick>
                        </a:rPr>
                        <a:t>PhD</a:t>
                      </a:r>
                      <a:endParaRPr sz="1400" b="1" dirty="0">
                        <a:solidFill>
                          <a:srgbClr val="0070C0"/>
                        </a:solidFill>
                        <a:latin typeface="Poppins" panose="00000500000000000000" pitchFamily="2" charset="0"/>
                        <a:ea typeface="Source Sans Pro" panose="020B0503030403020204" pitchFamily="34" charset="0"/>
                        <a:cs typeface="Poppins" panose="00000500000000000000" pitchFamily="2" charset="0"/>
                      </a:endParaRPr>
                    </a:p>
                  </a:txBody>
                  <a:tcPr marL="0" marR="0" marT="5715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50165">
                        <a:lnSpc>
                          <a:spcPct val="100000"/>
                        </a:lnSpc>
                        <a:spcBef>
                          <a:spcPts val="450"/>
                        </a:spcBef>
                      </a:pPr>
                      <a:r>
                        <a:rPr sz="1400" b="1" spc="-50" dirty="0">
                          <a:solidFill>
                            <a:schemeClr val="tx1"/>
                          </a:solidFill>
                          <a:latin typeface="Poppins" panose="00000500000000000000" pitchFamily="2" charset="0"/>
                          <a:ea typeface="Source Sans Pro" panose="020B0503030403020204" pitchFamily="34" charset="0"/>
                          <a:cs typeface="Poppins" panose="00000500000000000000" pitchFamily="2" charset="0"/>
                        </a:rPr>
                        <a:t>Virginia</a:t>
                      </a:r>
                      <a:r>
                        <a:rPr sz="1400" b="1" spc="-45" dirty="0">
                          <a:solidFill>
                            <a:schemeClr val="tx1"/>
                          </a:solidFill>
                          <a:latin typeface="Poppins" panose="00000500000000000000" pitchFamily="2" charset="0"/>
                          <a:ea typeface="Source Sans Pro" panose="020B0503030403020204" pitchFamily="34" charset="0"/>
                          <a:cs typeface="Poppins" panose="00000500000000000000" pitchFamily="2" charset="0"/>
                        </a:rPr>
                        <a:t> </a:t>
                      </a:r>
                      <a:r>
                        <a:rPr sz="1400" b="1" spc="-70" dirty="0">
                          <a:solidFill>
                            <a:schemeClr val="tx1"/>
                          </a:solidFill>
                          <a:latin typeface="Poppins" panose="00000500000000000000" pitchFamily="2" charset="0"/>
                          <a:ea typeface="Source Sans Pro" panose="020B0503030403020204" pitchFamily="34" charset="0"/>
                          <a:cs typeface="Poppins" panose="00000500000000000000" pitchFamily="2" charset="0"/>
                        </a:rPr>
                        <a:t>Mason</a:t>
                      </a:r>
                      <a:r>
                        <a:rPr sz="1400" b="1" spc="-45" dirty="0">
                          <a:solidFill>
                            <a:schemeClr val="tx1"/>
                          </a:solidFill>
                          <a:latin typeface="Poppins" panose="00000500000000000000" pitchFamily="2" charset="0"/>
                          <a:ea typeface="Source Sans Pro" panose="020B0503030403020204" pitchFamily="34" charset="0"/>
                          <a:cs typeface="Poppins" panose="00000500000000000000" pitchFamily="2" charset="0"/>
                        </a:rPr>
                        <a:t> </a:t>
                      </a:r>
                      <a:r>
                        <a:rPr sz="1400" b="1" spc="-95" dirty="0">
                          <a:solidFill>
                            <a:schemeClr val="tx1"/>
                          </a:solidFill>
                          <a:latin typeface="Poppins" panose="00000500000000000000" pitchFamily="2" charset="0"/>
                          <a:ea typeface="Source Sans Pro" panose="020B0503030403020204" pitchFamily="34" charset="0"/>
                          <a:cs typeface="Poppins" panose="00000500000000000000" pitchFamily="2" charset="0"/>
                        </a:rPr>
                        <a:t>Franciscan</a:t>
                      </a:r>
                      <a:r>
                        <a:rPr sz="1400" b="1" spc="-60" dirty="0">
                          <a:solidFill>
                            <a:schemeClr val="tx1"/>
                          </a:solidFill>
                          <a:latin typeface="Poppins" panose="00000500000000000000" pitchFamily="2" charset="0"/>
                          <a:ea typeface="Source Sans Pro" panose="020B0503030403020204" pitchFamily="34" charset="0"/>
                          <a:cs typeface="Poppins" panose="00000500000000000000" pitchFamily="2" charset="0"/>
                        </a:rPr>
                        <a:t> </a:t>
                      </a:r>
                      <a:r>
                        <a:rPr sz="1400" b="1" spc="-55" dirty="0">
                          <a:solidFill>
                            <a:schemeClr val="tx1"/>
                          </a:solidFill>
                          <a:latin typeface="Poppins" panose="00000500000000000000" pitchFamily="2" charset="0"/>
                          <a:ea typeface="Source Sans Pro" panose="020B0503030403020204" pitchFamily="34" charset="0"/>
                          <a:cs typeface="Poppins" panose="00000500000000000000" pitchFamily="2" charset="0"/>
                        </a:rPr>
                        <a:t>Health,</a:t>
                      </a:r>
                      <a:r>
                        <a:rPr sz="1400" b="1" spc="-45" dirty="0">
                          <a:solidFill>
                            <a:schemeClr val="tx1"/>
                          </a:solidFill>
                          <a:latin typeface="Poppins" panose="00000500000000000000" pitchFamily="2" charset="0"/>
                          <a:ea typeface="Source Sans Pro" panose="020B0503030403020204" pitchFamily="34" charset="0"/>
                          <a:cs typeface="Poppins" panose="00000500000000000000" pitchFamily="2" charset="0"/>
                        </a:rPr>
                        <a:t> </a:t>
                      </a:r>
                      <a:r>
                        <a:rPr sz="1400" b="1" spc="-55" dirty="0">
                          <a:solidFill>
                            <a:schemeClr val="tx1"/>
                          </a:solidFill>
                          <a:latin typeface="Poppins" panose="00000500000000000000" pitchFamily="2" charset="0"/>
                          <a:ea typeface="Source Sans Pro" panose="020B0503030403020204" pitchFamily="34" charset="0"/>
                          <a:cs typeface="Poppins" panose="00000500000000000000" pitchFamily="2" charset="0"/>
                        </a:rPr>
                        <a:t>Seattle,</a:t>
                      </a:r>
                      <a:r>
                        <a:rPr sz="1400" b="1" spc="-30" dirty="0">
                          <a:solidFill>
                            <a:schemeClr val="tx1"/>
                          </a:solidFill>
                          <a:latin typeface="Poppins" panose="00000500000000000000" pitchFamily="2" charset="0"/>
                          <a:ea typeface="Source Sans Pro" panose="020B0503030403020204" pitchFamily="34" charset="0"/>
                          <a:cs typeface="Poppins" panose="00000500000000000000" pitchFamily="2" charset="0"/>
                        </a:rPr>
                        <a:t> </a:t>
                      </a:r>
                      <a:r>
                        <a:rPr sz="1400" b="1" spc="-25" dirty="0">
                          <a:solidFill>
                            <a:schemeClr val="tx1"/>
                          </a:solidFill>
                          <a:latin typeface="Poppins" panose="00000500000000000000" pitchFamily="2" charset="0"/>
                          <a:ea typeface="Source Sans Pro" panose="020B0503030403020204" pitchFamily="34" charset="0"/>
                          <a:cs typeface="Poppins" panose="00000500000000000000" pitchFamily="2" charset="0"/>
                        </a:rPr>
                        <a:t>WA</a:t>
                      </a:r>
                      <a:endParaRPr sz="1400" b="1" dirty="0">
                        <a:solidFill>
                          <a:schemeClr val="tx1"/>
                        </a:solidFill>
                        <a:latin typeface="Poppins" panose="00000500000000000000" pitchFamily="2" charset="0"/>
                        <a:ea typeface="Source Sans Pro" panose="020B0503030403020204" pitchFamily="34" charset="0"/>
                        <a:cs typeface="Poppins" panose="00000500000000000000" pitchFamily="2" charset="0"/>
                      </a:endParaRPr>
                    </a:p>
                  </a:txBody>
                  <a:tcPr marL="0" marR="0" marT="5715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5"/>
                  </a:ext>
                </a:extLst>
              </a:tr>
              <a:tr h="330835">
                <a:tc>
                  <a:txBody>
                    <a:bodyPr/>
                    <a:lstStyle/>
                    <a:p>
                      <a:pPr marL="49530">
                        <a:lnSpc>
                          <a:spcPct val="100000"/>
                        </a:lnSpc>
                        <a:spcBef>
                          <a:spcPts val="450"/>
                        </a:spcBef>
                      </a:pPr>
                      <a:r>
                        <a:rPr sz="1400" b="1" u="sng" spc="-110" dirty="0">
                          <a:solidFill>
                            <a:srgbClr val="0070C0"/>
                          </a:solidFill>
                          <a:uFill>
                            <a:solidFill>
                              <a:srgbClr val="006FC0"/>
                            </a:solidFill>
                          </a:uFill>
                          <a:latin typeface="Poppins" panose="00000500000000000000" pitchFamily="2" charset="0"/>
                          <a:ea typeface="Source Sans Pro" panose="020B0503030403020204" pitchFamily="34" charset="0"/>
                          <a:cs typeface="Poppins" panose="00000500000000000000" pitchFamily="2" charset="0"/>
                          <a:hlinkClick r:id="rId10">
                            <a:extLst>
                              <a:ext uri="{A12FA001-AC4F-418D-AE19-62706E023703}">
                                <ahyp:hlinkClr xmlns:ahyp="http://schemas.microsoft.com/office/drawing/2018/hyperlinkcolor" val="tx"/>
                              </a:ext>
                            </a:extLst>
                          </a:hlinkClick>
                        </a:rPr>
                        <a:t>Zeeshan</a:t>
                      </a:r>
                      <a:r>
                        <a:rPr sz="1400" b="1" u="sng" spc="-30" dirty="0">
                          <a:solidFill>
                            <a:srgbClr val="0070C0"/>
                          </a:solidFill>
                          <a:uFill>
                            <a:solidFill>
                              <a:srgbClr val="006FC0"/>
                            </a:solidFill>
                          </a:uFill>
                          <a:latin typeface="Poppins" panose="00000500000000000000" pitchFamily="2" charset="0"/>
                          <a:ea typeface="Source Sans Pro" panose="020B0503030403020204" pitchFamily="34" charset="0"/>
                          <a:cs typeface="Poppins" panose="00000500000000000000" pitchFamily="2" charset="0"/>
                          <a:hlinkClick r:id="rId10">
                            <a:extLst>
                              <a:ext uri="{A12FA001-AC4F-418D-AE19-62706E023703}">
                                <ahyp:hlinkClr xmlns:ahyp="http://schemas.microsoft.com/office/drawing/2018/hyperlinkcolor" val="tx"/>
                              </a:ext>
                            </a:extLst>
                          </a:hlinkClick>
                        </a:rPr>
                        <a:t> </a:t>
                      </a:r>
                      <a:r>
                        <a:rPr sz="1400" b="1" u="sng" spc="-85" dirty="0">
                          <a:solidFill>
                            <a:srgbClr val="0070C0"/>
                          </a:solidFill>
                          <a:uFill>
                            <a:solidFill>
                              <a:srgbClr val="006FC0"/>
                            </a:solidFill>
                          </a:uFill>
                          <a:latin typeface="Poppins" panose="00000500000000000000" pitchFamily="2" charset="0"/>
                          <a:ea typeface="Source Sans Pro" panose="020B0503030403020204" pitchFamily="34" charset="0"/>
                          <a:cs typeface="Poppins" panose="00000500000000000000" pitchFamily="2" charset="0"/>
                          <a:hlinkClick r:id="rId10">
                            <a:extLst>
                              <a:ext uri="{A12FA001-AC4F-418D-AE19-62706E023703}">
                                <ahyp:hlinkClr xmlns:ahyp="http://schemas.microsoft.com/office/drawing/2018/hyperlinkcolor" val="tx"/>
                              </a:ext>
                            </a:extLst>
                          </a:hlinkClick>
                        </a:rPr>
                        <a:t>Sardar,</a:t>
                      </a:r>
                      <a:r>
                        <a:rPr sz="1400" b="1" u="sng" spc="-40" dirty="0">
                          <a:solidFill>
                            <a:srgbClr val="0070C0"/>
                          </a:solidFill>
                          <a:uFill>
                            <a:solidFill>
                              <a:srgbClr val="006FC0"/>
                            </a:solidFill>
                          </a:uFill>
                          <a:latin typeface="Poppins" panose="00000500000000000000" pitchFamily="2" charset="0"/>
                          <a:ea typeface="Source Sans Pro" panose="020B0503030403020204" pitchFamily="34" charset="0"/>
                          <a:cs typeface="Poppins" panose="00000500000000000000" pitchFamily="2" charset="0"/>
                          <a:hlinkClick r:id="rId10">
                            <a:extLst>
                              <a:ext uri="{A12FA001-AC4F-418D-AE19-62706E023703}">
                                <ahyp:hlinkClr xmlns:ahyp="http://schemas.microsoft.com/office/drawing/2018/hyperlinkcolor" val="tx"/>
                              </a:ext>
                            </a:extLst>
                          </a:hlinkClick>
                        </a:rPr>
                        <a:t> </a:t>
                      </a:r>
                      <a:r>
                        <a:rPr sz="1400" b="1" u="sng" spc="-25" dirty="0">
                          <a:solidFill>
                            <a:srgbClr val="0070C0"/>
                          </a:solidFill>
                          <a:uFill>
                            <a:solidFill>
                              <a:srgbClr val="006FC0"/>
                            </a:solidFill>
                          </a:uFill>
                          <a:latin typeface="Poppins" panose="00000500000000000000" pitchFamily="2" charset="0"/>
                          <a:ea typeface="Source Sans Pro" panose="020B0503030403020204" pitchFamily="34" charset="0"/>
                          <a:cs typeface="Poppins" panose="00000500000000000000" pitchFamily="2" charset="0"/>
                          <a:hlinkClick r:id="rId10">
                            <a:extLst>
                              <a:ext uri="{A12FA001-AC4F-418D-AE19-62706E023703}">
                                <ahyp:hlinkClr xmlns:ahyp="http://schemas.microsoft.com/office/drawing/2018/hyperlinkcolor" val="tx"/>
                              </a:ext>
                            </a:extLst>
                          </a:hlinkClick>
                        </a:rPr>
                        <a:t>MD</a:t>
                      </a:r>
                      <a:endParaRPr sz="1400" b="1" dirty="0">
                        <a:solidFill>
                          <a:srgbClr val="0070C0"/>
                        </a:solidFill>
                        <a:latin typeface="Poppins" panose="00000500000000000000" pitchFamily="2" charset="0"/>
                        <a:ea typeface="Source Sans Pro" panose="020B0503030403020204" pitchFamily="34" charset="0"/>
                        <a:cs typeface="Poppins" panose="00000500000000000000" pitchFamily="2" charset="0"/>
                      </a:endParaRPr>
                    </a:p>
                  </a:txBody>
                  <a:tcPr marL="0" marR="0" marT="5715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50165">
                        <a:lnSpc>
                          <a:spcPct val="100000"/>
                        </a:lnSpc>
                        <a:spcBef>
                          <a:spcPts val="450"/>
                        </a:spcBef>
                      </a:pPr>
                      <a:r>
                        <a:rPr sz="1400" spc="-75" dirty="0">
                          <a:solidFill>
                            <a:schemeClr val="tx1"/>
                          </a:solidFill>
                          <a:latin typeface="Poppins" panose="00000500000000000000" pitchFamily="2" charset="0"/>
                          <a:ea typeface="Source Sans Pro" panose="020B0503030403020204" pitchFamily="34" charset="0"/>
                          <a:cs typeface="Poppins" panose="00000500000000000000" pitchFamily="2" charset="0"/>
                        </a:rPr>
                        <a:t>Columbia</a:t>
                      </a:r>
                      <a:r>
                        <a:rPr sz="1400" spc="-35" dirty="0">
                          <a:solidFill>
                            <a:schemeClr val="tx1"/>
                          </a:solidFill>
                          <a:latin typeface="Poppins" panose="00000500000000000000" pitchFamily="2" charset="0"/>
                          <a:ea typeface="Source Sans Pro" panose="020B0503030403020204" pitchFamily="34" charset="0"/>
                          <a:cs typeface="Poppins" panose="00000500000000000000" pitchFamily="2" charset="0"/>
                        </a:rPr>
                        <a:t> </a:t>
                      </a:r>
                      <a:r>
                        <a:rPr sz="1400" spc="-65" dirty="0">
                          <a:solidFill>
                            <a:schemeClr val="tx1"/>
                          </a:solidFill>
                          <a:latin typeface="Poppins" panose="00000500000000000000" pitchFamily="2" charset="0"/>
                          <a:ea typeface="Source Sans Pro" panose="020B0503030403020204" pitchFamily="34" charset="0"/>
                          <a:cs typeface="Poppins" panose="00000500000000000000" pitchFamily="2" charset="0"/>
                        </a:rPr>
                        <a:t>Orthopaedics,</a:t>
                      </a:r>
                      <a:r>
                        <a:rPr sz="1400" spc="-10" dirty="0">
                          <a:solidFill>
                            <a:schemeClr val="tx1"/>
                          </a:solidFill>
                          <a:latin typeface="Poppins" panose="00000500000000000000" pitchFamily="2" charset="0"/>
                          <a:ea typeface="Source Sans Pro" panose="020B0503030403020204" pitchFamily="34" charset="0"/>
                          <a:cs typeface="Poppins" panose="00000500000000000000" pitchFamily="2" charset="0"/>
                        </a:rPr>
                        <a:t> </a:t>
                      </a:r>
                      <a:r>
                        <a:rPr sz="1400" spc="-70" dirty="0">
                          <a:solidFill>
                            <a:schemeClr val="tx1"/>
                          </a:solidFill>
                          <a:latin typeface="Poppins" panose="00000500000000000000" pitchFamily="2" charset="0"/>
                          <a:ea typeface="Source Sans Pro" panose="020B0503030403020204" pitchFamily="34" charset="0"/>
                          <a:cs typeface="Poppins" panose="00000500000000000000" pitchFamily="2" charset="0"/>
                        </a:rPr>
                        <a:t>New</a:t>
                      </a:r>
                      <a:r>
                        <a:rPr sz="1400" spc="-55" dirty="0">
                          <a:solidFill>
                            <a:schemeClr val="tx1"/>
                          </a:solidFill>
                          <a:latin typeface="Poppins" panose="00000500000000000000" pitchFamily="2" charset="0"/>
                          <a:ea typeface="Source Sans Pro" panose="020B0503030403020204" pitchFamily="34" charset="0"/>
                          <a:cs typeface="Poppins" panose="00000500000000000000" pitchFamily="2" charset="0"/>
                        </a:rPr>
                        <a:t> </a:t>
                      </a:r>
                      <a:r>
                        <a:rPr sz="1400" spc="-80" dirty="0">
                          <a:solidFill>
                            <a:schemeClr val="tx1"/>
                          </a:solidFill>
                          <a:latin typeface="Poppins" panose="00000500000000000000" pitchFamily="2" charset="0"/>
                          <a:ea typeface="Source Sans Pro" panose="020B0503030403020204" pitchFamily="34" charset="0"/>
                          <a:cs typeface="Poppins" panose="00000500000000000000" pitchFamily="2" charset="0"/>
                        </a:rPr>
                        <a:t>York,</a:t>
                      </a:r>
                      <a:r>
                        <a:rPr sz="1400" spc="-60" dirty="0">
                          <a:solidFill>
                            <a:schemeClr val="tx1"/>
                          </a:solidFill>
                          <a:latin typeface="Poppins" panose="00000500000000000000" pitchFamily="2" charset="0"/>
                          <a:ea typeface="Source Sans Pro" panose="020B0503030403020204" pitchFamily="34" charset="0"/>
                          <a:cs typeface="Poppins" panose="00000500000000000000" pitchFamily="2" charset="0"/>
                        </a:rPr>
                        <a:t> </a:t>
                      </a:r>
                      <a:r>
                        <a:rPr sz="1400" spc="-25" dirty="0">
                          <a:solidFill>
                            <a:schemeClr val="tx1"/>
                          </a:solidFill>
                          <a:latin typeface="Poppins" panose="00000500000000000000" pitchFamily="2" charset="0"/>
                          <a:ea typeface="Source Sans Pro" panose="020B0503030403020204" pitchFamily="34" charset="0"/>
                          <a:cs typeface="Poppins" panose="00000500000000000000" pitchFamily="2" charset="0"/>
                        </a:rPr>
                        <a:t>NY</a:t>
                      </a:r>
                      <a:endParaRPr sz="1400" dirty="0">
                        <a:solidFill>
                          <a:schemeClr val="tx1"/>
                        </a:solidFill>
                        <a:latin typeface="Poppins" panose="00000500000000000000" pitchFamily="2" charset="0"/>
                        <a:ea typeface="Source Sans Pro" panose="020B0503030403020204" pitchFamily="34" charset="0"/>
                        <a:cs typeface="Poppins" panose="00000500000000000000" pitchFamily="2" charset="0"/>
                      </a:endParaRPr>
                    </a:p>
                  </a:txBody>
                  <a:tcPr marL="0" marR="0" marT="5715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6"/>
                  </a:ext>
                </a:extLst>
              </a:tr>
              <a:tr h="330835">
                <a:tc>
                  <a:txBody>
                    <a:bodyPr/>
                    <a:lstStyle/>
                    <a:p>
                      <a:pPr marL="49530">
                        <a:lnSpc>
                          <a:spcPct val="100000"/>
                        </a:lnSpc>
                        <a:spcBef>
                          <a:spcPts val="450"/>
                        </a:spcBef>
                      </a:pPr>
                      <a:r>
                        <a:rPr sz="1400" b="1" u="sng" spc="-110" dirty="0">
                          <a:solidFill>
                            <a:srgbClr val="0070C0"/>
                          </a:solidFill>
                          <a:uFill>
                            <a:solidFill>
                              <a:srgbClr val="006FC0"/>
                            </a:solidFill>
                          </a:uFill>
                          <a:latin typeface="Poppins" panose="00000500000000000000" pitchFamily="2" charset="0"/>
                          <a:ea typeface="Source Sans Pro" panose="020B0503030403020204" pitchFamily="34" charset="0"/>
                          <a:cs typeface="Poppins" panose="00000500000000000000" pitchFamily="2" charset="0"/>
                          <a:hlinkClick r:id="rId11">
                            <a:extLst>
                              <a:ext uri="{A12FA001-AC4F-418D-AE19-62706E023703}">
                                <ahyp:hlinkClr xmlns:ahyp="http://schemas.microsoft.com/office/drawing/2018/hyperlinkcolor" val="tx"/>
                              </a:ext>
                            </a:extLst>
                          </a:hlinkClick>
                        </a:rPr>
                        <a:t>Ganesh</a:t>
                      </a:r>
                      <a:r>
                        <a:rPr sz="1400" b="1" u="sng" spc="-50" dirty="0">
                          <a:solidFill>
                            <a:srgbClr val="0070C0"/>
                          </a:solidFill>
                          <a:uFill>
                            <a:solidFill>
                              <a:srgbClr val="006FC0"/>
                            </a:solidFill>
                          </a:uFill>
                          <a:latin typeface="Poppins" panose="00000500000000000000" pitchFamily="2" charset="0"/>
                          <a:ea typeface="Source Sans Pro" panose="020B0503030403020204" pitchFamily="34" charset="0"/>
                          <a:cs typeface="Poppins" panose="00000500000000000000" pitchFamily="2" charset="0"/>
                          <a:hlinkClick r:id="rId11">
                            <a:extLst>
                              <a:ext uri="{A12FA001-AC4F-418D-AE19-62706E023703}">
                                <ahyp:hlinkClr xmlns:ahyp="http://schemas.microsoft.com/office/drawing/2018/hyperlinkcolor" val="tx"/>
                              </a:ext>
                            </a:extLst>
                          </a:hlinkClick>
                        </a:rPr>
                        <a:t> </a:t>
                      </a:r>
                      <a:r>
                        <a:rPr sz="1400" b="1" u="sng" spc="-95" dirty="0">
                          <a:solidFill>
                            <a:srgbClr val="0070C0"/>
                          </a:solidFill>
                          <a:uFill>
                            <a:solidFill>
                              <a:srgbClr val="006FC0"/>
                            </a:solidFill>
                          </a:uFill>
                          <a:latin typeface="Poppins" panose="00000500000000000000" pitchFamily="2" charset="0"/>
                          <a:ea typeface="Source Sans Pro" panose="020B0503030403020204" pitchFamily="34" charset="0"/>
                          <a:cs typeface="Poppins" panose="00000500000000000000" pitchFamily="2" charset="0"/>
                          <a:hlinkClick r:id="rId11">
                            <a:extLst>
                              <a:ext uri="{A12FA001-AC4F-418D-AE19-62706E023703}">
                                <ahyp:hlinkClr xmlns:ahyp="http://schemas.microsoft.com/office/drawing/2018/hyperlinkcolor" val="tx"/>
                              </a:ext>
                            </a:extLst>
                          </a:hlinkClick>
                        </a:rPr>
                        <a:t>Shankar,</a:t>
                      </a:r>
                      <a:r>
                        <a:rPr sz="1400" b="1" u="sng" spc="-45" dirty="0">
                          <a:solidFill>
                            <a:srgbClr val="0070C0"/>
                          </a:solidFill>
                          <a:uFill>
                            <a:solidFill>
                              <a:srgbClr val="006FC0"/>
                            </a:solidFill>
                          </a:uFill>
                          <a:latin typeface="Poppins" panose="00000500000000000000" pitchFamily="2" charset="0"/>
                          <a:ea typeface="Source Sans Pro" panose="020B0503030403020204" pitchFamily="34" charset="0"/>
                          <a:cs typeface="Poppins" panose="00000500000000000000" pitchFamily="2" charset="0"/>
                          <a:hlinkClick r:id="rId11">
                            <a:extLst>
                              <a:ext uri="{A12FA001-AC4F-418D-AE19-62706E023703}">
                                <ahyp:hlinkClr xmlns:ahyp="http://schemas.microsoft.com/office/drawing/2018/hyperlinkcolor" val="tx"/>
                              </a:ext>
                            </a:extLst>
                          </a:hlinkClick>
                        </a:rPr>
                        <a:t> </a:t>
                      </a:r>
                      <a:r>
                        <a:rPr sz="1400" b="1" u="sng" spc="-60" dirty="0">
                          <a:solidFill>
                            <a:srgbClr val="0070C0"/>
                          </a:solidFill>
                          <a:uFill>
                            <a:solidFill>
                              <a:srgbClr val="006FC0"/>
                            </a:solidFill>
                          </a:uFill>
                          <a:latin typeface="Poppins" panose="00000500000000000000" pitchFamily="2" charset="0"/>
                          <a:ea typeface="Source Sans Pro" panose="020B0503030403020204" pitchFamily="34" charset="0"/>
                          <a:cs typeface="Poppins" panose="00000500000000000000" pitchFamily="2" charset="0"/>
                          <a:hlinkClick r:id="rId11">
                            <a:extLst>
                              <a:ext uri="{A12FA001-AC4F-418D-AE19-62706E023703}">
                                <ahyp:hlinkClr xmlns:ahyp="http://schemas.microsoft.com/office/drawing/2018/hyperlinkcolor" val="tx"/>
                              </a:ext>
                            </a:extLst>
                          </a:hlinkClick>
                        </a:rPr>
                        <a:t>MD,</a:t>
                      </a:r>
                      <a:r>
                        <a:rPr sz="1400" b="1" u="sng" spc="-55" dirty="0">
                          <a:solidFill>
                            <a:srgbClr val="0070C0"/>
                          </a:solidFill>
                          <a:uFill>
                            <a:solidFill>
                              <a:srgbClr val="006FC0"/>
                            </a:solidFill>
                          </a:uFill>
                          <a:latin typeface="Poppins" panose="00000500000000000000" pitchFamily="2" charset="0"/>
                          <a:ea typeface="Source Sans Pro" panose="020B0503030403020204" pitchFamily="34" charset="0"/>
                          <a:cs typeface="Poppins" panose="00000500000000000000" pitchFamily="2" charset="0"/>
                          <a:hlinkClick r:id="rId11">
                            <a:extLst>
                              <a:ext uri="{A12FA001-AC4F-418D-AE19-62706E023703}">
                                <ahyp:hlinkClr xmlns:ahyp="http://schemas.microsoft.com/office/drawing/2018/hyperlinkcolor" val="tx"/>
                              </a:ext>
                            </a:extLst>
                          </a:hlinkClick>
                        </a:rPr>
                        <a:t> </a:t>
                      </a:r>
                      <a:r>
                        <a:rPr sz="1400" b="1" u="sng" spc="-25" dirty="0">
                          <a:solidFill>
                            <a:srgbClr val="0070C0"/>
                          </a:solidFill>
                          <a:uFill>
                            <a:solidFill>
                              <a:srgbClr val="006FC0"/>
                            </a:solidFill>
                          </a:uFill>
                          <a:latin typeface="Poppins" panose="00000500000000000000" pitchFamily="2" charset="0"/>
                          <a:ea typeface="Source Sans Pro" panose="020B0503030403020204" pitchFamily="34" charset="0"/>
                          <a:cs typeface="Poppins" panose="00000500000000000000" pitchFamily="2" charset="0"/>
                          <a:hlinkClick r:id="rId11">
                            <a:extLst>
                              <a:ext uri="{A12FA001-AC4F-418D-AE19-62706E023703}">
                                <ahyp:hlinkClr xmlns:ahyp="http://schemas.microsoft.com/office/drawing/2018/hyperlinkcolor" val="tx"/>
                              </a:ext>
                            </a:extLst>
                          </a:hlinkClick>
                        </a:rPr>
                        <a:t>PhD</a:t>
                      </a:r>
                      <a:endParaRPr sz="1400" b="1" dirty="0">
                        <a:solidFill>
                          <a:srgbClr val="0070C0"/>
                        </a:solidFill>
                        <a:latin typeface="Poppins" panose="00000500000000000000" pitchFamily="2" charset="0"/>
                        <a:ea typeface="Source Sans Pro" panose="020B0503030403020204" pitchFamily="34" charset="0"/>
                        <a:cs typeface="Poppins" panose="00000500000000000000" pitchFamily="2" charset="0"/>
                      </a:endParaRPr>
                    </a:p>
                  </a:txBody>
                  <a:tcPr marL="0" marR="0" marT="5715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50165">
                        <a:lnSpc>
                          <a:spcPct val="100000"/>
                        </a:lnSpc>
                        <a:spcBef>
                          <a:spcPts val="450"/>
                        </a:spcBef>
                      </a:pPr>
                      <a:r>
                        <a:rPr sz="1400" spc="-75" dirty="0">
                          <a:solidFill>
                            <a:schemeClr val="tx1"/>
                          </a:solidFill>
                          <a:latin typeface="Poppins" panose="00000500000000000000" pitchFamily="2" charset="0"/>
                          <a:ea typeface="Source Sans Pro" panose="020B0503030403020204" pitchFamily="34" charset="0"/>
                          <a:cs typeface="Poppins" panose="00000500000000000000" pitchFamily="2" charset="0"/>
                        </a:rPr>
                        <a:t>Massachusetts</a:t>
                      </a:r>
                      <a:r>
                        <a:rPr sz="1400" spc="-15" dirty="0">
                          <a:solidFill>
                            <a:schemeClr val="tx1"/>
                          </a:solidFill>
                          <a:latin typeface="Poppins" panose="00000500000000000000" pitchFamily="2" charset="0"/>
                          <a:ea typeface="Source Sans Pro" panose="020B0503030403020204" pitchFamily="34" charset="0"/>
                          <a:cs typeface="Poppins" panose="00000500000000000000" pitchFamily="2" charset="0"/>
                        </a:rPr>
                        <a:t> </a:t>
                      </a:r>
                      <a:r>
                        <a:rPr sz="1400" spc="-75" dirty="0">
                          <a:solidFill>
                            <a:schemeClr val="tx1"/>
                          </a:solidFill>
                          <a:latin typeface="Poppins" panose="00000500000000000000" pitchFamily="2" charset="0"/>
                          <a:ea typeface="Source Sans Pro" panose="020B0503030403020204" pitchFamily="34" charset="0"/>
                          <a:cs typeface="Poppins" panose="00000500000000000000" pitchFamily="2" charset="0"/>
                        </a:rPr>
                        <a:t>General</a:t>
                      </a:r>
                      <a:r>
                        <a:rPr sz="1400" spc="-30" dirty="0">
                          <a:solidFill>
                            <a:schemeClr val="tx1"/>
                          </a:solidFill>
                          <a:latin typeface="Poppins" panose="00000500000000000000" pitchFamily="2" charset="0"/>
                          <a:ea typeface="Source Sans Pro" panose="020B0503030403020204" pitchFamily="34" charset="0"/>
                          <a:cs typeface="Poppins" panose="00000500000000000000" pitchFamily="2" charset="0"/>
                        </a:rPr>
                        <a:t> </a:t>
                      </a:r>
                      <a:r>
                        <a:rPr sz="1400" spc="-55" dirty="0">
                          <a:solidFill>
                            <a:schemeClr val="tx1"/>
                          </a:solidFill>
                          <a:latin typeface="Poppins" panose="00000500000000000000" pitchFamily="2" charset="0"/>
                          <a:ea typeface="Source Sans Pro" panose="020B0503030403020204" pitchFamily="34" charset="0"/>
                          <a:cs typeface="Poppins" panose="00000500000000000000" pitchFamily="2" charset="0"/>
                        </a:rPr>
                        <a:t>Hospital,</a:t>
                      </a:r>
                      <a:r>
                        <a:rPr sz="1400" spc="-35" dirty="0">
                          <a:solidFill>
                            <a:schemeClr val="tx1"/>
                          </a:solidFill>
                          <a:latin typeface="Poppins" panose="00000500000000000000" pitchFamily="2" charset="0"/>
                          <a:ea typeface="Source Sans Pro" panose="020B0503030403020204" pitchFamily="34" charset="0"/>
                          <a:cs typeface="Poppins" panose="00000500000000000000" pitchFamily="2" charset="0"/>
                        </a:rPr>
                        <a:t> </a:t>
                      </a:r>
                      <a:r>
                        <a:rPr sz="1400" spc="-65" dirty="0">
                          <a:solidFill>
                            <a:schemeClr val="tx1"/>
                          </a:solidFill>
                          <a:latin typeface="Poppins" panose="00000500000000000000" pitchFamily="2" charset="0"/>
                          <a:ea typeface="Source Sans Pro" panose="020B0503030403020204" pitchFamily="34" charset="0"/>
                          <a:cs typeface="Poppins" panose="00000500000000000000" pitchFamily="2" charset="0"/>
                        </a:rPr>
                        <a:t>Boston,</a:t>
                      </a:r>
                      <a:r>
                        <a:rPr sz="1400" spc="-50" dirty="0">
                          <a:solidFill>
                            <a:schemeClr val="tx1"/>
                          </a:solidFill>
                          <a:latin typeface="Poppins" panose="00000500000000000000" pitchFamily="2" charset="0"/>
                          <a:ea typeface="Source Sans Pro" panose="020B0503030403020204" pitchFamily="34" charset="0"/>
                          <a:cs typeface="Poppins" panose="00000500000000000000" pitchFamily="2" charset="0"/>
                        </a:rPr>
                        <a:t> </a:t>
                      </a:r>
                      <a:r>
                        <a:rPr sz="1400" spc="-25" dirty="0">
                          <a:solidFill>
                            <a:schemeClr val="tx1"/>
                          </a:solidFill>
                          <a:latin typeface="Poppins" panose="00000500000000000000" pitchFamily="2" charset="0"/>
                          <a:ea typeface="Source Sans Pro" panose="020B0503030403020204" pitchFamily="34" charset="0"/>
                          <a:cs typeface="Poppins" panose="00000500000000000000" pitchFamily="2" charset="0"/>
                        </a:rPr>
                        <a:t>MA</a:t>
                      </a:r>
                      <a:endParaRPr sz="1400" dirty="0">
                        <a:solidFill>
                          <a:schemeClr val="tx1"/>
                        </a:solidFill>
                        <a:latin typeface="Poppins" panose="00000500000000000000" pitchFamily="2" charset="0"/>
                        <a:ea typeface="Source Sans Pro" panose="020B0503030403020204" pitchFamily="34" charset="0"/>
                        <a:cs typeface="Poppins" panose="00000500000000000000" pitchFamily="2" charset="0"/>
                      </a:endParaRPr>
                    </a:p>
                  </a:txBody>
                  <a:tcPr marL="0" marR="0" marT="5715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214992440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7E627697-12A5-96CC-2593-ADE4B31C812F}"/>
              </a:ext>
            </a:extLst>
          </p:cNvPr>
          <p:cNvCxnSpPr>
            <a:cxnSpLocks/>
          </p:cNvCxnSpPr>
          <p:nvPr/>
        </p:nvCxnSpPr>
        <p:spPr>
          <a:xfrm>
            <a:off x="1135771" y="4848353"/>
            <a:ext cx="3957339" cy="0"/>
          </a:xfrm>
          <a:prstGeom prst="line">
            <a:avLst/>
          </a:prstGeom>
          <a:ln w="38100" cap="rnd">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F410B7EE-589B-B6E0-7D50-1E1499780AFD}"/>
              </a:ext>
            </a:extLst>
          </p:cNvPr>
          <p:cNvSpPr txBox="1"/>
          <p:nvPr/>
        </p:nvSpPr>
        <p:spPr>
          <a:xfrm>
            <a:off x="1406009" y="100153"/>
            <a:ext cx="9142595" cy="830997"/>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5400000" scaled="1"/>
            <a:tileRect/>
          </a:gradFill>
          <a:ln w="38100">
            <a:solidFill>
              <a:schemeClr val="tx1"/>
            </a:solidFill>
          </a:ln>
        </p:spPr>
        <p:txBody>
          <a:bodyPr wrap="square">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Narrow" panose="020B0606020202030204" pitchFamily="34" charset="0"/>
                <a:ea typeface="+mn-ea"/>
                <a:cs typeface="+mn-cs"/>
              </a:rPr>
              <a:t>Accuracy of Phantomless Calibration of Routine Computed Tomography Scans for Opportunistic Osteoporosis Screening in the Spine Clinic</a:t>
            </a:r>
            <a:endParaRPr kumimoji="0" lang="en-US" sz="2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Narrow" panose="020B0606020202030204" pitchFamily="34" charset="0"/>
              <a:ea typeface="+mn-ea"/>
              <a:cs typeface="+mn-cs"/>
            </a:endParaRPr>
          </a:p>
        </p:txBody>
      </p:sp>
      <p:graphicFrame>
        <p:nvGraphicFramePr>
          <p:cNvPr id="2" name="Table 1">
            <a:extLst>
              <a:ext uri="{FF2B5EF4-FFF2-40B4-BE49-F238E27FC236}">
                <a16:creationId xmlns:a16="http://schemas.microsoft.com/office/drawing/2014/main" id="{339FC5F2-E2FE-8C32-37EA-F71B2C5209E7}"/>
              </a:ext>
            </a:extLst>
          </p:cNvPr>
          <p:cNvGraphicFramePr>
            <a:graphicFrameLocks noGrp="1"/>
          </p:cNvGraphicFramePr>
          <p:nvPr/>
        </p:nvGraphicFramePr>
        <p:xfrm>
          <a:off x="7814674" y="1425678"/>
          <a:ext cx="4181940" cy="4438413"/>
        </p:xfrm>
        <a:graphic>
          <a:graphicData uri="http://schemas.openxmlformats.org/drawingml/2006/table">
            <a:tbl>
              <a:tblPr firstRow="1" firstCol="1" bandRow="1">
                <a:tableStyleId>{21E4AEA4-8DFA-4A89-87EB-49C32662AFE0}</a:tableStyleId>
              </a:tblPr>
              <a:tblGrid>
                <a:gridCol w="779741">
                  <a:extLst>
                    <a:ext uri="{9D8B030D-6E8A-4147-A177-3AD203B41FA5}">
                      <a16:colId xmlns:a16="http://schemas.microsoft.com/office/drawing/2014/main" val="3645823252"/>
                    </a:ext>
                  </a:extLst>
                </a:gridCol>
                <a:gridCol w="966787">
                  <a:extLst>
                    <a:ext uri="{9D8B030D-6E8A-4147-A177-3AD203B41FA5}">
                      <a16:colId xmlns:a16="http://schemas.microsoft.com/office/drawing/2014/main" val="3967821055"/>
                    </a:ext>
                  </a:extLst>
                </a:gridCol>
                <a:gridCol w="971964">
                  <a:extLst>
                    <a:ext uri="{9D8B030D-6E8A-4147-A177-3AD203B41FA5}">
                      <a16:colId xmlns:a16="http://schemas.microsoft.com/office/drawing/2014/main" val="865931052"/>
                    </a:ext>
                  </a:extLst>
                </a:gridCol>
                <a:gridCol w="731724">
                  <a:extLst>
                    <a:ext uri="{9D8B030D-6E8A-4147-A177-3AD203B41FA5}">
                      <a16:colId xmlns:a16="http://schemas.microsoft.com/office/drawing/2014/main" val="2296422265"/>
                    </a:ext>
                  </a:extLst>
                </a:gridCol>
                <a:gridCol w="731724">
                  <a:extLst>
                    <a:ext uri="{9D8B030D-6E8A-4147-A177-3AD203B41FA5}">
                      <a16:colId xmlns:a16="http://schemas.microsoft.com/office/drawing/2014/main" val="11453128"/>
                    </a:ext>
                  </a:extLst>
                </a:gridCol>
              </a:tblGrid>
              <a:tr h="565803">
                <a:tc>
                  <a:txBody>
                    <a:bodyPr/>
                    <a:lstStyle/>
                    <a:p>
                      <a:pPr marL="0" marR="0" algn="ctr"/>
                      <a:r>
                        <a:rPr lang="en-US" sz="1200" b="1" kern="100" dirty="0">
                          <a:effectLst/>
                          <a:latin typeface="Arial Narrow" panose="020B0606020202030204" pitchFamily="34" charset="0"/>
                        </a:rPr>
                        <a:t> </a:t>
                      </a:r>
                      <a:endParaRPr lang="en-US" sz="1300" b="1" kern="1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78527" marR="78527" marT="0" marB="0">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tcPr>
                </a:tc>
                <a:tc>
                  <a:txBody>
                    <a:bodyPr/>
                    <a:lstStyle/>
                    <a:p>
                      <a:pPr marL="0" marR="0" algn="ctr"/>
                      <a:r>
                        <a:rPr lang="en-US" sz="1200" b="0" kern="100" dirty="0">
                          <a:effectLst/>
                          <a:latin typeface="Arial Narrow" panose="020B0606020202030204" pitchFamily="34" charset="0"/>
                        </a:rPr>
                        <a:t> </a:t>
                      </a:r>
                      <a:endParaRPr lang="en-US" sz="1300" b="0" kern="1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78527" marR="78527" marT="0" marB="0">
                    <a:lnT w="38100" cap="flat" cmpd="sng" algn="ctr">
                      <a:solidFill>
                        <a:schemeClr val="tx1"/>
                      </a:solidFill>
                      <a:prstDash val="solid"/>
                      <a:round/>
                      <a:headEnd type="none" w="med" len="med"/>
                      <a:tailEnd type="none" w="med" len="med"/>
                    </a:lnT>
                  </a:tcPr>
                </a:tc>
                <a:tc>
                  <a:txBody>
                    <a:bodyPr/>
                    <a:lstStyle/>
                    <a:p>
                      <a:pPr marL="0" marR="0" algn="ctr"/>
                      <a:r>
                        <a:rPr lang="en-US" sz="1200" b="1" kern="100" dirty="0">
                          <a:effectLst/>
                          <a:latin typeface="Arial Narrow" panose="020B0606020202030204" pitchFamily="34" charset="0"/>
                        </a:rPr>
                        <a:t>Total Hip T-Score</a:t>
                      </a:r>
                      <a:endParaRPr lang="en-US" sz="1300" b="1" kern="1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78527" marR="78527" marT="0" marB="0">
                    <a:lnT w="38100" cap="flat" cmpd="sng" algn="ctr">
                      <a:solidFill>
                        <a:schemeClr val="tx1"/>
                      </a:solidFill>
                      <a:prstDash val="solid"/>
                      <a:round/>
                      <a:headEnd type="none" w="med" len="med"/>
                      <a:tailEnd type="none" w="med" len="med"/>
                    </a:lnT>
                  </a:tcPr>
                </a:tc>
                <a:tc>
                  <a:txBody>
                    <a:bodyPr/>
                    <a:lstStyle/>
                    <a:p>
                      <a:pPr marL="0" marR="0" algn="ctr"/>
                      <a:r>
                        <a:rPr lang="en-US" sz="1200" b="1" kern="100" dirty="0">
                          <a:effectLst/>
                          <a:latin typeface="Arial Narrow" panose="020B0606020202030204" pitchFamily="34" charset="0"/>
                        </a:rPr>
                        <a:t>Femoral Neck T-Score</a:t>
                      </a:r>
                      <a:endParaRPr lang="en-US" sz="1300" b="1" kern="1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78527" marR="78527" marT="0" marB="0">
                    <a:lnT w="38100" cap="flat" cmpd="sng" algn="ctr">
                      <a:solidFill>
                        <a:schemeClr val="tx1"/>
                      </a:solidFill>
                      <a:prstDash val="solid"/>
                      <a:round/>
                      <a:headEnd type="none" w="med" len="med"/>
                      <a:tailEnd type="none" w="med" len="med"/>
                    </a:lnT>
                  </a:tcPr>
                </a:tc>
                <a:tc>
                  <a:txBody>
                    <a:bodyPr/>
                    <a:lstStyle/>
                    <a:p>
                      <a:pPr marL="0" marR="0" algn="ctr"/>
                      <a:r>
                        <a:rPr lang="en-US" sz="1200" b="1" kern="100" dirty="0">
                          <a:effectLst/>
                          <a:latin typeface="Arial Narrow" panose="020B0606020202030204" pitchFamily="34" charset="0"/>
                        </a:rPr>
                        <a:t>Total Lumbar T-Score</a:t>
                      </a:r>
                      <a:endParaRPr lang="en-US" sz="1300" b="1" kern="1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78527" marR="78527" marT="0" marB="0">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216845863"/>
                  </a:ext>
                </a:extLst>
              </a:tr>
              <a:tr h="146689">
                <a:tc rowSpan="5">
                  <a:txBody>
                    <a:bodyPr/>
                    <a:lstStyle/>
                    <a:p>
                      <a:pPr marL="0" marR="0" algn="ctr"/>
                      <a:r>
                        <a:rPr lang="en-US" sz="1200" b="1" kern="100" dirty="0">
                          <a:effectLst/>
                          <a:latin typeface="Arial Narrow" panose="020B0606020202030204" pitchFamily="34" charset="0"/>
                        </a:rPr>
                        <a:t> </a:t>
                      </a:r>
                      <a:endParaRPr lang="en-US" sz="1300" b="1" kern="100" dirty="0">
                        <a:effectLst/>
                        <a:latin typeface="Arial Narrow" panose="020B0606020202030204" pitchFamily="34" charset="0"/>
                      </a:endParaRPr>
                    </a:p>
                    <a:p>
                      <a:pPr marL="0" marR="0" algn="ctr"/>
                      <a:r>
                        <a:rPr lang="en-US" sz="1200" b="1" kern="100" dirty="0">
                          <a:effectLst/>
                          <a:latin typeface="Arial Narrow" panose="020B0606020202030204" pitchFamily="34" charset="0"/>
                        </a:rPr>
                        <a:t> </a:t>
                      </a:r>
                      <a:endParaRPr lang="en-US" sz="1300" b="1" kern="100" dirty="0">
                        <a:effectLst/>
                        <a:latin typeface="Arial Narrow" panose="020B0606020202030204" pitchFamily="34" charset="0"/>
                      </a:endParaRPr>
                    </a:p>
                    <a:p>
                      <a:pPr marL="0" marR="0" algn="ctr"/>
                      <a:r>
                        <a:rPr lang="en-US" sz="1200" b="1" kern="100" dirty="0">
                          <a:effectLst/>
                          <a:latin typeface="Arial Narrow" panose="020B0606020202030204" pitchFamily="34" charset="0"/>
                        </a:rPr>
                        <a:t>L1</a:t>
                      </a:r>
                      <a:endParaRPr lang="en-US" sz="1300" b="1" kern="1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78527" marR="78527" marT="0" marB="0">
                    <a:lnL w="38100" cap="flat" cmpd="sng" algn="ctr">
                      <a:solidFill>
                        <a:schemeClr val="tx1"/>
                      </a:solidFill>
                      <a:prstDash val="solid"/>
                      <a:round/>
                      <a:headEnd type="none" w="med" len="med"/>
                      <a:tailEnd type="none" w="med" len="med"/>
                    </a:lnL>
                  </a:tcPr>
                </a:tc>
                <a:tc>
                  <a:txBody>
                    <a:bodyPr/>
                    <a:lstStyle/>
                    <a:p>
                      <a:pPr marL="0" marR="0" algn="ctr"/>
                      <a:r>
                        <a:rPr lang="en-US" sz="900" b="0" kern="100" dirty="0">
                          <a:effectLst/>
                          <a:latin typeface="Arial Narrow" panose="020B0606020202030204" pitchFamily="34" charset="0"/>
                        </a:rPr>
                        <a:t>HU (Axial)</a:t>
                      </a:r>
                      <a:endParaRPr lang="en-US" sz="1300" b="0" kern="1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78527" marR="78527" marT="0" marB="0"/>
                </a:tc>
                <a:tc>
                  <a:txBody>
                    <a:bodyPr/>
                    <a:lstStyle/>
                    <a:p>
                      <a:pPr marL="0" marR="0" algn="ctr"/>
                      <a:r>
                        <a:rPr lang="en-US" sz="900" b="1" kern="100" dirty="0">
                          <a:effectLst/>
                          <a:latin typeface="Arial Narrow" panose="020B0606020202030204" pitchFamily="34" charset="0"/>
                        </a:rPr>
                        <a:t>.466*</a:t>
                      </a:r>
                      <a:endParaRPr lang="en-US" sz="1300" b="1" kern="1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78527" marR="78527" marT="0" marB="0"/>
                </a:tc>
                <a:tc>
                  <a:txBody>
                    <a:bodyPr/>
                    <a:lstStyle/>
                    <a:p>
                      <a:pPr marL="0" marR="0" algn="ctr"/>
                      <a:r>
                        <a:rPr lang="en-US" sz="900" b="1" kern="100" dirty="0">
                          <a:effectLst/>
                          <a:latin typeface="Arial Narrow" panose="020B0606020202030204" pitchFamily="34" charset="0"/>
                        </a:rPr>
                        <a:t>.411*</a:t>
                      </a:r>
                      <a:endParaRPr lang="en-US" sz="1300" b="1" kern="1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78527" marR="78527" marT="0" marB="0"/>
                </a:tc>
                <a:tc>
                  <a:txBody>
                    <a:bodyPr/>
                    <a:lstStyle/>
                    <a:p>
                      <a:pPr marL="0" marR="0" algn="ctr"/>
                      <a:r>
                        <a:rPr lang="en-US" sz="900" b="1" kern="100" dirty="0">
                          <a:effectLst/>
                          <a:latin typeface="Arial Narrow" panose="020B0606020202030204" pitchFamily="34" charset="0"/>
                        </a:rPr>
                        <a:t>.487*</a:t>
                      </a:r>
                      <a:endParaRPr lang="en-US" sz="1300" b="1" kern="1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78527" marR="78527" marT="0" marB="0">
                    <a:lnR w="381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41725985"/>
                  </a:ext>
                </a:extLst>
              </a:tr>
              <a:tr h="146689">
                <a:tc vMerge="1">
                  <a:txBody>
                    <a:bodyPr/>
                    <a:lstStyle/>
                    <a:p>
                      <a:endParaRPr lang="en-US"/>
                    </a:p>
                  </a:txBody>
                  <a:tcPr/>
                </a:tc>
                <a:tc>
                  <a:txBody>
                    <a:bodyPr/>
                    <a:lstStyle/>
                    <a:p>
                      <a:pPr marL="0" marR="0" algn="ctr"/>
                      <a:r>
                        <a:rPr lang="en-US" sz="900" b="1" kern="100" dirty="0">
                          <a:effectLst/>
                          <a:latin typeface="Arial Narrow" panose="020B0606020202030204" pitchFamily="34" charset="0"/>
                        </a:rPr>
                        <a:t>HU (Sagittal)</a:t>
                      </a:r>
                      <a:endParaRPr lang="en-US" sz="1300" b="1" kern="1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78527" marR="78527" marT="0" marB="0"/>
                </a:tc>
                <a:tc>
                  <a:txBody>
                    <a:bodyPr/>
                    <a:lstStyle/>
                    <a:p>
                      <a:pPr marL="0" marR="0" algn="ctr"/>
                      <a:r>
                        <a:rPr lang="en-US" sz="900" b="1" kern="100" dirty="0">
                          <a:effectLst/>
                          <a:latin typeface="Arial Narrow" panose="020B0606020202030204" pitchFamily="34" charset="0"/>
                        </a:rPr>
                        <a:t>.522*</a:t>
                      </a:r>
                      <a:endParaRPr lang="en-US" sz="1300" b="1" kern="1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78527" marR="78527" marT="0" marB="0"/>
                </a:tc>
                <a:tc>
                  <a:txBody>
                    <a:bodyPr/>
                    <a:lstStyle/>
                    <a:p>
                      <a:pPr marL="0" marR="0" algn="ctr"/>
                      <a:r>
                        <a:rPr lang="en-US" sz="900" b="1" kern="100" dirty="0">
                          <a:effectLst/>
                          <a:latin typeface="Arial Narrow" panose="020B0606020202030204" pitchFamily="34" charset="0"/>
                        </a:rPr>
                        <a:t>.514*</a:t>
                      </a:r>
                      <a:endParaRPr lang="en-US" sz="1300" b="1" kern="1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78527" marR="78527" marT="0" marB="0"/>
                </a:tc>
                <a:tc>
                  <a:txBody>
                    <a:bodyPr/>
                    <a:lstStyle/>
                    <a:p>
                      <a:pPr marL="0" marR="0" algn="ctr"/>
                      <a:r>
                        <a:rPr lang="en-US" sz="900" b="1" kern="100" dirty="0">
                          <a:effectLst/>
                          <a:latin typeface="Arial Narrow" panose="020B0606020202030204" pitchFamily="34" charset="0"/>
                        </a:rPr>
                        <a:t>.523*</a:t>
                      </a:r>
                      <a:endParaRPr lang="en-US" sz="1300" b="1" kern="1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78527" marR="78527" marT="0" marB="0">
                    <a:lnR w="381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462204719"/>
                  </a:ext>
                </a:extLst>
              </a:tr>
              <a:tr h="188601">
                <a:tc vMerge="1">
                  <a:txBody>
                    <a:bodyPr/>
                    <a:lstStyle/>
                    <a:p>
                      <a:endParaRPr lang="en-US"/>
                    </a:p>
                  </a:txBody>
                  <a:tcPr/>
                </a:tc>
                <a:tc>
                  <a:txBody>
                    <a:bodyPr/>
                    <a:lstStyle/>
                    <a:p>
                      <a:pPr marL="0" marR="0" algn="ctr"/>
                      <a:r>
                        <a:rPr lang="en-US" sz="900" b="1" kern="100" dirty="0">
                          <a:effectLst/>
                          <a:latin typeface="Arial Narrow" panose="020B0606020202030204" pitchFamily="34" charset="0"/>
                        </a:rPr>
                        <a:t>vBMD by A+ES</a:t>
                      </a:r>
                      <a:endParaRPr lang="en-US" sz="1300" b="1" kern="1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78527" marR="78527" marT="0" marB="0"/>
                </a:tc>
                <a:tc>
                  <a:txBody>
                    <a:bodyPr/>
                    <a:lstStyle/>
                    <a:p>
                      <a:pPr marL="0" marR="0" algn="ctr"/>
                      <a:r>
                        <a:rPr lang="en-US" sz="900" b="1" kern="100" dirty="0">
                          <a:effectLst/>
                          <a:latin typeface="Arial Narrow" panose="020B0606020202030204" pitchFamily="34" charset="0"/>
                        </a:rPr>
                        <a:t>.485*</a:t>
                      </a:r>
                      <a:endParaRPr lang="en-US" sz="1300" b="1" kern="1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78527" marR="78527" marT="0" marB="0"/>
                </a:tc>
                <a:tc>
                  <a:txBody>
                    <a:bodyPr/>
                    <a:lstStyle/>
                    <a:p>
                      <a:pPr marL="0" marR="0" algn="ctr"/>
                      <a:r>
                        <a:rPr lang="en-US" sz="900" b="1" kern="100" dirty="0">
                          <a:effectLst/>
                          <a:latin typeface="Arial Narrow" panose="020B0606020202030204" pitchFamily="34" charset="0"/>
                        </a:rPr>
                        <a:t>.382*</a:t>
                      </a:r>
                      <a:endParaRPr lang="en-US" sz="1300" b="1" kern="1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78527" marR="78527" marT="0" marB="0"/>
                </a:tc>
                <a:tc>
                  <a:txBody>
                    <a:bodyPr/>
                    <a:lstStyle/>
                    <a:p>
                      <a:pPr marL="0" marR="0" algn="ctr"/>
                      <a:r>
                        <a:rPr lang="en-US" sz="1200" b="1" kern="100" dirty="0">
                          <a:effectLst/>
                          <a:latin typeface="Arial Narrow" panose="020B0606020202030204" pitchFamily="34" charset="0"/>
                        </a:rPr>
                        <a:t>.671*</a:t>
                      </a:r>
                      <a:endParaRPr lang="en-US" sz="1300" b="1" kern="1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78527" marR="78527" marT="0" marB="0">
                    <a:lnR w="381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639869482"/>
                  </a:ext>
                </a:extLst>
              </a:tr>
              <a:tr h="146689">
                <a:tc vMerge="1">
                  <a:txBody>
                    <a:bodyPr/>
                    <a:lstStyle/>
                    <a:p>
                      <a:endParaRPr lang="en-US"/>
                    </a:p>
                  </a:txBody>
                  <a:tcPr/>
                </a:tc>
                <a:tc>
                  <a:txBody>
                    <a:bodyPr/>
                    <a:lstStyle/>
                    <a:p>
                      <a:pPr marL="0" marR="0" algn="ctr"/>
                      <a:r>
                        <a:rPr lang="en-US" sz="900" b="1" kern="100" dirty="0">
                          <a:effectLst/>
                          <a:latin typeface="Arial Narrow" panose="020B0606020202030204" pitchFamily="34" charset="0"/>
                        </a:rPr>
                        <a:t>vBMD by A+P</a:t>
                      </a:r>
                      <a:endParaRPr lang="en-US" sz="1300" b="1" kern="1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78527" marR="78527" marT="0" marB="0"/>
                </a:tc>
                <a:tc>
                  <a:txBody>
                    <a:bodyPr/>
                    <a:lstStyle/>
                    <a:p>
                      <a:pPr marL="0" marR="0" algn="ctr"/>
                      <a:r>
                        <a:rPr lang="en-US" sz="900" b="1" kern="100" dirty="0">
                          <a:effectLst/>
                          <a:latin typeface="Arial Narrow" panose="020B0606020202030204" pitchFamily="34" charset="0"/>
                        </a:rPr>
                        <a:t>.375*</a:t>
                      </a:r>
                      <a:endParaRPr lang="en-US" sz="1300" b="1" kern="1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78527" marR="78527" marT="0" marB="0"/>
                </a:tc>
                <a:tc>
                  <a:txBody>
                    <a:bodyPr/>
                    <a:lstStyle/>
                    <a:p>
                      <a:pPr marL="0" marR="0" algn="ctr"/>
                      <a:r>
                        <a:rPr lang="en-US" sz="900" b="1" kern="100" dirty="0">
                          <a:effectLst/>
                          <a:latin typeface="Arial Narrow" panose="020B0606020202030204" pitchFamily="34" charset="0"/>
                        </a:rPr>
                        <a:t>.316</a:t>
                      </a:r>
                      <a:endParaRPr lang="en-US" sz="1300" b="1" kern="1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78527" marR="78527" marT="0" marB="0"/>
                </a:tc>
                <a:tc>
                  <a:txBody>
                    <a:bodyPr/>
                    <a:lstStyle/>
                    <a:p>
                      <a:pPr marL="0" marR="0" algn="ctr"/>
                      <a:r>
                        <a:rPr lang="en-US" sz="900" b="1" kern="100" dirty="0">
                          <a:effectLst/>
                          <a:latin typeface="Arial Narrow" panose="020B0606020202030204" pitchFamily="34" charset="0"/>
                        </a:rPr>
                        <a:t>.527*</a:t>
                      </a:r>
                      <a:endParaRPr lang="en-US" sz="1300" b="1" kern="1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78527" marR="78527" marT="0" marB="0">
                    <a:lnR w="381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774177032"/>
                  </a:ext>
                </a:extLst>
              </a:tr>
              <a:tr h="184420">
                <a:tc vMerge="1">
                  <a:txBody>
                    <a:bodyPr/>
                    <a:lstStyle/>
                    <a:p>
                      <a:endParaRPr lang="en-US"/>
                    </a:p>
                  </a:txBody>
                  <a:tcPr/>
                </a:tc>
                <a:tc>
                  <a:txBody>
                    <a:bodyPr/>
                    <a:lstStyle/>
                    <a:p>
                      <a:pPr marL="0" marR="0" algn="ctr"/>
                      <a:r>
                        <a:rPr lang="en-US" sz="900" b="1" kern="100" dirty="0">
                          <a:effectLst/>
                          <a:latin typeface="Arial Narrow" panose="020B0606020202030204" pitchFamily="34" charset="0"/>
                        </a:rPr>
                        <a:t>vBMD by A+AB</a:t>
                      </a:r>
                      <a:endParaRPr lang="en-US" sz="1300" b="1" kern="1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78527" marR="78527" marT="0" marB="0"/>
                </a:tc>
                <a:tc>
                  <a:txBody>
                    <a:bodyPr/>
                    <a:lstStyle/>
                    <a:p>
                      <a:pPr marL="0" marR="0" algn="ctr"/>
                      <a:r>
                        <a:rPr lang="en-US" sz="900" b="1" kern="100" dirty="0">
                          <a:effectLst/>
                          <a:latin typeface="Arial Narrow" panose="020B0606020202030204" pitchFamily="34" charset="0"/>
                        </a:rPr>
                        <a:t>.507*</a:t>
                      </a:r>
                      <a:endParaRPr lang="en-US" sz="1300" b="1" kern="1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78527" marR="78527" marT="0" marB="0"/>
                </a:tc>
                <a:tc>
                  <a:txBody>
                    <a:bodyPr/>
                    <a:lstStyle/>
                    <a:p>
                      <a:pPr marL="0" marR="0" algn="ctr"/>
                      <a:r>
                        <a:rPr lang="en-US" sz="900" b="1" kern="100" dirty="0">
                          <a:effectLst/>
                          <a:latin typeface="Arial Narrow" panose="020B0606020202030204" pitchFamily="34" charset="0"/>
                        </a:rPr>
                        <a:t>.418*</a:t>
                      </a:r>
                      <a:endParaRPr lang="en-US" sz="1300" b="1" kern="1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78527" marR="78527" marT="0" marB="0"/>
                </a:tc>
                <a:tc>
                  <a:txBody>
                    <a:bodyPr/>
                    <a:lstStyle/>
                    <a:p>
                      <a:pPr marL="0" marR="0" algn="ctr"/>
                      <a:r>
                        <a:rPr lang="en-US" sz="900" b="1" kern="100" dirty="0">
                          <a:effectLst/>
                          <a:latin typeface="Arial Narrow" panose="020B0606020202030204" pitchFamily="34" charset="0"/>
                        </a:rPr>
                        <a:t>.492*</a:t>
                      </a:r>
                      <a:endParaRPr lang="en-US" sz="1300" b="1" kern="1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78527" marR="78527" marT="0" marB="0">
                    <a:lnR w="381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190312420"/>
                  </a:ext>
                </a:extLst>
              </a:tr>
              <a:tr h="146689">
                <a:tc rowSpan="5">
                  <a:txBody>
                    <a:bodyPr/>
                    <a:lstStyle/>
                    <a:p>
                      <a:pPr marL="0" marR="0" algn="ctr"/>
                      <a:r>
                        <a:rPr lang="en-US" sz="1200" b="1" kern="100" dirty="0">
                          <a:effectLst/>
                          <a:latin typeface="Arial Narrow" panose="020B0606020202030204" pitchFamily="34" charset="0"/>
                        </a:rPr>
                        <a:t> </a:t>
                      </a:r>
                      <a:endParaRPr lang="en-US" sz="1300" b="1" kern="100" dirty="0">
                        <a:effectLst/>
                        <a:latin typeface="Arial Narrow" panose="020B0606020202030204" pitchFamily="34" charset="0"/>
                      </a:endParaRPr>
                    </a:p>
                    <a:p>
                      <a:pPr marL="0" marR="0" algn="ctr"/>
                      <a:r>
                        <a:rPr lang="en-US" sz="1200" b="1" kern="100" dirty="0">
                          <a:effectLst/>
                          <a:latin typeface="Arial Narrow" panose="020B0606020202030204" pitchFamily="34" charset="0"/>
                        </a:rPr>
                        <a:t> </a:t>
                      </a:r>
                      <a:endParaRPr lang="en-US" sz="1300" b="1" kern="100" dirty="0">
                        <a:effectLst/>
                        <a:latin typeface="Arial Narrow" panose="020B0606020202030204" pitchFamily="34" charset="0"/>
                      </a:endParaRPr>
                    </a:p>
                    <a:p>
                      <a:pPr marL="0" marR="0" algn="ctr"/>
                      <a:r>
                        <a:rPr lang="en-US" sz="1200" b="1" kern="100" dirty="0">
                          <a:effectLst/>
                          <a:latin typeface="Arial Narrow" panose="020B0606020202030204" pitchFamily="34" charset="0"/>
                        </a:rPr>
                        <a:t>L2</a:t>
                      </a:r>
                      <a:endParaRPr lang="en-US" sz="1300" b="1" kern="1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78527" marR="78527" marT="0" marB="0">
                    <a:lnL w="38100" cap="flat" cmpd="sng" algn="ctr">
                      <a:solidFill>
                        <a:schemeClr val="tx1"/>
                      </a:solidFill>
                      <a:prstDash val="solid"/>
                      <a:round/>
                      <a:headEnd type="none" w="med" len="med"/>
                      <a:tailEnd type="none" w="med" len="med"/>
                    </a:lnL>
                  </a:tcPr>
                </a:tc>
                <a:tc>
                  <a:txBody>
                    <a:bodyPr/>
                    <a:lstStyle/>
                    <a:p>
                      <a:pPr marL="0" marR="0" algn="ctr"/>
                      <a:r>
                        <a:rPr lang="en-US" sz="900" b="1" kern="100" dirty="0">
                          <a:effectLst/>
                          <a:latin typeface="Arial Narrow" panose="020B0606020202030204" pitchFamily="34" charset="0"/>
                        </a:rPr>
                        <a:t>HU (Axial)</a:t>
                      </a:r>
                      <a:endParaRPr lang="en-US" sz="1300" b="1" kern="1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78527" marR="78527" marT="0" marB="0"/>
                </a:tc>
                <a:tc>
                  <a:txBody>
                    <a:bodyPr/>
                    <a:lstStyle/>
                    <a:p>
                      <a:pPr marL="0" marR="0" algn="ctr"/>
                      <a:r>
                        <a:rPr lang="en-US" sz="900" b="1" kern="100" dirty="0">
                          <a:effectLst/>
                          <a:latin typeface="Arial Narrow" panose="020B0606020202030204" pitchFamily="34" charset="0"/>
                        </a:rPr>
                        <a:t>.584*</a:t>
                      </a:r>
                      <a:endParaRPr lang="en-US" sz="1300" b="1" kern="1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78527" marR="78527" marT="0" marB="0"/>
                </a:tc>
                <a:tc>
                  <a:txBody>
                    <a:bodyPr/>
                    <a:lstStyle/>
                    <a:p>
                      <a:pPr marL="0" marR="0" algn="ctr"/>
                      <a:r>
                        <a:rPr lang="en-US" sz="900" b="1" kern="100" dirty="0">
                          <a:effectLst/>
                          <a:latin typeface="Arial Narrow" panose="020B0606020202030204" pitchFamily="34" charset="0"/>
                        </a:rPr>
                        <a:t>.530*</a:t>
                      </a:r>
                      <a:endParaRPr lang="en-US" sz="1300" b="1" kern="1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78527" marR="78527" marT="0" marB="0"/>
                </a:tc>
                <a:tc>
                  <a:txBody>
                    <a:bodyPr/>
                    <a:lstStyle/>
                    <a:p>
                      <a:pPr marL="0" marR="0" algn="ctr"/>
                      <a:r>
                        <a:rPr lang="en-US" sz="900" b="1" kern="100" dirty="0">
                          <a:effectLst/>
                          <a:latin typeface="Arial Narrow" panose="020B0606020202030204" pitchFamily="34" charset="0"/>
                        </a:rPr>
                        <a:t>.574*</a:t>
                      </a:r>
                      <a:endParaRPr lang="en-US" sz="1300" b="1" kern="1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78527" marR="78527" marT="0" marB="0">
                    <a:lnR w="381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387427036"/>
                  </a:ext>
                </a:extLst>
              </a:tr>
              <a:tr h="188601">
                <a:tc vMerge="1">
                  <a:txBody>
                    <a:bodyPr/>
                    <a:lstStyle/>
                    <a:p>
                      <a:endParaRPr lang="en-US"/>
                    </a:p>
                  </a:txBody>
                  <a:tcPr/>
                </a:tc>
                <a:tc>
                  <a:txBody>
                    <a:bodyPr/>
                    <a:lstStyle/>
                    <a:p>
                      <a:pPr marL="0" marR="0" algn="ctr"/>
                      <a:r>
                        <a:rPr lang="en-US" sz="900" b="1" kern="100" dirty="0">
                          <a:effectLst/>
                          <a:latin typeface="Arial Narrow" panose="020B0606020202030204" pitchFamily="34" charset="0"/>
                        </a:rPr>
                        <a:t>HU (Sagittal)</a:t>
                      </a:r>
                      <a:endParaRPr lang="en-US" sz="1300" b="1" kern="1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78527" marR="78527" marT="0" marB="0"/>
                </a:tc>
                <a:tc>
                  <a:txBody>
                    <a:bodyPr/>
                    <a:lstStyle/>
                    <a:p>
                      <a:pPr marL="0" marR="0" algn="ctr"/>
                      <a:r>
                        <a:rPr lang="en-US" sz="1200" b="1" kern="100" dirty="0">
                          <a:effectLst/>
                          <a:latin typeface="Arial Narrow" panose="020B0606020202030204" pitchFamily="34" charset="0"/>
                        </a:rPr>
                        <a:t>.604*</a:t>
                      </a:r>
                      <a:endParaRPr lang="en-US" sz="1300" b="1" kern="1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78527" marR="78527" marT="0" marB="0"/>
                </a:tc>
                <a:tc>
                  <a:txBody>
                    <a:bodyPr/>
                    <a:lstStyle/>
                    <a:p>
                      <a:pPr marL="0" marR="0" algn="ctr"/>
                      <a:r>
                        <a:rPr lang="en-US" sz="900" b="1" kern="100" dirty="0">
                          <a:effectLst/>
                          <a:latin typeface="Arial Narrow" panose="020B0606020202030204" pitchFamily="34" charset="0"/>
                        </a:rPr>
                        <a:t>.541*</a:t>
                      </a:r>
                      <a:endParaRPr lang="en-US" sz="1300" b="1" kern="1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78527" marR="78527" marT="0" marB="0"/>
                </a:tc>
                <a:tc>
                  <a:txBody>
                    <a:bodyPr/>
                    <a:lstStyle/>
                    <a:p>
                      <a:pPr marL="0" marR="0" algn="ctr"/>
                      <a:r>
                        <a:rPr lang="en-US" sz="1200" b="1" kern="100" dirty="0">
                          <a:effectLst/>
                          <a:latin typeface="Arial Narrow" panose="020B0606020202030204" pitchFamily="34" charset="0"/>
                        </a:rPr>
                        <a:t>.614*</a:t>
                      </a:r>
                      <a:endParaRPr lang="en-US" sz="1300" b="1" kern="1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78527" marR="78527" marT="0" marB="0">
                    <a:lnR w="381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352907044"/>
                  </a:ext>
                </a:extLst>
              </a:tr>
              <a:tr h="188601">
                <a:tc vMerge="1">
                  <a:txBody>
                    <a:bodyPr/>
                    <a:lstStyle/>
                    <a:p>
                      <a:endParaRPr lang="en-US"/>
                    </a:p>
                  </a:txBody>
                  <a:tcPr/>
                </a:tc>
                <a:tc>
                  <a:txBody>
                    <a:bodyPr/>
                    <a:lstStyle/>
                    <a:p>
                      <a:pPr marL="0" marR="0" algn="ctr"/>
                      <a:r>
                        <a:rPr lang="en-US" sz="900" b="1" kern="100" dirty="0">
                          <a:effectLst/>
                          <a:latin typeface="Arial Narrow" panose="020B0606020202030204" pitchFamily="34" charset="0"/>
                        </a:rPr>
                        <a:t>vBMD by A+ES</a:t>
                      </a:r>
                      <a:endParaRPr lang="en-US" sz="1300" b="1" kern="1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78527" marR="78527" marT="0" marB="0"/>
                </a:tc>
                <a:tc>
                  <a:txBody>
                    <a:bodyPr/>
                    <a:lstStyle/>
                    <a:p>
                      <a:pPr marL="0" marR="0" algn="ctr"/>
                      <a:r>
                        <a:rPr lang="en-US" sz="900" b="1" kern="100" dirty="0">
                          <a:effectLst/>
                          <a:latin typeface="Arial Narrow" panose="020B0606020202030204" pitchFamily="34" charset="0"/>
                        </a:rPr>
                        <a:t>.553*</a:t>
                      </a:r>
                      <a:endParaRPr lang="en-US" sz="1300" b="1" kern="1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78527" marR="78527" marT="0" marB="0"/>
                </a:tc>
                <a:tc>
                  <a:txBody>
                    <a:bodyPr/>
                    <a:lstStyle/>
                    <a:p>
                      <a:pPr marL="0" marR="0" algn="ctr"/>
                      <a:r>
                        <a:rPr lang="en-US" sz="900" b="1" kern="100" dirty="0">
                          <a:effectLst/>
                          <a:latin typeface="Arial Narrow" panose="020B0606020202030204" pitchFamily="34" charset="0"/>
                        </a:rPr>
                        <a:t>.475*</a:t>
                      </a:r>
                      <a:endParaRPr lang="en-US" sz="1300" b="1" kern="1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78527" marR="78527" marT="0" marB="0"/>
                </a:tc>
                <a:tc>
                  <a:txBody>
                    <a:bodyPr/>
                    <a:lstStyle/>
                    <a:p>
                      <a:pPr marL="0" marR="0" algn="ctr"/>
                      <a:r>
                        <a:rPr lang="en-US" sz="1200" b="1" kern="100" dirty="0">
                          <a:effectLst/>
                          <a:latin typeface="Arial Narrow" panose="020B0606020202030204" pitchFamily="34" charset="0"/>
                        </a:rPr>
                        <a:t>.711*</a:t>
                      </a:r>
                      <a:endParaRPr lang="en-US" sz="1300" b="1" kern="1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78527" marR="78527" marT="0" marB="0">
                    <a:lnR w="381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4059217466"/>
                  </a:ext>
                </a:extLst>
              </a:tr>
              <a:tr h="188601">
                <a:tc vMerge="1">
                  <a:txBody>
                    <a:bodyPr/>
                    <a:lstStyle/>
                    <a:p>
                      <a:endParaRPr lang="en-US"/>
                    </a:p>
                  </a:txBody>
                  <a:tcPr/>
                </a:tc>
                <a:tc>
                  <a:txBody>
                    <a:bodyPr/>
                    <a:lstStyle/>
                    <a:p>
                      <a:pPr marL="0" marR="0" algn="ctr"/>
                      <a:r>
                        <a:rPr lang="en-US" sz="900" b="1" kern="100" dirty="0">
                          <a:effectLst/>
                          <a:latin typeface="Arial Narrow" panose="020B0606020202030204" pitchFamily="34" charset="0"/>
                        </a:rPr>
                        <a:t>vBMD by A+P</a:t>
                      </a:r>
                      <a:endParaRPr lang="en-US" sz="1300" b="1" kern="1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78527" marR="78527" marT="0" marB="0"/>
                </a:tc>
                <a:tc>
                  <a:txBody>
                    <a:bodyPr/>
                    <a:lstStyle/>
                    <a:p>
                      <a:pPr marL="0" marR="0" algn="ctr"/>
                      <a:r>
                        <a:rPr lang="en-US" sz="1200" b="1" kern="100" dirty="0">
                          <a:effectLst/>
                          <a:latin typeface="Arial Narrow" panose="020B0606020202030204" pitchFamily="34" charset="0"/>
                        </a:rPr>
                        <a:t>.640*</a:t>
                      </a:r>
                      <a:endParaRPr lang="en-US" sz="1300" b="1" kern="1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78527" marR="78527" marT="0" marB="0"/>
                </a:tc>
                <a:tc>
                  <a:txBody>
                    <a:bodyPr/>
                    <a:lstStyle/>
                    <a:p>
                      <a:pPr marL="0" marR="0" algn="ctr"/>
                      <a:r>
                        <a:rPr lang="en-US" sz="1200" b="1" kern="100" dirty="0">
                          <a:effectLst/>
                          <a:latin typeface="Arial Narrow" panose="020B0606020202030204" pitchFamily="34" charset="0"/>
                        </a:rPr>
                        <a:t>.601*</a:t>
                      </a:r>
                      <a:endParaRPr lang="en-US" sz="1300" b="1" kern="1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78527" marR="78527" marT="0" marB="0"/>
                </a:tc>
                <a:tc>
                  <a:txBody>
                    <a:bodyPr/>
                    <a:lstStyle/>
                    <a:p>
                      <a:pPr marL="0" marR="0" algn="ctr"/>
                      <a:r>
                        <a:rPr lang="en-US" sz="1200" b="1" kern="100" dirty="0">
                          <a:effectLst/>
                          <a:latin typeface="Arial Narrow" panose="020B0606020202030204" pitchFamily="34" charset="0"/>
                        </a:rPr>
                        <a:t>.691*</a:t>
                      </a:r>
                      <a:endParaRPr lang="en-US" sz="1300" b="1" kern="1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78527" marR="78527" marT="0" marB="0">
                    <a:lnR w="381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4144803617"/>
                  </a:ext>
                </a:extLst>
              </a:tr>
              <a:tr h="188601">
                <a:tc vMerge="1">
                  <a:txBody>
                    <a:bodyPr/>
                    <a:lstStyle/>
                    <a:p>
                      <a:endParaRPr lang="en-US"/>
                    </a:p>
                  </a:txBody>
                  <a:tcPr/>
                </a:tc>
                <a:tc>
                  <a:txBody>
                    <a:bodyPr/>
                    <a:lstStyle/>
                    <a:p>
                      <a:pPr marL="0" marR="0" algn="ctr"/>
                      <a:r>
                        <a:rPr lang="en-US" sz="900" b="1" kern="100" dirty="0">
                          <a:effectLst/>
                          <a:latin typeface="Arial Narrow" panose="020B0606020202030204" pitchFamily="34" charset="0"/>
                        </a:rPr>
                        <a:t>vBMD by A+AB</a:t>
                      </a:r>
                      <a:endParaRPr lang="en-US" sz="1300" b="1" kern="1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78527" marR="78527" marT="0" marB="0"/>
                </a:tc>
                <a:tc>
                  <a:txBody>
                    <a:bodyPr/>
                    <a:lstStyle/>
                    <a:p>
                      <a:pPr marL="0" marR="0" algn="ctr"/>
                      <a:r>
                        <a:rPr lang="en-US" sz="1200" b="1" kern="100" dirty="0">
                          <a:effectLst/>
                          <a:latin typeface="Arial Narrow" panose="020B0606020202030204" pitchFamily="34" charset="0"/>
                        </a:rPr>
                        <a:t>.745*</a:t>
                      </a:r>
                      <a:endParaRPr lang="en-US" sz="1300" b="1" kern="1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78527" marR="78527" marT="0" marB="0"/>
                </a:tc>
                <a:tc>
                  <a:txBody>
                    <a:bodyPr/>
                    <a:lstStyle/>
                    <a:p>
                      <a:pPr marL="0" marR="0" algn="ctr"/>
                      <a:r>
                        <a:rPr lang="en-US" sz="1200" b="1" kern="100" dirty="0">
                          <a:effectLst/>
                          <a:latin typeface="Arial Narrow" panose="020B0606020202030204" pitchFamily="34" charset="0"/>
                        </a:rPr>
                        <a:t>.681*</a:t>
                      </a:r>
                      <a:endParaRPr lang="en-US" sz="1300" b="1" kern="1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78527" marR="78527" marT="0" marB="0"/>
                </a:tc>
                <a:tc>
                  <a:txBody>
                    <a:bodyPr/>
                    <a:lstStyle/>
                    <a:p>
                      <a:pPr marL="0" marR="0" algn="ctr"/>
                      <a:r>
                        <a:rPr lang="en-US" sz="1200" b="1" kern="100" dirty="0">
                          <a:effectLst/>
                          <a:latin typeface="Arial Narrow" panose="020B0606020202030204" pitchFamily="34" charset="0"/>
                        </a:rPr>
                        <a:t>.690*</a:t>
                      </a:r>
                      <a:endParaRPr lang="en-US" sz="1300" b="1" kern="1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78527" marR="78527" marT="0" marB="0">
                    <a:lnR w="381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4391731"/>
                  </a:ext>
                </a:extLst>
              </a:tr>
              <a:tr h="146689">
                <a:tc rowSpan="5">
                  <a:txBody>
                    <a:bodyPr/>
                    <a:lstStyle/>
                    <a:p>
                      <a:pPr marL="0" marR="0" algn="ctr"/>
                      <a:r>
                        <a:rPr lang="en-US" sz="1200" b="1" kern="100" dirty="0">
                          <a:effectLst/>
                          <a:latin typeface="Arial Narrow" panose="020B0606020202030204" pitchFamily="34" charset="0"/>
                        </a:rPr>
                        <a:t> </a:t>
                      </a:r>
                      <a:endParaRPr lang="en-US" sz="1300" b="1" kern="100" dirty="0">
                        <a:effectLst/>
                        <a:latin typeface="Arial Narrow" panose="020B0606020202030204" pitchFamily="34" charset="0"/>
                      </a:endParaRPr>
                    </a:p>
                    <a:p>
                      <a:pPr marL="0" marR="0" algn="ctr"/>
                      <a:r>
                        <a:rPr lang="en-US" sz="1200" b="1" kern="100" dirty="0">
                          <a:effectLst/>
                          <a:latin typeface="Arial Narrow" panose="020B0606020202030204" pitchFamily="34" charset="0"/>
                        </a:rPr>
                        <a:t> </a:t>
                      </a:r>
                      <a:endParaRPr lang="en-US" sz="1300" b="1" kern="100" dirty="0">
                        <a:effectLst/>
                        <a:latin typeface="Arial Narrow" panose="020B0606020202030204" pitchFamily="34" charset="0"/>
                      </a:endParaRPr>
                    </a:p>
                    <a:p>
                      <a:pPr marL="0" marR="0" algn="ctr"/>
                      <a:r>
                        <a:rPr lang="en-US" sz="1200" b="1" kern="100" dirty="0">
                          <a:effectLst/>
                          <a:latin typeface="Arial Narrow" panose="020B0606020202030204" pitchFamily="34" charset="0"/>
                        </a:rPr>
                        <a:t>L3</a:t>
                      </a:r>
                      <a:endParaRPr lang="en-US" sz="1300" b="1" kern="1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78527" marR="78527" marT="0" marB="0">
                    <a:lnL w="38100" cap="flat" cmpd="sng" algn="ctr">
                      <a:solidFill>
                        <a:schemeClr val="tx1"/>
                      </a:solidFill>
                      <a:prstDash val="solid"/>
                      <a:round/>
                      <a:headEnd type="none" w="med" len="med"/>
                      <a:tailEnd type="none" w="med" len="med"/>
                    </a:lnL>
                  </a:tcPr>
                </a:tc>
                <a:tc>
                  <a:txBody>
                    <a:bodyPr/>
                    <a:lstStyle/>
                    <a:p>
                      <a:pPr marL="0" marR="0" algn="ctr"/>
                      <a:r>
                        <a:rPr lang="en-US" sz="900" b="1" kern="100" dirty="0">
                          <a:effectLst/>
                          <a:latin typeface="Arial Narrow" panose="020B0606020202030204" pitchFamily="34" charset="0"/>
                        </a:rPr>
                        <a:t>HU (Axial)</a:t>
                      </a:r>
                      <a:endParaRPr lang="en-US" sz="1300" b="1" kern="1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78527" marR="78527" marT="0" marB="0"/>
                </a:tc>
                <a:tc>
                  <a:txBody>
                    <a:bodyPr/>
                    <a:lstStyle/>
                    <a:p>
                      <a:pPr marL="0" marR="0" algn="ctr"/>
                      <a:r>
                        <a:rPr lang="en-US" sz="900" b="1" kern="100" dirty="0">
                          <a:effectLst/>
                          <a:latin typeface="Arial Narrow" panose="020B0606020202030204" pitchFamily="34" charset="0"/>
                        </a:rPr>
                        <a:t>.524*</a:t>
                      </a:r>
                      <a:endParaRPr lang="en-US" sz="1300" b="1" kern="1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78527" marR="78527" marT="0" marB="0"/>
                </a:tc>
                <a:tc>
                  <a:txBody>
                    <a:bodyPr/>
                    <a:lstStyle/>
                    <a:p>
                      <a:pPr marL="0" marR="0" algn="ctr"/>
                      <a:r>
                        <a:rPr lang="en-US" sz="900" b="1" kern="100" dirty="0">
                          <a:effectLst/>
                          <a:latin typeface="Arial Narrow" panose="020B0606020202030204" pitchFamily="34" charset="0"/>
                        </a:rPr>
                        <a:t>.447*</a:t>
                      </a:r>
                      <a:endParaRPr lang="en-US" sz="1300" b="1" kern="1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78527" marR="78527" marT="0" marB="0"/>
                </a:tc>
                <a:tc>
                  <a:txBody>
                    <a:bodyPr/>
                    <a:lstStyle/>
                    <a:p>
                      <a:pPr marL="0" marR="0" algn="ctr"/>
                      <a:r>
                        <a:rPr lang="en-US" sz="900" b="1" kern="100" dirty="0">
                          <a:effectLst/>
                          <a:latin typeface="Arial Narrow" panose="020B0606020202030204" pitchFamily="34" charset="0"/>
                        </a:rPr>
                        <a:t>.473*</a:t>
                      </a:r>
                      <a:endParaRPr lang="en-US" sz="1300" b="1" kern="1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78527" marR="78527" marT="0" marB="0">
                    <a:lnR w="381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489666553"/>
                  </a:ext>
                </a:extLst>
              </a:tr>
              <a:tr h="188601">
                <a:tc vMerge="1">
                  <a:txBody>
                    <a:bodyPr/>
                    <a:lstStyle/>
                    <a:p>
                      <a:endParaRPr lang="en-US"/>
                    </a:p>
                  </a:txBody>
                  <a:tcPr/>
                </a:tc>
                <a:tc>
                  <a:txBody>
                    <a:bodyPr/>
                    <a:lstStyle/>
                    <a:p>
                      <a:pPr marL="0" marR="0" algn="ctr"/>
                      <a:r>
                        <a:rPr lang="en-US" sz="900" b="1" kern="100" dirty="0">
                          <a:effectLst/>
                          <a:latin typeface="Arial Narrow" panose="020B0606020202030204" pitchFamily="34" charset="0"/>
                        </a:rPr>
                        <a:t>HU (Sagittal)</a:t>
                      </a:r>
                      <a:endParaRPr lang="en-US" sz="1300" b="1" kern="1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78527" marR="78527" marT="0" marB="0"/>
                </a:tc>
                <a:tc>
                  <a:txBody>
                    <a:bodyPr/>
                    <a:lstStyle/>
                    <a:p>
                      <a:pPr marL="0" marR="0" algn="ctr"/>
                      <a:r>
                        <a:rPr lang="en-US" sz="1200" b="1" kern="100" dirty="0">
                          <a:effectLst/>
                          <a:latin typeface="Arial Narrow" panose="020B0606020202030204" pitchFamily="34" charset="0"/>
                        </a:rPr>
                        <a:t>.681*</a:t>
                      </a:r>
                      <a:endParaRPr lang="en-US" sz="1300" b="1" kern="1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78527" marR="78527" marT="0" marB="0"/>
                </a:tc>
                <a:tc>
                  <a:txBody>
                    <a:bodyPr/>
                    <a:lstStyle/>
                    <a:p>
                      <a:pPr marL="0" marR="0" algn="ctr"/>
                      <a:r>
                        <a:rPr lang="en-US" sz="1200" b="1" kern="100" dirty="0">
                          <a:effectLst/>
                          <a:latin typeface="Arial Narrow" panose="020B0606020202030204" pitchFamily="34" charset="0"/>
                        </a:rPr>
                        <a:t>.620*</a:t>
                      </a:r>
                      <a:endParaRPr lang="en-US" sz="1300" b="1" kern="1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78527" marR="78527" marT="0" marB="0"/>
                </a:tc>
                <a:tc>
                  <a:txBody>
                    <a:bodyPr/>
                    <a:lstStyle/>
                    <a:p>
                      <a:pPr marL="0" marR="0" algn="ctr"/>
                      <a:r>
                        <a:rPr lang="en-US" sz="1200" b="1" kern="100" dirty="0">
                          <a:effectLst/>
                          <a:latin typeface="Arial Narrow" panose="020B0606020202030204" pitchFamily="34" charset="0"/>
                        </a:rPr>
                        <a:t>.613*</a:t>
                      </a:r>
                      <a:endParaRPr lang="en-US" sz="1300" b="1" kern="1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78527" marR="78527" marT="0" marB="0">
                    <a:lnR w="381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806488245"/>
                  </a:ext>
                </a:extLst>
              </a:tr>
              <a:tr h="146689">
                <a:tc vMerge="1">
                  <a:txBody>
                    <a:bodyPr/>
                    <a:lstStyle/>
                    <a:p>
                      <a:endParaRPr lang="en-US"/>
                    </a:p>
                  </a:txBody>
                  <a:tcPr/>
                </a:tc>
                <a:tc>
                  <a:txBody>
                    <a:bodyPr/>
                    <a:lstStyle/>
                    <a:p>
                      <a:pPr marL="0" marR="0" algn="ctr"/>
                      <a:r>
                        <a:rPr lang="en-US" sz="900" b="1" kern="100" dirty="0">
                          <a:effectLst/>
                          <a:latin typeface="Arial Narrow" panose="020B0606020202030204" pitchFamily="34" charset="0"/>
                        </a:rPr>
                        <a:t>vBMD by A+ES</a:t>
                      </a:r>
                      <a:endParaRPr lang="en-US" sz="1300" b="1" kern="1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78527" marR="78527" marT="0" marB="0"/>
                </a:tc>
                <a:tc>
                  <a:txBody>
                    <a:bodyPr/>
                    <a:lstStyle/>
                    <a:p>
                      <a:pPr marL="0" marR="0" algn="ctr"/>
                      <a:r>
                        <a:rPr lang="en-US" sz="900" b="1" kern="100" dirty="0">
                          <a:effectLst/>
                          <a:latin typeface="Arial Narrow" panose="020B0606020202030204" pitchFamily="34" charset="0"/>
                        </a:rPr>
                        <a:t>.505*</a:t>
                      </a:r>
                      <a:endParaRPr lang="en-US" sz="1300" b="1" kern="1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78527" marR="78527" marT="0" marB="0"/>
                </a:tc>
                <a:tc>
                  <a:txBody>
                    <a:bodyPr/>
                    <a:lstStyle/>
                    <a:p>
                      <a:pPr marL="0" marR="0" algn="ctr"/>
                      <a:r>
                        <a:rPr lang="en-US" sz="900" b="1" kern="100" dirty="0">
                          <a:effectLst/>
                          <a:latin typeface="Arial Narrow" panose="020B0606020202030204" pitchFamily="34" charset="0"/>
                        </a:rPr>
                        <a:t>.339</a:t>
                      </a:r>
                      <a:endParaRPr lang="en-US" sz="1300" b="1" kern="1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78527" marR="78527" marT="0" marB="0"/>
                </a:tc>
                <a:tc>
                  <a:txBody>
                    <a:bodyPr/>
                    <a:lstStyle/>
                    <a:p>
                      <a:pPr marL="0" marR="0" algn="ctr"/>
                      <a:r>
                        <a:rPr lang="en-US" sz="900" b="1" kern="100" dirty="0">
                          <a:effectLst/>
                          <a:latin typeface="Arial Narrow" panose="020B0606020202030204" pitchFamily="34" charset="0"/>
                        </a:rPr>
                        <a:t>.576*</a:t>
                      </a:r>
                      <a:endParaRPr lang="en-US" sz="1300" b="1" kern="1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78527" marR="78527" marT="0" marB="0">
                    <a:lnR w="381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888134843"/>
                  </a:ext>
                </a:extLst>
              </a:tr>
              <a:tr h="146689">
                <a:tc vMerge="1">
                  <a:txBody>
                    <a:bodyPr/>
                    <a:lstStyle/>
                    <a:p>
                      <a:endParaRPr lang="en-US"/>
                    </a:p>
                  </a:txBody>
                  <a:tcPr/>
                </a:tc>
                <a:tc>
                  <a:txBody>
                    <a:bodyPr/>
                    <a:lstStyle/>
                    <a:p>
                      <a:pPr marL="0" marR="0" algn="ctr"/>
                      <a:r>
                        <a:rPr lang="en-US" sz="900" b="1" kern="100" dirty="0">
                          <a:effectLst/>
                          <a:latin typeface="Arial Narrow" panose="020B0606020202030204" pitchFamily="34" charset="0"/>
                        </a:rPr>
                        <a:t>vBMD by A+P</a:t>
                      </a:r>
                      <a:endParaRPr lang="en-US" sz="1300" b="1" kern="1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78527" marR="78527" marT="0" marB="0"/>
                </a:tc>
                <a:tc>
                  <a:txBody>
                    <a:bodyPr/>
                    <a:lstStyle/>
                    <a:p>
                      <a:pPr marL="0" marR="0" algn="ctr"/>
                      <a:r>
                        <a:rPr lang="en-US" sz="900" b="1" kern="100" dirty="0">
                          <a:effectLst/>
                          <a:latin typeface="Arial Narrow" panose="020B0606020202030204" pitchFamily="34" charset="0"/>
                        </a:rPr>
                        <a:t>.586*</a:t>
                      </a:r>
                      <a:endParaRPr lang="en-US" sz="1300" b="1" kern="1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78527" marR="78527" marT="0" marB="0"/>
                </a:tc>
                <a:tc>
                  <a:txBody>
                    <a:bodyPr/>
                    <a:lstStyle/>
                    <a:p>
                      <a:pPr marL="0" marR="0" algn="ctr"/>
                      <a:r>
                        <a:rPr lang="en-US" sz="900" b="1" kern="100" dirty="0">
                          <a:effectLst/>
                          <a:latin typeface="Arial Narrow" panose="020B0606020202030204" pitchFamily="34" charset="0"/>
                        </a:rPr>
                        <a:t>.505*</a:t>
                      </a:r>
                      <a:endParaRPr lang="en-US" sz="1300" b="1" kern="1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78527" marR="78527" marT="0" marB="0"/>
                </a:tc>
                <a:tc>
                  <a:txBody>
                    <a:bodyPr/>
                    <a:lstStyle/>
                    <a:p>
                      <a:pPr marL="0" marR="0" algn="ctr"/>
                      <a:r>
                        <a:rPr lang="en-US" sz="900" b="1" kern="100" dirty="0">
                          <a:effectLst/>
                          <a:latin typeface="Arial Narrow" panose="020B0606020202030204" pitchFamily="34" charset="0"/>
                        </a:rPr>
                        <a:t>.579*</a:t>
                      </a:r>
                      <a:endParaRPr lang="en-US" sz="1300" b="1" kern="1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78527" marR="78527" marT="0" marB="0">
                    <a:lnR w="381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709673648"/>
                  </a:ext>
                </a:extLst>
              </a:tr>
              <a:tr h="188601">
                <a:tc vMerge="1">
                  <a:txBody>
                    <a:bodyPr/>
                    <a:lstStyle/>
                    <a:p>
                      <a:endParaRPr lang="en-US"/>
                    </a:p>
                  </a:txBody>
                  <a:tcPr/>
                </a:tc>
                <a:tc>
                  <a:txBody>
                    <a:bodyPr/>
                    <a:lstStyle/>
                    <a:p>
                      <a:pPr marL="0" marR="0" algn="ctr"/>
                      <a:r>
                        <a:rPr lang="en-US" sz="900" b="1" kern="100" dirty="0">
                          <a:effectLst/>
                          <a:latin typeface="Arial Narrow" panose="020B0606020202030204" pitchFamily="34" charset="0"/>
                        </a:rPr>
                        <a:t>vBMD by A+AB</a:t>
                      </a:r>
                      <a:endParaRPr lang="en-US" sz="1300" b="1" kern="1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78527" marR="78527" marT="0" marB="0"/>
                </a:tc>
                <a:tc>
                  <a:txBody>
                    <a:bodyPr/>
                    <a:lstStyle/>
                    <a:p>
                      <a:pPr marL="0" marR="0" algn="ctr"/>
                      <a:r>
                        <a:rPr lang="en-US" sz="1200" b="1" kern="100" dirty="0">
                          <a:effectLst/>
                          <a:latin typeface="Arial Narrow" panose="020B0606020202030204" pitchFamily="34" charset="0"/>
                        </a:rPr>
                        <a:t>.667*</a:t>
                      </a:r>
                      <a:endParaRPr lang="en-US" sz="1300" b="1" kern="1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78527" marR="78527" marT="0" marB="0"/>
                </a:tc>
                <a:tc>
                  <a:txBody>
                    <a:bodyPr/>
                    <a:lstStyle/>
                    <a:p>
                      <a:pPr marL="0" marR="0" algn="ctr"/>
                      <a:r>
                        <a:rPr lang="en-US" sz="900" b="1" kern="100" dirty="0">
                          <a:effectLst/>
                          <a:latin typeface="Arial Narrow" panose="020B0606020202030204" pitchFamily="34" charset="0"/>
                        </a:rPr>
                        <a:t>.585*</a:t>
                      </a:r>
                      <a:endParaRPr lang="en-US" sz="1300" b="1" kern="1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78527" marR="78527" marT="0" marB="0"/>
                </a:tc>
                <a:tc>
                  <a:txBody>
                    <a:bodyPr/>
                    <a:lstStyle/>
                    <a:p>
                      <a:pPr marL="0" marR="0" algn="ctr"/>
                      <a:r>
                        <a:rPr lang="en-US" sz="900" b="1" kern="100" dirty="0">
                          <a:effectLst/>
                          <a:latin typeface="Arial Narrow" panose="020B0606020202030204" pitchFamily="34" charset="0"/>
                        </a:rPr>
                        <a:t>.585*</a:t>
                      </a:r>
                      <a:endParaRPr lang="en-US" sz="1300" b="1" kern="1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78527" marR="78527" marT="0" marB="0">
                    <a:lnR w="381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956258932"/>
                  </a:ext>
                </a:extLst>
              </a:tr>
              <a:tr h="146689">
                <a:tc rowSpan="5">
                  <a:txBody>
                    <a:bodyPr/>
                    <a:lstStyle/>
                    <a:p>
                      <a:pPr marL="0" marR="0" algn="ctr"/>
                      <a:r>
                        <a:rPr lang="en-US" sz="1200" b="1" kern="100" dirty="0">
                          <a:effectLst/>
                          <a:latin typeface="Arial Narrow" panose="020B0606020202030204" pitchFamily="34" charset="0"/>
                        </a:rPr>
                        <a:t> </a:t>
                      </a:r>
                      <a:endParaRPr lang="en-US" sz="1300" b="1" kern="100" dirty="0">
                        <a:effectLst/>
                        <a:latin typeface="Arial Narrow" panose="020B0606020202030204" pitchFamily="34" charset="0"/>
                      </a:endParaRPr>
                    </a:p>
                    <a:p>
                      <a:pPr marL="0" marR="0" algn="ctr"/>
                      <a:r>
                        <a:rPr lang="en-US" sz="1200" b="1" kern="100" dirty="0">
                          <a:effectLst/>
                          <a:latin typeface="Arial Narrow" panose="020B0606020202030204" pitchFamily="34" charset="0"/>
                        </a:rPr>
                        <a:t> </a:t>
                      </a:r>
                      <a:endParaRPr lang="en-US" sz="1300" b="1" kern="100" dirty="0">
                        <a:effectLst/>
                        <a:latin typeface="Arial Narrow" panose="020B0606020202030204" pitchFamily="34" charset="0"/>
                      </a:endParaRPr>
                    </a:p>
                    <a:p>
                      <a:pPr marL="0" marR="0" algn="ctr"/>
                      <a:r>
                        <a:rPr lang="en-US" sz="1200" b="1" kern="100" dirty="0">
                          <a:effectLst/>
                          <a:latin typeface="Arial Narrow" panose="020B0606020202030204" pitchFamily="34" charset="0"/>
                        </a:rPr>
                        <a:t>L4</a:t>
                      </a:r>
                      <a:endParaRPr lang="en-US" sz="1300" b="1" kern="1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78527" marR="78527" marT="0" marB="0">
                    <a:lnL w="38100" cap="flat" cmpd="sng" algn="ctr">
                      <a:solidFill>
                        <a:schemeClr val="tx1"/>
                      </a:solidFill>
                      <a:prstDash val="solid"/>
                      <a:round/>
                      <a:headEnd type="none" w="med" len="med"/>
                      <a:tailEnd type="none" w="med" len="med"/>
                    </a:lnL>
                  </a:tcPr>
                </a:tc>
                <a:tc>
                  <a:txBody>
                    <a:bodyPr/>
                    <a:lstStyle/>
                    <a:p>
                      <a:pPr marL="0" marR="0" algn="ctr"/>
                      <a:r>
                        <a:rPr lang="en-US" sz="900" b="1" kern="100" dirty="0">
                          <a:effectLst/>
                          <a:latin typeface="Arial Narrow" panose="020B0606020202030204" pitchFamily="34" charset="0"/>
                        </a:rPr>
                        <a:t>HU (Axial)</a:t>
                      </a:r>
                      <a:endParaRPr lang="en-US" sz="1300" b="1" kern="1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78527" marR="78527" marT="0" marB="0"/>
                </a:tc>
                <a:tc>
                  <a:txBody>
                    <a:bodyPr/>
                    <a:lstStyle/>
                    <a:p>
                      <a:pPr marL="0" marR="0" algn="ctr"/>
                      <a:r>
                        <a:rPr lang="en-US" sz="900" b="1" kern="100" dirty="0">
                          <a:effectLst/>
                          <a:latin typeface="Arial Narrow" panose="020B0606020202030204" pitchFamily="34" charset="0"/>
                        </a:rPr>
                        <a:t>.317</a:t>
                      </a:r>
                      <a:endParaRPr lang="en-US" sz="1300" b="1" kern="1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78527" marR="78527" marT="0" marB="0"/>
                </a:tc>
                <a:tc>
                  <a:txBody>
                    <a:bodyPr/>
                    <a:lstStyle/>
                    <a:p>
                      <a:pPr marL="0" marR="0" algn="ctr"/>
                      <a:r>
                        <a:rPr lang="en-US" sz="900" b="1" kern="100" dirty="0">
                          <a:effectLst/>
                          <a:latin typeface="Arial Narrow" panose="020B0606020202030204" pitchFamily="34" charset="0"/>
                        </a:rPr>
                        <a:t>.306</a:t>
                      </a:r>
                      <a:endParaRPr lang="en-US" sz="1300" b="1" kern="1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78527" marR="78527" marT="0" marB="0"/>
                </a:tc>
                <a:tc>
                  <a:txBody>
                    <a:bodyPr/>
                    <a:lstStyle/>
                    <a:p>
                      <a:pPr marL="0" marR="0" algn="ctr"/>
                      <a:r>
                        <a:rPr lang="en-US" sz="900" b="1" kern="100" dirty="0">
                          <a:effectLst/>
                          <a:latin typeface="Arial Narrow" panose="020B0606020202030204" pitchFamily="34" charset="0"/>
                        </a:rPr>
                        <a:t>.378</a:t>
                      </a:r>
                      <a:endParaRPr lang="en-US" sz="1300" b="1" kern="1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78527" marR="78527" marT="0" marB="0">
                    <a:lnR w="381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294677097"/>
                  </a:ext>
                </a:extLst>
              </a:tr>
              <a:tr h="146689">
                <a:tc vMerge="1">
                  <a:txBody>
                    <a:bodyPr/>
                    <a:lstStyle/>
                    <a:p>
                      <a:endParaRPr lang="en-US"/>
                    </a:p>
                  </a:txBody>
                  <a:tcPr/>
                </a:tc>
                <a:tc>
                  <a:txBody>
                    <a:bodyPr/>
                    <a:lstStyle/>
                    <a:p>
                      <a:pPr marL="0" marR="0" algn="ctr"/>
                      <a:r>
                        <a:rPr lang="en-US" sz="900" b="1" kern="100" dirty="0">
                          <a:effectLst/>
                          <a:latin typeface="Arial Narrow" panose="020B0606020202030204" pitchFamily="34" charset="0"/>
                        </a:rPr>
                        <a:t>HU (Sagittal)</a:t>
                      </a:r>
                      <a:endParaRPr lang="en-US" sz="1300" b="1" kern="1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78527" marR="78527" marT="0" marB="0"/>
                </a:tc>
                <a:tc>
                  <a:txBody>
                    <a:bodyPr/>
                    <a:lstStyle/>
                    <a:p>
                      <a:pPr marL="0" marR="0" algn="ctr"/>
                      <a:r>
                        <a:rPr lang="en-US" sz="900" b="1" kern="100" dirty="0">
                          <a:effectLst/>
                          <a:latin typeface="Arial Narrow" panose="020B0606020202030204" pitchFamily="34" charset="0"/>
                        </a:rPr>
                        <a:t>.370</a:t>
                      </a:r>
                      <a:endParaRPr lang="en-US" sz="1300" b="1" kern="1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78527" marR="78527" marT="0" marB="0"/>
                </a:tc>
                <a:tc>
                  <a:txBody>
                    <a:bodyPr/>
                    <a:lstStyle/>
                    <a:p>
                      <a:pPr marL="0" marR="0" algn="ctr"/>
                      <a:r>
                        <a:rPr lang="en-US" sz="900" b="1" kern="100" dirty="0">
                          <a:effectLst/>
                          <a:latin typeface="Arial Narrow" panose="020B0606020202030204" pitchFamily="34" charset="0"/>
                        </a:rPr>
                        <a:t>.346</a:t>
                      </a:r>
                      <a:endParaRPr lang="en-US" sz="1300" b="1" kern="1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78527" marR="78527" marT="0" marB="0"/>
                </a:tc>
                <a:tc>
                  <a:txBody>
                    <a:bodyPr/>
                    <a:lstStyle/>
                    <a:p>
                      <a:pPr marL="0" marR="0" algn="ctr"/>
                      <a:r>
                        <a:rPr lang="en-US" sz="900" b="1" kern="100" dirty="0">
                          <a:effectLst/>
                          <a:latin typeface="Arial Narrow" panose="020B0606020202030204" pitchFamily="34" charset="0"/>
                        </a:rPr>
                        <a:t>.393</a:t>
                      </a:r>
                      <a:endParaRPr lang="en-US" sz="1300" b="1" kern="1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78527" marR="78527" marT="0" marB="0">
                    <a:lnR w="381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468014734"/>
                  </a:ext>
                </a:extLst>
              </a:tr>
              <a:tr h="146689">
                <a:tc vMerge="1">
                  <a:txBody>
                    <a:bodyPr/>
                    <a:lstStyle/>
                    <a:p>
                      <a:endParaRPr lang="en-US"/>
                    </a:p>
                  </a:txBody>
                  <a:tcPr/>
                </a:tc>
                <a:tc>
                  <a:txBody>
                    <a:bodyPr/>
                    <a:lstStyle/>
                    <a:p>
                      <a:pPr marL="0" marR="0" algn="ctr"/>
                      <a:r>
                        <a:rPr lang="en-US" sz="900" b="1" kern="100" dirty="0">
                          <a:effectLst/>
                          <a:latin typeface="Arial Narrow" panose="020B0606020202030204" pitchFamily="34" charset="0"/>
                        </a:rPr>
                        <a:t>vBMD by A+ES</a:t>
                      </a:r>
                      <a:endParaRPr lang="en-US" sz="1300" b="1" kern="1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78527" marR="78527" marT="0" marB="0"/>
                </a:tc>
                <a:tc>
                  <a:txBody>
                    <a:bodyPr/>
                    <a:lstStyle/>
                    <a:p>
                      <a:pPr marL="0" marR="0" algn="ctr"/>
                      <a:r>
                        <a:rPr lang="en-US" sz="900" b="1" kern="100" dirty="0">
                          <a:effectLst/>
                          <a:latin typeface="Arial Narrow" panose="020B0606020202030204" pitchFamily="34" charset="0"/>
                        </a:rPr>
                        <a:t>.314</a:t>
                      </a:r>
                      <a:endParaRPr lang="en-US" sz="1300" b="1" kern="1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78527" marR="78527" marT="0" marB="0"/>
                </a:tc>
                <a:tc>
                  <a:txBody>
                    <a:bodyPr/>
                    <a:lstStyle/>
                    <a:p>
                      <a:pPr marL="0" marR="0" algn="ctr"/>
                      <a:r>
                        <a:rPr lang="en-US" sz="900" b="1" kern="100" dirty="0">
                          <a:effectLst/>
                          <a:latin typeface="Arial Narrow" panose="020B0606020202030204" pitchFamily="34" charset="0"/>
                        </a:rPr>
                        <a:t>.298</a:t>
                      </a:r>
                      <a:endParaRPr lang="en-US" sz="1300" b="1" kern="1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78527" marR="78527" marT="0" marB="0"/>
                </a:tc>
                <a:tc>
                  <a:txBody>
                    <a:bodyPr/>
                    <a:lstStyle/>
                    <a:p>
                      <a:pPr marL="0" marR="0" algn="ctr"/>
                      <a:r>
                        <a:rPr lang="en-US" sz="900" b="1" kern="100" dirty="0">
                          <a:effectLst/>
                          <a:latin typeface="Arial Narrow" panose="020B0606020202030204" pitchFamily="34" charset="0"/>
                        </a:rPr>
                        <a:t>.458*</a:t>
                      </a:r>
                      <a:endParaRPr lang="en-US" sz="1300" b="1" kern="1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78527" marR="78527" marT="0" marB="0">
                    <a:lnR w="381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410473111"/>
                  </a:ext>
                </a:extLst>
              </a:tr>
              <a:tr h="146689">
                <a:tc vMerge="1">
                  <a:txBody>
                    <a:bodyPr/>
                    <a:lstStyle/>
                    <a:p>
                      <a:endParaRPr lang="en-US"/>
                    </a:p>
                  </a:txBody>
                  <a:tcPr/>
                </a:tc>
                <a:tc>
                  <a:txBody>
                    <a:bodyPr/>
                    <a:lstStyle/>
                    <a:p>
                      <a:pPr marL="0" marR="0" algn="ctr"/>
                      <a:r>
                        <a:rPr lang="en-US" sz="900" b="1" kern="100" dirty="0">
                          <a:effectLst/>
                          <a:latin typeface="Arial Narrow" panose="020B0606020202030204" pitchFamily="34" charset="0"/>
                        </a:rPr>
                        <a:t>vBMD by A+P</a:t>
                      </a:r>
                      <a:endParaRPr lang="en-US" sz="1300" b="1" kern="1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78527" marR="78527" marT="0" marB="0"/>
                </a:tc>
                <a:tc>
                  <a:txBody>
                    <a:bodyPr/>
                    <a:lstStyle/>
                    <a:p>
                      <a:pPr marL="0" marR="0" algn="ctr"/>
                      <a:r>
                        <a:rPr lang="en-US" sz="900" b="1" kern="100" dirty="0">
                          <a:effectLst/>
                          <a:latin typeface="Arial Narrow" panose="020B0606020202030204" pitchFamily="34" charset="0"/>
                        </a:rPr>
                        <a:t>.391*</a:t>
                      </a:r>
                      <a:endParaRPr lang="en-US" sz="1300" b="1" kern="1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78527" marR="78527" marT="0" marB="0"/>
                </a:tc>
                <a:tc>
                  <a:txBody>
                    <a:bodyPr/>
                    <a:lstStyle/>
                    <a:p>
                      <a:pPr marL="0" marR="0" algn="ctr"/>
                      <a:r>
                        <a:rPr lang="en-US" sz="900" b="1" kern="100" dirty="0">
                          <a:effectLst/>
                          <a:latin typeface="Arial Narrow" panose="020B0606020202030204" pitchFamily="34" charset="0"/>
                        </a:rPr>
                        <a:t>.365</a:t>
                      </a:r>
                      <a:endParaRPr lang="en-US" sz="1300" b="1" kern="1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78527" marR="78527" marT="0" marB="0"/>
                </a:tc>
                <a:tc>
                  <a:txBody>
                    <a:bodyPr/>
                    <a:lstStyle/>
                    <a:p>
                      <a:pPr marL="0" marR="0" algn="ctr"/>
                      <a:r>
                        <a:rPr lang="en-US" sz="900" b="1" kern="100" dirty="0">
                          <a:effectLst/>
                          <a:latin typeface="Arial Narrow" panose="020B0606020202030204" pitchFamily="34" charset="0"/>
                        </a:rPr>
                        <a:t>.487*</a:t>
                      </a:r>
                      <a:endParaRPr lang="en-US" sz="1300" b="1" kern="1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78527" marR="78527" marT="0" marB="0">
                    <a:lnR w="381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486828368"/>
                  </a:ext>
                </a:extLst>
              </a:tr>
              <a:tr h="188601">
                <a:tc vMerge="1">
                  <a:txBody>
                    <a:bodyPr/>
                    <a:lstStyle/>
                    <a:p>
                      <a:endParaRPr lang="en-US"/>
                    </a:p>
                  </a:txBody>
                  <a:tcPr/>
                </a:tc>
                <a:tc>
                  <a:txBody>
                    <a:bodyPr/>
                    <a:lstStyle/>
                    <a:p>
                      <a:pPr marL="0" marR="0" algn="ctr"/>
                      <a:r>
                        <a:rPr lang="en-US" sz="900" b="1" kern="100" dirty="0">
                          <a:effectLst/>
                          <a:latin typeface="Arial Narrow" panose="020B0606020202030204" pitchFamily="34" charset="0"/>
                        </a:rPr>
                        <a:t>vBMD by A+AB</a:t>
                      </a:r>
                      <a:endParaRPr lang="en-US" sz="1300" b="1" kern="1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78527" marR="78527" marT="0" marB="0"/>
                </a:tc>
                <a:tc>
                  <a:txBody>
                    <a:bodyPr/>
                    <a:lstStyle/>
                    <a:p>
                      <a:pPr marL="0" marR="0" algn="ctr"/>
                      <a:r>
                        <a:rPr lang="en-US" sz="1200" b="1" kern="100" dirty="0">
                          <a:effectLst/>
                          <a:latin typeface="Arial Narrow" panose="020B0606020202030204" pitchFamily="34" charset="0"/>
                        </a:rPr>
                        <a:t>.710*</a:t>
                      </a:r>
                      <a:endParaRPr lang="en-US" sz="1300" b="1" kern="1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78527" marR="78527" marT="0" marB="0"/>
                </a:tc>
                <a:tc>
                  <a:txBody>
                    <a:bodyPr/>
                    <a:lstStyle/>
                    <a:p>
                      <a:pPr marL="0" marR="0" algn="ctr"/>
                      <a:r>
                        <a:rPr lang="en-US" sz="1200" b="1" kern="100" dirty="0">
                          <a:effectLst/>
                          <a:latin typeface="Arial Narrow" panose="020B0606020202030204" pitchFamily="34" charset="0"/>
                        </a:rPr>
                        <a:t>.669*</a:t>
                      </a:r>
                      <a:endParaRPr lang="en-US" sz="1300" b="1" kern="1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78527" marR="78527" marT="0" marB="0"/>
                </a:tc>
                <a:tc>
                  <a:txBody>
                    <a:bodyPr/>
                    <a:lstStyle/>
                    <a:p>
                      <a:pPr marL="0" marR="0" algn="ctr"/>
                      <a:r>
                        <a:rPr lang="en-US" sz="1200" b="1" kern="100" dirty="0">
                          <a:effectLst/>
                          <a:latin typeface="Arial Narrow" panose="020B0606020202030204" pitchFamily="34" charset="0"/>
                        </a:rPr>
                        <a:t>.648*</a:t>
                      </a:r>
                      <a:endParaRPr lang="en-US" sz="1300" b="1" kern="1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78527" marR="78527" marT="0" marB="0">
                    <a:lnR w="381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130288429"/>
                  </a:ext>
                </a:extLst>
              </a:tr>
              <a:tr h="188601">
                <a:tc rowSpan="3">
                  <a:txBody>
                    <a:bodyPr/>
                    <a:lstStyle/>
                    <a:p>
                      <a:pPr marL="0" marR="0" algn="ctr"/>
                      <a:r>
                        <a:rPr lang="en-US" sz="1200" b="1" kern="100" dirty="0">
                          <a:effectLst/>
                          <a:latin typeface="Arial Narrow" panose="020B0606020202030204" pitchFamily="34" charset="0"/>
                        </a:rPr>
                        <a:t> </a:t>
                      </a:r>
                      <a:endParaRPr lang="en-US" sz="1300" b="1" kern="100" dirty="0">
                        <a:effectLst/>
                        <a:latin typeface="Arial Narrow" panose="020B0606020202030204" pitchFamily="34" charset="0"/>
                      </a:endParaRPr>
                    </a:p>
                    <a:p>
                      <a:pPr marL="0" marR="0" algn="ctr"/>
                      <a:r>
                        <a:rPr lang="en-US" sz="1200" b="1" kern="100" dirty="0">
                          <a:effectLst/>
                          <a:latin typeface="Arial Narrow" panose="020B0606020202030204" pitchFamily="34" charset="0"/>
                        </a:rPr>
                        <a:t>Overall</a:t>
                      </a:r>
                      <a:endParaRPr lang="en-US" sz="1300" b="1" kern="1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78527" marR="78527" marT="0" marB="0">
                    <a:lnL w="38100" cap="flat" cmpd="sng" algn="ctr">
                      <a:solidFill>
                        <a:schemeClr val="tx1"/>
                      </a:solidFill>
                      <a:prstDash val="solid"/>
                      <a:round/>
                      <a:headEnd type="none" w="med" len="med"/>
                      <a:tailEnd type="none" w="med" len="med"/>
                    </a:lnL>
                    <a:lnB w="38100" cap="flat" cmpd="sng" algn="ctr">
                      <a:solidFill>
                        <a:schemeClr val="tx1"/>
                      </a:solidFill>
                      <a:prstDash val="solid"/>
                      <a:round/>
                      <a:headEnd type="none" w="med" len="med"/>
                      <a:tailEnd type="none" w="med" len="med"/>
                    </a:lnB>
                  </a:tcPr>
                </a:tc>
                <a:tc>
                  <a:txBody>
                    <a:bodyPr/>
                    <a:lstStyle/>
                    <a:p>
                      <a:pPr marL="0" marR="0" algn="ctr"/>
                      <a:r>
                        <a:rPr lang="en-US" sz="900" b="1" kern="100" dirty="0">
                          <a:effectLst/>
                          <a:latin typeface="Arial Narrow" panose="020B0606020202030204" pitchFamily="34" charset="0"/>
                        </a:rPr>
                        <a:t>vBMD by A+ES</a:t>
                      </a:r>
                      <a:endParaRPr lang="en-US" sz="1300" b="1" kern="1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78527" marR="78527" marT="0" marB="0"/>
                </a:tc>
                <a:tc>
                  <a:txBody>
                    <a:bodyPr/>
                    <a:lstStyle/>
                    <a:p>
                      <a:pPr marL="0" marR="0" algn="ctr"/>
                      <a:r>
                        <a:rPr lang="en-US" sz="900" b="1" kern="100" dirty="0">
                          <a:effectLst/>
                          <a:latin typeface="Arial Narrow" panose="020B0606020202030204" pitchFamily="34" charset="0"/>
                        </a:rPr>
                        <a:t>.551*</a:t>
                      </a:r>
                      <a:endParaRPr lang="en-US" sz="1300" b="1" kern="1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78527" marR="78527" marT="0" marB="0"/>
                </a:tc>
                <a:tc>
                  <a:txBody>
                    <a:bodyPr/>
                    <a:lstStyle/>
                    <a:p>
                      <a:pPr marL="0" marR="0" algn="ctr"/>
                      <a:r>
                        <a:rPr lang="en-US" sz="900" b="1" kern="100" dirty="0">
                          <a:effectLst/>
                          <a:latin typeface="Arial Narrow" panose="020B0606020202030204" pitchFamily="34" charset="0"/>
                        </a:rPr>
                        <a:t>.454*</a:t>
                      </a:r>
                      <a:endParaRPr lang="en-US" sz="1300" b="1" kern="1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78527" marR="78527" marT="0" marB="0"/>
                </a:tc>
                <a:tc>
                  <a:txBody>
                    <a:bodyPr/>
                    <a:lstStyle/>
                    <a:p>
                      <a:pPr marL="0" marR="0" algn="ctr"/>
                      <a:r>
                        <a:rPr lang="en-US" sz="1200" b="1" kern="100" dirty="0">
                          <a:effectLst/>
                          <a:latin typeface="Arial Narrow" panose="020B0606020202030204" pitchFamily="34" charset="0"/>
                        </a:rPr>
                        <a:t>.750*</a:t>
                      </a:r>
                      <a:endParaRPr lang="en-US" sz="1300" b="1" kern="1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78527" marR="78527" marT="0" marB="0">
                    <a:lnR w="381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690852598"/>
                  </a:ext>
                </a:extLst>
              </a:tr>
              <a:tr h="188601">
                <a:tc vMerge="1">
                  <a:txBody>
                    <a:bodyPr/>
                    <a:lstStyle/>
                    <a:p>
                      <a:endParaRPr lang="en-US"/>
                    </a:p>
                  </a:txBody>
                  <a:tcPr/>
                </a:tc>
                <a:tc>
                  <a:txBody>
                    <a:bodyPr/>
                    <a:lstStyle/>
                    <a:p>
                      <a:pPr marL="0" marR="0" algn="ctr"/>
                      <a:r>
                        <a:rPr lang="en-US" sz="900" b="1" kern="100" dirty="0">
                          <a:effectLst/>
                          <a:latin typeface="Arial Narrow" panose="020B0606020202030204" pitchFamily="34" charset="0"/>
                        </a:rPr>
                        <a:t>vBMD by A+P</a:t>
                      </a:r>
                      <a:endParaRPr lang="en-US" sz="1300" b="1" kern="1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78527" marR="78527" marT="0" marB="0"/>
                </a:tc>
                <a:tc>
                  <a:txBody>
                    <a:bodyPr/>
                    <a:lstStyle/>
                    <a:p>
                      <a:pPr marL="0" marR="0" algn="ctr"/>
                      <a:r>
                        <a:rPr lang="en-US" sz="900" b="1" kern="100" dirty="0">
                          <a:effectLst/>
                          <a:latin typeface="Arial Narrow" panose="020B0606020202030204" pitchFamily="34" charset="0"/>
                        </a:rPr>
                        <a:t>.592*</a:t>
                      </a:r>
                      <a:endParaRPr lang="en-US" sz="1300" b="1" kern="1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78527" marR="78527" marT="0" marB="0"/>
                </a:tc>
                <a:tc>
                  <a:txBody>
                    <a:bodyPr/>
                    <a:lstStyle/>
                    <a:p>
                      <a:pPr marL="0" marR="0" algn="ctr"/>
                      <a:r>
                        <a:rPr lang="en-US" sz="900" b="1" kern="100" dirty="0">
                          <a:effectLst/>
                          <a:latin typeface="Arial Narrow" panose="020B0606020202030204" pitchFamily="34" charset="0"/>
                        </a:rPr>
                        <a:t>.530*</a:t>
                      </a:r>
                      <a:endParaRPr lang="en-US" sz="1300" b="1" kern="1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78527" marR="78527" marT="0" marB="0"/>
                </a:tc>
                <a:tc>
                  <a:txBody>
                    <a:bodyPr/>
                    <a:lstStyle/>
                    <a:p>
                      <a:pPr marL="0" marR="0" algn="ctr"/>
                      <a:r>
                        <a:rPr lang="en-US" sz="1200" b="1" kern="100" dirty="0">
                          <a:effectLst/>
                          <a:latin typeface="Arial Narrow" panose="020B0606020202030204" pitchFamily="34" charset="0"/>
                        </a:rPr>
                        <a:t>.677*</a:t>
                      </a:r>
                      <a:endParaRPr lang="en-US" sz="1300" b="1" kern="1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78527" marR="78527" marT="0" marB="0">
                    <a:lnR w="381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731578208"/>
                  </a:ext>
                </a:extLst>
              </a:tr>
              <a:tr h="188601">
                <a:tc vMerge="1">
                  <a:txBody>
                    <a:bodyPr/>
                    <a:lstStyle/>
                    <a:p>
                      <a:endParaRPr lang="en-US"/>
                    </a:p>
                  </a:txBody>
                  <a:tcPr/>
                </a:tc>
                <a:tc>
                  <a:txBody>
                    <a:bodyPr/>
                    <a:lstStyle/>
                    <a:p>
                      <a:pPr marL="0" marR="0" algn="ctr"/>
                      <a:r>
                        <a:rPr lang="en-US" sz="900" b="1" kern="100" dirty="0">
                          <a:effectLst/>
                          <a:latin typeface="Arial Narrow" panose="020B0606020202030204" pitchFamily="34" charset="0"/>
                        </a:rPr>
                        <a:t>vBMD by A+AB</a:t>
                      </a:r>
                      <a:endParaRPr lang="en-US" sz="1300" b="1" kern="1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78527" marR="78527" marT="0" marB="0">
                    <a:lnB w="38100" cap="flat" cmpd="sng" algn="ctr">
                      <a:solidFill>
                        <a:schemeClr val="tx1"/>
                      </a:solidFill>
                      <a:prstDash val="solid"/>
                      <a:round/>
                      <a:headEnd type="none" w="med" len="med"/>
                      <a:tailEnd type="none" w="med" len="med"/>
                    </a:lnB>
                  </a:tcPr>
                </a:tc>
                <a:tc>
                  <a:txBody>
                    <a:bodyPr/>
                    <a:lstStyle/>
                    <a:p>
                      <a:pPr marL="0" marR="0" algn="ctr"/>
                      <a:r>
                        <a:rPr lang="en-US" sz="1200" b="1" kern="100" dirty="0">
                          <a:effectLst/>
                          <a:latin typeface="Arial Narrow" panose="020B0606020202030204" pitchFamily="34" charset="0"/>
                        </a:rPr>
                        <a:t>.713*</a:t>
                      </a:r>
                      <a:endParaRPr lang="en-US" sz="1300" b="1" kern="1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78527" marR="78527" marT="0" marB="0">
                    <a:lnB w="38100" cap="flat" cmpd="sng" algn="ctr">
                      <a:solidFill>
                        <a:schemeClr val="tx1"/>
                      </a:solidFill>
                      <a:prstDash val="solid"/>
                      <a:round/>
                      <a:headEnd type="none" w="med" len="med"/>
                      <a:tailEnd type="none" w="med" len="med"/>
                    </a:lnB>
                  </a:tcPr>
                </a:tc>
                <a:tc>
                  <a:txBody>
                    <a:bodyPr/>
                    <a:lstStyle/>
                    <a:p>
                      <a:pPr marL="0" marR="0" algn="ctr"/>
                      <a:r>
                        <a:rPr lang="en-US" sz="1200" b="1" kern="100" dirty="0">
                          <a:effectLst/>
                          <a:latin typeface="Arial Narrow" panose="020B0606020202030204" pitchFamily="34" charset="0"/>
                        </a:rPr>
                        <a:t>.635*</a:t>
                      </a:r>
                      <a:endParaRPr lang="en-US" sz="1300" b="1" kern="1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78527" marR="78527" marT="0" marB="0">
                    <a:lnB w="38100" cap="flat" cmpd="sng" algn="ctr">
                      <a:solidFill>
                        <a:schemeClr val="tx1"/>
                      </a:solidFill>
                      <a:prstDash val="solid"/>
                      <a:round/>
                      <a:headEnd type="none" w="med" len="med"/>
                      <a:tailEnd type="none" w="med" len="med"/>
                    </a:lnB>
                  </a:tcPr>
                </a:tc>
                <a:tc>
                  <a:txBody>
                    <a:bodyPr/>
                    <a:lstStyle/>
                    <a:p>
                      <a:pPr marL="0" marR="0" algn="ctr"/>
                      <a:r>
                        <a:rPr lang="en-US" sz="1200" b="1" kern="100" dirty="0">
                          <a:effectLst/>
                          <a:latin typeface="Arial Narrow" panose="020B0606020202030204" pitchFamily="34" charset="0"/>
                        </a:rPr>
                        <a:t>.656*</a:t>
                      </a:r>
                      <a:endParaRPr lang="en-US" sz="1300" b="1" kern="1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78527" marR="78527" marT="0" marB="0">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79026067"/>
                  </a:ext>
                </a:extLst>
              </a:tr>
            </a:tbl>
          </a:graphicData>
        </a:graphic>
      </p:graphicFrame>
      <p:sp>
        <p:nvSpPr>
          <p:cNvPr id="4" name="Rectangle 1">
            <a:extLst>
              <a:ext uri="{FF2B5EF4-FFF2-40B4-BE49-F238E27FC236}">
                <a16:creationId xmlns:a16="http://schemas.microsoft.com/office/drawing/2014/main" id="{4CADB3E5-AA85-BA4A-77FB-E326B8EFA5CC}"/>
              </a:ext>
            </a:extLst>
          </p:cNvPr>
          <p:cNvSpPr>
            <a:spLocks noChangeArrowheads="1"/>
          </p:cNvSpPr>
          <p:nvPr/>
        </p:nvSpPr>
        <p:spPr bwMode="auto">
          <a:xfrm>
            <a:off x="8272614" y="5841469"/>
            <a:ext cx="3302828" cy="841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21920" tIns="60960" rIns="121920" bIns="60960" numCol="1" anchor="ctr" anchorCtr="0" compatLnSpc="1">
            <a:prstTxWarp prst="textNoShape">
              <a:avLst/>
            </a:prstTxWarp>
            <a:spAutoFit/>
          </a:bodyPr>
          <a:lstStyle>
            <a:lvl1pPr eaLnBrk="0" fontAlgn="base" hangingPunct="0">
              <a:spcBef>
                <a:spcPct val="0"/>
              </a:spcBef>
              <a:spcAft>
                <a:spcPct val="0"/>
              </a:spcAft>
              <a:tabLst>
                <a:tab pos="4572000" algn="l"/>
              </a:tabLst>
              <a:defRPr>
                <a:solidFill>
                  <a:schemeClr val="tx1"/>
                </a:solidFill>
                <a:latin typeface="Arial" panose="020B0604020202020204" pitchFamily="34" charset="0"/>
              </a:defRPr>
            </a:lvl1pPr>
            <a:lvl2pPr eaLnBrk="0" fontAlgn="base" hangingPunct="0">
              <a:spcBef>
                <a:spcPct val="0"/>
              </a:spcBef>
              <a:spcAft>
                <a:spcPct val="0"/>
              </a:spcAft>
              <a:tabLst>
                <a:tab pos="4572000" algn="l"/>
              </a:tabLst>
              <a:defRPr>
                <a:solidFill>
                  <a:schemeClr val="tx1"/>
                </a:solidFill>
                <a:latin typeface="Arial" panose="020B0604020202020204" pitchFamily="34" charset="0"/>
              </a:defRPr>
            </a:lvl2pPr>
            <a:lvl3pPr eaLnBrk="0" fontAlgn="base" hangingPunct="0">
              <a:spcBef>
                <a:spcPct val="0"/>
              </a:spcBef>
              <a:spcAft>
                <a:spcPct val="0"/>
              </a:spcAft>
              <a:tabLst>
                <a:tab pos="4572000" algn="l"/>
              </a:tabLst>
              <a:defRPr>
                <a:solidFill>
                  <a:schemeClr val="tx1"/>
                </a:solidFill>
                <a:latin typeface="Arial" panose="020B0604020202020204" pitchFamily="34" charset="0"/>
              </a:defRPr>
            </a:lvl3pPr>
            <a:lvl4pPr eaLnBrk="0" fontAlgn="base" hangingPunct="0">
              <a:spcBef>
                <a:spcPct val="0"/>
              </a:spcBef>
              <a:spcAft>
                <a:spcPct val="0"/>
              </a:spcAft>
              <a:tabLst>
                <a:tab pos="4572000" algn="l"/>
              </a:tabLst>
              <a:defRPr>
                <a:solidFill>
                  <a:schemeClr val="tx1"/>
                </a:solidFill>
                <a:latin typeface="Arial" panose="020B0604020202020204" pitchFamily="34" charset="0"/>
              </a:defRPr>
            </a:lvl4pPr>
            <a:lvl5pPr eaLnBrk="0" fontAlgn="base" hangingPunct="0">
              <a:spcBef>
                <a:spcPct val="0"/>
              </a:spcBef>
              <a:spcAft>
                <a:spcPct val="0"/>
              </a:spcAft>
              <a:tabLst>
                <a:tab pos="4572000" algn="l"/>
              </a:tabLst>
              <a:defRPr>
                <a:solidFill>
                  <a:schemeClr val="tx1"/>
                </a:solidFill>
                <a:latin typeface="Arial" panose="020B0604020202020204" pitchFamily="34" charset="0"/>
              </a:defRPr>
            </a:lvl5pPr>
            <a:lvl6pPr eaLnBrk="0" fontAlgn="base" hangingPunct="0">
              <a:spcBef>
                <a:spcPct val="0"/>
              </a:spcBef>
              <a:spcAft>
                <a:spcPct val="0"/>
              </a:spcAft>
              <a:tabLst>
                <a:tab pos="4572000" algn="l"/>
              </a:tabLst>
              <a:defRPr>
                <a:solidFill>
                  <a:schemeClr val="tx1"/>
                </a:solidFill>
                <a:latin typeface="Arial" panose="020B0604020202020204" pitchFamily="34" charset="0"/>
              </a:defRPr>
            </a:lvl6pPr>
            <a:lvl7pPr eaLnBrk="0" fontAlgn="base" hangingPunct="0">
              <a:spcBef>
                <a:spcPct val="0"/>
              </a:spcBef>
              <a:spcAft>
                <a:spcPct val="0"/>
              </a:spcAft>
              <a:tabLst>
                <a:tab pos="4572000" algn="l"/>
              </a:tabLst>
              <a:defRPr>
                <a:solidFill>
                  <a:schemeClr val="tx1"/>
                </a:solidFill>
                <a:latin typeface="Arial" panose="020B0604020202020204" pitchFamily="34" charset="0"/>
              </a:defRPr>
            </a:lvl7pPr>
            <a:lvl8pPr eaLnBrk="0" fontAlgn="base" hangingPunct="0">
              <a:spcBef>
                <a:spcPct val="0"/>
              </a:spcBef>
              <a:spcAft>
                <a:spcPct val="0"/>
              </a:spcAft>
              <a:tabLst>
                <a:tab pos="4572000" algn="l"/>
              </a:tabLst>
              <a:defRPr>
                <a:solidFill>
                  <a:schemeClr val="tx1"/>
                </a:solidFill>
                <a:latin typeface="Arial" panose="020B0604020202020204" pitchFamily="34" charset="0"/>
              </a:defRPr>
            </a:lvl8pPr>
            <a:lvl9pPr eaLnBrk="0" fontAlgn="base" hangingPunct="0">
              <a:spcBef>
                <a:spcPct val="0"/>
              </a:spcBef>
              <a:spcAft>
                <a:spcPct val="0"/>
              </a:spcAft>
              <a:tabLst>
                <a:tab pos="4572000" algn="l"/>
              </a:tabLst>
              <a:defRPr>
                <a:solidFill>
                  <a:schemeClr val="tx1"/>
                </a:solidFill>
                <a:latin typeface="Arial" panose="020B0604020202020204" pitchFamily="34" charset="0"/>
              </a:defRPr>
            </a:lvl9pPr>
          </a:lstStyle>
          <a:p>
            <a:pPr marL="0" marR="0" lvl="0" indent="0" algn="l" defTabSz="1219170" rtl="0" eaLnBrk="0" fontAlgn="base" latinLnBrk="0" hangingPunct="0">
              <a:lnSpc>
                <a:spcPct val="100000"/>
              </a:lnSpc>
              <a:spcBef>
                <a:spcPct val="0"/>
              </a:spcBef>
              <a:spcAft>
                <a:spcPct val="0"/>
              </a:spcAft>
              <a:buClrTx/>
              <a:buSzTx/>
              <a:buFontTx/>
              <a:buNone/>
              <a:tabLst>
                <a:tab pos="6095848" algn="l"/>
              </a:tabLst>
              <a:defRPr/>
            </a:pPr>
            <a:r>
              <a:rPr kumimoji="0" lang="en-US" altLang="en-US" sz="1333"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Table 2. </a:t>
            </a:r>
            <a:r>
              <a:rPr kumimoji="0" lang="en-US" altLang="en-US" sz="1333"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Correlations table.</a:t>
            </a:r>
            <a:endParaRPr kumimoji="0" lang="en-US" altLang="en-US" sz="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p>
            <a:pPr marL="0" marR="0" lvl="0" indent="0" algn="l" defTabSz="1219170" rtl="0" eaLnBrk="0" fontAlgn="base" latinLnBrk="0" hangingPunct="0">
              <a:lnSpc>
                <a:spcPct val="100000"/>
              </a:lnSpc>
              <a:spcBef>
                <a:spcPct val="0"/>
              </a:spcBef>
              <a:spcAft>
                <a:spcPct val="0"/>
              </a:spcAft>
              <a:buClrTx/>
              <a:buSzTx/>
              <a:buFontTx/>
              <a:buNone/>
              <a:tabLst>
                <a:tab pos="6095848" algn="l"/>
              </a:tabLst>
              <a:defRPr/>
            </a:pPr>
            <a:r>
              <a:rPr kumimoji="0" lang="en-US" altLang="en-US" sz="667"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Narrow" panose="020B0606020202030204" pitchFamily="34" charset="0"/>
                <a:ea typeface="Calibri" panose="020F0502020204030204" pitchFamily="34" charset="0"/>
                <a:cs typeface="Times New Roman" panose="02020603050405020304" pitchFamily="18" charset="0"/>
              </a:rPr>
              <a:t>-Statistically significant correlations are represented with an asterisk (*).</a:t>
            </a:r>
            <a:r>
              <a:rPr kumimoji="0" lang="en-US" sz="667"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Narrow" panose="020B0606020202030204" pitchFamily="34" charset="0"/>
                <a:ea typeface="+mn-ea"/>
                <a:cs typeface="+mn-cs"/>
              </a:rPr>
              <a:t> A novel, simple method for</a:t>
            </a:r>
          </a:p>
          <a:p>
            <a:pPr marL="0" marR="0" lvl="0" indent="0" algn="l" defTabSz="1219170" rtl="0" eaLnBrk="0" fontAlgn="base" latinLnBrk="0" hangingPunct="0">
              <a:lnSpc>
                <a:spcPct val="100000"/>
              </a:lnSpc>
              <a:spcBef>
                <a:spcPct val="0"/>
              </a:spcBef>
              <a:spcAft>
                <a:spcPct val="0"/>
              </a:spcAft>
              <a:buClrTx/>
              <a:buSzTx/>
              <a:buFontTx/>
              <a:buNone/>
              <a:tabLst>
                <a:tab pos="6095848" algn="l"/>
              </a:tabLst>
              <a:defRPr/>
            </a:pPr>
            <a:r>
              <a:rPr kumimoji="0" lang="en-US" sz="667"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Narrow" panose="020B0606020202030204" pitchFamily="34" charset="0"/>
                <a:ea typeface="+mn-ea"/>
                <a:cs typeface="+mn-cs"/>
              </a:rPr>
              <a:t> phantomless calibration of routine preoperative lumbar CT scans is described. </a:t>
            </a:r>
            <a:endParaRPr kumimoji="0" lang="en-US" altLang="en-US" sz="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Narrow" panose="020B0606020202030204" pitchFamily="34" charset="0"/>
              <a:ea typeface="+mn-ea"/>
              <a:cs typeface="+mn-cs"/>
            </a:endParaRPr>
          </a:p>
          <a:p>
            <a:pPr marL="0" marR="0" lvl="0" indent="0" algn="l" defTabSz="1219170" rtl="0" eaLnBrk="0" fontAlgn="base" latinLnBrk="0" hangingPunct="0">
              <a:lnSpc>
                <a:spcPct val="100000"/>
              </a:lnSpc>
              <a:spcBef>
                <a:spcPct val="0"/>
              </a:spcBef>
              <a:spcAft>
                <a:spcPct val="0"/>
              </a:spcAft>
              <a:buClrTx/>
              <a:buSzTx/>
              <a:buFontTx/>
              <a:buNone/>
              <a:tabLst>
                <a:tab pos="6095848" algn="l"/>
              </a:tabLst>
              <a:defRPr/>
            </a:pPr>
            <a:r>
              <a:rPr kumimoji="0" lang="en-US" altLang="en-US" sz="667"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Narrow" panose="020B0606020202030204" pitchFamily="34" charset="0"/>
                <a:ea typeface="Calibri" panose="020F0502020204030204" pitchFamily="34" charset="0"/>
                <a:cs typeface="Times New Roman" panose="02020603050405020304" pitchFamily="18" charset="0"/>
              </a:rPr>
              <a:t>-Correlation coefficients greater than 0.6 are presented with a gray background color. </a:t>
            </a:r>
            <a:endParaRPr kumimoji="0" lang="en-US" altLang="en-US" sz="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Narrow" panose="020B0606020202030204" pitchFamily="34" charset="0"/>
              <a:ea typeface="+mn-ea"/>
              <a:cs typeface="+mn-cs"/>
            </a:endParaRPr>
          </a:p>
          <a:p>
            <a:pPr marL="0" marR="0" lvl="0" indent="0" algn="l" defTabSz="1219170" rtl="0" eaLnBrk="0" fontAlgn="base" latinLnBrk="0" hangingPunct="0">
              <a:lnSpc>
                <a:spcPct val="100000"/>
              </a:lnSpc>
              <a:spcBef>
                <a:spcPct val="0"/>
              </a:spcBef>
              <a:spcAft>
                <a:spcPct val="0"/>
              </a:spcAft>
              <a:buClrTx/>
              <a:buSzTx/>
              <a:buFontTx/>
              <a:buNone/>
              <a:tabLst>
                <a:tab pos="6095848" algn="l"/>
              </a:tabLst>
              <a:defRPr/>
            </a:pPr>
            <a:r>
              <a:rPr kumimoji="0" lang="en-US" altLang="en-US" sz="667"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Narrow" panose="020B0606020202030204" pitchFamily="34" charset="0"/>
                <a:ea typeface="Calibri" panose="020F0502020204030204" pitchFamily="34" charset="0"/>
                <a:cs typeface="Times New Roman" panose="02020603050405020304" pitchFamily="18" charset="0"/>
              </a:rPr>
              <a:t>-Abbreviations: vBMD, volumetric bone mineral density; HU, Hounsfield unit; A, adipose tissue; ES, </a:t>
            </a:r>
          </a:p>
          <a:p>
            <a:pPr marL="0" marR="0" lvl="0" indent="0" algn="l" defTabSz="1219170" rtl="0" eaLnBrk="0" fontAlgn="base" latinLnBrk="0" hangingPunct="0">
              <a:lnSpc>
                <a:spcPct val="100000"/>
              </a:lnSpc>
              <a:spcBef>
                <a:spcPct val="0"/>
              </a:spcBef>
              <a:spcAft>
                <a:spcPct val="0"/>
              </a:spcAft>
              <a:buClrTx/>
              <a:buSzTx/>
              <a:buFontTx/>
              <a:buNone/>
              <a:tabLst>
                <a:tab pos="6095848" algn="l"/>
              </a:tabLst>
              <a:defRPr/>
            </a:pPr>
            <a:r>
              <a:rPr kumimoji="0" lang="en-US" altLang="en-US" sz="667"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Narrow" panose="020B0606020202030204" pitchFamily="34" charset="0"/>
                <a:ea typeface="Calibri" panose="020F0502020204030204" pitchFamily="34" charset="0"/>
                <a:cs typeface="Times New Roman" panose="02020603050405020304" pitchFamily="18" charset="0"/>
              </a:rPr>
              <a:t>erector spinae muscle; P, psoas muscle; AB, aortic blood</a:t>
            </a:r>
            <a:r>
              <a:rPr kumimoji="0" lang="en-US" altLang="en-US" sz="667" b="0" i="1"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en-US" sz="16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5" name="TextBox 4">
            <a:extLst>
              <a:ext uri="{FF2B5EF4-FFF2-40B4-BE49-F238E27FC236}">
                <a16:creationId xmlns:a16="http://schemas.microsoft.com/office/drawing/2014/main" id="{9FEAEB0E-D968-08A1-48D2-C863241D081E}"/>
              </a:ext>
            </a:extLst>
          </p:cNvPr>
          <p:cNvSpPr txBox="1"/>
          <p:nvPr/>
        </p:nvSpPr>
        <p:spPr>
          <a:xfrm>
            <a:off x="3413193" y="994379"/>
            <a:ext cx="5327544" cy="584775"/>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00"/>
                </a:solidFill>
                <a:effectLst/>
                <a:uLnTx/>
                <a:uFillTx/>
                <a:latin typeface="Arial Narrow" panose="020B0606020202030204" pitchFamily="34" charset="0"/>
                <a:ea typeface="+mn-ea"/>
                <a:cs typeface="+mn-cs"/>
              </a:rPr>
              <a:t>Cetik RM, Crawford CH 3rd, Glassman SD, Dimar JR 2nd, et.al.</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Spine 2024 Jun 26. </a:t>
            </a:r>
          </a:p>
        </p:txBody>
      </p:sp>
      <p:sp>
        <p:nvSpPr>
          <p:cNvPr id="6" name="TextBox 5">
            <a:extLst>
              <a:ext uri="{FF2B5EF4-FFF2-40B4-BE49-F238E27FC236}">
                <a16:creationId xmlns:a16="http://schemas.microsoft.com/office/drawing/2014/main" id="{2DAC9B8D-D5B9-3589-1FB3-542787BE3973}"/>
              </a:ext>
            </a:extLst>
          </p:cNvPr>
          <p:cNvSpPr txBox="1"/>
          <p:nvPr/>
        </p:nvSpPr>
        <p:spPr>
          <a:xfrm>
            <a:off x="108158" y="1511363"/>
            <a:ext cx="7511845" cy="3785652"/>
          </a:xfrm>
          <a:prstGeom prst="rect">
            <a:avLst/>
          </a:prstGeom>
          <a:noFill/>
        </p:spPr>
        <p:txBody>
          <a:bodyPr wrap="square" rtlCol="0">
            <a:spAutoFit/>
          </a:bodyPr>
          <a:lstStyle/>
          <a:p>
            <a:pPr marL="380990" marR="0" lvl="0" indent="-380990" algn="l" defTabSz="609585" rtl="0" eaLnBrk="1" fontAlgn="auto" latinLnBrk="0" hangingPunct="1">
              <a:lnSpc>
                <a:spcPct val="100000"/>
              </a:lnSpc>
              <a:spcBef>
                <a:spcPts val="0"/>
              </a:spcBef>
              <a:spcAft>
                <a:spcPts val="0"/>
              </a:spcAft>
              <a:buClr>
                <a:srgbClr val="EA157A"/>
              </a:buClr>
              <a:buSzTx/>
              <a:buFont typeface="Wingdings" panose="05000000000000000000" pitchFamily="2" charset="2"/>
              <a:buChar char="Ø"/>
              <a:tabLst/>
              <a:defRPr/>
            </a:pPr>
            <a:r>
              <a:rPr kumimoji="0" lang="en-US" sz="24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A novel, simple method </a:t>
            </a:r>
            <a:r>
              <a:rPr kumimoji="0" lang="en-US" sz="2400" b="1" i="0" u="none" strike="noStrike" kern="1200" cap="none" spc="0" normalizeH="0" baseline="0" noProof="0" dirty="0">
                <a:ln>
                  <a:noFill/>
                </a:ln>
                <a:solidFill>
                  <a:srgbClr val="FFFF00"/>
                </a:solidFill>
                <a:effectLst/>
                <a:uLnTx/>
                <a:uFillTx/>
                <a:latin typeface="Arial Narrow" panose="020B0606020202030204" pitchFamily="34" charset="0"/>
                <a:ea typeface="+mn-ea"/>
                <a:cs typeface="+mn-cs"/>
              </a:rPr>
              <a:t>for phantomless </a:t>
            </a:r>
            <a:r>
              <a:rPr kumimoji="0" lang="en-US" sz="24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calibration of routine preoperative lumbar CT scans is described. </a:t>
            </a:r>
          </a:p>
          <a:p>
            <a:pPr marL="380990" marR="0" lvl="0" indent="-380990" algn="l" defTabSz="609585" rtl="0" eaLnBrk="1" fontAlgn="auto" latinLnBrk="0" hangingPunct="1">
              <a:lnSpc>
                <a:spcPct val="100000"/>
              </a:lnSpc>
              <a:spcBef>
                <a:spcPts val="0"/>
              </a:spcBef>
              <a:spcAft>
                <a:spcPts val="0"/>
              </a:spcAft>
              <a:buClr>
                <a:srgbClr val="EA157A"/>
              </a:buClr>
              <a:buSzTx/>
              <a:buFont typeface="Wingdings" panose="05000000000000000000" pitchFamily="2" charset="2"/>
              <a:buChar char="Ø"/>
              <a:tabLst/>
              <a:defRPr/>
            </a:pPr>
            <a:r>
              <a:rPr kumimoji="0" lang="en-US" sz="24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4 different reference tissues were used in combinations of two: </a:t>
            </a:r>
            <a:r>
              <a:rPr kumimoji="0" lang="en-US" sz="2400" b="1" i="0" u="none" strike="noStrike" kern="1200" cap="none" spc="0" normalizeH="0" baseline="0" noProof="0" dirty="0">
                <a:ln>
                  <a:noFill/>
                </a:ln>
                <a:solidFill>
                  <a:srgbClr val="FFFF00"/>
                </a:solidFill>
                <a:effectLst/>
                <a:uLnTx/>
                <a:uFillTx/>
                <a:latin typeface="Arial Narrow" panose="020B0606020202030204" pitchFamily="34" charset="0"/>
                <a:ea typeface="+mn-ea"/>
                <a:cs typeface="+mn-cs"/>
              </a:rPr>
              <a:t>subcutaneous adipose (A), erector spinae (ES), psoas (P) and aortic blood (AB)</a:t>
            </a:r>
          </a:p>
          <a:p>
            <a:pPr marL="380990" marR="0" lvl="0" indent="-380990" algn="l" defTabSz="609585" rtl="0" eaLnBrk="1" fontAlgn="auto" latinLnBrk="0" hangingPunct="1">
              <a:lnSpc>
                <a:spcPct val="100000"/>
              </a:lnSpc>
              <a:spcBef>
                <a:spcPts val="0"/>
              </a:spcBef>
              <a:spcAft>
                <a:spcPts val="0"/>
              </a:spcAft>
              <a:buClr>
                <a:srgbClr val="EA157A"/>
              </a:buClr>
              <a:buSzTx/>
              <a:buFont typeface="Wingdings" panose="05000000000000000000" pitchFamily="2" charset="2"/>
              <a:buChar char="Ø"/>
              <a:tabLst/>
              <a:defRPr/>
            </a:pPr>
            <a:r>
              <a:rPr kumimoji="0" lang="en-US" sz="24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From L1 to L4, </a:t>
            </a:r>
            <a:r>
              <a:rPr kumimoji="0" lang="en-US" sz="2400" b="1" i="0" u="none" strike="noStrike" kern="1200" cap="none" spc="0" normalizeH="0" baseline="0" noProof="0" dirty="0">
                <a:ln>
                  <a:noFill/>
                </a:ln>
                <a:solidFill>
                  <a:srgbClr val="FFFF00"/>
                </a:solidFill>
                <a:effectLst/>
                <a:uLnTx/>
                <a:uFillTx/>
                <a:latin typeface="Arial Narrow" panose="020B0606020202030204" pitchFamily="34" charset="0"/>
                <a:ea typeface="+mn-ea"/>
                <a:cs typeface="+mn-cs"/>
              </a:rPr>
              <a:t>calibrated vBMDs were better correlated with DXA T-scores</a:t>
            </a:r>
            <a:r>
              <a:rPr kumimoji="0" lang="en-US" sz="24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 when compared with uncalibrated HUs </a:t>
            </a:r>
          </a:p>
          <a:p>
            <a:pPr marL="380990" marR="0" lvl="0" indent="-380990" algn="l" defTabSz="609585" rtl="0" eaLnBrk="1" fontAlgn="auto" latinLnBrk="0" hangingPunct="1">
              <a:lnSpc>
                <a:spcPct val="100000"/>
              </a:lnSpc>
              <a:spcBef>
                <a:spcPts val="0"/>
              </a:spcBef>
              <a:spcAft>
                <a:spcPts val="0"/>
              </a:spcAft>
              <a:buClr>
                <a:srgbClr val="EA157A"/>
              </a:buClr>
              <a:buSzTx/>
              <a:buFont typeface="Wingdings" panose="05000000000000000000" pitchFamily="2" charset="2"/>
              <a:buChar char="Ø"/>
              <a:tabLst/>
              <a:defRPr/>
            </a:pPr>
            <a:r>
              <a:rPr kumimoji="0" lang="en-US" sz="24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For low BMD screening, the best candidate is calibration with </a:t>
            </a:r>
            <a:r>
              <a:rPr kumimoji="0" lang="en-US" sz="2400" b="1" i="0" u="none" strike="noStrike" kern="1200" cap="none" spc="0" normalizeH="0" baseline="0" noProof="0" dirty="0">
                <a:ln>
                  <a:noFill/>
                </a:ln>
                <a:solidFill>
                  <a:srgbClr val="FFFF00"/>
                </a:solidFill>
                <a:effectLst/>
                <a:uLnTx/>
                <a:uFillTx/>
                <a:latin typeface="Arial Narrow" panose="020B0606020202030204" pitchFamily="34" charset="0"/>
                <a:ea typeface="+mn-ea"/>
                <a:cs typeface="+mn-cs"/>
              </a:rPr>
              <a:t>A+ES (Adipose + Erector Spinae) </a:t>
            </a:r>
            <a:r>
              <a:rPr kumimoji="0" lang="en-US" sz="24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using a threshold of 162 mg/cm3, which has a </a:t>
            </a:r>
            <a:r>
              <a:rPr kumimoji="0" lang="en-US" sz="2400" b="1" i="0" u="none" strike="noStrike" kern="1200" cap="none" spc="0" normalizeH="0" baseline="0" noProof="0" dirty="0">
                <a:ln>
                  <a:noFill/>
                </a:ln>
                <a:solidFill>
                  <a:srgbClr val="FFFF00"/>
                </a:solidFill>
                <a:effectLst/>
                <a:uLnTx/>
                <a:uFillTx/>
                <a:latin typeface="Arial Narrow" panose="020B0606020202030204" pitchFamily="34" charset="0"/>
                <a:ea typeface="+mn-ea"/>
                <a:cs typeface="+mn-cs"/>
              </a:rPr>
              <a:t>sensitivity of &gt;90%</a:t>
            </a:r>
          </a:p>
        </p:txBody>
      </p:sp>
      <p:sp>
        <p:nvSpPr>
          <p:cNvPr id="7" name="TextBox 6">
            <a:extLst>
              <a:ext uri="{FF2B5EF4-FFF2-40B4-BE49-F238E27FC236}">
                <a16:creationId xmlns:a16="http://schemas.microsoft.com/office/drawing/2014/main" id="{17781863-EC1B-C584-CBA6-7C8DE960DAE3}"/>
              </a:ext>
            </a:extLst>
          </p:cNvPr>
          <p:cNvSpPr txBox="1"/>
          <p:nvPr/>
        </p:nvSpPr>
        <p:spPr>
          <a:xfrm>
            <a:off x="324465" y="5358584"/>
            <a:ext cx="7295537" cy="1241622"/>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5400000" scaled="1"/>
            <a:tileRect/>
          </a:gradFill>
          <a:ln w="38100">
            <a:solidFill>
              <a:schemeClr val="tx1"/>
            </a:solidFill>
          </a:ln>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Narrow" panose="020B0606020202030204" pitchFamily="34" charset="0"/>
                <a:ea typeface="+mn-ea"/>
                <a:cs typeface="+mn-cs"/>
              </a:rPr>
              <a:t>The Results of This Retrospective Study Demonstrate </a:t>
            </a:r>
            <a:r>
              <a:rPr kumimoji="0" lang="en-US" sz="1867"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Narrow" panose="020B0606020202030204" pitchFamily="34" charset="0"/>
                <a:ea typeface="+mn-ea"/>
                <a:cs typeface="+mn-cs"/>
              </a:rPr>
              <a:t>That in-Office </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Narrow" panose="020B0606020202030204" pitchFamily="34" charset="0"/>
                <a:ea typeface="+mn-ea"/>
                <a:cs typeface="+mn-cs"/>
              </a:rPr>
              <a:t>Simple Internal Calibration of Lumbar CT Scans is Feasible</a:t>
            </a:r>
            <a:r>
              <a:rPr kumimoji="0" lang="en-US" sz="1867"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Narrow" panose="020B0606020202030204" pitchFamily="34" charset="0"/>
                <a:ea typeface="+mn-ea"/>
                <a:cs typeface="+mn-cs"/>
              </a:rPr>
              <a:t>, Can Be Used to Calculate vBMDs, &amp; This Novel Method May Provide a Basis for Further Research &amp; Clinical Applications.</a:t>
            </a:r>
          </a:p>
        </p:txBody>
      </p:sp>
      <p:sp>
        <p:nvSpPr>
          <p:cNvPr id="8" name="Rectangle 7">
            <a:extLst>
              <a:ext uri="{FF2B5EF4-FFF2-40B4-BE49-F238E27FC236}">
                <a16:creationId xmlns:a16="http://schemas.microsoft.com/office/drawing/2014/main" id="{2B8A5EFF-E783-4D02-E034-B2333E18417E}"/>
              </a:ext>
            </a:extLst>
          </p:cNvPr>
          <p:cNvSpPr/>
          <p:nvPr/>
        </p:nvSpPr>
        <p:spPr>
          <a:xfrm>
            <a:off x="-6380" y="-3735"/>
            <a:ext cx="12174479" cy="6844984"/>
          </a:xfrm>
          <a:prstGeom prst="rect">
            <a:avLst/>
          </a:prstGeom>
          <a:noFill/>
          <a:ln w="7620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a:ea typeface="+mn-ea"/>
              <a:cs typeface="+mn-cs"/>
            </a:endParaRPr>
          </a:p>
        </p:txBody>
      </p:sp>
      <p:sp>
        <p:nvSpPr>
          <p:cNvPr id="11" name="Wave 10">
            <a:extLst>
              <a:ext uri="{FF2B5EF4-FFF2-40B4-BE49-F238E27FC236}">
                <a16:creationId xmlns:a16="http://schemas.microsoft.com/office/drawing/2014/main" id="{160CF027-64B7-9532-9AC2-97CE6D80E222}"/>
              </a:ext>
            </a:extLst>
          </p:cNvPr>
          <p:cNvSpPr/>
          <p:nvPr/>
        </p:nvSpPr>
        <p:spPr>
          <a:xfrm>
            <a:off x="230375" y="658761"/>
            <a:ext cx="1696743" cy="784096"/>
          </a:xfrm>
          <a:prstGeom prst="wave">
            <a:avLst>
              <a:gd name="adj1" fmla="val 6632"/>
              <a:gd name="adj2" fmla="val -1923"/>
            </a:avLst>
          </a:prstGeom>
          <a:gradFill flip="none" rotWithShape="1">
            <a:gsLst>
              <a:gs pos="0">
                <a:srgbClr val="0033CC">
                  <a:shade val="30000"/>
                  <a:satMod val="115000"/>
                </a:srgbClr>
              </a:gs>
              <a:gs pos="50000">
                <a:srgbClr val="0033CC">
                  <a:shade val="67500"/>
                  <a:satMod val="115000"/>
                </a:srgbClr>
              </a:gs>
              <a:gs pos="100000">
                <a:srgbClr val="0033CC">
                  <a:shade val="100000"/>
                  <a:satMod val="115000"/>
                </a:srgbClr>
              </a:gs>
            </a:gsLst>
            <a:lin ang="5400000" scaled="1"/>
            <a:tileRect/>
          </a:gra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Solid Phantoms </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Not Needed</a:t>
            </a:r>
          </a:p>
        </p:txBody>
      </p:sp>
    </p:spTree>
    <p:extLst>
      <p:ext uri="{BB962C8B-B14F-4D97-AF65-F5344CB8AC3E}">
        <p14:creationId xmlns:p14="http://schemas.microsoft.com/office/powerpoint/2010/main" val="2753958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left)">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83F3531-B26E-9236-0CE7-9AB4BFFD2B7F}"/>
              </a:ext>
            </a:extLst>
          </p:cNvPr>
          <p:cNvSpPr txBox="1"/>
          <p:nvPr/>
        </p:nvSpPr>
        <p:spPr>
          <a:xfrm>
            <a:off x="4711931" y="211017"/>
            <a:ext cx="2653290" cy="830997"/>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5400000" scaled="1"/>
            <a:tileRect/>
          </a:gradFill>
          <a:ln w="38100">
            <a:solidFill>
              <a:schemeClr val="tx1"/>
            </a:solidFill>
          </a:ln>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MRI - VBQ</a:t>
            </a:r>
          </a:p>
        </p:txBody>
      </p:sp>
      <p:sp>
        <p:nvSpPr>
          <p:cNvPr id="3" name="TextBox 2">
            <a:extLst>
              <a:ext uri="{FF2B5EF4-FFF2-40B4-BE49-F238E27FC236}">
                <a16:creationId xmlns:a16="http://schemas.microsoft.com/office/drawing/2014/main" id="{79E4F6A6-6A58-4BF8-D98D-16474FD814B0}"/>
              </a:ext>
            </a:extLst>
          </p:cNvPr>
          <p:cNvSpPr txBox="1"/>
          <p:nvPr/>
        </p:nvSpPr>
        <p:spPr>
          <a:xfrm>
            <a:off x="687424" y="1550939"/>
            <a:ext cx="11867744" cy="4770152"/>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4267" b="1" i="0" u="sng" strike="noStrike" kern="1200" cap="none" spc="0" normalizeH="0" baseline="0" noProof="0" dirty="0">
                <a:ln>
                  <a:noFill/>
                </a:ln>
                <a:solidFill>
                  <a:srgbClr val="FFFF00"/>
                </a:solidFill>
                <a:effectLst/>
                <a:uLnTx/>
                <a:uFillTx/>
                <a:latin typeface="Arial Narrow" panose="020B0606020202030204" pitchFamily="34" charset="0"/>
                <a:ea typeface="+mn-ea"/>
                <a:cs typeface="+mn-cs"/>
              </a:rPr>
              <a:t>Vertebra Bone Quality (VBQ)</a:t>
            </a:r>
          </a:p>
          <a:p>
            <a:pPr marL="1066773" marR="0" lvl="1" indent="-457189" algn="l" defTabSz="609585" rtl="0" eaLnBrk="1" fontAlgn="auto" latinLnBrk="0" hangingPunct="1">
              <a:lnSpc>
                <a:spcPct val="100000"/>
              </a:lnSpc>
              <a:spcBef>
                <a:spcPts val="0"/>
              </a:spcBef>
              <a:spcAft>
                <a:spcPts val="0"/>
              </a:spcAft>
              <a:buClr>
                <a:srgbClr val="EA157A"/>
              </a:buClr>
              <a:buSzTx/>
              <a:buFont typeface="Wingdings" panose="05000000000000000000" pitchFamily="2" charset="2"/>
              <a:buChar char="Ø"/>
              <a:tabLst/>
              <a:defRPr/>
            </a:pPr>
            <a:r>
              <a:rPr kumimoji="0" lang="en-US" sz="3733"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Based on Evidence That Osteoporotic Bone Has </a:t>
            </a:r>
            <a:r>
              <a:rPr kumimoji="0" lang="en-US" sz="3733" b="1" i="0" u="none" strike="noStrike" kern="1200" cap="none" spc="0" normalizeH="0" baseline="0" noProof="0" dirty="0">
                <a:ln>
                  <a:noFill/>
                </a:ln>
                <a:solidFill>
                  <a:srgbClr val="FFFF00"/>
                </a:solidFill>
                <a:effectLst/>
                <a:uLnTx/>
                <a:uFillTx/>
                <a:latin typeface="Arial Narrow" panose="020B0606020202030204" pitchFamily="34" charset="0"/>
                <a:ea typeface="+mn-ea"/>
                <a:cs typeface="+mn-cs"/>
              </a:rPr>
              <a:t>Increased Fat Infiltration That  Increases T1 </a:t>
            </a:r>
          </a:p>
          <a:p>
            <a:pPr marL="1066773" marR="0" lvl="1" indent="-457189" algn="l" defTabSz="609585" rtl="0" eaLnBrk="1" fontAlgn="auto" latinLnBrk="0" hangingPunct="1">
              <a:lnSpc>
                <a:spcPct val="100000"/>
              </a:lnSpc>
              <a:spcBef>
                <a:spcPts val="0"/>
              </a:spcBef>
              <a:spcAft>
                <a:spcPts val="0"/>
              </a:spcAft>
              <a:buClr>
                <a:srgbClr val="EA157A"/>
              </a:buClr>
              <a:buSzTx/>
              <a:buFont typeface="Wingdings" panose="05000000000000000000" pitchFamily="2" charset="2"/>
              <a:buChar char="Ø"/>
              <a:tabLst/>
              <a:defRPr/>
            </a:pPr>
            <a:r>
              <a:rPr kumimoji="0" lang="en-US" sz="3733"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Correlates with </a:t>
            </a:r>
            <a:r>
              <a:rPr kumimoji="0" lang="en-US" sz="3733" b="1" i="0" u="none" strike="noStrike" kern="1200" cap="none" spc="0" normalizeH="0" baseline="0" noProof="0" dirty="0">
                <a:ln>
                  <a:noFill/>
                </a:ln>
                <a:solidFill>
                  <a:srgbClr val="FFFF00"/>
                </a:solidFill>
                <a:effectLst/>
                <a:uLnTx/>
                <a:uFillTx/>
                <a:latin typeface="Arial Narrow" panose="020B0606020202030204" pitchFamily="34" charset="0"/>
                <a:ea typeface="+mn-ea"/>
                <a:cs typeface="+mn-cs"/>
              </a:rPr>
              <a:t>DEXA T-Scores</a:t>
            </a:r>
          </a:p>
          <a:p>
            <a:pPr marL="1066773" marR="0" lvl="1" indent="-457189" algn="l" defTabSz="609585" rtl="0" eaLnBrk="1" fontAlgn="auto" latinLnBrk="0" hangingPunct="1">
              <a:lnSpc>
                <a:spcPct val="100000"/>
              </a:lnSpc>
              <a:spcBef>
                <a:spcPts val="0"/>
              </a:spcBef>
              <a:spcAft>
                <a:spcPts val="0"/>
              </a:spcAft>
              <a:buClr>
                <a:srgbClr val="EA157A"/>
              </a:buClr>
              <a:buSzTx/>
              <a:buFont typeface="Wingdings" panose="05000000000000000000" pitchFamily="2" charset="2"/>
              <a:buChar char="Ø"/>
              <a:tabLst/>
              <a:defRPr/>
            </a:pPr>
            <a:r>
              <a:rPr kumimoji="0" lang="en-US" sz="3733"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BMFF (Bone Marrow Fractional Estimate)</a:t>
            </a:r>
          </a:p>
          <a:p>
            <a:pPr marL="1066773" marR="0" lvl="1" indent="-457189" algn="l" defTabSz="609585" rtl="0" eaLnBrk="1" fontAlgn="auto" latinLnBrk="0" hangingPunct="1">
              <a:lnSpc>
                <a:spcPct val="100000"/>
              </a:lnSpc>
              <a:spcBef>
                <a:spcPts val="0"/>
              </a:spcBef>
              <a:spcAft>
                <a:spcPts val="0"/>
              </a:spcAft>
              <a:buClr>
                <a:srgbClr val="EA157A"/>
              </a:buClr>
              <a:buSzTx/>
              <a:buFont typeface="Wingdings" panose="05000000000000000000" pitchFamily="2" charset="2"/>
              <a:buChar char="Ø"/>
              <a:tabLst/>
              <a:defRPr/>
            </a:pPr>
            <a:r>
              <a:rPr kumimoji="0" lang="en-US" sz="3733"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Requires Additional MRI Sequences </a:t>
            </a:r>
          </a:p>
          <a:p>
            <a:pPr marL="1066773" marR="0" lvl="1" indent="-457189" algn="l" defTabSz="609585" rtl="0" eaLnBrk="1" fontAlgn="auto" latinLnBrk="0" hangingPunct="1">
              <a:lnSpc>
                <a:spcPct val="100000"/>
              </a:lnSpc>
              <a:spcBef>
                <a:spcPts val="0"/>
              </a:spcBef>
              <a:spcAft>
                <a:spcPts val="0"/>
              </a:spcAft>
              <a:buClr>
                <a:srgbClr val="EA157A"/>
              </a:buClr>
              <a:buSzTx/>
              <a:buFont typeface="Wingdings" panose="05000000000000000000" pitchFamily="2" charset="2"/>
              <a:buChar char="Ø"/>
              <a:tabLst/>
              <a:defRPr/>
            </a:pPr>
            <a:r>
              <a:rPr kumimoji="0" lang="en-US" sz="3733"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Longer Scans</a:t>
            </a:r>
          </a:p>
          <a:p>
            <a:pPr marL="1066773" marR="0" lvl="1" indent="-457189" algn="l" defTabSz="609585" rtl="0" eaLnBrk="1" fontAlgn="auto" latinLnBrk="0" hangingPunct="1">
              <a:lnSpc>
                <a:spcPct val="100000"/>
              </a:lnSpc>
              <a:spcBef>
                <a:spcPts val="0"/>
              </a:spcBef>
              <a:spcAft>
                <a:spcPts val="0"/>
              </a:spcAft>
              <a:buClr>
                <a:srgbClr val="EA157A"/>
              </a:buClr>
              <a:buSzTx/>
              <a:buFont typeface="Wingdings" panose="05000000000000000000" pitchFamily="2" charset="2"/>
              <a:buChar char="Ø"/>
              <a:tabLst/>
              <a:defRPr/>
            </a:pPr>
            <a:r>
              <a:rPr kumimoji="0" lang="en-US" sz="3733"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BMFF Correlates with QCT and DEXA Scores </a:t>
            </a:r>
          </a:p>
        </p:txBody>
      </p:sp>
      <p:sp>
        <p:nvSpPr>
          <p:cNvPr id="4" name="Star: 6 Points 3">
            <a:extLst>
              <a:ext uri="{FF2B5EF4-FFF2-40B4-BE49-F238E27FC236}">
                <a16:creationId xmlns:a16="http://schemas.microsoft.com/office/drawing/2014/main" id="{F540D88D-6207-14E1-2646-50E04290BFE3}"/>
              </a:ext>
            </a:extLst>
          </p:cNvPr>
          <p:cNvSpPr/>
          <p:nvPr/>
        </p:nvSpPr>
        <p:spPr>
          <a:xfrm>
            <a:off x="3973261" y="358156"/>
            <a:ext cx="501472" cy="562729"/>
          </a:xfrm>
          <a:prstGeom prst="star6">
            <a:avLst/>
          </a:prstGeom>
          <a:solidFill>
            <a:schemeClr val="accent2"/>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EA157A"/>
              </a:solidFill>
              <a:effectLst/>
              <a:uLnTx/>
              <a:uFillTx/>
              <a:latin typeface="Corbel"/>
              <a:ea typeface="+mn-ea"/>
              <a:cs typeface="+mn-cs"/>
            </a:endParaRPr>
          </a:p>
        </p:txBody>
      </p:sp>
      <p:sp>
        <p:nvSpPr>
          <p:cNvPr id="5" name="Rectangle 4">
            <a:extLst>
              <a:ext uri="{FF2B5EF4-FFF2-40B4-BE49-F238E27FC236}">
                <a16:creationId xmlns:a16="http://schemas.microsoft.com/office/drawing/2014/main" id="{E7710DBD-2512-E7D4-839F-8937A8B29F4C}"/>
              </a:ext>
            </a:extLst>
          </p:cNvPr>
          <p:cNvSpPr/>
          <p:nvPr/>
        </p:nvSpPr>
        <p:spPr>
          <a:xfrm>
            <a:off x="-6380" y="-3735"/>
            <a:ext cx="12174479" cy="6844984"/>
          </a:xfrm>
          <a:prstGeom prst="rect">
            <a:avLst/>
          </a:prstGeom>
          <a:noFill/>
          <a:ln w="7620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a:ea typeface="+mn-ea"/>
              <a:cs typeface="+mn-cs"/>
            </a:endParaRPr>
          </a:p>
        </p:txBody>
      </p:sp>
    </p:spTree>
    <p:extLst>
      <p:ext uri="{BB962C8B-B14F-4D97-AF65-F5344CB8AC3E}">
        <p14:creationId xmlns:p14="http://schemas.microsoft.com/office/powerpoint/2010/main" val="1712566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3000" fill="hold" grpId="0" nodeType="withEffect">
                                  <p:stCondLst>
                                    <p:cond delay="0"/>
                                  </p:stCondLst>
                                  <p:childTnLst>
                                    <p:animRot by="21600000">
                                      <p:cBhvr>
                                        <p:cTn id="6" dur="2000" fill="hold"/>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DBDC5E-07D3-D440-8222-76EC49B334C7}"/>
              </a:ext>
            </a:extLst>
          </p:cNvPr>
          <p:cNvSpPr>
            <a:spLocks noGrp="1"/>
          </p:cNvSpPr>
          <p:nvPr>
            <p:ph type="title" idx="4294967295"/>
          </p:nvPr>
        </p:nvSpPr>
        <p:spPr>
          <a:xfrm>
            <a:off x="586153" y="99323"/>
            <a:ext cx="10972800" cy="1143000"/>
          </a:xfrm>
        </p:spPr>
        <p:txBody>
          <a:bodyPr/>
          <a:lstStyle/>
          <a:p>
            <a:pPr algn="ctr"/>
            <a:r>
              <a:rPr lang="en-US" sz="4267" b="1" dirty="0">
                <a:solidFill>
                  <a:schemeClr val="tx1"/>
                </a:solidFill>
                <a:latin typeface="Arial Narrow" panose="020B0606020202030204" pitchFamily="34" charset="0"/>
              </a:rPr>
              <a:t>Opportunistic MRI</a:t>
            </a:r>
          </a:p>
        </p:txBody>
      </p:sp>
      <p:sp>
        <p:nvSpPr>
          <p:cNvPr id="3" name="Content Placeholder 2">
            <a:extLst>
              <a:ext uri="{FF2B5EF4-FFF2-40B4-BE49-F238E27FC236}">
                <a16:creationId xmlns:a16="http://schemas.microsoft.com/office/drawing/2014/main" id="{5C1C2DC6-32F8-654F-9C70-DBB69C772011}"/>
              </a:ext>
            </a:extLst>
          </p:cNvPr>
          <p:cNvSpPr>
            <a:spLocks noGrp="1"/>
          </p:cNvSpPr>
          <p:nvPr>
            <p:ph idx="4294967295"/>
          </p:nvPr>
        </p:nvSpPr>
        <p:spPr>
          <a:xfrm>
            <a:off x="750279" y="451340"/>
            <a:ext cx="8346831" cy="1896533"/>
          </a:xfrm>
        </p:spPr>
        <p:txBody>
          <a:bodyPr>
            <a:noAutofit/>
          </a:bodyPr>
          <a:lstStyle/>
          <a:p>
            <a:pPr marL="68576" indent="0">
              <a:buClr>
                <a:schemeClr val="accent2"/>
              </a:buClr>
              <a:buNone/>
            </a:pPr>
            <a:r>
              <a:rPr lang="en-US" sz="4267" b="1" dirty="0">
                <a:solidFill>
                  <a:srgbClr val="FFFF00"/>
                </a:solidFill>
                <a:latin typeface="Arial Narrow" panose="020B0606020202030204" pitchFamily="34" charset="0"/>
              </a:rPr>
              <a:t>VBQ:</a:t>
            </a:r>
          </a:p>
          <a:p>
            <a:pPr>
              <a:buClr>
                <a:schemeClr val="accent2"/>
              </a:buClr>
              <a:buFont typeface="Wingdings" panose="05000000000000000000" pitchFamily="2" charset="2"/>
              <a:buChar char="Ø"/>
            </a:pPr>
            <a:r>
              <a:rPr lang="en-US" sz="3200" b="1" dirty="0">
                <a:latin typeface="Arial Narrow" panose="020B0606020202030204" pitchFamily="34" charset="0"/>
              </a:rPr>
              <a:t>T1 Weighted Sequence</a:t>
            </a:r>
          </a:p>
          <a:p>
            <a:pPr>
              <a:buClr>
                <a:schemeClr val="accent2"/>
              </a:buClr>
              <a:buFont typeface="Wingdings" panose="05000000000000000000" pitchFamily="2" charset="2"/>
              <a:buChar char="Ø"/>
            </a:pPr>
            <a:r>
              <a:rPr lang="en-US" sz="3200" b="1" dirty="0">
                <a:latin typeface="Arial Narrow" panose="020B0606020202030204" pitchFamily="34" charset="0"/>
              </a:rPr>
              <a:t>Fat sensitive (Increase Signal Intensity (SI))</a:t>
            </a:r>
          </a:p>
          <a:p>
            <a:pPr>
              <a:buClr>
                <a:schemeClr val="accent2"/>
              </a:buClr>
              <a:buFont typeface="Wingdings" panose="05000000000000000000" pitchFamily="2" charset="2"/>
              <a:buChar char="Ø"/>
            </a:pPr>
            <a:r>
              <a:rPr lang="en-US" sz="3200" b="1" dirty="0">
                <a:latin typeface="Arial Narrow" panose="020B0606020202030204" pitchFamily="34" charset="0"/>
              </a:rPr>
              <a:t>Bone Low Signal Intensity</a:t>
            </a:r>
          </a:p>
        </p:txBody>
      </p:sp>
      <p:sp>
        <p:nvSpPr>
          <p:cNvPr id="6" name="TextBox 5">
            <a:extLst>
              <a:ext uri="{FF2B5EF4-FFF2-40B4-BE49-F238E27FC236}">
                <a16:creationId xmlns:a16="http://schemas.microsoft.com/office/drawing/2014/main" id="{154E864F-605D-AA48-8CDE-C0A384FA930F}"/>
              </a:ext>
            </a:extLst>
          </p:cNvPr>
          <p:cNvSpPr txBox="1"/>
          <p:nvPr/>
        </p:nvSpPr>
        <p:spPr>
          <a:xfrm>
            <a:off x="1031634" y="4634975"/>
            <a:ext cx="2576423" cy="584775"/>
          </a:xfrm>
          <a:prstGeom prst="rect">
            <a:avLst/>
          </a:prstGeom>
          <a:gradFill flip="none" rotWithShape="1">
            <a:gsLst>
              <a:gs pos="0">
                <a:srgbClr val="0033CC">
                  <a:shade val="30000"/>
                  <a:satMod val="115000"/>
                </a:srgbClr>
              </a:gs>
              <a:gs pos="50000">
                <a:srgbClr val="0033CC">
                  <a:shade val="67500"/>
                  <a:satMod val="115000"/>
                </a:srgbClr>
              </a:gs>
              <a:gs pos="100000">
                <a:srgbClr val="0033CC">
                  <a:shade val="100000"/>
                  <a:satMod val="115000"/>
                </a:srgbClr>
              </a:gs>
            </a:gsLst>
            <a:lin ang="5400000" scaled="1"/>
            <a:tileRect/>
          </a:gradFill>
          <a:ln w="38100">
            <a:solidFill>
              <a:schemeClr val="tx1"/>
            </a:solidFill>
          </a:ln>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Narrow" panose="020B0606020202030204" pitchFamily="34" charset="0"/>
                <a:ea typeface="+mn-ea"/>
                <a:cs typeface="+mn-cs"/>
              </a:rPr>
              <a:t>Osteoporosis</a:t>
            </a:r>
          </a:p>
        </p:txBody>
      </p:sp>
      <p:sp>
        <p:nvSpPr>
          <p:cNvPr id="7" name="TextBox 6">
            <a:extLst>
              <a:ext uri="{FF2B5EF4-FFF2-40B4-BE49-F238E27FC236}">
                <a16:creationId xmlns:a16="http://schemas.microsoft.com/office/drawing/2014/main" id="{6C1A3F92-2140-074A-BEF0-69E89EC268E8}"/>
              </a:ext>
            </a:extLst>
          </p:cNvPr>
          <p:cNvSpPr txBox="1"/>
          <p:nvPr/>
        </p:nvSpPr>
        <p:spPr>
          <a:xfrm>
            <a:off x="4817074" y="5836757"/>
            <a:ext cx="2576423" cy="584775"/>
          </a:xfrm>
          <a:prstGeom prst="rect">
            <a:avLst/>
          </a:prstGeom>
          <a:gradFill flip="none" rotWithShape="1">
            <a:gsLst>
              <a:gs pos="0">
                <a:srgbClr val="0033CC">
                  <a:shade val="30000"/>
                  <a:satMod val="115000"/>
                </a:srgbClr>
              </a:gs>
              <a:gs pos="50000">
                <a:srgbClr val="0033CC">
                  <a:shade val="67500"/>
                  <a:satMod val="115000"/>
                </a:srgbClr>
              </a:gs>
              <a:gs pos="100000">
                <a:srgbClr val="0033CC">
                  <a:shade val="100000"/>
                  <a:satMod val="115000"/>
                </a:srgbClr>
              </a:gs>
            </a:gsLst>
            <a:lin ang="5400000" scaled="1"/>
            <a:tileRect/>
          </a:gradFill>
          <a:ln w="38100">
            <a:solidFill>
              <a:schemeClr val="tx1"/>
            </a:solidFill>
          </a:ln>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Narrow" panose="020B0606020202030204" pitchFamily="34" charset="0"/>
                <a:ea typeface="+mn-ea"/>
                <a:cs typeface="+mn-cs"/>
              </a:rPr>
              <a:t>↓ Bone</a:t>
            </a:r>
          </a:p>
        </p:txBody>
      </p:sp>
      <p:sp>
        <p:nvSpPr>
          <p:cNvPr id="8" name="TextBox 7">
            <a:extLst>
              <a:ext uri="{FF2B5EF4-FFF2-40B4-BE49-F238E27FC236}">
                <a16:creationId xmlns:a16="http://schemas.microsoft.com/office/drawing/2014/main" id="{912DCE59-72A9-1649-8447-5A5EFD0C945D}"/>
              </a:ext>
            </a:extLst>
          </p:cNvPr>
          <p:cNvSpPr txBox="1"/>
          <p:nvPr/>
        </p:nvSpPr>
        <p:spPr>
          <a:xfrm>
            <a:off x="4793631" y="3580205"/>
            <a:ext cx="2576423" cy="584775"/>
          </a:xfrm>
          <a:prstGeom prst="rect">
            <a:avLst/>
          </a:prstGeom>
          <a:gradFill flip="none" rotWithShape="1">
            <a:gsLst>
              <a:gs pos="0">
                <a:srgbClr val="0033CC">
                  <a:shade val="30000"/>
                  <a:satMod val="115000"/>
                </a:srgbClr>
              </a:gs>
              <a:gs pos="50000">
                <a:srgbClr val="0033CC">
                  <a:shade val="67500"/>
                  <a:satMod val="115000"/>
                </a:srgbClr>
              </a:gs>
              <a:gs pos="100000">
                <a:srgbClr val="0033CC">
                  <a:shade val="100000"/>
                  <a:satMod val="115000"/>
                </a:srgbClr>
              </a:gs>
            </a:gsLst>
            <a:lin ang="5400000" scaled="1"/>
            <a:tileRect/>
          </a:gradFill>
          <a:ln w="38100">
            <a:solidFill>
              <a:schemeClr val="tx1"/>
            </a:solidFill>
          </a:ln>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Narrow" panose="020B0606020202030204" pitchFamily="34" charset="0"/>
                <a:ea typeface="+mn-ea"/>
                <a:cs typeface="+mn-cs"/>
              </a:rPr>
              <a:t>↑  Fat</a:t>
            </a:r>
          </a:p>
        </p:txBody>
      </p:sp>
      <p:sp>
        <p:nvSpPr>
          <p:cNvPr id="9" name="TextBox 8">
            <a:extLst>
              <a:ext uri="{FF2B5EF4-FFF2-40B4-BE49-F238E27FC236}">
                <a16:creationId xmlns:a16="http://schemas.microsoft.com/office/drawing/2014/main" id="{B077C36F-E88A-B94A-8573-1E991B63C339}"/>
              </a:ext>
            </a:extLst>
          </p:cNvPr>
          <p:cNvSpPr txBox="1"/>
          <p:nvPr/>
        </p:nvSpPr>
        <p:spPr>
          <a:xfrm>
            <a:off x="8784765" y="4195025"/>
            <a:ext cx="3128513" cy="1569660"/>
          </a:xfrm>
          <a:prstGeom prst="rect">
            <a:avLst/>
          </a:prstGeom>
          <a:gradFill flip="none" rotWithShape="1">
            <a:gsLst>
              <a:gs pos="0">
                <a:srgbClr val="0033CC">
                  <a:shade val="30000"/>
                  <a:satMod val="115000"/>
                </a:srgbClr>
              </a:gs>
              <a:gs pos="50000">
                <a:srgbClr val="0033CC">
                  <a:shade val="67500"/>
                  <a:satMod val="115000"/>
                </a:srgbClr>
              </a:gs>
              <a:gs pos="100000">
                <a:srgbClr val="0033CC">
                  <a:shade val="100000"/>
                  <a:satMod val="115000"/>
                </a:srgbClr>
              </a:gs>
            </a:gsLst>
            <a:lin ang="5400000" scaled="1"/>
            <a:tileRect/>
          </a:gradFill>
          <a:ln w="38100">
            <a:solidFill>
              <a:schemeClr val="tx1"/>
            </a:solidFill>
          </a:ln>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Narrow" panose="020B0606020202030204" pitchFamily="34" charset="0"/>
              <a:ea typeface="+mn-ea"/>
              <a:cs typeface="+mn-cs"/>
            </a:endParaRP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Narrow" panose="020B0606020202030204" pitchFamily="34" charset="0"/>
                <a:ea typeface="+mn-ea"/>
                <a:cs typeface="+mn-cs"/>
              </a:rPr>
              <a:t>↑  Signal intensity</a:t>
            </a:r>
          </a:p>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Narrow" panose="020B0606020202030204" pitchFamily="34" charset="0"/>
              <a:ea typeface="+mn-ea"/>
              <a:cs typeface="+mn-cs"/>
            </a:endParaRPr>
          </a:p>
        </p:txBody>
      </p:sp>
      <p:pic>
        <p:nvPicPr>
          <p:cNvPr id="25" name="Picture 24">
            <a:extLst>
              <a:ext uri="{FF2B5EF4-FFF2-40B4-BE49-F238E27FC236}">
                <a16:creationId xmlns:a16="http://schemas.microsoft.com/office/drawing/2014/main" id="{C0E7FBB4-DC30-0945-A31E-CE3B0F8424E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201142" y="232224"/>
            <a:ext cx="2295756" cy="3402640"/>
          </a:xfrm>
          <a:prstGeom prst="rect">
            <a:avLst/>
          </a:prstGeom>
          <a:ln w="38100">
            <a:solidFill>
              <a:schemeClr val="tx1"/>
            </a:solidFill>
          </a:ln>
        </p:spPr>
      </p:pic>
      <p:cxnSp>
        <p:nvCxnSpPr>
          <p:cNvPr id="5" name="Straight Arrow Connector 4">
            <a:extLst>
              <a:ext uri="{FF2B5EF4-FFF2-40B4-BE49-F238E27FC236}">
                <a16:creationId xmlns:a16="http://schemas.microsoft.com/office/drawing/2014/main" id="{0DD36D73-7E2C-F88E-8821-F66FBA7D2C97}"/>
              </a:ext>
            </a:extLst>
          </p:cNvPr>
          <p:cNvCxnSpPr>
            <a:cxnSpLocks/>
          </p:cNvCxnSpPr>
          <p:nvPr/>
        </p:nvCxnSpPr>
        <p:spPr>
          <a:xfrm flipV="1">
            <a:off x="3863538" y="4195025"/>
            <a:ext cx="802247" cy="353529"/>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2ADC2B11-DE76-DFD6-58CC-AA51CD6A848F}"/>
              </a:ext>
            </a:extLst>
          </p:cNvPr>
          <p:cNvCxnSpPr>
            <a:cxnSpLocks/>
          </p:cNvCxnSpPr>
          <p:nvPr/>
        </p:nvCxnSpPr>
        <p:spPr>
          <a:xfrm>
            <a:off x="3950677" y="5334001"/>
            <a:ext cx="715107" cy="461463"/>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22BABF89-80BD-4ED3-6611-7BEF0A12060B}"/>
              </a:ext>
            </a:extLst>
          </p:cNvPr>
          <p:cNvCxnSpPr>
            <a:cxnSpLocks/>
          </p:cNvCxnSpPr>
          <p:nvPr/>
        </p:nvCxnSpPr>
        <p:spPr>
          <a:xfrm>
            <a:off x="7712610" y="4027587"/>
            <a:ext cx="802247" cy="370637"/>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61F0CF6E-5C48-157D-1BD1-74BB66F10C5D}"/>
              </a:ext>
            </a:extLst>
          </p:cNvPr>
          <p:cNvCxnSpPr>
            <a:cxnSpLocks/>
          </p:cNvCxnSpPr>
          <p:nvPr/>
        </p:nvCxnSpPr>
        <p:spPr>
          <a:xfrm flipV="1">
            <a:off x="7663405" y="5492380"/>
            <a:ext cx="761575" cy="427773"/>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E033D43F-8847-E965-8996-EB5355DACEE2}"/>
              </a:ext>
            </a:extLst>
          </p:cNvPr>
          <p:cNvSpPr/>
          <p:nvPr/>
        </p:nvSpPr>
        <p:spPr>
          <a:xfrm>
            <a:off x="-6380" y="-3735"/>
            <a:ext cx="12174479" cy="6844984"/>
          </a:xfrm>
          <a:prstGeom prst="rect">
            <a:avLst/>
          </a:prstGeom>
          <a:noFill/>
          <a:ln w="7620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a:ea typeface="+mn-ea"/>
              <a:cs typeface="+mn-cs"/>
            </a:endParaRPr>
          </a:p>
        </p:txBody>
      </p:sp>
    </p:spTree>
    <p:extLst>
      <p:ext uri="{BB962C8B-B14F-4D97-AF65-F5344CB8AC3E}">
        <p14:creationId xmlns:p14="http://schemas.microsoft.com/office/powerpoint/2010/main" val="1630482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8"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left)">
                                      <p:cBhvr>
                                        <p:cTn id="10" dur="500"/>
                                        <p:tgtEl>
                                          <p:spTgt spid="13"/>
                                        </p:tgtEl>
                                      </p:cBhvr>
                                    </p:animEffect>
                                  </p:childTnLst>
                                </p:cTn>
                              </p:par>
                            </p:childTnLst>
                          </p:cTn>
                        </p:par>
                        <p:par>
                          <p:cTn id="11" fill="hold">
                            <p:stCondLst>
                              <p:cond delay="500"/>
                            </p:stCondLst>
                            <p:childTnLst>
                              <p:par>
                                <p:cTn id="12" presetID="53" presetClass="entr" presetSubtype="16"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animEffect transition="in" filter="fade">
                                      <p:cBhvr>
                                        <p:cTn id="21" dur="500"/>
                                        <p:tgtEl>
                                          <p:spTgt spid="7"/>
                                        </p:tgtEl>
                                      </p:cBhvr>
                                    </p:animEffect>
                                  </p:childTnLst>
                                </p:cTn>
                              </p:par>
                            </p:childTnLst>
                          </p:cTn>
                        </p:par>
                        <p:par>
                          <p:cTn id="22" fill="hold">
                            <p:stCondLst>
                              <p:cond delay="1000"/>
                            </p:stCondLst>
                            <p:childTnLst>
                              <p:par>
                                <p:cTn id="23" presetID="22" presetClass="entr" presetSubtype="8" fill="hold" nodeType="after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left)">
                                      <p:cBhvr>
                                        <p:cTn id="25" dur="500"/>
                                        <p:tgtEl>
                                          <p:spTgt spid="16"/>
                                        </p:tgtEl>
                                      </p:cBhvr>
                                    </p:animEffect>
                                  </p:childTnLst>
                                </p:cTn>
                              </p:par>
                              <p:par>
                                <p:cTn id="26" presetID="22" presetClass="entr" presetSubtype="8" fill="hold"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wipe(left)">
                                      <p:cBhvr>
                                        <p:cTn id="28" dur="500"/>
                                        <p:tgtEl>
                                          <p:spTgt spid="18"/>
                                        </p:tgtEl>
                                      </p:cBhvr>
                                    </p:animEffect>
                                  </p:childTnLst>
                                </p:cTn>
                              </p:par>
                            </p:childTnLst>
                          </p:cTn>
                        </p:par>
                        <p:par>
                          <p:cTn id="29" fill="hold">
                            <p:stCondLst>
                              <p:cond delay="1500"/>
                            </p:stCondLst>
                            <p:childTnLst>
                              <p:par>
                                <p:cTn id="30" presetID="53" presetClass="entr" presetSubtype="16" fill="hold" grpId="0" nodeType="after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p:cTn id="32" dur="500" fill="hold"/>
                                        <p:tgtEl>
                                          <p:spTgt spid="9"/>
                                        </p:tgtEl>
                                        <p:attrNameLst>
                                          <p:attrName>ppt_w</p:attrName>
                                        </p:attrNameLst>
                                      </p:cBhvr>
                                      <p:tavLst>
                                        <p:tav tm="0">
                                          <p:val>
                                            <p:fltVal val="0"/>
                                          </p:val>
                                        </p:tav>
                                        <p:tav tm="100000">
                                          <p:val>
                                            <p:strVal val="#ppt_w"/>
                                          </p:val>
                                        </p:tav>
                                      </p:tavLst>
                                    </p:anim>
                                    <p:anim calcmode="lin" valueType="num">
                                      <p:cBhvr>
                                        <p:cTn id="33" dur="500" fill="hold"/>
                                        <p:tgtEl>
                                          <p:spTgt spid="9"/>
                                        </p:tgtEl>
                                        <p:attrNameLst>
                                          <p:attrName>ppt_h</p:attrName>
                                        </p:attrNameLst>
                                      </p:cBhvr>
                                      <p:tavLst>
                                        <p:tav tm="0">
                                          <p:val>
                                            <p:fltVal val="0"/>
                                          </p:val>
                                        </p:tav>
                                        <p:tav tm="100000">
                                          <p:val>
                                            <p:strVal val="#ppt_h"/>
                                          </p:val>
                                        </p:tav>
                                      </p:tavLst>
                                    </p:anim>
                                    <p:animEffect transition="in" filter="fade">
                                      <p:cBhvr>
                                        <p:cTn id="3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F458F28-5603-A44D-ABEF-51D55EC94EAD}"/>
              </a:ext>
            </a:extLst>
          </p:cNvPr>
          <p:cNvSpPr txBox="1"/>
          <p:nvPr/>
        </p:nvSpPr>
        <p:spPr>
          <a:xfrm>
            <a:off x="117235" y="1948735"/>
            <a:ext cx="8440612" cy="2144498"/>
          </a:xfrm>
          <a:prstGeom prst="rect">
            <a:avLst/>
          </a:prstGeom>
          <a:noFill/>
        </p:spPr>
        <p:txBody>
          <a:bodyPr wrap="square">
            <a:spAutoFit/>
          </a:bodyPr>
          <a:lstStyle/>
          <a:p>
            <a:pPr marL="380990" marR="0" lvl="0" indent="-380990" algn="l" defTabSz="609585" rtl="0" eaLnBrk="1" fontAlgn="auto" latinLnBrk="0" hangingPunct="1">
              <a:lnSpc>
                <a:spcPct val="100000"/>
              </a:lnSpc>
              <a:spcBef>
                <a:spcPts val="0"/>
              </a:spcBef>
              <a:spcAft>
                <a:spcPts val="0"/>
              </a:spcAft>
              <a:buClr>
                <a:srgbClr val="EA157A"/>
              </a:buClr>
              <a:buSzTx/>
              <a:buFont typeface="Wingdings" panose="05000000000000000000" pitchFamily="2" charset="2"/>
              <a:buChar char="Ø"/>
              <a:tabLst/>
              <a:defRPr/>
            </a:pPr>
            <a:r>
              <a:rPr kumimoji="0" lang="en-US" sz="2667" b="1" i="0" u="none" strike="noStrike" kern="1200" cap="none" spc="0" normalizeH="0" baseline="0" noProof="0" dirty="0">
                <a:ln>
                  <a:noFill/>
                </a:ln>
                <a:solidFill>
                  <a:srgbClr val="FFFF00"/>
                </a:solidFill>
                <a:effectLst/>
                <a:uLnTx/>
                <a:uFillTx/>
                <a:latin typeface="Arial Narrow" panose="020B0606020202030204" pitchFamily="34" charset="0"/>
                <a:ea typeface="+mn-ea"/>
                <a:cs typeface="+mn-cs"/>
              </a:rPr>
              <a:t>Vertebral Bone Quality (VBQ) Score </a:t>
            </a:r>
            <a:r>
              <a:rPr kumimoji="0" lang="en-US" sz="2667"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is a MRI Based Trabecular Scoring Method</a:t>
            </a:r>
          </a:p>
          <a:p>
            <a:pPr marL="380990" marR="0" lvl="0" indent="-380990" algn="l" defTabSz="609585" rtl="0" eaLnBrk="1" fontAlgn="auto" latinLnBrk="0" hangingPunct="1">
              <a:lnSpc>
                <a:spcPct val="100000"/>
              </a:lnSpc>
              <a:spcBef>
                <a:spcPts val="0"/>
              </a:spcBef>
              <a:spcAft>
                <a:spcPts val="0"/>
              </a:spcAft>
              <a:buClr>
                <a:srgbClr val="EA157A"/>
              </a:buClr>
              <a:buSzTx/>
              <a:buFont typeface="Wingdings" panose="05000000000000000000" pitchFamily="2" charset="2"/>
              <a:buChar char="Ø"/>
              <a:tabLst/>
              <a:defRPr/>
            </a:pPr>
            <a:r>
              <a:rPr kumimoji="0" lang="en-US" sz="2667" b="1" i="0" u="none" strike="noStrike" kern="1200" cap="none" spc="0" normalizeH="0" baseline="0" noProof="0" dirty="0">
                <a:ln>
                  <a:noFill/>
                </a:ln>
                <a:solidFill>
                  <a:srgbClr val="FFFF00"/>
                </a:solidFill>
                <a:effectLst/>
                <a:uLnTx/>
                <a:uFillTx/>
                <a:latin typeface="Arial Narrow" panose="020B0606020202030204" pitchFamily="34" charset="0"/>
                <a:ea typeface="+mn-ea"/>
                <a:cs typeface="+mn-cs"/>
              </a:rPr>
              <a:t>VBQ Measures Fatty Infiltration </a:t>
            </a:r>
            <a:r>
              <a:rPr kumimoji="0" lang="en-US" sz="2667"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on Non-contrast T1-Weighted Images </a:t>
            </a:r>
          </a:p>
          <a:p>
            <a:pPr marL="380990" marR="0" lvl="0" indent="-380990" algn="l" defTabSz="609585" rtl="0" eaLnBrk="1" fontAlgn="auto" latinLnBrk="0" hangingPunct="1">
              <a:lnSpc>
                <a:spcPct val="100000"/>
              </a:lnSpc>
              <a:spcBef>
                <a:spcPts val="0"/>
              </a:spcBef>
              <a:spcAft>
                <a:spcPts val="0"/>
              </a:spcAft>
              <a:buClr>
                <a:srgbClr val="EA157A"/>
              </a:buClr>
              <a:buSzTx/>
              <a:buFont typeface="Wingdings" panose="05000000000000000000" pitchFamily="2" charset="2"/>
              <a:buChar char="Ø"/>
              <a:tabLst/>
              <a:defRPr/>
            </a:pPr>
            <a:r>
              <a:rPr kumimoji="0" lang="en-US" sz="2667"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No Need for Additional Equipment &amp; Software, and Simple </a:t>
            </a:r>
            <a:endParaRPr kumimoji="0" lang="en-US" sz="2667" b="0" i="0" u="none" strike="noStrike" kern="1200" cap="none" spc="0" normalizeH="0" baseline="0" noProof="0" dirty="0">
              <a:ln>
                <a:noFill/>
              </a:ln>
              <a:solidFill>
                <a:prstClr val="white"/>
              </a:solidFill>
              <a:effectLst/>
              <a:uLnTx/>
              <a:uFillTx/>
              <a:latin typeface="Corbel"/>
              <a:ea typeface="+mn-ea"/>
              <a:cs typeface="+mn-cs"/>
            </a:endParaRPr>
          </a:p>
        </p:txBody>
      </p:sp>
      <p:pic>
        <p:nvPicPr>
          <p:cNvPr id="5" name="Picture 4">
            <a:extLst>
              <a:ext uri="{FF2B5EF4-FFF2-40B4-BE49-F238E27FC236}">
                <a16:creationId xmlns:a16="http://schemas.microsoft.com/office/drawing/2014/main" id="{607AAF44-57C5-728A-C8C7-F15F29A56FFF}"/>
              </a:ext>
            </a:extLst>
          </p:cNvPr>
          <p:cNvPicPr>
            <a:picLocks noChangeAspect="1"/>
          </p:cNvPicPr>
          <p:nvPr/>
        </p:nvPicPr>
        <p:blipFill>
          <a:blip r:embed="rId2" cstate="hqprint">
            <a:extLst>
              <a:ext uri="{28A0092B-C50C-407E-A947-70E740481C1C}">
                <a14:useLocalDpi xmlns:a14="http://schemas.microsoft.com/office/drawing/2010/main"/>
              </a:ext>
            </a:extLst>
          </a:blip>
          <a:srcRect/>
          <a:stretch/>
        </p:blipFill>
        <p:spPr>
          <a:xfrm>
            <a:off x="8519716" y="2063017"/>
            <a:ext cx="3500704" cy="4267200"/>
          </a:xfrm>
          <a:prstGeom prst="rect">
            <a:avLst/>
          </a:prstGeom>
          <a:ln w="38100">
            <a:solidFill>
              <a:schemeClr val="tx1"/>
            </a:solidFill>
          </a:ln>
        </p:spPr>
      </p:pic>
      <p:pic>
        <p:nvPicPr>
          <p:cNvPr id="7" name="Picture 6">
            <a:extLst>
              <a:ext uri="{FF2B5EF4-FFF2-40B4-BE49-F238E27FC236}">
                <a16:creationId xmlns:a16="http://schemas.microsoft.com/office/drawing/2014/main" id="{6C4C7FF4-D80E-8372-134A-5A3E795C58E8}"/>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3622431" y="137573"/>
            <a:ext cx="4771292" cy="1336431"/>
          </a:xfrm>
          <a:prstGeom prst="rect">
            <a:avLst/>
          </a:prstGeom>
        </p:spPr>
      </p:pic>
      <p:sp>
        <p:nvSpPr>
          <p:cNvPr id="9" name="TextBox 8">
            <a:extLst>
              <a:ext uri="{FF2B5EF4-FFF2-40B4-BE49-F238E27FC236}">
                <a16:creationId xmlns:a16="http://schemas.microsoft.com/office/drawing/2014/main" id="{CB3E1CBE-A19C-ABD0-B313-4013E6C7F99E}"/>
              </a:ext>
            </a:extLst>
          </p:cNvPr>
          <p:cNvSpPr txBox="1"/>
          <p:nvPr/>
        </p:nvSpPr>
        <p:spPr>
          <a:xfrm>
            <a:off x="3392186" y="1430217"/>
            <a:ext cx="4780476" cy="584775"/>
          </a:xfrm>
          <a:prstGeom prst="rect">
            <a:avLst/>
          </a:prstGeom>
          <a:noFill/>
        </p:spPr>
        <p:txBody>
          <a:bodyPr wrap="non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Chen Z, Fei L, Fei Y, et. al., </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00"/>
                </a:solidFill>
                <a:effectLst/>
                <a:uLnTx/>
                <a:uFillTx/>
                <a:latin typeface="Arial Narrow" panose="020B0606020202030204" pitchFamily="34" charset="0"/>
                <a:ea typeface="+mn-ea"/>
                <a:cs typeface="+mn-cs"/>
              </a:rPr>
              <a:t>Journal of Orthopedic Surgery &amp; Research, (2023) 18: 257</a:t>
            </a:r>
          </a:p>
        </p:txBody>
      </p:sp>
      <p:pic>
        <p:nvPicPr>
          <p:cNvPr id="11" name="Picture 10">
            <a:extLst>
              <a:ext uri="{FF2B5EF4-FFF2-40B4-BE49-F238E27FC236}">
                <a16:creationId xmlns:a16="http://schemas.microsoft.com/office/drawing/2014/main" id="{D5D9DFA7-1F5B-BB80-10A6-BCB949D40423}"/>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a:off x="12424317" y="3688429"/>
            <a:ext cx="5960483" cy="2316480"/>
          </a:xfrm>
          <a:prstGeom prst="rect">
            <a:avLst/>
          </a:prstGeom>
          <a:ln w="38100">
            <a:solidFill>
              <a:schemeClr val="accent2"/>
            </a:solidFill>
          </a:ln>
        </p:spPr>
      </p:pic>
      <p:pic>
        <p:nvPicPr>
          <p:cNvPr id="13" name="Picture 12">
            <a:extLst>
              <a:ext uri="{FF2B5EF4-FFF2-40B4-BE49-F238E27FC236}">
                <a16:creationId xmlns:a16="http://schemas.microsoft.com/office/drawing/2014/main" id="{C902AD5E-5B3E-79E2-572B-863E795931A4}"/>
              </a:ext>
            </a:extLst>
          </p:cNvPr>
          <p:cNvPicPr>
            <a:picLocks noChangeAspect="1"/>
          </p:cNvPicPr>
          <p:nvPr/>
        </p:nvPicPr>
        <p:blipFill>
          <a:blip r:embed="rId5" cstate="hqprint">
            <a:extLst>
              <a:ext uri="{28A0092B-C50C-407E-A947-70E740481C1C}">
                <a14:useLocalDpi xmlns:a14="http://schemas.microsoft.com/office/drawing/2010/main"/>
              </a:ext>
            </a:extLst>
          </a:blip>
          <a:srcRect/>
          <a:stretch/>
        </p:blipFill>
        <p:spPr>
          <a:xfrm>
            <a:off x="524133" y="4123690"/>
            <a:ext cx="3395531" cy="2568623"/>
          </a:xfrm>
          <a:prstGeom prst="rect">
            <a:avLst/>
          </a:prstGeom>
          <a:ln w="28575">
            <a:solidFill>
              <a:schemeClr val="accent2"/>
            </a:solidFill>
          </a:ln>
        </p:spPr>
      </p:pic>
      <p:sp>
        <p:nvSpPr>
          <p:cNvPr id="15" name="TextBox 14">
            <a:extLst>
              <a:ext uri="{FF2B5EF4-FFF2-40B4-BE49-F238E27FC236}">
                <a16:creationId xmlns:a16="http://schemas.microsoft.com/office/drawing/2014/main" id="{9289FD96-A74F-290F-32DE-4C22F7F24904}"/>
              </a:ext>
            </a:extLst>
          </p:cNvPr>
          <p:cNvSpPr txBox="1"/>
          <p:nvPr/>
        </p:nvSpPr>
        <p:spPr>
          <a:xfrm>
            <a:off x="4152651" y="4945165"/>
            <a:ext cx="4252467" cy="666977"/>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HU= Sensitivity = 80.4%, Specificity 88.9%</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VBQ= Sensitivity = 93%, Specificity=65.4%</a:t>
            </a:r>
          </a:p>
        </p:txBody>
      </p:sp>
      <p:sp>
        <p:nvSpPr>
          <p:cNvPr id="16" name="Rectangle 15">
            <a:extLst>
              <a:ext uri="{FF2B5EF4-FFF2-40B4-BE49-F238E27FC236}">
                <a16:creationId xmlns:a16="http://schemas.microsoft.com/office/drawing/2014/main" id="{4705E5EE-4F6C-9CE8-1CAE-C4C83ADECD17}"/>
              </a:ext>
            </a:extLst>
          </p:cNvPr>
          <p:cNvSpPr/>
          <p:nvPr/>
        </p:nvSpPr>
        <p:spPr>
          <a:xfrm>
            <a:off x="-6380" y="-3735"/>
            <a:ext cx="12174479" cy="6844984"/>
          </a:xfrm>
          <a:prstGeom prst="rect">
            <a:avLst/>
          </a:prstGeom>
          <a:noFill/>
          <a:ln w="7620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a:ea typeface="+mn-ea"/>
              <a:cs typeface="+mn-cs"/>
            </a:endParaRPr>
          </a:p>
        </p:txBody>
      </p:sp>
    </p:spTree>
    <p:extLst>
      <p:ext uri="{BB962C8B-B14F-4D97-AF65-F5344CB8AC3E}">
        <p14:creationId xmlns:p14="http://schemas.microsoft.com/office/powerpoint/2010/main" val="2054576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59059D-6DAD-9748-9C01-F1FAF7DE386E}"/>
              </a:ext>
            </a:extLst>
          </p:cNvPr>
          <p:cNvSpPr>
            <a:spLocks noGrp="1"/>
          </p:cNvSpPr>
          <p:nvPr>
            <p:ph type="title" idx="4294967295"/>
          </p:nvPr>
        </p:nvSpPr>
        <p:spPr>
          <a:xfrm>
            <a:off x="633047" y="87599"/>
            <a:ext cx="10972800" cy="1143000"/>
          </a:xfrm>
        </p:spPr>
        <p:txBody>
          <a:bodyPr/>
          <a:lstStyle/>
          <a:p>
            <a:pPr algn="ctr"/>
            <a:r>
              <a:rPr lang="en-US" b="1" dirty="0">
                <a:solidFill>
                  <a:schemeClr val="tx1"/>
                </a:solidFill>
                <a:latin typeface="Arial Narrow" panose="020B0606020202030204" pitchFamily="34" charset="0"/>
              </a:rPr>
              <a:t>Vertebral Bone Quality </a:t>
            </a:r>
            <a:r>
              <a:rPr lang="en-US" b="1" dirty="0">
                <a:solidFill>
                  <a:srgbClr val="FFFF00"/>
                </a:solidFill>
                <a:latin typeface="Arial Narrow" panose="020B0606020202030204" pitchFamily="34" charset="0"/>
              </a:rPr>
              <a:t>(VBQ)</a:t>
            </a:r>
          </a:p>
        </p:txBody>
      </p:sp>
      <p:sp>
        <p:nvSpPr>
          <p:cNvPr id="3" name="Content Placeholder 2">
            <a:extLst>
              <a:ext uri="{FF2B5EF4-FFF2-40B4-BE49-F238E27FC236}">
                <a16:creationId xmlns:a16="http://schemas.microsoft.com/office/drawing/2014/main" id="{DE4D8F8F-10AA-FE4B-8B63-645E87E7F750}"/>
              </a:ext>
            </a:extLst>
          </p:cNvPr>
          <p:cNvSpPr>
            <a:spLocks noGrp="1"/>
          </p:cNvSpPr>
          <p:nvPr>
            <p:ph idx="4294967295"/>
          </p:nvPr>
        </p:nvSpPr>
        <p:spPr>
          <a:xfrm>
            <a:off x="0" y="1600201"/>
            <a:ext cx="5099539" cy="4525433"/>
          </a:xfrm>
        </p:spPr>
        <p:txBody>
          <a:bodyPr>
            <a:normAutofit/>
          </a:bodyPr>
          <a:lstStyle/>
          <a:p>
            <a:pPr>
              <a:buClr>
                <a:schemeClr val="accent2"/>
              </a:buClr>
              <a:buFont typeface="Wingdings" panose="05000000000000000000" pitchFamily="2" charset="2"/>
              <a:buChar char="Ø"/>
            </a:pPr>
            <a:r>
              <a:rPr lang="en-US" sz="4267" b="1" dirty="0">
                <a:latin typeface="Arial Narrow" panose="020B0606020202030204" pitchFamily="34" charset="0"/>
              </a:rPr>
              <a:t>Ratio SI Body/ CSF </a:t>
            </a:r>
          </a:p>
          <a:p>
            <a:endParaRPr lang="en-US" sz="4267" b="1" dirty="0">
              <a:latin typeface="Arial Narrow" panose="020B0606020202030204" pitchFamily="34" charset="0"/>
            </a:endParaRPr>
          </a:p>
        </p:txBody>
      </p:sp>
      <p:pic>
        <p:nvPicPr>
          <p:cNvPr id="4" name="Picture 3">
            <a:extLst>
              <a:ext uri="{FF2B5EF4-FFF2-40B4-BE49-F238E27FC236}">
                <a16:creationId xmlns:a16="http://schemas.microsoft.com/office/drawing/2014/main" id="{950644EF-E2ED-7045-82EB-63D0D752603B}"/>
              </a:ext>
            </a:extLst>
          </p:cNvPr>
          <p:cNvPicPr>
            <a:picLocks noChangeAspect="1"/>
          </p:cNvPicPr>
          <p:nvPr/>
        </p:nvPicPr>
        <p:blipFill>
          <a:blip r:embed="rId2"/>
          <a:stretch>
            <a:fillRect/>
          </a:stretch>
        </p:blipFill>
        <p:spPr>
          <a:xfrm>
            <a:off x="276095" y="3587260"/>
            <a:ext cx="5375083" cy="1584960"/>
          </a:xfrm>
          <a:prstGeom prst="rect">
            <a:avLst/>
          </a:prstGeom>
          <a:ln w="38100">
            <a:solidFill>
              <a:schemeClr val="accent2"/>
            </a:solidFill>
          </a:ln>
        </p:spPr>
      </p:pic>
      <p:pic>
        <p:nvPicPr>
          <p:cNvPr id="7" name="Picture 6">
            <a:extLst>
              <a:ext uri="{FF2B5EF4-FFF2-40B4-BE49-F238E27FC236}">
                <a16:creationId xmlns:a16="http://schemas.microsoft.com/office/drawing/2014/main" id="{FA60B0D5-AE47-6144-B018-C5EE59D28C2A}"/>
              </a:ext>
            </a:extLst>
          </p:cNvPr>
          <p:cNvPicPr>
            <a:picLocks noChangeAspect="1"/>
          </p:cNvPicPr>
          <p:nvPr/>
        </p:nvPicPr>
        <p:blipFill>
          <a:blip r:embed="rId3" cstate="screen">
            <a:extLst>
              <a:ext uri="{28A0092B-C50C-407E-A947-70E740481C1C}">
                <a14:useLocalDpi xmlns:a14="http://schemas.microsoft.com/office/drawing/2010/main"/>
              </a:ext>
            </a:extLst>
          </a:blip>
          <a:srcRect b="1816"/>
          <a:stretch/>
        </p:blipFill>
        <p:spPr>
          <a:xfrm>
            <a:off x="6214540" y="1180676"/>
            <a:ext cx="3641107" cy="5267016"/>
          </a:xfrm>
          <a:prstGeom prst="rect">
            <a:avLst/>
          </a:prstGeom>
          <a:ln w="38100">
            <a:solidFill>
              <a:schemeClr val="tx1"/>
            </a:solidFill>
          </a:ln>
        </p:spPr>
      </p:pic>
      <p:sp>
        <p:nvSpPr>
          <p:cNvPr id="8" name="TextBox 7">
            <a:extLst>
              <a:ext uri="{FF2B5EF4-FFF2-40B4-BE49-F238E27FC236}">
                <a16:creationId xmlns:a16="http://schemas.microsoft.com/office/drawing/2014/main" id="{91BFAF5D-44DC-BE42-9952-C7BDAED41B39}"/>
              </a:ext>
            </a:extLst>
          </p:cNvPr>
          <p:cNvSpPr txBox="1"/>
          <p:nvPr/>
        </p:nvSpPr>
        <p:spPr>
          <a:xfrm>
            <a:off x="10189177" y="3156374"/>
            <a:ext cx="1589474" cy="830997"/>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VBQ = 4.82</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T-score -3.2</a:t>
            </a:r>
          </a:p>
        </p:txBody>
      </p:sp>
      <p:sp>
        <p:nvSpPr>
          <p:cNvPr id="5" name="Rectangle 4">
            <a:extLst>
              <a:ext uri="{FF2B5EF4-FFF2-40B4-BE49-F238E27FC236}">
                <a16:creationId xmlns:a16="http://schemas.microsoft.com/office/drawing/2014/main" id="{6A64A040-8E96-668E-6026-94B99BDBA91E}"/>
              </a:ext>
            </a:extLst>
          </p:cNvPr>
          <p:cNvSpPr/>
          <p:nvPr/>
        </p:nvSpPr>
        <p:spPr>
          <a:xfrm>
            <a:off x="-6380" y="-3735"/>
            <a:ext cx="12174479" cy="6844984"/>
          </a:xfrm>
          <a:prstGeom prst="rect">
            <a:avLst/>
          </a:prstGeom>
          <a:noFill/>
          <a:ln w="7620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a:ea typeface="+mn-ea"/>
              <a:cs typeface="+mn-cs"/>
            </a:endParaRPr>
          </a:p>
        </p:txBody>
      </p:sp>
    </p:spTree>
    <p:extLst>
      <p:ext uri="{BB962C8B-B14F-4D97-AF65-F5344CB8AC3E}">
        <p14:creationId xmlns:p14="http://schemas.microsoft.com/office/powerpoint/2010/main" val="2149461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0FFD34A2-BC54-58A5-5CB8-81982DC32981}"/>
              </a:ext>
            </a:extLst>
          </p:cNvPr>
          <p:cNvGrpSpPr/>
          <p:nvPr/>
        </p:nvGrpSpPr>
        <p:grpSpPr>
          <a:xfrm>
            <a:off x="3930316" y="1211177"/>
            <a:ext cx="4170948" cy="2085474"/>
            <a:chOff x="3930316" y="962526"/>
            <a:chExt cx="4170948" cy="2085474"/>
          </a:xfrm>
        </p:grpSpPr>
        <p:sp>
          <p:nvSpPr>
            <p:cNvPr id="3" name="Title 1">
              <a:extLst>
                <a:ext uri="{FF2B5EF4-FFF2-40B4-BE49-F238E27FC236}">
                  <a16:creationId xmlns:a16="http://schemas.microsoft.com/office/drawing/2014/main" id="{B7C680A2-22C2-11F4-6F48-67AC6DE2307B}"/>
                </a:ext>
              </a:extLst>
            </p:cNvPr>
            <p:cNvSpPr txBox="1">
              <a:spLocks/>
            </p:cNvSpPr>
            <p:nvPr/>
          </p:nvSpPr>
          <p:spPr>
            <a:xfrm>
              <a:off x="4323344" y="1350451"/>
              <a:ext cx="3412113" cy="1328577"/>
            </a:xfrm>
            <a:prstGeom prst="rect">
              <a:avLst/>
            </a:prstGeom>
            <a:gradFill flip="none" rotWithShape="1">
              <a:gsLst>
                <a:gs pos="0">
                  <a:srgbClr val="0000FF">
                    <a:shade val="30000"/>
                    <a:satMod val="115000"/>
                  </a:srgbClr>
                </a:gs>
                <a:gs pos="50000">
                  <a:srgbClr val="0000FF">
                    <a:shade val="67500"/>
                    <a:satMod val="115000"/>
                  </a:srgbClr>
                </a:gs>
                <a:gs pos="100000">
                  <a:srgbClr val="0000FF">
                    <a:shade val="100000"/>
                    <a:satMod val="115000"/>
                  </a:srgbClr>
                </a:gs>
              </a:gsLst>
              <a:lin ang="5400000" scaled="1"/>
              <a:tileRect/>
            </a:gradFill>
            <a:ln w="76200">
              <a:solidFill>
                <a:schemeClr val="tx1"/>
              </a:solidFill>
            </a:ln>
          </p:spPr>
          <p:txBody>
            <a:bodyPr anchor="ctr"/>
            <a:lstStyle>
              <a:lvl1pPr algn="l" rtl="0" eaLnBrk="1" latinLnBrk="0" hangingPunct="1">
                <a:spcBef>
                  <a:spcPct val="0"/>
                </a:spcBef>
                <a:buNone/>
                <a:defRPr kumimoji="0" sz="4000" kern="1200" spc="-100" baseline="0">
                  <a:solidFill>
                    <a:schemeClr val="tx2">
                      <a:satMod val="200000"/>
                    </a:schemeClr>
                  </a:solidFill>
                  <a:latin typeface="+mj-lt"/>
                  <a:ea typeface="+mj-ea"/>
                  <a:cs typeface="+mj-cs"/>
                </a:defRPr>
              </a:lvl1pPr>
              <a:extLst/>
            </a:lstStyle>
            <a:p>
              <a:pPr marL="0" marR="0" lvl="0" indent="0" algn="ctr" defTabSz="609585" rtl="0" eaLnBrk="1" fontAlgn="auto" latinLnBrk="0" hangingPunct="1">
                <a:lnSpc>
                  <a:spcPct val="100000"/>
                </a:lnSpc>
                <a:spcBef>
                  <a:spcPct val="0"/>
                </a:spcBef>
                <a:spcAft>
                  <a:spcPts val="0"/>
                </a:spcAft>
                <a:buClrTx/>
                <a:buSzTx/>
                <a:buFontTx/>
                <a:buNone/>
                <a:tabLst/>
                <a:defRPr/>
              </a:pPr>
              <a:r>
                <a:rPr kumimoji="0" lang="en-US" sz="7200" b="1" i="0" u="none" strike="noStrike" kern="1200" cap="none" spc="-133" normalizeH="0" baseline="0" noProof="0" dirty="0">
                  <a:ln>
                    <a:noFill/>
                  </a:ln>
                  <a:solidFill>
                    <a:prstClr val="white"/>
                  </a:solidFill>
                  <a:effectLst/>
                  <a:uLnTx/>
                  <a:uFillTx/>
                  <a:latin typeface="Arial Narrow" panose="020B0606020202030204" pitchFamily="34" charset="0"/>
                  <a:ea typeface="Calibri" panose="020F0502020204030204" pitchFamily="34" charset="0"/>
                  <a:cs typeface="Times New Roman" panose="02020603050405020304" pitchFamily="18" charset="0"/>
                </a:rPr>
                <a:t>Thanks</a:t>
              </a:r>
            </a:p>
          </p:txBody>
        </p:sp>
        <p:sp>
          <p:nvSpPr>
            <p:cNvPr id="4" name="Frame 3">
              <a:extLst>
                <a:ext uri="{FF2B5EF4-FFF2-40B4-BE49-F238E27FC236}">
                  <a16:creationId xmlns:a16="http://schemas.microsoft.com/office/drawing/2014/main" id="{5D8E9B1B-6811-2BC8-D62B-01F1D0C190BB}"/>
                </a:ext>
              </a:extLst>
            </p:cNvPr>
            <p:cNvSpPr/>
            <p:nvPr/>
          </p:nvSpPr>
          <p:spPr>
            <a:xfrm>
              <a:off x="3930316" y="962526"/>
              <a:ext cx="4170948" cy="2085474"/>
            </a:xfrm>
            <a:prstGeom prst="frame">
              <a:avLst/>
            </a:prstGeom>
            <a:solidFill>
              <a:schemeClr val="bg1"/>
            </a:solidFill>
            <a:ln w="5715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orbel"/>
                <a:ea typeface="+mn-ea"/>
                <a:cs typeface="+mn-cs"/>
              </a:endParaRPr>
            </a:p>
          </p:txBody>
        </p:sp>
        <p:sp>
          <p:nvSpPr>
            <p:cNvPr id="5" name="Rectangle 4">
              <a:extLst>
                <a:ext uri="{FF2B5EF4-FFF2-40B4-BE49-F238E27FC236}">
                  <a16:creationId xmlns:a16="http://schemas.microsoft.com/office/drawing/2014/main" id="{C413DC90-E127-5CD3-4CBD-D252AF2890F6}"/>
                </a:ext>
              </a:extLst>
            </p:cNvPr>
            <p:cNvSpPr/>
            <p:nvPr/>
          </p:nvSpPr>
          <p:spPr>
            <a:xfrm>
              <a:off x="4066671" y="1098882"/>
              <a:ext cx="3906255" cy="1804739"/>
            </a:xfrm>
            <a:prstGeom prst="rect">
              <a:avLst/>
            </a:prstGeom>
            <a:noFill/>
            <a:ln w="187325" cmpd="tri">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orbel"/>
                <a:ea typeface="+mn-ea"/>
                <a:cs typeface="+mn-cs"/>
              </a:endParaRPr>
            </a:p>
          </p:txBody>
        </p:sp>
      </p:grpSp>
      <p:sp>
        <p:nvSpPr>
          <p:cNvPr id="7" name="TextBox 6">
            <a:extLst>
              <a:ext uri="{FF2B5EF4-FFF2-40B4-BE49-F238E27FC236}">
                <a16:creationId xmlns:a16="http://schemas.microsoft.com/office/drawing/2014/main" id="{F436C8EA-BF44-0F43-3B69-22F9FDD94D4F}"/>
              </a:ext>
            </a:extLst>
          </p:cNvPr>
          <p:cNvSpPr txBox="1"/>
          <p:nvPr/>
        </p:nvSpPr>
        <p:spPr>
          <a:xfrm>
            <a:off x="1291392" y="4475749"/>
            <a:ext cx="9610836"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On To </a:t>
            </a:r>
            <a:r>
              <a:rPr kumimoji="0" lang="en-US" sz="3600" b="1" i="0" u="none" strike="noStrike" kern="1200" cap="none" spc="0" normalizeH="0" baseline="0" noProof="0" dirty="0">
                <a:ln>
                  <a:noFill/>
                </a:ln>
                <a:solidFill>
                  <a:prstClr val="white"/>
                </a:solidFill>
                <a:effectLst/>
                <a:uLnTx/>
                <a:uFillTx/>
                <a:latin typeface="Arial Narrow" panose="020B0606020202030204" pitchFamily="34" charset="0"/>
                <a:ea typeface="Arial" panose="020B0604020202020204" pitchFamily="34" charset="0"/>
                <a:cs typeface="+mn-cs"/>
              </a:rPr>
              <a:t>Fracture</a:t>
            </a:r>
            <a:r>
              <a:rPr kumimoji="0" lang="en-US" sz="3600" b="1" i="0" u="none" strike="noStrike" kern="1200" cap="none" spc="-15" normalizeH="0" baseline="0" noProof="0" dirty="0">
                <a:ln>
                  <a:noFill/>
                </a:ln>
                <a:solidFill>
                  <a:prstClr val="white"/>
                </a:solidFill>
                <a:effectLst/>
                <a:uLnTx/>
                <a:uFillTx/>
                <a:latin typeface="Arial Narrow" panose="020B0606020202030204" pitchFamily="34" charset="0"/>
                <a:ea typeface="Arial" panose="020B0604020202020204" pitchFamily="34" charset="0"/>
                <a:cs typeface="+mn-cs"/>
              </a:rPr>
              <a:t> &amp; </a:t>
            </a:r>
            <a:r>
              <a:rPr kumimoji="0" lang="en-US" sz="3600" b="1" i="0" u="none" strike="noStrike" kern="1200" cap="none" spc="0" normalizeH="0" baseline="0" noProof="0" dirty="0">
                <a:ln>
                  <a:noFill/>
                </a:ln>
                <a:solidFill>
                  <a:prstClr val="white"/>
                </a:solidFill>
                <a:effectLst/>
                <a:uLnTx/>
                <a:uFillTx/>
                <a:latin typeface="Arial Narrow" panose="020B0606020202030204" pitchFamily="34" charset="0"/>
                <a:ea typeface="Arial" panose="020B0604020202020204" pitchFamily="34" charset="0"/>
                <a:cs typeface="+mn-cs"/>
              </a:rPr>
              <a:t>Surgical</a:t>
            </a:r>
            <a:r>
              <a:rPr kumimoji="0" lang="en-US" sz="3600" b="1" i="0" u="none" strike="noStrike" kern="1200" cap="none" spc="-20" normalizeH="0" baseline="0" noProof="0" dirty="0">
                <a:ln>
                  <a:noFill/>
                </a:ln>
                <a:solidFill>
                  <a:prstClr val="white"/>
                </a:solidFill>
                <a:effectLst/>
                <a:uLnTx/>
                <a:uFillTx/>
                <a:latin typeface="Arial Narrow" panose="020B0606020202030204" pitchFamily="34" charset="0"/>
                <a:ea typeface="Arial" panose="020B0604020202020204" pitchFamily="34" charset="0"/>
                <a:cs typeface="+mn-cs"/>
              </a:rPr>
              <a:t> </a:t>
            </a:r>
            <a:r>
              <a:rPr kumimoji="0" lang="en-US" sz="3600" b="1" i="0" u="none" strike="noStrike" kern="1200" cap="none" spc="0" normalizeH="0" baseline="0" noProof="0" dirty="0">
                <a:ln>
                  <a:noFill/>
                </a:ln>
                <a:solidFill>
                  <a:prstClr val="white"/>
                </a:solidFill>
                <a:effectLst/>
                <a:uLnTx/>
                <a:uFillTx/>
                <a:latin typeface="Arial Narrow" panose="020B0606020202030204" pitchFamily="34" charset="0"/>
                <a:ea typeface="Arial" panose="020B0604020202020204" pitchFamily="34" charset="0"/>
                <a:cs typeface="+mn-cs"/>
              </a:rPr>
              <a:t>Complications</a:t>
            </a:r>
            <a:r>
              <a:rPr kumimoji="0" lang="en-US" sz="3600" b="1" i="0" u="none" strike="noStrike" kern="1200" cap="none" spc="-15" normalizeH="0" baseline="0" noProof="0" dirty="0">
                <a:ln>
                  <a:noFill/>
                </a:ln>
                <a:solidFill>
                  <a:prstClr val="white"/>
                </a:solidFill>
                <a:effectLst/>
                <a:uLnTx/>
                <a:uFillTx/>
                <a:latin typeface="Arial Narrow" panose="020B0606020202030204" pitchFamily="34" charset="0"/>
                <a:ea typeface="Arial" panose="020B0604020202020204" pitchFamily="34" charset="0"/>
                <a:cs typeface="+mn-cs"/>
              </a:rPr>
              <a:t> </a:t>
            </a:r>
            <a:r>
              <a:rPr kumimoji="0" lang="en-US" sz="3600" b="1" i="0" u="none" strike="noStrike" kern="1200" cap="none" spc="0" normalizeH="0" baseline="0" noProof="0" dirty="0">
                <a:ln>
                  <a:noFill/>
                </a:ln>
                <a:solidFill>
                  <a:prstClr val="white"/>
                </a:solidFill>
                <a:effectLst/>
                <a:uLnTx/>
                <a:uFillTx/>
                <a:latin typeface="Arial Narrow" panose="020B0606020202030204" pitchFamily="34" charset="0"/>
                <a:ea typeface="Arial" panose="020B0604020202020204" pitchFamily="34" charset="0"/>
                <a:cs typeface="+mn-cs"/>
              </a:rPr>
              <a:t>Prevention</a:t>
            </a:r>
            <a:endParaRPr kumimoji="0" lang="en-US" sz="36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endParaRPr>
          </a:p>
        </p:txBody>
      </p:sp>
    </p:spTree>
    <p:extLst>
      <p:ext uri="{BB962C8B-B14F-4D97-AF65-F5344CB8AC3E}">
        <p14:creationId xmlns:p14="http://schemas.microsoft.com/office/powerpoint/2010/main" val="22826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87">
          <a:extLst>
            <a:ext uri="{FF2B5EF4-FFF2-40B4-BE49-F238E27FC236}">
              <a16:creationId xmlns:a16="http://schemas.microsoft.com/office/drawing/2014/main" id="{D7843140-890D-6E0F-8553-82DE261E68B2}"/>
            </a:ext>
          </a:extLst>
        </p:cNvPr>
        <p:cNvGrpSpPr/>
        <p:nvPr/>
      </p:nvGrpSpPr>
      <p:grpSpPr>
        <a:xfrm>
          <a:off x="0" y="0"/>
          <a:ext cx="0" cy="0"/>
          <a:chOff x="0" y="0"/>
          <a:chExt cx="0" cy="0"/>
        </a:xfrm>
      </p:grpSpPr>
      <p:sp>
        <p:nvSpPr>
          <p:cNvPr id="288" name="Google Shape;288;p37">
            <a:extLst>
              <a:ext uri="{FF2B5EF4-FFF2-40B4-BE49-F238E27FC236}">
                <a16:creationId xmlns:a16="http://schemas.microsoft.com/office/drawing/2014/main" id="{FB80A987-DB56-838E-05D5-8E376A2B477C}"/>
              </a:ext>
            </a:extLst>
          </p:cNvPr>
          <p:cNvSpPr txBox="1">
            <a:spLocks noGrp="1"/>
          </p:cNvSpPr>
          <p:nvPr>
            <p:ph type="title"/>
          </p:nvPr>
        </p:nvSpPr>
        <p:spPr>
          <a:xfrm>
            <a:off x="373374" y="918288"/>
            <a:ext cx="11029616" cy="594606"/>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accent1"/>
              </a:buClr>
              <a:buSzPts val="1800"/>
              <a:buFont typeface="Poppins"/>
              <a:buNone/>
            </a:pPr>
            <a:r>
              <a:rPr lang="en-US" sz="3200" dirty="0"/>
              <a:t>Symposium Agenda</a:t>
            </a:r>
            <a:endParaRPr dirty="0"/>
          </a:p>
        </p:txBody>
      </p:sp>
      <p:graphicFrame>
        <p:nvGraphicFramePr>
          <p:cNvPr id="2" name="Table 1">
            <a:extLst>
              <a:ext uri="{FF2B5EF4-FFF2-40B4-BE49-F238E27FC236}">
                <a16:creationId xmlns:a16="http://schemas.microsoft.com/office/drawing/2014/main" id="{4D8832EA-6002-AA23-B85F-8D8371BFAFA8}"/>
              </a:ext>
            </a:extLst>
          </p:cNvPr>
          <p:cNvGraphicFramePr>
            <a:graphicFrameLocks noGrp="1"/>
          </p:cNvGraphicFramePr>
          <p:nvPr>
            <p:extLst>
              <p:ext uri="{D42A27DB-BD31-4B8C-83A1-F6EECF244321}">
                <p14:modId xmlns:p14="http://schemas.microsoft.com/office/powerpoint/2010/main" val="1777314893"/>
              </p:ext>
            </p:extLst>
          </p:nvPr>
        </p:nvGraphicFramePr>
        <p:xfrm>
          <a:off x="486930" y="1828670"/>
          <a:ext cx="10527436" cy="3884945"/>
        </p:xfrm>
        <a:graphic>
          <a:graphicData uri="http://schemas.openxmlformats.org/drawingml/2006/table">
            <a:tbl>
              <a:tblPr firstRow="1" firstCol="1" lastRow="1" lastCol="1" bandRow="1" bandCol="1">
                <a:tableStyleId>{2D5ABB26-0587-4C30-8999-92F81FD0307C}</a:tableStyleId>
              </a:tblPr>
              <a:tblGrid>
                <a:gridCol w="1624503">
                  <a:extLst>
                    <a:ext uri="{9D8B030D-6E8A-4147-A177-3AD203B41FA5}">
                      <a16:colId xmlns:a16="http://schemas.microsoft.com/office/drawing/2014/main" val="3893792204"/>
                    </a:ext>
                  </a:extLst>
                </a:gridCol>
                <a:gridCol w="3956173">
                  <a:extLst>
                    <a:ext uri="{9D8B030D-6E8A-4147-A177-3AD203B41FA5}">
                      <a16:colId xmlns:a16="http://schemas.microsoft.com/office/drawing/2014/main" val="2839105912"/>
                    </a:ext>
                  </a:extLst>
                </a:gridCol>
                <a:gridCol w="4946760">
                  <a:extLst>
                    <a:ext uri="{9D8B030D-6E8A-4147-A177-3AD203B41FA5}">
                      <a16:colId xmlns:a16="http://schemas.microsoft.com/office/drawing/2014/main" val="2081022844"/>
                    </a:ext>
                  </a:extLst>
                </a:gridCol>
              </a:tblGrid>
              <a:tr h="349265">
                <a:tc>
                  <a:txBody>
                    <a:bodyPr/>
                    <a:lstStyle/>
                    <a:p>
                      <a:pPr marL="53975" marR="0">
                        <a:spcBef>
                          <a:spcPts val="380"/>
                        </a:spcBef>
                      </a:pPr>
                      <a:r>
                        <a:rPr lang="en-US" sz="1800" b="1" spc="-20" dirty="0">
                          <a:effectLst/>
                          <a:latin typeface="Poppins" panose="00000500000000000000" pitchFamily="2" charset="0"/>
                          <a:cs typeface="Poppins" panose="00000500000000000000" pitchFamily="2" charset="0"/>
                        </a:rPr>
                        <a:t>Time</a:t>
                      </a:r>
                      <a:endParaRPr lang="en-US" sz="1800" b="1" dirty="0">
                        <a:effectLst/>
                        <a:latin typeface="Poppins" panose="00000500000000000000" pitchFamily="2" charset="0"/>
                        <a:ea typeface="Arial" panose="020B0604020202020204" pitchFamily="34" charset="0"/>
                        <a:cs typeface="Poppins" panose="00000500000000000000" pitchFamily="2"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53975" marR="0">
                        <a:spcBef>
                          <a:spcPts val="380"/>
                        </a:spcBef>
                      </a:pPr>
                      <a:r>
                        <a:rPr lang="en-US" sz="1800" b="1" spc="-10" dirty="0">
                          <a:effectLst/>
                          <a:latin typeface="Poppins" panose="00000500000000000000" pitchFamily="2" charset="0"/>
                          <a:cs typeface="Poppins" panose="00000500000000000000" pitchFamily="2" charset="0"/>
                        </a:rPr>
                        <a:t>Topic/Description</a:t>
                      </a:r>
                      <a:endParaRPr lang="en-US" sz="1800" b="1" dirty="0">
                        <a:effectLst/>
                        <a:latin typeface="Poppins" panose="00000500000000000000" pitchFamily="2" charset="0"/>
                        <a:ea typeface="Arial" panose="020B0604020202020204" pitchFamily="34" charset="0"/>
                        <a:cs typeface="Poppins" panose="00000500000000000000" pitchFamily="2"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53975" marR="0">
                        <a:spcBef>
                          <a:spcPts val="380"/>
                        </a:spcBef>
                      </a:pPr>
                      <a:r>
                        <a:rPr lang="en-US" sz="1800" b="1" spc="-10" dirty="0">
                          <a:effectLst/>
                          <a:latin typeface="Poppins" panose="00000500000000000000" pitchFamily="2" charset="0"/>
                          <a:cs typeface="Poppins" panose="00000500000000000000" pitchFamily="2" charset="0"/>
                        </a:rPr>
                        <a:t>Speaker(s)</a:t>
                      </a:r>
                      <a:endParaRPr lang="en-US" sz="1800" b="1" dirty="0">
                        <a:effectLst/>
                        <a:latin typeface="Poppins" panose="00000500000000000000" pitchFamily="2" charset="0"/>
                        <a:ea typeface="Arial" panose="020B0604020202020204" pitchFamily="34" charset="0"/>
                        <a:cs typeface="Poppins" panose="00000500000000000000" pitchFamily="2"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974920174"/>
                  </a:ext>
                </a:extLst>
              </a:tr>
              <a:tr h="674326">
                <a:tc>
                  <a:txBody>
                    <a:bodyPr/>
                    <a:lstStyle/>
                    <a:p>
                      <a:pPr marL="0" marR="0">
                        <a:lnSpc>
                          <a:spcPct val="100000"/>
                        </a:lnSpc>
                        <a:spcBef>
                          <a:spcPts val="0"/>
                        </a:spcBef>
                      </a:pPr>
                      <a:r>
                        <a:rPr lang="en-US" sz="1800" b="0" i="1" dirty="0">
                          <a:effectLst/>
                          <a:latin typeface="Poppins" panose="00000500000000000000" pitchFamily="2" charset="0"/>
                          <a:cs typeface="Poppins" panose="00000500000000000000" pitchFamily="2" charset="0"/>
                        </a:rPr>
                        <a:t>7:30-7:35</a:t>
                      </a:r>
                      <a:r>
                        <a:rPr lang="en-US" sz="1800" b="0" i="1" spc="-5" dirty="0">
                          <a:effectLst/>
                          <a:latin typeface="Poppins" panose="00000500000000000000" pitchFamily="2" charset="0"/>
                          <a:cs typeface="Poppins" panose="00000500000000000000" pitchFamily="2" charset="0"/>
                        </a:rPr>
                        <a:t> </a:t>
                      </a:r>
                      <a:r>
                        <a:rPr lang="en-US" sz="1800" b="0" i="1" spc="-25" dirty="0">
                          <a:effectLst/>
                          <a:latin typeface="Poppins" panose="00000500000000000000" pitchFamily="2" charset="0"/>
                          <a:cs typeface="Poppins" panose="00000500000000000000" pitchFamily="2" charset="0"/>
                        </a:rPr>
                        <a:t>am</a:t>
                      </a:r>
                      <a:endParaRPr lang="en-US" sz="1800" b="0" i="1" dirty="0">
                        <a:effectLst/>
                        <a:latin typeface="Poppins" panose="00000500000000000000" pitchFamily="2" charset="0"/>
                        <a:ea typeface="Arial" panose="020B0604020202020204" pitchFamily="34" charset="0"/>
                        <a:cs typeface="Poppins" panose="00000500000000000000" pitchFamily="2"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0000"/>
                        </a:lnSpc>
                        <a:spcBef>
                          <a:spcPts val="0"/>
                        </a:spcBef>
                      </a:pPr>
                      <a:r>
                        <a:rPr lang="en-US" sz="1800" b="1" i="1" dirty="0">
                          <a:effectLst/>
                          <a:latin typeface="Poppins" panose="00000500000000000000" pitchFamily="2" charset="0"/>
                          <a:cs typeface="Poppins" panose="00000500000000000000" pitchFamily="2" charset="0"/>
                        </a:rPr>
                        <a:t>Welcome</a:t>
                      </a:r>
                      <a:r>
                        <a:rPr lang="en-US" sz="1800" b="1" i="1" spc="-15" dirty="0">
                          <a:effectLst/>
                          <a:latin typeface="Poppins" panose="00000500000000000000" pitchFamily="2" charset="0"/>
                          <a:cs typeface="Poppins" panose="00000500000000000000" pitchFamily="2" charset="0"/>
                        </a:rPr>
                        <a:t> </a:t>
                      </a:r>
                      <a:r>
                        <a:rPr lang="en-US" sz="1800" b="1" i="1" dirty="0">
                          <a:effectLst/>
                          <a:latin typeface="Poppins" panose="00000500000000000000" pitchFamily="2" charset="0"/>
                          <a:cs typeface="Poppins" panose="00000500000000000000" pitchFamily="2" charset="0"/>
                        </a:rPr>
                        <a:t>and</a:t>
                      </a:r>
                      <a:r>
                        <a:rPr lang="en-US" sz="1800" b="1" i="1" spc="-10" dirty="0">
                          <a:effectLst/>
                          <a:latin typeface="Poppins" panose="00000500000000000000" pitchFamily="2" charset="0"/>
                          <a:cs typeface="Poppins" panose="00000500000000000000" pitchFamily="2" charset="0"/>
                        </a:rPr>
                        <a:t> Introductions</a:t>
                      </a:r>
                      <a:endParaRPr lang="en-US" sz="1800" b="1" i="1" dirty="0">
                        <a:effectLst/>
                        <a:latin typeface="Poppins" panose="00000500000000000000" pitchFamily="2" charset="0"/>
                        <a:ea typeface="Arial" panose="020B0604020202020204" pitchFamily="34" charset="0"/>
                        <a:cs typeface="Poppins" panose="00000500000000000000" pitchFamily="2"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0000"/>
                        </a:lnSpc>
                        <a:spcBef>
                          <a:spcPts val="0"/>
                        </a:spcBef>
                      </a:pPr>
                      <a:r>
                        <a:rPr lang="en-US" sz="1600" b="1" dirty="0">
                          <a:effectLst/>
                          <a:latin typeface="Poppins" panose="00000500000000000000" pitchFamily="2" charset="0"/>
                          <a:cs typeface="Poppins" panose="00000500000000000000" pitchFamily="2" charset="0"/>
                        </a:rPr>
                        <a:t>Rita</a:t>
                      </a:r>
                      <a:r>
                        <a:rPr lang="en-US" sz="1600" b="1" spc="-25" dirty="0">
                          <a:effectLst/>
                          <a:latin typeface="Poppins" panose="00000500000000000000" pitchFamily="2" charset="0"/>
                          <a:cs typeface="Poppins" panose="00000500000000000000" pitchFamily="2" charset="0"/>
                        </a:rPr>
                        <a:t> </a:t>
                      </a:r>
                      <a:r>
                        <a:rPr lang="en-US" sz="1600" b="1" dirty="0">
                          <a:effectLst/>
                          <a:latin typeface="Poppins" panose="00000500000000000000" pitchFamily="2" charset="0"/>
                          <a:cs typeface="Poppins" panose="00000500000000000000" pitchFamily="2" charset="0"/>
                        </a:rPr>
                        <a:t>Roy,</a:t>
                      </a:r>
                      <a:r>
                        <a:rPr lang="en-US" sz="1600" b="1" spc="-25" dirty="0">
                          <a:effectLst/>
                          <a:latin typeface="Poppins" panose="00000500000000000000" pitchFamily="2" charset="0"/>
                          <a:cs typeface="Poppins" panose="00000500000000000000" pitchFamily="2" charset="0"/>
                        </a:rPr>
                        <a:t> MD</a:t>
                      </a:r>
                      <a:endParaRPr lang="en-US" sz="1600" b="1" dirty="0">
                        <a:effectLst/>
                        <a:latin typeface="Poppins" panose="00000500000000000000" pitchFamily="2" charset="0"/>
                        <a:cs typeface="Poppins" panose="00000500000000000000" pitchFamily="2" charset="0"/>
                      </a:endParaRPr>
                    </a:p>
                    <a:p>
                      <a:pPr marL="0" marR="0">
                        <a:lnSpc>
                          <a:spcPct val="100000"/>
                        </a:lnSpc>
                        <a:spcBef>
                          <a:spcPts val="0"/>
                        </a:spcBef>
                      </a:pPr>
                      <a:r>
                        <a:rPr lang="en-US" sz="1600" b="0" dirty="0">
                          <a:effectLst/>
                          <a:latin typeface="Poppins" panose="00000500000000000000" pitchFamily="2" charset="0"/>
                          <a:cs typeface="Poppins" panose="00000500000000000000" pitchFamily="2" charset="0"/>
                        </a:rPr>
                        <a:t>Chief</a:t>
                      </a:r>
                      <a:r>
                        <a:rPr lang="en-US" sz="1600" b="0" spc="-15" dirty="0">
                          <a:effectLst/>
                          <a:latin typeface="Poppins" panose="00000500000000000000" pitchFamily="2" charset="0"/>
                          <a:cs typeface="Poppins" panose="00000500000000000000" pitchFamily="2" charset="0"/>
                        </a:rPr>
                        <a:t> </a:t>
                      </a:r>
                      <a:r>
                        <a:rPr lang="en-US" sz="1600" b="0" dirty="0">
                          <a:effectLst/>
                          <a:latin typeface="Poppins" panose="00000500000000000000" pitchFamily="2" charset="0"/>
                          <a:cs typeface="Poppins" panose="00000500000000000000" pitchFamily="2" charset="0"/>
                        </a:rPr>
                        <a:t>Executive</a:t>
                      </a:r>
                      <a:r>
                        <a:rPr lang="en-US" sz="1600" b="0" spc="-10" dirty="0">
                          <a:effectLst/>
                          <a:latin typeface="Poppins" panose="00000500000000000000" pitchFamily="2" charset="0"/>
                          <a:cs typeface="Poppins" panose="00000500000000000000" pitchFamily="2" charset="0"/>
                        </a:rPr>
                        <a:t> Officer</a:t>
                      </a:r>
                      <a:endParaRPr lang="en-US" sz="1600" b="0" dirty="0">
                        <a:effectLst/>
                        <a:latin typeface="Poppins" panose="00000500000000000000" pitchFamily="2" charset="0"/>
                        <a:cs typeface="Poppins" panose="00000500000000000000" pitchFamily="2" charset="0"/>
                      </a:endParaRPr>
                    </a:p>
                    <a:p>
                      <a:pPr marL="0" marR="0">
                        <a:lnSpc>
                          <a:spcPct val="100000"/>
                        </a:lnSpc>
                        <a:spcBef>
                          <a:spcPts val="0"/>
                        </a:spcBef>
                        <a:spcAft>
                          <a:spcPts val="600"/>
                        </a:spcAft>
                      </a:pPr>
                      <a:r>
                        <a:rPr lang="en-US" sz="1600" b="0" dirty="0">
                          <a:effectLst/>
                          <a:latin typeface="Poppins" panose="00000500000000000000" pitchFamily="2" charset="0"/>
                          <a:cs typeface="Poppins" panose="00000500000000000000" pitchFamily="2" charset="0"/>
                        </a:rPr>
                        <a:t>National</a:t>
                      </a:r>
                      <a:r>
                        <a:rPr lang="en-US" sz="1600" b="0" spc="-5" dirty="0">
                          <a:effectLst/>
                          <a:latin typeface="Poppins" panose="00000500000000000000" pitchFamily="2" charset="0"/>
                          <a:cs typeface="Poppins" panose="00000500000000000000" pitchFamily="2" charset="0"/>
                        </a:rPr>
                        <a:t> </a:t>
                      </a:r>
                      <a:r>
                        <a:rPr lang="en-US" sz="1600" b="0" dirty="0">
                          <a:effectLst/>
                          <a:latin typeface="Poppins" panose="00000500000000000000" pitchFamily="2" charset="0"/>
                          <a:cs typeface="Poppins" panose="00000500000000000000" pitchFamily="2" charset="0"/>
                        </a:rPr>
                        <a:t>Spine Health </a:t>
                      </a:r>
                      <a:r>
                        <a:rPr lang="en-US" sz="1600" b="0" spc="-10" dirty="0">
                          <a:effectLst/>
                          <a:latin typeface="Poppins" panose="00000500000000000000" pitchFamily="2" charset="0"/>
                          <a:cs typeface="Poppins" panose="00000500000000000000" pitchFamily="2" charset="0"/>
                        </a:rPr>
                        <a:t>Foundation</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20662988"/>
                  </a:ext>
                </a:extLst>
              </a:tr>
              <a:tr h="629285">
                <a:tc>
                  <a:txBody>
                    <a:bodyPr/>
                    <a:lstStyle/>
                    <a:p>
                      <a:pPr marL="0" marR="0">
                        <a:lnSpc>
                          <a:spcPct val="100000"/>
                        </a:lnSpc>
                        <a:spcBef>
                          <a:spcPts val="0"/>
                        </a:spcBef>
                      </a:pPr>
                      <a:r>
                        <a:rPr lang="en-US" sz="1800" b="0" i="1" dirty="0">
                          <a:effectLst/>
                          <a:latin typeface="Poppins" panose="00000500000000000000" pitchFamily="2" charset="0"/>
                          <a:cs typeface="Poppins" panose="00000500000000000000" pitchFamily="2" charset="0"/>
                        </a:rPr>
                        <a:t>7:35-7:45</a:t>
                      </a:r>
                      <a:r>
                        <a:rPr lang="en-US" sz="1800" b="0" i="1" spc="-5" dirty="0">
                          <a:effectLst/>
                          <a:latin typeface="Poppins" panose="00000500000000000000" pitchFamily="2" charset="0"/>
                          <a:cs typeface="Poppins" panose="00000500000000000000" pitchFamily="2" charset="0"/>
                        </a:rPr>
                        <a:t> </a:t>
                      </a:r>
                      <a:r>
                        <a:rPr lang="en-US" sz="1800" b="0" i="1" spc="-25" dirty="0">
                          <a:effectLst/>
                          <a:latin typeface="Poppins" panose="00000500000000000000" pitchFamily="2" charset="0"/>
                          <a:cs typeface="Poppins" panose="00000500000000000000" pitchFamily="2" charset="0"/>
                        </a:rPr>
                        <a:t>am</a:t>
                      </a:r>
                      <a:endParaRPr lang="en-US" sz="1800" b="0" i="1" dirty="0">
                        <a:effectLst/>
                        <a:latin typeface="Poppins" panose="00000500000000000000" pitchFamily="2" charset="0"/>
                        <a:ea typeface="Arial" panose="020B0604020202020204" pitchFamily="34" charset="0"/>
                        <a:cs typeface="Poppins" panose="00000500000000000000" pitchFamily="2"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36195">
                        <a:lnSpc>
                          <a:spcPct val="100000"/>
                        </a:lnSpc>
                        <a:spcBef>
                          <a:spcPts val="0"/>
                        </a:spcBef>
                      </a:pPr>
                      <a:r>
                        <a:rPr lang="en-US" sz="1800" b="1" i="1" dirty="0">
                          <a:effectLst/>
                          <a:latin typeface="Poppins" panose="00000500000000000000" pitchFamily="2" charset="0"/>
                          <a:cs typeface="Poppins" panose="00000500000000000000" pitchFamily="2" charset="0"/>
                        </a:rPr>
                        <a:t>Osteoporosis</a:t>
                      </a:r>
                      <a:r>
                        <a:rPr lang="en-US" sz="1800" b="1" i="1" spc="-5" dirty="0">
                          <a:effectLst/>
                          <a:latin typeface="Poppins" panose="00000500000000000000" pitchFamily="2" charset="0"/>
                          <a:cs typeface="Poppins" panose="00000500000000000000" pitchFamily="2" charset="0"/>
                        </a:rPr>
                        <a:t> </a:t>
                      </a:r>
                      <a:r>
                        <a:rPr lang="en-US" sz="1800" b="1" i="1" dirty="0">
                          <a:effectLst/>
                          <a:latin typeface="Poppins" panose="00000500000000000000" pitchFamily="2" charset="0"/>
                          <a:cs typeface="Poppins" panose="00000500000000000000" pitchFamily="2" charset="0"/>
                        </a:rPr>
                        <a:t>Primer:</a:t>
                      </a:r>
                    </a:p>
                    <a:p>
                      <a:pPr marL="0" marR="36195">
                        <a:lnSpc>
                          <a:spcPct val="100000"/>
                        </a:lnSpc>
                        <a:spcBef>
                          <a:spcPts val="0"/>
                        </a:spcBef>
                      </a:pPr>
                      <a:r>
                        <a:rPr lang="en-US" sz="1800" b="1" i="1" dirty="0">
                          <a:effectLst/>
                          <a:latin typeface="Poppins" panose="00000500000000000000" pitchFamily="2" charset="0"/>
                          <a:ea typeface="Arial" panose="020B0604020202020204" pitchFamily="34" charset="0"/>
                          <a:cs typeface="Poppins" panose="00000500000000000000" pitchFamily="2" charset="0"/>
                        </a:rPr>
                        <a:t>Understanding Bone Analysis</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0000"/>
                        </a:lnSpc>
                        <a:spcBef>
                          <a:spcPts val="0"/>
                        </a:spcBef>
                      </a:pPr>
                      <a:r>
                        <a:rPr lang="en-US" sz="1600" b="1" dirty="0">
                          <a:effectLst/>
                          <a:latin typeface="Poppins" panose="00000500000000000000" pitchFamily="2" charset="0"/>
                          <a:cs typeface="Poppins" panose="00000500000000000000" pitchFamily="2" charset="0"/>
                        </a:rPr>
                        <a:t>John</a:t>
                      </a:r>
                      <a:r>
                        <a:rPr lang="en-US" sz="1600" b="1" spc="-35" dirty="0">
                          <a:effectLst/>
                          <a:latin typeface="Poppins" panose="00000500000000000000" pitchFamily="2" charset="0"/>
                          <a:cs typeface="Poppins" panose="00000500000000000000" pitchFamily="2" charset="0"/>
                        </a:rPr>
                        <a:t> </a:t>
                      </a:r>
                      <a:r>
                        <a:rPr lang="en-US" sz="1600" b="1" dirty="0">
                          <a:effectLst/>
                          <a:latin typeface="Poppins" panose="00000500000000000000" pitchFamily="2" charset="0"/>
                          <a:cs typeface="Poppins" panose="00000500000000000000" pitchFamily="2" charset="0"/>
                        </a:rPr>
                        <a:t>Dimar,</a:t>
                      </a:r>
                      <a:r>
                        <a:rPr lang="en-US" sz="1600" b="1" spc="-35" dirty="0">
                          <a:effectLst/>
                          <a:latin typeface="Poppins" panose="00000500000000000000" pitchFamily="2" charset="0"/>
                          <a:cs typeface="Poppins" panose="00000500000000000000" pitchFamily="2" charset="0"/>
                        </a:rPr>
                        <a:t> </a:t>
                      </a:r>
                      <a:r>
                        <a:rPr lang="en-US" sz="1600" b="1" spc="-25" dirty="0">
                          <a:effectLst/>
                          <a:latin typeface="Poppins" panose="00000500000000000000" pitchFamily="2" charset="0"/>
                          <a:cs typeface="Poppins" panose="00000500000000000000" pitchFamily="2" charset="0"/>
                        </a:rPr>
                        <a:t>MD</a:t>
                      </a:r>
                      <a:endParaRPr lang="en-US" sz="1600" b="1" dirty="0">
                        <a:effectLst/>
                        <a:latin typeface="Poppins" panose="00000500000000000000" pitchFamily="2" charset="0"/>
                        <a:cs typeface="Poppins" panose="00000500000000000000" pitchFamily="2" charset="0"/>
                      </a:endParaRPr>
                    </a:p>
                    <a:p>
                      <a:pPr marL="0" marR="0">
                        <a:lnSpc>
                          <a:spcPct val="100000"/>
                        </a:lnSpc>
                        <a:spcBef>
                          <a:spcPts val="0"/>
                        </a:spcBef>
                      </a:pPr>
                      <a:r>
                        <a:rPr lang="en-US" sz="1600" b="0" dirty="0">
                          <a:effectLst/>
                          <a:latin typeface="Poppins" panose="00000500000000000000" pitchFamily="2" charset="0"/>
                          <a:cs typeface="Poppins" panose="00000500000000000000" pitchFamily="2" charset="0"/>
                        </a:rPr>
                        <a:t>University of Louisville</a:t>
                      </a:r>
                      <a:r>
                        <a:rPr lang="en-US" sz="1600" b="0" spc="-50" dirty="0">
                          <a:effectLst/>
                          <a:latin typeface="Poppins" panose="00000500000000000000" pitchFamily="2" charset="0"/>
                          <a:cs typeface="Poppins" panose="00000500000000000000" pitchFamily="2" charset="0"/>
                        </a:rPr>
                        <a:t> </a:t>
                      </a:r>
                      <a:r>
                        <a:rPr lang="en-US" sz="1600" b="0" dirty="0">
                          <a:effectLst/>
                          <a:latin typeface="Poppins" panose="00000500000000000000" pitchFamily="2" charset="0"/>
                          <a:cs typeface="Poppins" panose="00000500000000000000" pitchFamily="2" charset="0"/>
                        </a:rPr>
                        <a:t>School</a:t>
                      </a:r>
                      <a:r>
                        <a:rPr lang="en-US" sz="1600" b="0" spc="-50" dirty="0">
                          <a:effectLst/>
                          <a:latin typeface="Poppins" panose="00000500000000000000" pitchFamily="2" charset="0"/>
                          <a:cs typeface="Poppins" panose="00000500000000000000" pitchFamily="2" charset="0"/>
                        </a:rPr>
                        <a:t> </a:t>
                      </a:r>
                      <a:r>
                        <a:rPr lang="en-US" sz="1600" b="0" dirty="0">
                          <a:effectLst/>
                          <a:latin typeface="Poppins" panose="00000500000000000000" pitchFamily="2" charset="0"/>
                          <a:cs typeface="Poppins" panose="00000500000000000000" pitchFamily="2" charset="0"/>
                        </a:rPr>
                        <a:t>of</a:t>
                      </a:r>
                      <a:r>
                        <a:rPr lang="en-US" sz="1600" b="0" spc="-50" dirty="0">
                          <a:effectLst/>
                          <a:latin typeface="Poppins" panose="00000500000000000000" pitchFamily="2" charset="0"/>
                          <a:cs typeface="Poppins" panose="00000500000000000000" pitchFamily="2" charset="0"/>
                        </a:rPr>
                        <a:t> </a:t>
                      </a:r>
                      <a:r>
                        <a:rPr lang="en-US" sz="1600" b="0" dirty="0">
                          <a:effectLst/>
                          <a:latin typeface="Poppins" panose="00000500000000000000" pitchFamily="2" charset="0"/>
                          <a:cs typeface="Poppins" panose="00000500000000000000" pitchFamily="2" charset="0"/>
                        </a:rPr>
                        <a:t>Medicine</a:t>
                      </a:r>
                      <a:r>
                        <a:rPr lang="en-US" sz="1600" b="0" spc="-50" dirty="0">
                          <a:effectLst/>
                          <a:latin typeface="Poppins" panose="00000500000000000000" pitchFamily="2" charset="0"/>
                          <a:cs typeface="Poppins" panose="00000500000000000000" pitchFamily="2" charset="0"/>
                        </a:rPr>
                        <a:t> </a:t>
                      </a:r>
                      <a:r>
                        <a:rPr lang="en-US" sz="1600" b="0" dirty="0">
                          <a:effectLst/>
                          <a:latin typeface="Poppins" panose="00000500000000000000" pitchFamily="2" charset="0"/>
                          <a:cs typeface="Poppins" panose="00000500000000000000" pitchFamily="2" charset="0"/>
                        </a:rPr>
                        <a:t>and Norton Children’s Hospital </a:t>
                      </a:r>
                    </a:p>
                    <a:p>
                      <a:pPr marL="0" marR="0">
                        <a:lnSpc>
                          <a:spcPct val="100000"/>
                        </a:lnSpc>
                        <a:spcBef>
                          <a:spcPts val="0"/>
                        </a:spcBef>
                      </a:pPr>
                      <a:r>
                        <a:rPr lang="en-US" sz="1600" b="0" dirty="0">
                          <a:effectLst/>
                          <a:latin typeface="Poppins" panose="00000500000000000000" pitchFamily="2" charset="0"/>
                          <a:cs typeface="Poppins" panose="00000500000000000000" pitchFamily="2" charset="0"/>
                        </a:rPr>
                        <a:t>Louisville, KY</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33486105"/>
                  </a:ext>
                </a:extLst>
              </a:tr>
              <a:tr h="506152">
                <a:tc>
                  <a:txBody>
                    <a:bodyPr/>
                    <a:lstStyle/>
                    <a:p>
                      <a:pPr marL="0" marR="0">
                        <a:lnSpc>
                          <a:spcPct val="100000"/>
                        </a:lnSpc>
                        <a:spcBef>
                          <a:spcPts val="0"/>
                        </a:spcBef>
                      </a:pPr>
                      <a:r>
                        <a:rPr lang="en-US" sz="1800" b="0" i="1" dirty="0">
                          <a:solidFill>
                            <a:srgbClr val="0070C0"/>
                          </a:solidFill>
                          <a:effectLst/>
                          <a:latin typeface="Poppins" panose="00000500000000000000" pitchFamily="2" charset="0"/>
                          <a:cs typeface="Poppins" panose="00000500000000000000" pitchFamily="2" charset="0"/>
                        </a:rPr>
                        <a:t>7:45-7:55</a:t>
                      </a:r>
                      <a:r>
                        <a:rPr lang="en-US" sz="1800" b="0" i="1" spc="-5" dirty="0">
                          <a:solidFill>
                            <a:srgbClr val="0070C0"/>
                          </a:solidFill>
                          <a:effectLst/>
                          <a:latin typeface="Poppins" panose="00000500000000000000" pitchFamily="2" charset="0"/>
                          <a:cs typeface="Poppins" panose="00000500000000000000" pitchFamily="2" charset="0"/>
                        </a:rPr>
                        <a:t> </a:t>
                      </a:r>
                      <a:r>
                        <a:rPr lang="en-US" sz="1800" b="0" i="1" spc="-25" dirty="0">
                          <a:solidFill>
                            <a:srgbClr val="0070C0"/>
                          </a:solidFill>
                          <a:effectLst/>
                          <a:latin typeface="Poppins" panose="00000500000000000000" pitchFamily="2" charset="0"/>
                          <a:cs typeface="Poppins" panose="00000500000000000000" pitchFamily="2" charset="0"/>
                        </a:rPr>
                        <a:t>am</a:t>
                      </a:r>
                      <a:endParaRPr lang="en-US" sz="1800" b="0" i="1" dirty="0">
                        <a:solidFill>
                          <a:srgbClr val="0070C0"/>
                        </a:solidFill>
                        <a:effectLst/>
                        <a:latin typeface="Poppins" panose="00000500000000000000" pitchFamily="2" charset="0"/>
                        <a:ea typeface="Arial" panose="020B0604020202020204" pitchFamily="34" charset="0"/>
                        <a:cs typeface="Poppins" panose="00000500000000000000" pitchFamily="2"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36195">
                        <a:lnSpc>
                          <a:spcPct val="100000"/>
                        </a:lnSpc>
                        <a:spcBef>
                          <a:spcPts val="0"/>
                        </a:spcBef>
                      </a:pPr>
                      <a:r>
                        <a:rPr lang="en-US" sz="1800" b="1" i="1" dirty="0">
                          <a:solidFill>
                            <a:srgbClr val="0070C0"/>
                          </a:solidFill>
                          <a:effectLst/>
                          <a:latin typeface="Poppins" panose="00000500000000000000" pitchFamily="2" charset="0"/>
                          <a:cs typeface="Poppins" panose="00000500000000000000" pitchFamily="2" charset="0"/>
                        </a:rPr>
                        <a:t>Fracture</a:t>
                      </a:r>
                      <a:r>
                        <a:rPr lang="en-US" sz="1800" b="1" i="1" spc="-15" dirty="0">
                          <a:solidFill>
                            <a:srgbClr val="0070C0"/>
                          </a:solidFill>
                          <a:effectLst/>
                          <a:latin typeface="Poppins" panose="00000500000000000000" pitchFamily="2" charset="0"/>
                          <a:cs typeface="Poppins" panose="00000500000000000000" pitchFamily="2" charset="0"/>
                        </a:rPr>
                        <a:t> </a:t>
                      </a:r>
                      <a:r>
                        <a:rPr lang="en-US" sz="1800" b="1" i="1" dirty="0">
                          <a:solidFill>
                            <a:srgbClr val="0070C0"/>
                          </a:solidFill>
                          <a:effectLst/>
                          <a:latin typeface="Poppins" panose="00000500000000000000" pitchFamily="2" charset="0"/>
                          <a:cs typeface="Poppins" panose="00000500000000000000" pitchFamily="2" charset="0"/>
                        </a:rPr>
                        <a:t>and</a:t>
                      </a:r>
                      <a:r>
                        <a:rPr lang="en-US" sz="1800" b="1" i="1" spc="-20" dirty="0">
                          <a:solidFill>
                            <a:srgbClr val="0070C0"/>
                          </a:solidFill>
                          <a:effectLst/>
                          <a:latin typeface="Poppins" panose="00000500000000000000" pitchFamily="2" charset="0"/>
                          <a:cs typeface="Poppins" panose="00000500000000000000" pitchFamily="2" charset="0"/>
                        </a:rPr>
                        <a:t> </a:t>
                      </a:r>
                      <a:r>
                        <a:rPr lang="en-US" sz="1800" b="1" i="1" dirty="0">
                          <a:solidFill>
                            <a:srgbClr val="0070C0"/>
                          </a:solidFill>
                          <a:effectLst/>
                          <a:latin typeface="Poppins" panose="00000500000000000000" pitchFamily="2" charset="0"/>
                          <a:cs typeface="Poppins" panose="00000500000000000000" pitchFamily="2" charset="0"/>
                        </a:rPr>
                        <a:t>Surgical</a:t>
                      </a:r>
                      <a:r>
                        <a:rPr lang="en-US" sz="1800" b="1" i="1" spc="-20" dirty="0">
                          <a:solidFill>
                            <a:srgbClr val="0070C0"/>
                          </a:solidFill>
                          <a:effectLst/>
                          <a:latin typeface="Poppins" panose="00000500000000000000" pitchFamily="2" charset="0"/>
                          <a:cs typeface="Poppins" panose="00000500000000000000" pitchFamily="2" charset="0"/>
                        </a:rPr>
                        <a:t> </a:t>
                      </a:r>
                      <a:r>
                        <a:rPr lang="en-US" sz="1800" b="1" i="1" dirty="0">
                          <a:solidFill>
                            <a:srgbClr val="0070C0"/>
                          </a:solidFill>
                          <a:effectLst/>
                          <a:latin typeface="Poppins" panose="00000500000000000000" pitchFamily="2" charset="0"/>
                          <a:cs typeface="Poppins" panose="00000500000000000000" pitchFamily="2" charset="0"/>
                        </a:rPr>
                        <a:t>Complications</a:t>
                      </a:r>
                      <a:r>
                        <a:rPr lang="en-US" sz="1800" b="1" i="1" spc="-15" dirty="0">
                          <a:solidFill>
                            <a:srgbClr val="0070C0"/>
                          </a:solidFill>
                          <a:effectLst/>
                          <a:latin typeface="Poppins" panose="00000500000000000000" pitchFamily="2" charset="0"/>
                          <a:cs typeface="Poppins" panose="00000500000000000000" pitchFamily="2" charset="0"/>
                        </a:rPr>
                        <a:t> </a:t>
                      </a:r>
                      <a:r>
                        <a:rPr lang="en-US" sz="1800" b="1" i="1" dirty="0">
                          <a:solidFill>
                            <a:srgbClr val="0070C0"/>
                          </a:solidFill>
                          <a:effectLst/>
                          <a:latin typeface="Poppins" panose="00000500000000000000" pitchFamily="2" charset="0"/>
                          <a:cs typeface="Poppins" panose="00000500000000000000" pitchFamily="2" charset="0"/>
                        </a:rPr>
                        <a:t>Prevention</a:t>
                      </a:r>
                      <a:endParaRPr lang="en-US" sz="1800" b="1" i="1" dirty="0">
                        <a:solidFill>
                          <a:srgbClr val="0070C0"/>
                        </a:solidFill>
                        <a:effectLst/>
                        <a:latin typeface="Poppins" panose="00000500000000000000" pitchFamily="2" charset="0"/>
                        <a:ea typeface="Arial" panose="020B0604020202020204" pitchFamily="34" charset="0"/>
                        <a:cs typeface="Poppins" panose="00000500000000000000" pitchFamily="2"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0000"/>
                        </a:lnSpc>
                        <a:spcBef>
                          <a:spcPts val="0"/>
                        </a:spcBef>
                      </a:pPr>
                      <a:r>
                        <a:rPr lang="en-US" sz="1600" b="1" dirty="0">
                          <a:solidFill>
                            <a:srgbClr val="0070C0"/>
                          </a:solidFill>
                          <a:effectLst/>
                          <a:latin typeface="Poppins" panose="00000500000000000000" pitchFamily="2" charset="0"/>
                          <a:cs typeface="Poppins" panose="00000500000000000000" pitchFamily="2" charset="0"/>
                        </a:rPr>
                        <a:t>Benjamin</a:t>
                      </a:r>
                      <a:r>
                        <a:rPr lang="en-US" sz="1600" b="1" spc="-55" dirty="0">
                          <a:solidFill>
                            <a:srgbClr val="0070C0"/>
                          </a:solidFill>
                          <a:effectLst/>
                          <a:latin typeface="Poppins" panose="00000500000000000000" pitchFamily="2" charset="0"/>
                          <a:cs typeface="Poppins" panose="00000500000000000000" pitchFamily="2" charset="0"/>
                        </a:rPr>
                        <a:t> </a:t>
                      </a:r>
                      <a:r>
                        <a:rPr lang="en-US" sz="1600" b="1" dirty="0">
                          <a:solidFill>
                            <a:srgbClr val="0070C0"/>
                          </a:solidFill>
                          <a:effectLst/>
                          <a:latin typeface="Poppins" panose="00000500000000000000" pitchFamily="2" charset="0"/>
                          <a:cs typeface="Poppins" panose="00000500000000000000" pitchFamily="2" charset="0"/>
                        </a:rPr>
                        <a:t>Elder,</a:t>
                      </a:r>
                      <a:r>
                        <a:rPr lang="en-US" sz="1600" b="1" spc="-55" dirty="0">
                          <a:solidFill>
                            <a:srgbClr val="0070C0"/>
                          </a:solidFill>
                          <a:effectLst/>
                          <a:latin typeface="Poppins" panose="00000500000000000000" pitchFamily="2" charset="0"/>
                          <a:cs typeface="Poppins" panose="00000500000000000000" pitchFamily="2" charset="0"/>
                        </a:rPr>
                        <a:t> </a:t>
                      </a:r>
                      <a:r>
                        <a:rPr lang="en-US" sz="1600" b="1" spc="-25" dirty="0">
                          <a:solidFill>
                            <a:srgbClr val="0070C0"/>
                          </a:solidFill>
                          <a:effectLst/>
                          <a:latin typeface="Poppins" panose="00000500000000000000" pitchFamily="2" charset="0"/>
                          <a:cs typeface="Poppins" panose="00000500000000000000" pitchFamily="2" charset="0"/>
                        </a:rPr>
                        <a:t>MD</a:t>
                      </a:r>
                      <a:endParaRPr lang="en-US" sz="1600" b="1" dirty="0">
                        <a:solidFill>
                          <a:srgbClr val="0070C0"/>
                        </a:solidFill>
                        <a:effectLst/>
                        <a:latin typeface="Poppins" panose="00000500000000000000" pitchFamily="2" charset="0"/>
                        <a:cs typeface="Poppins" panose="00000500000000000000" pitchFamily="2" charset="0"/>
                      </a:endParaRPr>
                    </a:p>
                    <a:p>
                      <a:pPr marL="0" marR="0">
                        <a:lnSpc>
                          <a:spcPct val="100000"/>
                        </a:lnSpc>
                        <a:spcBef>
                          <a:spcPts val="0"/>
                        </a:spcBef>
                      </a:pPr>
                      <a:r>
                        <a:rPr lang="en-US" sz="1600" b="0" dirty="0">
                          <a:solidFill>
                            <a:srgbClr val="0070C0"/>
                          </a:solidFill>
                          <a:effectLst/>
                          <a:latin typeface="Poppins" panose="00000500000000000000" pitchFamily="2" charset="0"/>
                          <a:cs typeface="Poppins" panose="00000500000000000000" pitchFamily="2" charset="0"/>
                        </a:rPr>
                        <a:t>Mayo</a:t>
                      </a:r>
                      <a:r>
                        <a:rPr lang="en-US" sz="1600" b="0" spc="-70" dirty="0">
                          <a:solidFill>
                            <a:srgbClr val="0070C0"/>
                          </a:solidFill>
                          <a:effectLst/>
                          <a:latin typeface="Poppins" panose="00000500000000000000" pitchFamily="2" charset="0"/>
                          <a:cs typeface="Poppins" panose="00000500000000000000" pitchFamily="2" charset="0"/>
                        </a:rPr>
                        <a:t> </a:t>
                      </a:r>
                      <a:r>
                        <a:rPr lang="en-US" sz="1600" b="0" dirty="0">
                          <a:solidFill>
                            <a:srgbClr val="0070C0"/>
                          </a:solidFill>
                          <a:effectLst/>
                          <a:latin typeface="Poppins" panose="00000500000000000000" pitchFamily="2" charset="0"/>
                          <a:cs typeface="Poppins" panose="00000500000000000000" pitchFamily="2" charset="0"/>
                        </a:rPr>
                        <a:t>Clinic</a:t>
                      </a:r>
                    </a:p>
                    <a:p>
                      <a:pPr marL="0" marR="0">
                        <a:lnSpc>
                          <a:spcPct val="100000"/>
                        </a:lnSpc>
                        <a:spcBef>
                          <a:spcPts val="0"/>
                        </a:spcBef>
                      </a:pPr>
                      <a:r>
                        <a:rPr lang="en-US" sz="1600" b="0" dirty="0">
                          <a:solidFill>
                            <a:srgbClr val="0070C0"/>
                          </a:solidFill>
                          <a:effectLst/>
                          <a:latin typeface="Poppins" panose="00000500000000000000" pitchFamily="2" charset="0"/>
                          <a:cs typeface="Poppins" panose="00000500000000000000" pitchFamily="2" charset="0"/>
                        </a:rPr>
                        <a:t>Rochester, MN</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14839091"/>
                  </a:ext>
                </a:extLst>
              </a:tr>
              <a:tr h="389255">
                <a:tc>
                  <a:txBody>
                    <a:bodyPr/>
                    <a:lstStyle/>
                    <a:p>
                      <a:pPr marL="0" marR="0">
                        <a:lnSpc>
                          <a:spcPct val="100000"/>
                        </a:lnSpc>
                        <a:spcBef>
                          <a:spcPts val="0"/>
                        </a:spcBef>
                      </a:pPr>
                      <a:r>
                        <a:rPr lang="en-US" sz="1800" b="0" i="1" dirty="0">
                          <a:effectLst/>
                          <a:latin typeface="Poppins" panose="00000500000000000000" pitchFamily="2" charset="0"/>
                          <a:cs typeface="Poppins" panose="00000500000000000000" pitchFamily="2" charset="0"/>
                        </a:rPr>
                        <a:t>7:55-8:05</a:t>
                      </a:r>
                      <a:r>
                        <a:rPr lang="en-US" sz="1800" b="0" i="1" spc="-5" dirty="0">
                          <a:effectLst/>
                          <a:latin typeface="Poppins" panose="00000500000000000000" pitchFamily="2" charset="0"/>
                          <a:cs typeface="Poppins" panose="00000500000000000000" pitchFamily="2" charset="0"/>
                        </a:rPr>
                        <a:t> </a:t>
                      </a:r>
                      <a:r>
                        <a:rPr lang="en-US" sz="1800" b="0" i="1" spc="-25" dirty="0">
                          <a:effectLst/>
                          <a:latin typeface="Poppins" panose="00000500000000000000" pitchFamily="2" charset="0"/>
                          <a:cs typeface="Poppins" panose="00000500000000000000" pitchFamily="2" charset="0"/>
                        </a:rPr>
                        <a:t>am</a:t>
                      </a:r>
                      <a:endParaRPr lang="en-US" sz="1800" b="0" i="1" dirty="0">
                        <a:effectLst/>
                        <a:latin typeface="Poppins" panose="00000500000000000000" pitchFamily="2" charset="0"/>
                        <a:ea typeface="Arial" panose="020B0604020202020204" pitchFamily="34" charset="0"/>
                        <a:cs typeface="Poppins" panose="00000500000000000000" pitchFamily="2"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62230">
                        <a:lnSpc>
                          <a:spcPct val="100000"/>
                        </a:lnSpc>
                        <a:spcBef>
                          <a:spcPts val="0"/>
                        </a:spcBef>
                      </a:pPr>
                      <a:r>
                        <a:rPr lang="en-US" sz="1800" b="1" i="1" dirty="0">
                          <a:effectLst/>
                          <a:latin typeface="Poppins" panose="00000500000000000000" pitchFamily="2" charset="0"/>
                          <a:cs typeface="Poppins" panose="00000500000000000000" pitchFamily="2" charset="0"/>
                        </a:rPr>
                        <a:t>Osteoporosis Care Models for the Spine Surgery Patient</a:t>
                      </a:r>
                    </a:p>
                    <a:p>
                      <a:pPr marL="0" marR="62230">
                        <a:lnSpc>
                          <a:spcPct val="100000"/>
                        </a:lnSpc>
                        <a:spcBef>
                          <a:spcPts val="0"/>
                        </a:spcBef>
                      </a:pPr>
                      <a:r>
                        <a:rPr lang="en-US" sz="1800" b="1" i="1" dirty="0">
                          <a:effectLst/>
                          <a:latin typeface="Poppins" panose="00000500000000000000" pitchFamily="2" charset="0"/>
                          <a:cs typeface="Poppins" panose="00000500000000000000" pitchFamily="2" charset="0"/>
                        </a:rPr>
                        <a:t> </a:t>
                      </a:r>
                      <a:endParaRPr lang="en-US" sz="1800" b="1" i="1" dirty="0">
                        <a:effectLst/>
                        <a:latin typeface="Poppins" panose="00000500000000000000" pitchFamily="2" charset="0"/>
                        <a:ea typeface="Arial" panose="020B0604020202020204" pitchFamily="34" charset="0"/>
                        <a:cs typeface="Poppins" panose="00000500000000000000" pitchFamily="2"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238760">
                        <a:lnSpc>
                          <a:spcPct val="100000"/>
                        </a:lnSpc>
                        <a:spcBef>
                          <a:spcPts val="0"/>
                        </a:spcBef>
                      </a:pPr>
                      <a:r>
                        <a:rPr lang="en-US" sz="1600" b="1" dirty="0">
                          <a:effectLst/>
                          <a:latin typeface="Poppins" panose="00000500000000000000" pitchFamily="2" charset="0"/>
                          <a:cs typeface="Poppins" panose="00000500000000000000" pitchFamily="2" charset="0"/>
                        </a:rPr>
                        <a:t>Venu Nemani, MD </a:t>
                      </a:r>
                    </a:p>
                    <a:p>
                      <a:pPr marL="0" marR="238760">
                        <a:lnSpc>
                          <a:spcPct val="100000"/>
                        </a:lnSpc>
                        <a:spcBef>
                          <a:spcPts val="0"/>
                        </a:spcBef>
                      </a:pPr>
                      <a:r>
                        <a:rPr lang="en-US" sz="1600" b="0" dirty="0">
                          <a:effectLst/>
                          <a:latin typeface="Poppins" panose="00000500000000000000" pitchFamily="2" charset="0"/>
                          <a:cs typeface="Poppins" panose="00000500000000000000" pitchFamily="2" charset="0"/>
                        </a:rPr>
                        <a:t>Virginia Mason Healthcare</a:t>
                      </a:r>
                    </a:p>
                    <a:p>
                      <a:pPr marL="0" marR="238760">
                        <a:lnSpc>
                          <a:spcPct val="100000"/>
                        </a:lnSpc>
                        <a:spcBef>
                          <a:spcPts val="0"/>
                        </a:spcBef>
                      </a:pPr>
                      <a:r>
                        <a:rPr lang="en-US" sz="1600" b="0" dirty="0">
                          <a:effectLst/>
                          <a:latin typeface="Poppins" panose="00000500000000000000" pitchFamily="2" charset="0"/>
                          <a:cs typeface="Poppins" panose="00000500000000000000" pitchFamily="2" charset="0"/>
                        </a:rPr>
                        <a:t>Seattle WA</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53955789"/>
                  </a:ext>
                </a:extLst>
              </a:tr>
              <a:tr h="167582">
                <a:tc>
                  <a:txBody>
                    <a:bodyPr/>
                    <a:lstStyle/>
                    <a:p>
                      <a:pPr marL="0" marR="0">
                        <a:lnSpc>
                          <a:spcPct val="100000"/>
                        </a:lnSpc>
                        <a:spcBef>
                          <a:spcPts val="0"/>
                        </a:spcBef>
                      </a:pPr>
                      <a:r>
                        <a:rPr lang="en-US" sz="1800" b="0" i="1" dirty="0">
                          <a:effectLst/>
                          <a:latin typeface="Poppins" panose="00000500000000000000" pitchFamily="2" charset="0"/>
                          <a:cs typeface="Poppins" panose="00000500000000000000" pitchFamily="2" charset="0"/>
                        </a:rPr>
                        <a:t>8:05-8:15</a:t>
                      </a:r>
                      <a:r>
                        <a:rPr lang="en-US" sz="1800" b="0" i="1" spc="-5" dirty="0">
                          <a:effectLst/>
                          <a:latin typeface="Poppins" panose="00000500000000000000" pitchFamily="2" charset="0"/>
                          <a:cs typeface="Poppins" panose="00000500000000000000" pitchFamily="2" charset="0"/>
                        </a:rPr>
                        <a:t> </a:t>
                      </a:r>
                      <a:r>
                        <a:rPr lang="en-US" sz="1800" b="0" i="1" spc="-25" dirty="0">
                          <a:effectLst/>
                          <a:latin typeface="Poppins" panose="00000500000000000000" pitchFamily="2" charset="0"/>
                          <a:cs typeface="Poppins" panose="00000500000000000000" pitchFamily="2" charset="0"/>
                        </a:rPr>
                        <a:t>am</a:t>
                      </a:r>
                      <a:endParaRPr lang="en-US" sz="1800" b="0" i="1" dirty="0">
                        <a:effectLst/>
                        <a:latin typeface="Poppins" panose="00000500000000000000" pitchFamily="2" charset="0"/>
                        <a:ea typeface="Arial" panose="020B0604020202020204" pitchFamily="34" charset="0"/>
                        <a:cs typeface="Poppins" panose="00000500000000000000" pitchFamily="2"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0000"/>
                        </a:lnSpc>
                        <a:spcBef>
                          <a:spcPts val="0"/>
                        </a:spcBef>
                      </a:pPr>
                      <a:r>
                        <a:rPr lang="en-US" sz="1800" b="1" i="1" dirty="0">
                          <a:effectLst/>
                          <a:latin typeface="Poppins" panose="00000500000000000000" pitchFamily="2" charset="0"/>
                          <a:cs typeface="Poppins" panose="00000500000000000000" pitchFamily="2" charset="0"/>
                        </a:rPr>
                        <a:t>Q&amp;A</a:t>
                      </a:r>
                      <a:r>
                        <a:rPr lang="en-US" sz="1800" b="1" i="1" spc="-45" dirty="0">
                          <a:effectLst/>
                          <a:latin typeface="Poppins" panose="00000500000000000000" pitchFamily="2" charset="0"/>
                          <a:cs typeface="Poppins" panose="00000500000000000000" pitchFamily="2" charset="0"/>
                        </a:rPr>
                        <a:t> </a:t>
                      </a:r>
                      <a:r>
                        <a:rPr lang="en-US" sz="1800" b="1" i="1" dirty="0">
                          <a:effectLst/>
                          <a:latin typeface="Poppins" panose="00000500000000000000" pitchFamily="2" charset="0"/>
                          <a:cs typeface="Poppins" panose="00000500000000000000" pitchFamily="2" charset="0"/>
                        </a:rPr>
                        <a:t>/</a:t>
                      </a:r>
                      <a:r>
                        <a:rPr lang="en-US" sz="1800" b="1" i="1" spc="-10" dirty="0">
                          <a:effectLst/>
                          <a:latin typeface="Poppins" panose="00000500000000000000" pitchFamily="2" charset="0"/>
                          <a:cs typeface="Poppins" panose="00000500000000000000" pitchFamily="2" charset="0"/>
                        </a:rPr>
                        <a:t> Conclusion</a:t>
                      </a:r>
                      <a:endParaRPr lang="en-US" sz="1800" b="1" i="1" dirty="0">
                        <a:effectLst/>
                        <a:latin typeface="Poppins" panose="00000500000000000000" pitchFamily="2" charset="0"/>
                        <a:ea typeface="Arial" panose="020B0604020202020204" pitchFamily="34" charset="0"/>
                        <a:cs typeface="Poppins" panose="00000500000000000000" pitchFamily="2"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0000"/>
                        </a:lnSpc>
                        <a:spcBef>
                          <a:spcPts val="0"/>
                        </a:spcBef>
                      </a:pPr>
                      <a:r>
                        <a:rPr lang="en-US" sz="1600" b="1" spc="-25" dirty="0">
                          <a:effectLst/>
                          <a:latin typeface="Poppins" panose="00000500000000000000" pitchFamily="2" charset="0"/>
                          <a:cs typeface="Poppins" panose="00000500000000000000" pitchFamily="2" charset="0"/>
                        </a:rPr>
                        <a:t>All</a:t>
                      </a:r>
                      <a:endParaRPr lang="en-US" sz="1600" b="1" dirty="0">
                        <a:effectLst/>
                        <a:latin typeface="Poppins" panose="00000500000000000000" pitchFamily="2" charset="0"/>
                        <a:ea typeface="Arial" panose="020B0604020202020204" pitchFamily="34" charset="0"/>
                        <a:cs typeface="Poppins" panose="00000500000000000000" pitchFamily="2"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42603365"/>
                  </a:ext>
                </a:extLst>
              </a:tr>
            </a:tbl>
          </a:graphicData>
        </a:graphic>
      </p:graphicFrame>
    </p:spTree>
    <p:extLst>
      <p:ext uri="{BB962C8B-B14F-4D97-AF65-F5344CB8AC3E}">
        <p14:creationId xmlns:p14="http://schemas.microsoft.com/office/powerpoint/2010/main" val="360791593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156526" y="3657600"/>
            <a:ext cx="7827264" cy="1371600"/>
          </a:xfrm>
        </p:spPr>
        <p:txBody>
          <a:bodyPr/>
          <a:lstStyle/>
          <a:p>
            <a:r>
              <a:rPr lang="en-US" sz="4000" b="1" dirty="0"/>
              <a:t>Fracture and Surgical Complications Prevention</a:t>
            </a:r>
            <a:br>
              <a:rPr lang="en-US" sz="4000" b="1" dirty="0"/>
            </a:br>
            <a:br>
              <a:rPr lang="en-US" dirty="0"/>
            </a:br>
            <a:endParaRPr lang="en-US" sz="2800" dirty="0">
              <a:solidFill>
                <a:schemeClr val="accent2"/>
              </a:solidFill>
            </a:endParaRPr>
          </a:p>
        </p:txBody>
      </p:sp>
      <p:sp>
        <p:nvSpPr>
          <p:cNvPr id="3" name="Subtitle 2"/>
          <p:cNvSpPr>
            <a:spLocks noGrp="1"/>
          </p:cNvSpPr>
          <p:nvPr>
            <p:ph type="subTitle" idx="1"/>
          </p:nvPr>
        </p:nvSpPr>
        <p:spPr>
          <a:xfrm>
            <a:off x="2196223" y="4267200"/>
            <a:ext cx="8395577" cy="685800"/>
          </a:xfrm>
        </p:spPr>
        <p:txBody>
          <a:bodyPr/>
          <a:lstStyle/>
          <a:p>
            <a:r>
              <a:rPr lang="en-US" sz="3200" dirty="0"/>
              <a:t>Benjamin D. Elder, MD, PhD</a:t>
            </a:r>
          </a:p>
          <a:p>
            <a:r>
              <a:rPr lang="en-US" sz="2400" dirty="0"/>
              <a:t>Professor of Neurosurgery, Orthopedics and Biomedical Engineering</a:t>
            </a:r>
          </a:p>
          <a:p>
            <a:r>
              <a:rPr lang="en-US" sz="2400" dirty="0"/>
              <a:t>Mayo Clinic</a:t>
            </a:r>
          </a:p>
          <a:p>
            <a:r>
              <a:rPr lang="en-US" sz="2400" dirty="0"/>
              <a:t>Rochester, Minnesota </a:t>
            </a:r>
          </a:p>
          <a:p>
            <a:endParaRPr lang="en-US" dirty="0"/>
          </a:p>
        </p:txBody>
      </p:sp>
      <p:sp>
        <p:nvSpPr>
          <p:cNvPr id="5" name="TextBox 4"/>
          <p:cNvSpPr txBox="1"/>
          <p:nvPr/>
        </p:nvSpPr>
        <p:spPr>
          <a:xfrm>
            <a:off x="2175441" y="5867400"/>
            <a:ext cx="7827264" cy="694944"/>
          </a:xfrm>
          <a:prstGeom prst="rect">
            <a:avLst/>
          </a:prstGeom>
        </p:spPr>
        <p:txBody>
          <a:bodyPr vert="horz" lIns="0" tIns="228600" rIns="0" bIns="45720" rtlCol="0">
            <a:noAutofit/>
          </a:bodyPr>
          <a:lstStyle>
            <a:lvl1pPr lvl="0" indent="0">
              <a:lnSpc>
                <a:spcPct val="90000"/>
              </a:lnSpc>
              <a:spcBef>
                <a:spcPts val="0"/>
              </a:spcBef>
              <a:buClr>
                <a:schemeClr val="tx2"/>
              </a:buClr>
              <a:buSzPct val="120000"/>
              <a:buFont typeface="Arial" pitchFamily="34" charset="0"/>
              <a:buNone/>
              <a:defRPr lang="en-US" smtClean="0">
                <a:solidFill>
                  <a:schemeClr val="accent5"/>
                </a:solidFill>
              </a:defRPr>
            </a:lvl1pPr>
            <a:lvl2pPr marL="800100" indent="-228600">
              <a:lnSpc>
                <a:spcPct val="90000"/>
              </a:lnSpc>
              <a:spcBef>
                <a:spcPts val="600"/>
              </a:spcBef>
              <a:buClr>
                <a:schemeClr val="accent5"/>
              </a:buClr>
              <a:buSzPct val="120000"/>
              <a:buFont typeface="Arial" pitchFamily="34" charset="0"/>
              <a:buChar char="•"/>
              <a:defRPr lang="en-US" sz="2800" smtClean="0"/>
            </a:lvl2pPr>
            <a:lvl3pPr marL="1143000" indent="-228600">
              <a:lnSpc>
                <a:spcPct val="90000"/>
              </a:lnSpc>
              <a:spcBef>
                <a:spcPts val="600"/>
              </a:spcBef>
              <a:buClr>
                <a:schemeClr val="accent5"/>
              </a:buClr>
              <a:buFont typeface="Arial" pitchFamily="34" charset="0"/>
              <a:buChar char="•"/>
              <a:defRPr lang="en-US" sz="2800" smtClean="0"/>
            </a:lvl3pPr>
            <a:lvl4pPr marL="1600200" indent="-228600">
              <a:lnSpc>
                <a:spcPct val="90000"/>
              </a:lnSpc>
              <a:spcBef>
                <a:spcPts val="600"/>
              </a:spcBef>
              <a:buClr>
                <a:schemeClr val="accent5"/>
              </a:buClr>
              <a:buFont typeface="Arial" pitchFamily="34" charset="0"/>
              <a:buChar char="•"/>
              <a:defRPr lang="en-US" sz="2800" smtClean="0"/>
            </a:lvl4pPr>
            <a:lvl5pPr marL="2057400" indent="-228600">
              <a:lnSpc>
                <a:spcPct val="90000"/>
              </a:lnSpc>
              <a:spcBef>
                <a:spcPts val="600"/>
              </a:spcBef>
              <a:buClr>
                <a:schemeClr val="accent5"/>
              </a:buClr>
              <a:buFont typeface="Arial" pitchFamily="34" charset="0"/>
              <a:buChar char="•"/>
              <a:defRPr lang="en-US" sz="2800" dirty="0"/>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pPr>
              <a:buClr>
                <a:srgbClr val="FFFF00"/>
              </a:buClr>
            </a:pPr>
            <a:endParaRPr lang="en-US" sz="1800" kern="1200" dirty="0">
              <a:solidFill>
                <a:srgbClr val="0046AD">
                  <a:lumMod val="40000"/>
                  <a:lumOff val="60000"/>
                </a:srgbClr>
              </a:solidFill>
              <a:ea typeface="+mn-ea"/>
              <a:cs typeface="+mn-cs"/>
            </a:endParaRPr>
          </a:p>
        </p:txBody>
      </p:sp>
      <p:pic>
        <p:nvPicPr>
          <p:cNvPr id="6" name="Picture 5">
            <a:extLst>
              <a:ext uri="{FF2B5EF4-FFF2-40B4-BE49-F238E27FC236}">
                <a16:creationId xmlns:a16="http://schemas.microsoft.com/office/drawing/2014/main" id="{9F9B8210-6A67-2191-668F-B241D6241520}"/>
              </a:ext>
            </a:extLst>
          </p:cNvPr>
          <p:cNvPicPr>
            <a:picLocks noChangeAspect="1"/>
          </p:cNvPicPr>
          <p:nvPr/>
        </p:nvPicPr>
        <p:blipFill>
          <a:blip r:embed="rId3"/>
          <a:stretch>
            <a:fillRect/>
          </a:stretch>
        </p:blipFill>
        <p:spPr>
          <a:xfrm>
            <a:off x="8229600" y="311104"/>
            <a:ext cx="1066800" cy="2432097"/>
          </a:xfrm>
          <a:prstGeom prst="rect">
            <a:avLst/>
          </a:prstGeom>
        </p:spPr>
      </p:pic>
      <p:pic>
        <p:nvPicPr>
          <p:cNvPr id="7" name="Content Placeholder 5">
            <a:extLst>
              <a:ext uri="{FF2B5EF4-FFF2-40B4-BE49-F238E27FC236}">
                <a16:creationId xmlns:a16="http://schemas.microsoft.com/office/drawing/2014/main" id="{26811955-8AD1-DCFF-1FDD-919906C77D0C}"/>
              </a:ext>
            </a:extLst>
          </p:cNvPr>
          <p:cNvPicPr>
            <a:picLocks noChangeAspect="1"/>
          </p:cNvPicPr>
          <p:nvPr/>
        </p:nvPicPr>
        <p:blipFill>
          <a:blip r:embed="rId4"/>
          <a:stretch>
            <a:fillRect/>
          </a:stretch>
        </p:blipFill>
        <p:spPr>
          <a:xfrm>
            <a:off x="7086601" y="275458"/>
            <a:ext cx="1033125" cy="2432096"/>
          </a:xfrm>
          <a:prstGeom prst="rect">
            <a:avLst/>
          </a:prstGeom>
        </p:spPr>
      </p:pic>
      <p:pic>
        <p:nvPicPr>
          <p:cNvPr id="4" name="object 4">
            <a:extLst>
              <a:ext uri="{FF2B5EF4-FFF2-40B4-BE49-F238E27FC236}">
                <a16:creationId xmlns:a16="http://schemas.microsoft.com/office/drawing/2014/main" id="{023A5CA8-BD86-C135-F362-CE147D41C22B}"/>
              </a:ext>
            </a:extLst>
          </p:cNvPr>
          <p:cNvPicPr/>
          <p:nvPr/>
        </p:nvPicPr>
        <p:blipFill>
          <a:blip r:embed="rId5" cstate="print"/>
          <a:stretch>
            <a:fillRect/>
          </a:stretch>
        </p:blipFill>
        <p:spPr>
          <a:xfrm>
            <a:off x="324196" y="2267882"/>
            <a:ext cx="2957176" cy="609797"/>
          </a:xfrm>
          <a:prstGeom prst="rect">
            <a:avLst/>
          </a:prstGeom>
        </p:spPr>
      </p:pic>
    </p:spTree>
    <p:extLst>
      <p:ext uri="{BB962C8B-B14F-4D97-AF65-F5344CB8AC3E}">
        <p14:creationId xmlns:p14="http://schemas.microsoft.com/office/powerpoint/2010/main" val="382406066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781901-52B1-4B8F-87AE-05DC7CBEE9DA}"/>
              </a:ext>
            </a:extLst>
          </p:cNvPr>
          <p:cNvSpPr>
            <a:spLocks noGrp="1"/>
          </p:cNvSpPr>
          <p:nvPr>
            <p:ph type="title"/>
          </p:nvPr>
        </p:nvSpPr>
        <p:spPr>
          <a:xfrm>
            <a:off x="2182368" y="304800"/>
            <a:ext cx="7827264" cy="762000"/>
          </a:xfrm>
        </p:spPr>
        <p:txBody>
          <a:bodyPr/>
          <a:lstStyle/>
          <a:p>
            <a:r>
              <a:rPr lang="en-US" sz="4400" dirty="0"/>
              <a:t>Disclosures</a:t>
            </a:r>
            <a:endParaRPr lang="en-US" dirty="0"/>
          </a:p>
        </p:txBody>
      </p:sp>
      <p:sp>
        <p:nvSpPr>
          <p:cNvPr id="3" name="Content Placeholder 2">
            <a:extLst>
              <a:ext uri="{FF2B5EF4-FFF2-40B4-BE49-F238E27FC236}">
                <a16:creationId xmlns:a16="http://schemas.microsoft.com/office/drawing/2014/main" id="{90E6672A-41A8-4AFE-BECB-E9B178526077}"/>
              </a:ext>
            </a:extLst>
          </p:cNvPr>
          <p:cNvSpPr>
            <a:spLocks noGrp="1"/>
          </p:cNvSpPr>
          <p:nvPr>
            <p:ph idx="1"/>
          </p:nvPr>
        </p:nvSpPr>
        <p:spPr>
          <a:xfrm>
            <a:off x="2182368" y="1066800"/>
            <a:ext cx="7827264" cy="5105400"/>
          </a:xfrm>
        </p:spPr>
        <p:txBody>
          <a:bodyPr/>
          <a:lstStyle/>
          <a:p>
            <a:r>
              <a:rPr lang="en-US" dirty="0"/>
              <a:t>NIH R01 AR75037</a:t>
            </a:r>
          </a:p>
          <a:p>
            <a:r>
              <a:rPr lang="en-US" dirty="0"/>
              <a:t>NIH R01 AR78389</a:t>
            </a:r>
          </a:p>
          <a:p>
            <a:r>
              <a:rPr lang="en-US" dirty="0"/>
              <a:t>NIH R01 AR56212</a:t>
            </a:r>
          </a:p>
          <a:p>
            <a:r>
              <a:rPr lang="en-US" dirty="0"/>
              <a:t>NIH R01 NS122764</a:t>
            </a:r>
          </a:p>
          <a:p>
            <a:r>
              <a:rPr lang="en-US" dirty="0"/>
              <a:t>Consultant-SI Bone, Depuy Synthes, Iota Biosciences</a:t>
            </a:r>
          </a:p>
          <a:p>
            <a:r>
              <a:rPr lang="en-US" dirty="0"/>
              <a:t>Royalty Agreement-SI Bone</a:t>
            </a:r>
          </a:p>
          <a:p>
            <a:r>
              <a:rPr lang="en-US" dirty="0"/>
              <a:t>Medical Advisory Board-InjectSense</a:t>
            </a:r>
          </a:p>
          <a:p>
            <a:r>
              <a:rPr lang="en-US" dirty="0"/>
              <a:t>Stock Ownership-InjectSense</a:t>
            </a:r>
          </a:p>
          <a:p>
            <a:r>
              <a:rPr lang="en-US" dirty="0"/>
              <a:t>Clinical Trial Funding-Stryker and SI Bone</a:t>
            </a:r>
          </a:p>
        </p:txBody>
      </p:sp>
    </p:spTree>
    <p:extLst>
      <p:ext uri="{BB962C8B-B14F-4D97-AF65-F5344CB8AC3E}">
        <p14:creationId xmlns:p14="http://schemas.microsoft.com/office/powerpoint/2010/main" val="264648034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86662-10EB-C741-9177-8E016733C2E7}"/>
              </a:ext>
            </a:extLst>
          </p:cNvPr>
          <p:cNvSpPr>
            <a:spLocks noGrp="1"/>
          </p:cNvSpPr>
          <p:nvPr>
            <p:ph type="title"/>
          </p:nvPr>
        </p:nvSpPr>
        <p:spPr>
          <a:xfrm>
            <a:off x="1676400" y="148504"/>
            <a:ext cx="7827264" cy="838200"/>
          </a:xfrm>
        </p:spPr>
        <p:txBody>
          <a:bodyPr/>
          <a:lstStyle/>
          <a:p>
            <a:r>
              <a:rPr lang="en-US" dirty="0"/>
              <a:t>What is Osteoporosis?</a:t>
            </a:r>
          </a:p>
        </p:txBody>
      </p:sp>
      <p:sp>
        <p:nvSpPr>
          <p:cNvPr id="3" name="Content Placeholder 2">
            <a:extLst>
              <a:ext uri="{FF2B5EF4-FFF2-40B4-BE49-F238E27FC236}">
                <a16:creationId xmlns:a16="http://schemas.microsoft.com/office/drawing/2014/main" id="{73C30FC9-CE01-6443-A879-636E4AC8EA5E}"/>
              </a:ext>
            </a:extLst>
          </p:cNvPr>
          <p:cNvSpPr>
            <a:spLocks noGrp="1"/>
          </p:cNvSpPr>
          <p:nvPr>
            <p:ph idx="1"/>
          </p:nvPr>
        </p:nvSpPr>
        <p:spPr>
          <a:xfrm>
            <a:off x="1676400" y="1219200"/>
            <a:ext cx="8333232" cy="4953000"/>
          </a:xfrm>
        </p:spPr>
        <p:txBody>
          <a:bodyPr/>
          <a:lstStyle/>
          <a:p>
            <a:r>
              <a:rPr lang="en-US" dirty="0"/>
              <a:t>Decreased bone mineral density, bone mass, or the quality or structure of bone that leads to a decrease in bone strength that can </a:t>
            </a:r>
            <a:r>
              <a:rPr lang="en-US" u="sng" dirty="0"/>
              <a:t>increase the risk of fractures*</a:t>
            </a:r>
          </a:p>
          <a:p>
            <a:pPr marL="0" indent="0">
              <a:buNone/>
            </a:pPr>
            <a:endParaRPr lang="en-US" dirty="0"/>
          </a:p>
        </p:txBody>
      </p:sp>
      <p:sp>
        <p:nvSpPr>
          <p:cNvPr id="4" name="TextBox 3">
            <a:extLst>
              <a:ext uri="{FF2B5EF4-FFF2-40B4-BE49-F238E27FC236}">
                <a16:creationId xmlns:a16="http://schemas.microsoft.com/office/drawing/2014/main" id="{77B0F7FA-1542-17E7-AF5A-03F5A9BF86A7}"/>
              </a:ext>
            </a:extLst>
          </p:cNvPr>
          <p:cNvSpPr txBox="1"/>
          <p:nvPr/>
        </p:nvSpPr>
        <p:spPr>
          <a:xfrm>
            <a:off x="2857764" y="3444035"/>
            <a:ext cx="6288902" cy="1754326"/>
          </a:xfrm>
          <a:prstGeom prst="rect">
            <a:avLst/>
          </a:prstGeom>
        </p:spPr>
        <p:style>
          <a:lnRef idx="1">
            <a:schemeClr val="dk1"/>
          </a:lnRef>
          <a:fillRef idx="2">
            <a:schemeClr val="dk1"/>
          </a:fillRef>
          <a:effectRef idx="1">
            <a:schemeClr val="dk1"/>
          </a:effectRef>
          <a:fontRef idx="minor">
            <a:schemeClr val="dk1"/>
          </a:fontRef>
        </p:style>
        <p:txBody>
          <a:bodyPr wrap="none" rtlCol="0">
            <a:spAutoFit/>
          </a:bodyPr>
          <a:lstStyle/>
          <a:p>
            <a:pPr algn="ctr">
              <a:buClrTx/>
            </a:pPr>
            <a:endParaRPr lang="en-US" sz="3600" kern="1200" dirty="0">
              <a:solidFill>
                <a:prstClr val="black"/>
              </a:solidFill>
              <a:latin typeface="Arial"/>
            </a:endParaRPr>
          </a:p>
          <a:p>
            <a:pPr algn="ctr">
              <a:buClrTx/>
            </a:pPr>
            <a:r>
              <a:rPr lang="en-US" sz="3600" kern="1200" dirty="0">
                <a:solidFill>
                  <a:prstClr val="black"/>
                </a:solidFill>
                <a:latin typeface="Arial"/>
              </a:rPr>
              <a:t>How do we use this clinically?</a:t>
            </a:r>
          </a:p>
          <a:p>
            <a:pPr algn="ctr">
              <a:buClrTx/>
            </a:pPr>
            <a:endParaRPr lang="en-US" sz="3600" kern="1200" dirty="0">
              <a:solidFill>
                <a:prstClr val="black"/>
              </a:solidFill>
              <a:latin typeface="Arial"/>
            </a:endParaRPr>
          </a:p>
        </p:txBody>
      </p:sp>
      <p:sp>
        <p:nvSpPr>
          <p:cNvPr id="5" name="TextBox 4">
            <a:extLst>
              <a:ext uri="{FF2B5EF4-FFF2-40B4-BE49-F238E27FC236}">
                <a16:creationId xmlns:a16="http://schemas.microsoft.com/office/drawing/2014/main" id="{B0C6EAE5-7F71-23AA-F804-E9B9E49D29AB}"/>
              </a:ext>
            </a:extLst>
          </p:cNvPr>
          <p:cNvSpPr txBox="1"/>
          <p:nvPr/>
        </p:nvSpPr>
        <p:spPr>
          <a:xfrm>
            <a:off x="5843016" y="5943600"/>
            <a:ext cx="3980642" cy="369332"/>
          </a:xfrm>
          <a:prstGeom prst="rect">
            <a:avLst/>
          </a:prstGeom>
          <a:noFill/>
        </p:spPr>
        <p:txBody>
          <a:bodyPr wrap="none" rtlCol="0">
            <a:spAutoFit/>
          </a:bodyPr>
          <a:lstStyle/>
          <a:p>
            <a:pPr>
              <a:buClrTx/>
            </a:pPr>
            <a:r>
              <a:rPr lang="en-US" sz="1800" kern="1200" dirty="0">
                <a:solidFill>
                  <a:prstClr val="white"/>
                </a:solidFill>
                <a:ea typeface="+mn-ea"/>
                <a:cs typeface="+mn-cs"/>
              </a:rPr>
              <a:t>NIH consensus definition JAMA 2001</a:t>
            </a:r>
          </a:p>
        </p:txBody>
      </p:sp>
    </p:spTree>
    <p:extLst>
      <p:ext uri="{BB962C8B-B14F-4D97-AF65-F5344CB8AC3E}">
        <p14:creationId xmlns:p14="http://schemas.microsoft.com/office/powerpoint/2010/main" val="7873871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p37"/>
          <p:cNvSpPr txBox="1">
            <a:spLocks noGrp="1"/>
          </p:cNvSpPr>
          <p:nvPr>
            <p:ph type="title"/>
          </p:nvPr>
        </p:nvSpPr>
        <p:spPr>
          <a:xfrm>
            <a:off x="373374" y="1051291"/>
            <a:ext cx="11029616" cy="594606"/>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accent1"/>
              </a:buClr>
              <a:buSzPts val="1800"/>
              <a:buFont typeface="Poppins"/>
              <a:buNone/>
            </a:pPr>
            <a:r>
              <a:rPr lang="en-US" sz="3200" dirty="0"/>
              <a:t>Spine Health Optimization: Connecting Spine and Bone Health for Better Surgical Outcomes</a:t>
            </a:r>
            <a:endParaRPr dirty="0"/>
          </a:p>
        </p:txBody>
      </p:sp>
      <p:sp>
        <p:nvSpPr>
          <p:cNvPr id="289" name="Google Shape;289;p37"/>
          <p:cNvSpPr txBox="1"/>
          <p:nvPr/>
        </p:nvSpPr>
        <p:spPr>
          <a:xfrm>
            <a:off x="373374" y="1645897"/>
            <a:ext cx="5172293" cy="4093388"/>
          </a:xfrm>
          <a:prstGeom prst="rect">
            <a:avLst/>
          </a:prstGeom>
          <a:noFill/>
          <a:ln>
            <a:noFill/>
          </a:ln>
        </p:spPr>
        <p:txBody>
          <a:bodyPr spcFirstLastPara="1" wrap="square" lIns="91425" tIns="45700" rIns="91425" bIns="45700" anchor="t" anchorCtr="0">
            <a:spAutoFit/>
          </a:bodyPr>
          <a:lstStyle/>
          <a:p>
            <a:pPr marL="457200" marR="0" lvl="0" indent="0" algn="l" rtl="0">
              <a:lnSpc>
                <a:spcPct val="100000"/>
              </a:lnSpc>
              <a:spcBef>
                <a:spcPts val="0"/>
              </a:spcBef>
              <a:spcAft>
                <a:spcPts val="0"/>
              </a:spcAft>
              <a:buClr>
                <a:srgbClr val="000000"/>
              </a:buClr>
              <a:buSzPts val="1600"/>
              <a:buFont typeface="Arial"/>
              <a:buNone/>
            </a:pPr>
            <a:endParaRPr sz="2000" i="0" u="none" strike="noStrike" cap="none" dirty="0">
              <a:solidFill>
                <a:srgbClr val="000000"/>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800"/>
              <a:buFont typeface="Arial"/>
              <a:buNone/>
            </a:pPr>
            <a:r>
              <a:rPr lang="en-US" sz="2000" dirty="0">
                <a:solidFill>
                  <a:srgbClr val="1F1F1F"/>
                </a:solidFill>
                <a:latin typeface="Poppins"/>
                <a:ea typeface="Poppins"/>
                <a:cs typeface="Poppins"/>
                <a:sym typeface="Poppins"/>
              </a:rPr>
              <a:t>All adult patients undergoing spinal instrumented surgery should have their bone density assessed pre-operatively</a:t>
            </a:r>
            <a:endParaRPr sz="2000" dirty="0">
              <a:solidFill>
                <a:srgbClr val="1F1F1F"/>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800"/>
              <a:buFont typeface="Arial"/>
              <a:buNone/>
            </a:pPr>
            <a:endParaRPr sz="2000" dirty="0">
              <a:solidFill>
                <a:srgbClr val="1F1F1F"/>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800"/>
              <a:buFont typeface="Arial"/>
              <a:buNone/>
            </a:pPr>
            <a:r>
              <a:rPr lang="en-US" sz="2000" u="none" strike="noStrike" cap="none" dirty="0">
                <a:solidFill>
                  <a:srgbClr val="1F1F1F"/>
                </a:solidFill>
                <a:latin typeface="Poppins"/>
                <a:ea typeface="Poppins"/>
                <a:cs typeface="Poppins"/>
                <a:sym typeface="Poppins"/>
              </a:rPr>
              <a:t>Optimizing spine health before surgery is a crucial step for improving patient outcomes and reducing complications</a:t>
            </a:r>
            <a:endParaRPr sz="2000" u="none" strike="noStrike" cap="none" dirty="0">
              <a:solidFill>
                <a:srgbClr val="1F1F1F"/>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800"/>
              <a:buFont typeface="Arial"/>
              <a:buNone/>
            </a:pPr>
            <a:endParaRPr sz="2000" i="0" u="none" strike="noStrike" cap="none" dirty="0">
              <a:solidFill>
                <a:srgbClr val="000000"/>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800"/>
              <a:buFont typeface="Arial"/>
              <a:buNone/>
            </a:pPr>
            <a:r>
              <a:rPr lang="en-US" sz="2000" dirty="0">
                <a:solidFill>
                  <a:srgbClr val="1F1F1F"/>
                </a:solidFill>
                <a:latin typeface="Poppins"/>
                <a:ea typeface="Poppins"/>
                <a:cs typeface="Poppins"/>
                <a:sym typeface="Poppins"/>
              </a:rPr>
              <a:t>NSHF is educating</a:t>
            </a:r>
            <a:r>
              <a:rPr lang="en-US" sz="2000" i="0" u="none" strike="noStrike" cap="none" dirty="0">
                <a:solidFill>
                  <a:srgbClr val="1F1F1F"/>
                </a:solidFill>
                <a:latin typeface="Poppins"/>
                <a:ea typeface="Poppins"/>
                <a:cs typeface="Poppins"/>
                <a:sym typeface="Poppins"/>
              </a:rPr>
              <a:t> spine surgeons and non-s</a:t>
            </a:r>
            <a:r>
              <a:rPr lang="en-US" sz="2000" dirty="0">
                <a:solidFill>
                  <a:srgbClr val="1F1F1F"/>
                </a:solidFill>
                <a:latin typeface="Poppins"/>
                <a:ea typeface="Poppins"/>
                <a:cs typeface="Poppins"/>
                <a:sym typeface="Poppins"/>
              </a:rPr>
              <a:t>urgeons to improve bone health and thus </a:t>
            </a:r>
            <a:r>
              <a:rPr lang="en-US" sz="2000" i="0" u="none" strike="noStrike" cap="none" dirty="0">
                <a:solidFill>
                  <a:srgbClr val="1F1F1F"/>
                </a:solidFill>
                <a:latin typeface="Poppins"/>
                <a:ea typeface="Poppins"/>
                <a:cs typeface="Poppins"/>
                <a:sym typeface="Poppins"/>
              </a:rPr>
              <a:t>increase patient outcomes </a:t>
            </a:r>
            <a:endParaRPr sz="2000" i="0" u="none" strike="noStrike" cap="none" dirty="0">
              <a:solidFill>
                <a:srgbClr val="1F1F1F"/>
              </a:solidFill>
              <a:latin typeface="Poppins"/>
              <a:ea typeface="Poppins"/>
              <a:cs typeface="Poppins"/>
              <a:sym typeface="Poppins"/>
            </a:endParaRPr>
          </a:p>
        </p:txBody>
      </p:sp>
      <p:sp>
        <p:nvSpPr>
          <p:cNvPr id="290" name="Google Shape;290;p37"/>
          <p:cNvSpPr txBox="1"/>
          <p:nvPr/>
        </p:nvSpPr>
        <p:spPr>
          <a:xfrm>
            <a:off x="6096000" y="6197055"/>
            <a:ext cx="8803178"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baseline="30000" dirty="0">
                <a:solidFill>
                  <a:srgbClr val="000000"/>
                </a:solidFill>
                <a:latin typeface="Calibri"/>
                <a:ea typeface="Calibri"/>
                <a:cs typeface="Calibri"/>
                <a:sym typeface="Calibri"/>
              </a:rPr>
              <a:t>1</a:t>
            </a:r>
            <a:r>
              <a:rPr lang="en-US" sz="800" b="0" i="0" u="sng" strike="noStrike" cap="none" dirty="0">
                <a:solidFill>
                  <a:srgbClr val="0070C0"/>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PLoS One</a:t>
            </a:r>
            <a:r>
              <a:rPr lang="en-US" sz="800" b="0" i="0" u="sng" strike="noStrike" cap="none" dirty="0">
                <a:solidFill>
                  <a:srgbClr val="DBE2BC"/>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a:t>
            </a:r>
            <a:r>
              <a:rPr lang="en-US" sz="800" b="0" i="0" u="none" strike="noStrike" cap="none" dirty="0">
                <a:solidFill>
                  <a:srgbClr val="212121"/>
                </a:solidFill>
                <a:latin typeface="Calibri"/>
                <a:ea typeface="Calibri"/>
                <a:cs typeface="Calibri"/>
                <a:sym typeface="Calibri"/>
              </a:rPr>
              <a:t> 2023; 18(5): e0286110 </a:t>
            </a:r>
            <a:r>
              <a:rPr lang="en-US" sz="800" b="0" i="0" u="none" strike="noStrike" cap="none" dirty="0">
                <a:solidFill>
                  <a:srgbClr val="0070C0"/>
                </a:solidFill>
                <a:latin typeface="Calibri"/>
                <a:ea typeface="Calibri"/>
                <a:cs typeface="Calibri"/>
                <a:sym typeface="Calibri"/>
              </a:rPr>
              <a:t>(</a:t>
            </a:r>
            <a:r>
              <a:rPr lang="en-US" sz="800" b="0" i="1" u="sng" strike="noStrike" cap="none" dirty="0">
                <a:solidFill>
                  <a:srgbClr val="0070C0"/>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https://www.ncbi.nlm.nih.gov/pmc/articles/PMC10212156/</a:t>
            </a:r>
            <a:r>
              <a:rPr lang="en-US" sz="800" b="0" i="1" u="none" strike="noStrike" cap="none" dirty="0">
                <a:solidFill>
                  <a:srgbClr val="0070C0"/>
                </a:solidFill>
                <a:latin typeface="Calibri"/>
                <a:ea typeface="Calibri"/>
                <a:cs typeface="Calibri"/>
                <a:sym typeface="Calibri"/>
              </a:rPr>
              <a:t>) </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pic>
        <p:nvPicPr>
          <p:cNvPr id="291" name="Google Shape;291;p37"/>
          <p:cNvPicPr preferRelativeResize="0"/>
          <p:nvPr/>
        </p:nvPicPr>
        <p:blipFill rotWithShape="1">
          <a:blip r:embed="rId4">
            <a:alphaModFix/>
          </a:blip>
          <a:srcRect l="18215" t="42909" r="33460" b="12969"/>
          <a:stretch/>
        </p:blipFill>
        <p:spPr>
          <a:xfrm>
            <a:off x="5721473" y="2658533"/>
            <a:ext cx="6097151" cy="3369734"/>
          </a:xfrm>
          <a:prstGeom prst="rect">
            <a:avLst/>
          </a:prstGeom>
          <a:noFill/>
          <a:ln>
            <a:noFill/>
          </a:ln>
        </p:spPr>
      </p:pic>
      <p:sp>
        <p:nvSpPr>
          <p:cNvPr id="292" name="Google Shape;292;p37"/>
          <p:cNvSpPr txBox="1"/>
          <p:nvPr/>
        </p:nvSpPr>
        <p:spPr>
          <a:xfrm>
            <a:off x="5842000" y="1935427"/>
            <a:ext cx="5976623" cy="70784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2000" b="1" i="0" u="none" strike="noStrike" cap="none" dirty="0">
                <a:solidFill>
                  <a:srgbClr val="0070C0"/>
                </a:solidFill>
                <a:latin typeface="Calibri"/>
                <a:ea typeface="Calibri"/>
                <a:cs typeface="Calibri"/>
                <a:sym typeface="Calibri"/>
              </a:rPr>
              <a:t>Age- and sex-specific prevalence of osteoporosis in patients undergoing spine surgery (per meta-analysis)</a:t>
            </a:r>
            <a:r>
              <a:rPr lang="en-US" sz="2000" b="1" i="0" u="none" strike="noStrike" cap="none" baseline="30000" dirty="0">
                <a:solidFill>
                  <a:srgbClr val="0070C0"/>
                </a:solidFill>
                <a:latin typeface="Calibri"/>
                <a:ea typeface="Calibri"/>
                <a:cs typeface="Calibri"/>
                <a:sym typeface="Calibri"/>
              </a:rPr>
              <a:t>1</a:t>
            </a:r>
            <a:endParaRPr sz="2000" b="0" i="0" u="none" strike="noStrike" cap="none" dirty="0">
              <a:solidFill>
                <a:srgbClr val="000000"/>
              </a:solidFill>
              <a:latin typeface="Arial"/>
              <a:ea typeface="Arial"/>
              <a:cs typeface="Arial"/>
              <a:sym typeface="Aria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A1D802-E7F8-82E6-2802-96C42E0A6B32}"/>
              </a:ext>
            </a:extLst>
          </p:cNvPr>
          <p:cNvSpPr>
            <a:spLocks noGrp="1"/>
          </p:cNvSpPr>
          <p:nvPr>
            <p:ph type="title"/>
          </p:nvPr>
        </p:nvSpPr>
        <p:spPr>
          <a:xfrm>
            <a:off x="1752600" y="228600"/>
            <a:ext cx="7827264" cy="685800"/>
          </a:xfrm>
        </p:spPr>
        <p:txBody>
          <a:bodyPr/>
          <a:lstStyle/>
          <a:p>
            <a:r>
              <a:rPr lang="en-US" dirty="0"/>
              <a:t>Bone Strength (Fracture Risk)</a:t>
            </a:r>
          </a:p>
        </p:txBody>
      </p:sp>
      <p:graphicFrame>
        <p:nvGraphicFramePr>
          <p:cNvPr id="4" name="Content Placeholder 3">
            <a:extLst>
              <a:ext uri="{FF2B5EF4-FFF2-40B4-BE49-F238E27FC236}">
                <a16:creationId xmlns:a16="http://schemas.microsoft.com/office/drawing/2014/main" id="{5099050D-F688-8CFF-C948-C61373FDFBE9}"/>
              </a:ext>
            </a:extLst>
          </p:cNvPr>
          <p:cNvGraphicFramePr>
            <a:graphicFrameLocks noGrp="1"/>
          </p:cNvGraphicFramePr>
          <p:nvPr>
            <p:ph sz="half" idx="1"/>
          </p:nvPr>
        </p:nvGraphicFramePr>
        <p:xfrm>
          <a:off x="1981200" y="1731963"/>
          <a:ext cx="4038600" cy="33940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Content Placeholder 4">
            <a:extLst>
              <a:ext uri="{FF2B5EF4-FFF2-40B4-BE49-F238E27FC236}">
                <a16:creationId xmlns:a16="http://schemas.microsoft.com/office/drawing/2014/main" id="{CD8F1484-8147-D6D0-E3D9-06CA233E6225}"/>
              </a:ext>
            </a:extLst>
          </p:cNvPr>
          <p:cNvSpPr>
            <a:spLocks noGrp="1"/>
          </p:cNvSpPr>
          <p:nvPr>
            <p:ph sz="half" idx="2"/>
          </p:nvPr>
        </p:nvSpPr>
        <p:spPr>
          <a:xfrm>
            <a:off x="6400800" y="1447800"/>
            <a:ext cx="4038600" cy="3394472"/>
          </a:xfrm>
        </p:spPr>
        <p:txBody>
          <a:bodyPr>
            <a:noAutofit/>
          </a:bodyPr>
          <a:lstStyle/>
          <a:p>
            <a:r>
              <a:rPr lang="en-US" sz="2000" dirty="0"/>
              <a:t>Bone density</a:t>
            </a:r>
          </a:p>
          <a:p>
            <a:pPr lvl="1"/>
            <a:r>
              <a:rPr lang="en-US" sz="2000" dirty="0"/>
              <a:t>DXA, qCT</a:t>
            </a:r>
          </a:p>
          <a:p>
            <a:r>
              <a:rPr lang="en-US" sz="2000" dirty="0"/>
              <a:t>Bone quality</a:t>
            </a:r>
          </a:p>
          <a:p>
            <a:pPr lvl="1"/>
            <a:r>
              <a:rPr lang="en-US" sz="2000" dirty="0"/>
              <a:t>Microarchitecture</a:t>
            </a:r>
          </a:p>
          <a:p>
            <a:pPr lvl="1"/>
            <a:r>
              <a:rPr lang="en-US" sz="2000" dirty="0"/>
              <a:t>Collagen structure</a:t>
            </a:r>
          </a:p>
          <a:p>
            <a:pPr lvl="1"/>
            <a:r>
              <a:rPr lang="en-US" sz="2000" dirty="0"/>
              <a:t>Mineralization</a:t>
            </a:r>
          </a:p>
          <a:p>
            <a:pPr lvl="1"/>
            <a:r>
              <a:rPr lang="en-US" sz="2000" dirty="0"/>
              <a:t>Bone turnover</a:t>
            </a:r>
          </a:p>
          <a:p>
            <a:r>
              <a:rPr lang="en-US" sz="2000" dirty="0"/>
              <a:t>Bone geometry</a:t>
            </a:r>
          </a:p>
          <a:p>
            <a:pPr lvl="1"/>
            <a:r>
              <a:rPr lang="en-US" sz="2000" dirty="0"/>
              <a:t>Smaller bones break easier</a:t>
            </a:r>
          </a:p>
          <a:p>
            <a:pPr lvl="1"/>
            <a:r>
              <a:rPr lang="en-US" sz="2000" dirty="0"/>
              <a:t>Femoral neck angle/ length</a:t>
            </a:r>
          </a:p>
          <a:p>
            <a:pPr lvl="1"/>
            <a:r>
              <a:rPr lang="en-US" sz="2000" dirty="0"/>
              <a:t>Sagittal imbalance</a:t>
            </a:r>
          </a:p>
        </p:txBody>
      </p:sp>
    </p:spTree>
    <p:extLst>
      <p:ext uri="{BB962C8B-B14F-4D97-AF65-F5344CB8AC3E}">
        <p14:creationId xmlns:p14="http://schemas.microsoft.com/office/powerpoint/2010/main" val="283031008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a:extLst>
              <a:ext uri="{FF2B5EF4-FFF2-40B4-BE49-F238E27FC236}">
                <a16:creationId xmlns:a16="http://schemas.microsoft.com/office/drawing/2014/main" id="{339A28A8-5CDC-F844-829F-2C923E80D923}"/>
              </a:ext>
            </a:extLst>
          </p:cNvPr>
          <p:cNvSpPr>
            <a:spLocks noGrp="1" noChangeArrowheads="1"/>
          </p:cNvSpPr>
          <p:nvPr>
            <p:ph type="ctrTitle"/>
          </p:nvPr>
        </p:nvSpPr>
        <p:spPr>
          <a:xfrm>
            <a:off x="3886200" y="533400"/>
            <a:ext cx="6705600" cy="766014"/>
          </a:xfrm>
        </p:spPr>
        <p:txBody>
          <a:bodyPr/>
          <a:lstStyle/>
          <a:p>
            <a:r>
              <a:rPr lang="en-US" altLang="en-US" dirty="0">
                <a:solidFill>
                  <a:srgbClr val="FFFF00"/>
                </a:solidFill>
                <a:ea typeface="ＭＳ Ｐゴシック" panose="020B0600070205080204" pitchFamily="34" charset="-128"/>
              </a:rPr>
              <a:t>Measures of Bone Fragility</a:t>
            </a:r>
          </a:p>
        </p:txBody>
      </p:sp>
      <p:sp>
        <p:nvSpPr>
          <p:cNvPr id="39939" name="Subtitle 2">
            <a:extLst>
              <a:ext uri="{FF2B5EF4-FFF2-40B4-BE49-F238E27FC236}">
                <a16:creationId xmlns:a16="http://schemas.microsoft.com/office/drawing/2014/main" id="{75DDFE5C-883D-8548-A913-4A59AA744144}"/>
              </a:ext>
            </a:extLst>
          </p:cNvPr>
          <p:cNvSpPr>
            <a:spLocks noGrp="1" noChangeArrowheads="1"/>
          </p:cNvSpPr>
          <p:nvPr>
            <p:ph type="subTitle" idx="1"/>
          </p:nvPr>
        </p:nvSpPr>
        <p:spPr>
          <a:xfrm>
            <a:off x="1905000" y="2133600"/>
            <a:ext cx="6573962" cy="4115872"/>
          </a:xfrm>
        </p:spPr>
        <p:txBody>
          <a:bodyPr/>
          <a:lstStyle/>
          <a:p>
            <a:pPr algn="l"/>
            <a:r>
              <a:rPr lang="en-US" altLang="en-US" b="1" u="sng" dirty="0">
                <a:solidFill>
                  <a:schemeClr val="tx1"/>
                </a:solidFill>
                <a:ea typeface="ＭＳ Ｐゴシック" panose="020B0600070205080204" pitchFamily="34" charset="-128"/>
              </a:rPr>
              <a:t>DXA Derived</a:t>
            </a:r>
          </a:p>
          <a:p>
            <a:pPr algn="l"/>
            <a:r>
              <a:rPr lang="en-US" altLang="en-US" b="1" dirty="0">
                <a:solidFill>
                  <a:schemeClr val="tx1"/>
                </a:solidFill>
                <a:ea typeface="ＭＳ Ｐゴシック" panose="020B0600070205080204" pitchFamily="34" charset="-128"/>
              </a:rPr>
              <a:t>	</a:t>
            </a:r>
            <a:r>
              <a:rPr lang="en-US" altLang="en-US" sz="1951" b="1" dirty="0">
                <a:ea typeface="ＭＳ Ｐゴシック" panose="020B0600070205080204" pitchFamily="34" charset="-128"/>
              </a:rPr>
              <a:t>areal BMD	</a:t>
            </a:r>
          </a:p>
          <a:p>
            <a:pPr algn="l"/>
            <a:r>
              <a:rPr lang="en-US" altLang="en-US" sz="1951" b="1" dirty="0">
                <a:ea typeface="ＭＳ Ｐゴシック" panose="020B0600070205080204" pitchFamily="34" charset="-128"/>
              </a:rPr>
              <a:t>	T-score</a:t>
            </a:r>
          </a:p>
          <a:p>
            <a:pPr algn="l"/>
            <a:r>
              <a:rPr lang="en-US" altLang="en-US" sz="1951" b="1" dirty="0">
                <a:ea typeface="ＭＳ Ｐゴシック" panose="020B0600070205080204" pitchFamily="34" charset="-128"/>
              </a:rPr>
              <a:t>	TBS </a:t>
            </a:r>
            <a:r>
              <a:rPr lang="en-US" altLang="en-US" sz="1951" i="1" dirty="0">
                <a:ea typeface="ＭＳ Ｐゴシック" panose="020B0600070205080204" pitchFamily="34" charset="-128"/>
              </a:rPr>
              <a:t>(Trabecular Bone Score)</a:t>
            </a:r>
          </a:p>
          <a:p>
            <a:pPr algn="l"/>
            <a:r>
              <a:rPr lang="en-US" altLang="en-US" sz="1951" i="1" dirty="0">
                <a:ea typeface="ＭＳ Ｐゴシック" panose="020B0600070205080204" pitchFamily="34" charset="-128"/>
              </a:rPr>
              <a:t>	</a:t>
            </a:r>
            <a:r>
              <a:rPr lang="en-US" altLang="en-US" sz="1951" b="1" dirty="0">
                <a:ea typeface="ＭＳ Ｐゴシック" panose="020B0600070205080204" pitchFamily="34" charset="-128"/>
              </a:rPr>
              <a:t>VFA</a:t>
            </a:r>
            <a:r>
              <a:rPr lang="en-US" altLang="en-US" sz="1951" dirty="0">
                <a:ea typeface="ＭＳ Ｐゴシック" panose="020B0600070205080204" pitchFamily="34" charset="-128"/>
              </a:rPr>
              <a:t> </a:t>
            </a:r>
            <a:r>
              <a:rPr lang="en-US" altLang="en-US" sz="1951" i="1" dirty="0">
                <a:ea typeface="ＭＳ Ｐゴシック" panose="020B0600070205080204" pitchFamily="34" charset="-128"/>
              </a:rPr>
              <a:t>(Vertebral Fracture Assessment)</a:t>
            </a:r>
          </a:p>
          <a:p>
            <a:pPr algn="l"/>
            <a:endParaRPr lang="en-US" altLang="en-US" dirty="0">
              <a:solidFill>
                <a:schemeClr val="tx1"/>
              </a:solidFill>
              <a:ea typeface="ＭＳ Ｐゴシック" panose="020B0600070205080204" pitchFamily="34" charset="-128"/>
            </a:endParaRPr>
          </a:p>
          <a:p>
            <a:pPr algn="l"/>
            <a:r>
              <a:rPr lang="en-US" altLang="en-US" b="1" u="sng" dirty="0">
                <a:solidFill>
                  <a:schemeClr val="tx1"/>
                </a:solidFill>
                <a:ea typeface="ＭＳ Ｐゴシック" panose="020B0600070205080204" pitchFamily="34" charset="-128"/>
              </a:rPr>
              <a:t>FRAX Derived</a:t>
            </a:r>
          </a:p>
          <a:p>
            <a:pPr algn="l"/>
            <a:r>
              <a:rPr lang="en-US" altLang="en-US" b="1" dirty="0">
                <a:solidFill>
                  <a:schemeClr val="tx1"/>
                </a:solidFill>
                <a:ea typeface="ＭＳ Ｐゴシック" panose="020B0600070205080204" pitchFamily="34" charset="-128"/>
              </a:rPr>
              <a:t>	</a:t>
            </a:r>
            <a:r>
              <a:rPr lang="en-US" altLang="en-US" sz="1951" b="1" dirty="0">
                <a:ea typeface="ＭＳ Ｐゴシック" panose="020B0600070205080204" pitchFamily="34" charset="-128"/>
              </a:rPr>
              <a:t>FRAX alone</a:t>
            </a:r>
          </a:p>
          <a:p>
            <a:pPr algn="l"/>
            <a:r>
              <a:rPr lang="en-US" altLang="en-US" sz="1951" b="1" dirty="0">
                <a:ea typeface="ＭＳ Ｐゴシック" panose="020B0600070205080204" pitchFamily="34" charset="-128"/>
              </a:rPr>
              <a:t>	FRAX + BMD</a:t>
            </a:r>
          </a:p>
          <a:p>
            <a:pPr algn="l"/>
            <a:r>
              <a:rPr lang="en-US" altLang="en-US" sz="1951" b="1" dirty="0">
                <a:ea typeface="ＭＳ Ｐゴシック" panose="020B0600070205080204" pitchFamily="34" charset="-128"/>
              </a:rPr>
              <a:t>	FRAX + BMD + TBS</a:t>
            </a:r>
          </a:p>
        </p:txBody>
      </p:sp>
      <p:sp>
        <p:nvSpPr>
          <p:cNvPr id="39940" name="TextBox 3">
            <a:extLst>
              <a:ext uri="{FF2B5EF4-FFF2-40B4-BE49-F238E27FC236}">
                <a16:creationId xmlns:a16="http://schemas.microsoft.com/office/drawing/2014/main" id="{D87277B6-7F10-7942-808A-5A381998124A}"/>
              </a:ext>
            </a:extLst>
          </p:cNvPr>
          <p:cNvSpPr txBox="1">
            <a:spLocks noChangeArrowheads="1"/>
          </p:cNvSpPr>
          <p:nvPr/>
        </p:nvSpPr>
        <p:spPr bwMode="auto">
          <a:xfrm>
            <a:off x="6705600" y="2157984"/>
            <a:ext cx="3690434" cy="1477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buClrTx/>
            </a:pPr>
            <a:r>
              <a:rPr lang="en-US" altLang="en-US" sz="2701" b="1" u="sng" kern="1200" dirty="0">
                <a:solidFill>
                  <a:prstClr val="white"/>
                </a:solidFill>
                <a:effectLst>
                  <a:outerShdw blurRad="50800" dist="38100" dir="2700000" algn="tl" rotWithShape="0">
                    <a:prstClr val="black">
                      <a:alpha val="40000"/>
                    </a:prstClr>
                  </a:outerShdw>
                </a:effectLst>
                <a:cs typeface="+mn-cs"/>
              </a:rPr>
              <a:t>CT Derived</a:t>
            </a:r>
            <a:r>
              <a:rPr lang="en-US" altLang="en-US" sz="2701" b="1" kern="1200" dirty="0">
                <a:solidFill>
                  <a:prstClr val="white"/>
                </a:solidFill>
                <a:effectLst>
                  <a:outerShdw blurRad="50800" dist="38100" dir="2700000" algn="tl" rotWithShape="0">
                    <a:prstClr val="black">
                      <a:alpha val="40000"/>
                    </a:prstClr>
                  </a:outerShdw>
                </a:effectLst>
                <a:cs typeface="+mn-cs"/>
              </a:rPr>
              <a:t> </a:t>
            </a:r>
          </a:p>
          <a:p>
            <a:pPr>
              <a:buClrTx/>
            </a:pPr>
            <a:r>
              <a:rPr lang="en-US" altLang="en-US" sz="2401" b="1" kern="1200" dirty="0">
                <a:solidFill>
                  <a:prstClr val="white"/>
                </a:solidFill>
                <a:effectLst>
                  <a:outerShdw blurRad="50800" dist="38100" dir="2700000" algn="tl" rotWithShape="0">
                    <a:prstClr val="black">
                      <a:alpha val="40000"/>
                    </a:prstClr>
                  </a:outerShdw>
                </a:effectLst>
                <a:cs typeface="+mn-cs"/>
              </a:rPr>
              <a:t>	</a:t>
            </a:r>
            <a:r>
              <a:rPr lang="en-US" altLang="en-US" sz="1951" b="1" kern="1200" dirty="0">
                <a:solidFill>
                  <a:prstClr val="white"/>
                </a:solidFill>
                <a:effectLst>
                  <a:outerShdw blurRad="50800" dist="38100" dir="2700000" algn="tl" rotWithShape="0">
                    <a:prstClr val="black">
                      <a:alpha val="40000"/>
                    </a:prstClr>
                  </a:outerShdw>
                </a:effectLst>
                <a:cs typeface="+mn-cs"/>
              </a:rPr>
              <a:t>qCT, HRqCT (heel)</a:t>
            </a:r>
          </a:p>
          <a:p>
            <a:pPr>
              <a:buClrTx/>
            </a:pPr>
            <a:r>
              <a:rPr lang="en-US" altLang="en-US" sz="1951" b="1" kern="1200" dirty="0">
                <a:solidFill>
                  <a:prstClr val="white"/>
                </a:solidFill>
                <a:effectLst>
                  <a:outerShdw blurRad="50800" dist="38100" dir="2700000" algn="tl" rotWithShape="0">
                    <a:prstClr val="black">
                      <a:alpha val="40000"/>
                    </a:prstClr>
                  </a:outerShdw>
                </a:effectLst>
                <a:cs typeface="+mn-cs"/>
              </a:rPr>
              <a:t>	Hounsfield Units (HU)</a:t>
            </a:r>
          </a:p>
          <a:p>
            <a:pPr>
              <a:buClrTx/>
            </a:pPr>
            <a:r>
              <a:rPr lang="en-US" altLang="en-US" sz="1951" b="1" kern="1200" dirty="0">
                <a:solidFill>
                  <a:prstClr val="white"/>
                </a:solidFill>
                <a:effectLst>
                  <a:outerShdw blurRad="50800" dist="38100" dir="2700000" algn="tl" rotWithShape="0">
                    <a:prstClr val="black">
                      <a:alpha val="40000"/>
                    </a:prstClr>
                  </a:outerShdw>
                </a:effectLst>
                <a:cs typeface="+mn-cs"/>
              </a:rPr>
              <a:t>	Virtual Stress Test</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C2BF846-CA07-BAAA-AB35-76AB06AF62DE}"/>
              </a:ext>
            </a:extLst>
          </p:cNvPr>
          <p:cNvSpPr>
            <a:spLocks noGrp="1"/>
          </p:cNvSpPr>
          <p:nvPr>
            <p:ph type="title"/>
          </p:nvPr>
        </p:nvSpPr>
        <p:spPr>
          <a:xfrm>
            <a:off x="1638300" y="76200"/>
            <a:ext cx="8915400" cy="685800"/>
          </a:xfrm>
        </p:spPr>
        <p:txBody>
          <a:bodyPr>
            <a:normAutofit/>
          </a:bodyPr>
          <a:lstStyle/>
          <a:p>
            <a:r>
              <a:rPr lang="en-US" sz="2800" dirty="0"/>
              <a:t>World Health Organization Definition Osteoporosis</a:t>
            </a:r>
          </a:p>
        </p:txBody>
      </p:sp>
      <p:sp>
        <p:nvSpPr>
          <p:cNvPr id="6" name="Content Placeholder 5">
            <a:extLst>
              <a:ext uri="{FF2B5EF4-FFF2-40B4-BE49-F238E27FC236}">
                <a16:creationId xmlns:a16="http://schemas.microsoft.com/office/drawing/2014/main" id="{B2637BA3-62C7-3C9C-4E88-F70EC1033FCF}"/>
              </a:ext>
            </a:extLst>
          </p:cNvPr>
          <p:cNvSpPr>
            <a:spLocks noGrp="1"/>
          </p:cNvSpPr>
          <p:nvPr>
            <p:ph idx="1"/>
          </p:nvPr>
        </p:nvSpPr>
        <p:spPr>
          <a:xfrm>
            <a:off x="1524000" y="938072"/>
            <a:ext cx="8229600" cy="3394472"/>
          </a:xfrm>
        </p:spPr>
        <p:txBody>
          <a:bodyPr/>
          <a:lstStyle/>
          <a:p>
            <a:r>
              <a:rPr lang="en-US" dirty="0"/>
              <a:t>Based on DXA testing</a:t>
            </a:r>
          </a:p>
          <a:p>
            <a:r>
              <a:rPr lang="en-US" dirty="0"/>
              <a:t>T-scores  (#SD from reference standard)</a:t>
            </a:r>
          </a:p>
          <a:p>
            <a:pPr lvl="1"/>
            <a:r>
              <a:rPr lang="en-US" dirty="0"/>
              <a:t>Young Caucasian female</a:t>
            </a:r>
          </a:p>
          <a:p>
            <a:pPr lvl="1"/>
            <a:r>
              <a:rPr lang="en-US" dirty="0"/>
              <a:t>Lowest T-score</a:t>
            </a:r>
          </a:p>
        </p:txBody>
      </p:sp>
      <p:graphicFrame>
        <p:nvGraphicFramePr>
          <p:cNvPr id="7" name="Table 6">
            <a:extLst>
              <a:ext uri="{FF2B5EF4-FFF2-40B4-BE49-F238E27FC236}">
                <a16:creationId xmlns:a16="http://schemas.microsoft.com/office/drawing/2014/main" id="{D3FC62B3-E22E-F881-734C-515B31BD7DA8}"/>
              </a:ext>
            </a:extLst>
          </p:cNvPr>
          <p:cNvGraphicFramePr>
            <a:graphicFrameLocks noGrp="1"/>
          </p:cNvGraphicFramePr>
          <p:nvPr/>
        </p:nvGraphicFramePr>
        <p:xfrm>
          <a:off x="4880811" y="3063899"/>
          <a:ext cx="5787190" cy="2537290"/>
        </p:xfrm>
        <a:graphic>
          <a:graphicData uri="http://schemas.openxmlformats.org/drawingml/2006/table">
            <a:tbl>
              <a:tblPr firstRow="1" bandRow="1">
                <a:tableStyleId>{073A0DAA-6AF3-43AB-8588-CEC1D06C72B9}</a:tableStyleId>
              </a:tblPr>
              <a:tblGrid>
                <a:gridCol w="2893595">
                  <a:extLst>
                    <a:ext uri="{9D8B030D-6E8A-4147-A177-3AD203B41FA5}">
                      <a16:colId xmlns:a16="http://schemas.microsoft.com/office/drawing/2014/main" val="3696422133"/>
                    </a:ext>
                  </a:extLst>
                </a:gridCol>
                <a:gridCol w="2893595">
                  <a:extLst>
                    <a:ext uri="{9D8B030D-6E8A-4147-A177-3AD203B41FA5}">
                      <a16:colId xmlns:a16="http://schemas.microsoft.com/office/drawing/2014/main" val="1179344051"/>
                    </a:ext>
                  </a:extLst>
                </a:gridCol>
              </a:tblGrid>
              <a:tr h="507458">
                <a:tc>
                  <a:txBody>
                    <a:bodyPr/>
                    <a:lstStyle/>
                    <a:p>
                      <a:pPr algn="ctr"/>
                      <a:r>
                        <a:rPr lang="en-US" sz="2000" dirty="0"/>
                        <a:t>T-score</a:t>
                      </a:r>
                    </a:p>
                  </a:txBody>
                  <a:tcPr/>
                </a:tc>
                <a:tc>
                  <a:txBody>
                    <a:bodyPr/>
                    <a:lstStyle/>
                    <a:p>
                      <a:pPr algn="ctr"/>
                      <a:r>
                        <a:rPr lang="en-US" sz="2000" dirty="0"/>
                        <a:t>Classification</a:t>
                      </a:r>
                    </a:p>
                  </a:txBody>
                  <a:tcPr/>
                </a:tc>
                <a:extLst>
                  <a:ext uri="{0D108BD9-81ED-4DB2-BD59-A6C34878D82A}">
                    <a16:rowId xmlns:a16="http://schemas.microsoft.com/office/drawing/2014/main" val="805564452"/>
                  </a:ext>
                </a:extLst>
              </a:tr>
              <a:tr h="507458">
                <a:tc>
                  <a:txBody>
                    <a:bodyPr/>
                    <a:lstStyle/>
                    <a:p>
                      <a:pPr algn="ctr"/>
                      <a:r>
                        <a:rPr lang="en-US" sz="2000" dirty="0"/>
                        <a:t>&gt;-1.0</a:t>
                      </a:r>
                    </a:p>
                  </a:txBody>
                  <a:tcPr/>
                </a:tc>
                <a:tc>
                  <a:txBody>
                    <a:bodyPr/>
                    <a:lstStyle/>
                    <a:p>
                      <a:pPr algn="ctr"/>
                      <a:r>
                        <a:rPr lang="en-US" sz="2000" dirty="0"/>
                        <a:t>Normal</a:t>
                      </a:r>
                    </a:p>
                  </a:txBody>
                  <a:tcPr/>
                </a:tc>
                <a:extLst>
                  <a:ext uri="{0D108BD9-81ED-4DB2-BD59-A6C34878D82A}">
                    <a16:rowId xmlns:a16="http://schemas.microsoft.com/office/drawing/2014/main" val="1623840227"/>
                  </a:ext>
                </a:extLst>
              </a:tr>
              <a:tr h="507458">
                <a:tc>
                  <a:txBody>
                    <a:bodyPr/>
                    <a:lstStyle/>
                    <a:p>
                      <a:pPr algn="ctr"/>
                      <a:r>
                        <a:rPr lang="en-US" sz="2000" dirty="0"/>
                        <a:t>-1.0 to -2.5</a:t>
                      </a:r>
                    </a:p>
                  </a:txBody>
                  <a:tcPr/>
                </a:tc>
                <a:tc>
                  <a:txBody>
                    <a:bodyPr/>
                    <a:lstStyle/>
                    <a:p>
                      <a:pPr algn="ctr"/>
                      <a:r>
                        <a:rPr lang="en-US" sz="2000" dirty="0"/>
                        <a:t>Osteopenia</a:t>
                      </a:r>
                    </a:p>
                  </a:txBody>
                  <a:tcPr/>
                </a:tc>
                <a:extLst>
                  <a:ext uri="{0D108BD9-81ED-4DB2-BD59-A6C34878D82A}">
                    <a16:rowId xmlns:a16="http://schemas.microsoft.com/office/drawing/2014/main" val="3641820660"/>
                  </a:ext>
                </a:extLst>
              </a:tr>
              <a:tr h="507458">
                <a:tc>
                  <a:txBody>
                    <a:bodyPr/>
                    <a:lstStyle/>
                    <a:p>
                      <a:pPr algn="ctr"/>
                      <a:r>
                        <a:rPr lang="en-US" sz="2000" dirty="0"/>
                        <a:t>≤ -2.5</a:t>
                      </a:r>
                    </a:p>
                  </a:txBody>
                  <a:tcPr/>
                </a:tc>
                <a:tc>
                  <a:txBody>
                    <a:bodyPr/>
                    <a:lstStyle/>
                    <a:p>
                      <a:pPr algn="ctr"/>
                      <a:r>
                        <a:rPr lang="en-US" sz="2000" dirty="0"/>
                        <a:t>Osteoporosis</a:t>
                      </a:r>
                    </a:p>
                  </a:txBody>
                  <a:tcPr/>
                </a:tc>
                <a:extLst>
                  <a:ext uri="{0D108BD9-81ED-4DB2-BD59-A6C34878D82A}">
                    <a16:rowId xmlns:a16="http://schemas.microsoft.com/office/drawing/2014/main" val="1161871393"/>
                  </a:ext>
                </a:extLst>
              </a:tr>
              <a:tr h="507458">
                <a:tc>
                  <a:txBody>
                    <a:bodyPr/>
                    <a:lstStyle/>
                    <a:p>
                      <a:pPr algn="ctr"/>
                      <a:r>
                        <a:rPr lang="en-US" sz="2000" dirty="0"/>
                        <a:t>≤ -2.5  +  Fracture</a:t>
                      </a:r>
                    </a:p>
                  </a:txBody>
                  <a:tcPr/>
                </a:tc>
                <a:tc>
                  <a:txBody>
                    <a:bodyPr/>
                    <a:lstStyle/>
                    <a:p>
                      <a:pPr algn="ctr"/>
                      <a:r>
                        <a:rPr lang="en-US" sz="2000" dirty="0"/>
                        <a:t>Severe Osteoporosis</a:t>
                      </a:r>
                    </a:p>
                  </a:txBody>
                  <a:tcPr/>
                </a:tc>
                <a:extLst>
                  <a:ext uri="{0D108BD9-81ED-4DB2-BD59-A6C34878D82A}">
                    <a16:rowId xmlns:a16="http://schemas.microsoft.com/office/drawing/2014/main" val="2722531595"/>
                  </a:ext>
                </a:extLst>
              </a:tr>
            </a:tbl>
          </a:graphicData>
        </a:graphic>
      </p:graphicFrame>
      <p:sp>
        <p:nvSpPr>
          <p:cNvPr id="8" name="TextBox 7">
            <a:extLst>
              <a:ext uri="{FF2B5EF4-FFF2-40B4-BE49-F238E27FC236}">
                <a16:creationId xmlns:a16="http://schemas.microsoft.com/office/drawing/2014/main" id="{DC1B53F9-2040-38BF-2948-2A7F58A6BAFB}"/>
              </a:ext>
            </a:extLst>
          </p:cNvPr>
          <p:cNvSpPr txBox="1"/>
          <p:nvPr/>
        </p:nvSpPr>
        <p:spPr>
          <a:xfrm>
            <a:off x="759229" y="3792350"/>
            <a:ext cx="3796748" cy="1815882"/>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algn="ctr">
              <a:buClrTx/>
            </a:pPr>
            <a:r>
              <a:rPr lang="en-US" sz="2800" kern="1200" dirty="0">
                <a:solidFill>
                  <a:prstClr val="black"/>
                </a:solidFill>
                <a:latin typeface="Arial"/>
              </a:rPr>
              <a:t>Explain &lt; 50% of fractures</a:t>
            </a:r>
          </a:p>
          <a:p>
            <a:pPr algn="ctr">
              <a:buClrTx/>
            </a:pPr>
            <a:r>
              <a:rPr lang="en-US" sz="2800" kern="1200" dirty="0">
                <a:solidFill>
                  <a:prstClr val="black"/>
                </a:solidFill>
                <a:latin typeface="Arial"/>
              </a:rPr>
              <a:t>Does not aid treatment decisions</a:t>
            </a:r>
          </a:p>
        </p:txBody>
      </p:sp>
    </p:spTree>
    <p:extLst>
      <p:ext uri="{BB962C8B-B14F-4D97-AF65-F5344CB8AC3E}">
        <p14:creationId xmlns:p14="http://schemas.microsoft.com/office/powerpoint/2010/main" val="913897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804533" y="304800"/>
            <a:ext cx="7827264" cy="914400"/>
          </a:xfrm>
        </p:spPr>
        <p:txBody>
          <a:bodyPr/>
          <a:lstStyle/>
          <a:p>
            <a:r>
              <a:rPr lang="en-US" dirty="0"/>
              <a:t>Vertebral Compression Fracture</a:t>
            </a:r>
            <a:br>
              <a:rPr lang="en-US" dirty="0"/>
            </a:br>
            <a:r>
              <a:rPr lang="en-US" sz="2100" dirty="0">
                <a:solidFill>
                  <a:schemeClr val="accent2"/>
                </a:solidFill>
              </a:rPr>
              <a:t>Genant Semiquantitative Method</a:t>
            </a:r>
          </a:p>
        </p:txBody>
      </p:sp>
      <p:sp>
        <p:nvSpPr>
          <p:cNvPr id="5" name="Footer Placeholder 3"/>
          <p:cNvSpPr>
            <a:spLocks noGrp="1"/>
          </p:cNvSpPr>
          <p:nvPr>
            <p:ph type="ftr" sz="quarter" idx="11"/>
          </p:nvPr>
        </p:nvSpPr>
        <p:spPr>
          <a:xfrm>
            <a:off x="4293197" y="6019800"/>
            <a:ext cx="5896173" cy="342900"/>
          </a:xfrm>
        </p:spPr>
        <p:txBody>
          <a:bodyPr/>
          <a:lstStyle/>
          <a:p>
            <a:pPr algn="l">
              <a:buClrTx/>
            </a:pPr>
            <a:r>
              <a:rPr lang="en-US" sz="1200" kern="1200" dirty="0">
                <a:solidFill>
                  <a:prstClr val="white"/>
                </a:solidFill>
                <a:ea typeface="+mn-ea"/>
                <a:cs typeface="+mn-cs"/>
              </a:rPr>
              <a:t>H.K. Genant, C.Y.Wu, C. van Kuijk,M.C. Nevitt, Vertebral fracture assessment using a</a:t>
            </a:r>
          </a:p>
          <a:p>
            <a:pPr algn="l">
              <a:buClrTx/>
            </a:pPr>
            <a:r>
              <a:rPr lang="en-US" sz="1200" kern="1200" dirty="0">
                <a:solidFill>
                  <a:prstClr val="white"/>
                </a:solidFill>
                <a:ea typeface="+mn-ea"/>
                <a:cs typeface="+mn-cs"/>
              </a:rPr>
              <a:t>semiquantitative technique, J. Bone Miner. Res. 8 (1993) 1137–1148.</a:t>
            </a:r>
          </a:p>
        </p:txBody>
      </p:sp>
      <p:pic>
        <p:nvPicPr>
          <p:cNvPr id="3" name="Picture 2">
            <a:extLst>
              <a:ext uri="{FF2B5EF4-FFF2-40B4-BE49-F238E27FC236}">
                <a16:creationId xmlns:a16="http://schemas.microsoft.com/office/drawing/2014/main" id="{251AB5AF-5FC7-4020-BF8B-C4C367B9CACC}"/>
              </a:ext>
            </a:extLst>
          </p:cNvPr>
          <p:cNvPicPr>
            <a:picLocks noChangeAspect="1"/>
          </p:cNvPicPr>
          <p:nvPr/>
        </p:nvPicPr>
        <p:blipFill>
          <a:blip r:embed="rId3"/>
          <a:stretch>
            <a:fillRect/>
          </a:stretch>
        </p:blipFill>
        <p:spPr>
          <a:xfrm>
            <a:off x="1735884" y="1562020"/>
            <a:ext cx="8720233" cy="3733960"/>
          </a:xfrm>
          <a:prstGeom prst="rect">
            <a:avLst/>
          </a:prstGeom>
        </p:spPr>
      </p:pic>
    </p:spTree>
    <p:extLst>
      <p:ext uri="{BB962C8B-B14F-4D97-AF65-F5344CB8AC3E}">
        <p14:creationId xmlns:p14="http://schemas.microsoft.com/office/powerpoint/2010/main" val="382468232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Fracture Risk Approximately Doubles With Every Standard Deviation Decrease </a:t>
            </a:r>
          </a:p>
        </p:txBody>
      </p:sp>
      <p:graphicFrame>
        <p:nvGraphicFramePr>
          <p:cNvPr id="88067" name="Object 3"/>
          <p:cNvGraphicFramePr>
            <a:graphicFrameLocks noGrp="1" noChangeAspect="1"/>
          </p:cNvGraphicFramePr>
          <p:nvPr>
            <p:ph type="chart" idx="4294967295"/>
          </p:nvPr>
        </p:nvGraphicFramePr>
        <p:xfrm>
          <a:off x="2362200" y="1114967"/>
          <a:ext cx="7901072" cy="5129211"/>
        </p:xfrm>
        <a:graphic>
          <a:graphicData uri="http://schemas.openxmlformats.org/presentationml/2006/ole">
            <mc:AlternateContent xmlns:mc="http://schemas.openxmlformats.org/markup-compatibility/2006">
              <mc:Choice xmlns:v="urn:schemas-microsoft-com:vml" Requires="v">
                <p:oleObj name="Chart" r:id="rId3" imgW="10943924" imgH="5859860" progId="MSGraph.Chart.8">
                  <p:embed followColorScheme="full"/>
                </p:oleObj>
              </mc:Choice>
              <mc:Fallback>
                <p:oleObj name="Chart" r:id="rId3" imgW="10943924" imgH="5859860" progId="MSGraph.Chart.8">
                  <p:embed followColorScheme="full"/>
                  <p:pic>
                    <p:nvPicPr>
                      <p:cNvPr id="88067" name="Object 3"/>
                      <p:cNvPicPr>
                        <a:picLocks noChangeAspect="1" noChangeArrowheads="1"/>
                      </p:cNvPicPr>
                      <p:nvPr/>
                    </p:nvPicPr>
                    <p:blipFill>
                      <a:blip r:embed="rId4"/>
                      <a:srcRect/>
                      <a:stretch>
                        <a:fillRect/>
                      </a:stretch>
                    </p:blipFill>
                    <p:spPr bwMode="auto">
                      <a:xfrm>
                        <a:off x="2362200" y="1114967"/>
                        <a:ext cx="7901072" cy="5129211"/>
                      </a:xfrm>
                      <a:prstGeom prst="rect">
                        <a:avLst/>
                      </a:prstGeom>
                    </p:spPr>
                  </p:pic>
                </p:oleObj>
              </mc:Fallback>
            </mc:AlternateContent>
          </a:graphicData>
        </a:graphic>
      </p:graphicFrame>
      <p:sp>
        <p:nvSpPr>
          <p:cNvPr id="88068" name="Text Box 4"/>
          <p:cNvSpPr txBox="1">
            <a:spLocks noChangeArrowheads="1"/>
          </p:cNvSpPr>
          <p:nvPr/>
        </p:nvSpPr>
        <p:spPr bwMode="auto">
          <a:xfrm>
            <a:off x="3962400" y="5958181"/>
            <a:ext cx="4409344"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buClrTx/>
            </a:pPr>
            <a:r>
              <a:rPr lang="en-US" altLang="en-US" sz="1350" b="1" kern="1200" dirty="0">
                <a:solidFill>
                  <a:prstClr val="white"/>
                </a:solidFill>
                <a:ea typeface="+mn-ea"/>
                <a:cs typeface="+mn-cs"/>
              </a:rPr>
              <a:t>Femur Neck Bone Density T-score</a:t>
            </a:r>
          </a:p>
        </p:txBody>
      </p:sp>
      <p:sp>
        <p:nvSpPr>
          <p:cNvPr id="88069" name="Rectangle 5"/>
          <p:cNvSpPr>
            <a:spLocks noChangeArrowheads="1"/>
          </p:cNvSpPr>
          <p:nvPr/>
        </p:nvSpPr>
        <p:spPr bwMode="auto">
          <a:xfrm>
            <a:off x="1524001" y="3347562"/>
            <a:ext cx="1147763" cy="715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buClrTx/>
            </a:pPr>
            <a:r>
              <a:rPr lang="en-US" altLang="en-US" sz="1350" b="1" kern="1200" dirty="0">
                <a:solidFill>
                  <a:prstClr val="white"/>
                </a:solidFill>
                <a:ea typeface="+mn-ea"/>
                <a:cs typeface="+mn-cs"/>
              </a:rPr>
              <a:t>Relative Risk for Fracture</a:t>
            </a:r>
          </a:p>
        </p:txBody>
      </p:sp>
      <p:sp>
        <p:nvSpPr>
          <p:cNvPr id="5" name="Down Arrow 4"/>
          <p:cNvSpPr/>
          <p:nvPr/>
        </p:nvSpPr>
        <p:spPr>
          <a:xfrm>
            <a:off x="5672573" y="2787535"/>
            <a:ext cx="352748" cy="811436"/>
          </a:xfrm>
          <a:prstGeom prst="downArrow">
            <a:avLst/>
          </a:prstGeom>
          <a:solidFill>
            <a:schemeClr val="accent5"/>
          </a:solidFill>
        </p:spPr>
        <p:style>
          <a:lnRef idx="1">
            <a:schemeClr val="accent1"/>
          </a:lnRef>
          <a:fillRef idx="3">
            <a:schemeClr val="accent1"/>
          </a:fillRef>
          <a:effectRef idx="2">
            <a:schemeClr val="accent1"/>
          </a:effectRef>
          <a:fontRef idx="minor">
            <a:schemeClr val="lt1"/>
          </a:fontRef>
        </p:style>
        <p:txBody>
          <a:bodyPr rtlCol="0" anchor="ctr"/>
          <a:lstStyle/>
          <a:p>
            <a:pPr algn="ctr">
              <a:buClrTx/>
            </a:pPr>
            <a:endParaRPr lang="en-US" sz="1350" kern="1200" dirty="0">
              <a:solidFill>
                <a:prstClr val="white"/>
              </a:solidFill>
              <a:latin typeface="Arial"/>
            </a:endParaRPr>
          </a:p>
        </p:txBody>
      </p:sp>
      <p:sp>
        <p:nvSpPr>
          <p:cNvPr id="7" name="Footer Placeholder 3"/>
          <p:cNvSpPr>
            <a:spLocks noGrp="1"/>
          </p:cNvSpPr>
          <p:nvPr>
            <p:ph type="ftr" sz="quarter" idx="11"/>
          </p:nvPr>
        </p:nvSpPr>
        <p:spPr>
          <a:xfrm>
            <a:off x="8153400" y="6299757"/>
            <a:ext cx="1757928" cy="284962"/>
          </a:xfrm>
        </p:spPr>
        <p:txBody>
          <a:bodyPr/>
          <a:lstStyle/>
          <a:p>
            <a:pPr>
              <a:buClrTx/>
            </a:pPr>
            <a:r>
              <a:rPr lang="en-US" sz="1600" kern="1200" dirty="0">
                <a:solidFill>
                  <a:prstClr val="white"/>
                </a:solidFill>
                <a:ea typeface="+mn-ea"/>
                <a:cs typeface="+mn-cs"/>
              </a:rPr>
              <a:t>Kanis JBMR 1994</a:t>
            </a:r>
          </a:p>
        </p:txBody>
      </p:sp>
    </p:spTree>
    <p:extLst>
      <p:ext uri="{BB962C8B-B14F-4D97-AF65-F5344CB8AC3E}">
        <p14:creationId xmlns:p14="http://schemas.microsoft.com/office/powerpoint/2010/main" val="68118226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1360" name="Rectangle 48"/>
          <p:cNvSpPr>
            <a:spLocks noGrp="1" noChangeArrowheads="1"/>
          </p:cNvSpPr>
          <p:nvPr>
            <p:ph type="title"/>
          </p:nvPr>
        </p:nvSpPr>
        <p:spPr>
          <a:xfrm>
            <a:off x="1828800" y="292553"/>
            <a:ext cx="5870448" cy="680549"/>
          </a:xfrm>
        </p:spPr>
        <p:txBody>
          <a:bodyPr/>
          <a:lstStyle/>
          <a:p>
            <a:r>
              <a:rPr lang="en-US" altLang="en-US" dirty="0"/>
              <a:t>Distribution of Fractures &amp; BMD</a:t>
            </a:r>
          </a:p>
        </p:txBody>
      </p:sp>
      <p:sp>
        <p:nvSpPr>
          <p:cNvPr id="2061362" name="Text Box 50"/>
          <p:cNvSpPr txBox="1">
            <a:spLocks noChangeArrowheads="1"/>
          </p:cNvSpPr>
          <p:nvPr/>
        </p:nvSpPr>
        <p:spPr bwMode="auto">
          <a:xfrm>
            <a:off x="3886200" y="5727932"/>
            <a:ext cx="4682692" cy="3139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accent1"/>
                </a:solidFill>
                <a:miter lim="800000"/>
                <a:headEnd/>
                <a:tailEnd/>
              </a14:hiddenLine>
            </a:ext>
          </a:extLst>
        </p:spPr>
        <p:txBody>
          <a:bodyPr wrap="none">
            <a:spAutoFit/>
          </a:bodyPr>
          <a:lstStyle/>
          <a:p>
            <a:pPr fontAlgn="base">
              <a:lnSpc>
                <a:spcPct val="90000"/>
              </a:lnSpc>
              <a:spcBef>
                <a:spcPct val="0"/>
              </a:spcBef>
              <a:spcAft>
                <a:spcPct val="0"/>
              </a:spcAft>
              <a:buClrTx/>
            </a:pPr>
            <a:r>
              <a:rPr lang="en-US" altLang="en-US" sz="1600" kern="1200" dirty="0">
                <a:solidFill>
                  <a:prstClr val="white"/>
                </a:solidFill>
                <a:ea typeface="+mn-ea"/>
                <a:cs typeface="+mn-cs"/>
              </a:rPr>
              <a:t>Siris ES et al. Osteoporos Int. 17(4):565-74, 2006</a:t>
            </a:r>
          </a:p>
        </p:txBody>
      </p:sp>
      <p:pic>
        <p:nvPicPr>
          <p:cNvPr id="3" name="Picture 2">
            <a:extLst>
              <a:ext uri="{FF2B5EF4-FFF2-40B4-BE49-F238E27FC236}">
                <a16:creationId xmlns:a16="http://schemas.microsoft.com/office/drawing/2014/main" id="{63D595CE-A6BD-42AE-8B09-7038EE056241}"/>
              </a:ext>
            </a:extLst>
          </p:cNvPr>
          <p:cNvPicPr>
            <a:picLocks noChangeAspect="1"/>
          </p:cNvPicPr>
          <p:nvPr/>
        </p:nvPicPr>
        <p:blipFill>
          <a:blip r:embed="rId3"/>
          <a:stretch>
            <a:fillRect/>
          </a:stretch>
        </p:blipFill>
        <p:spPr>
          <a:xfrm>
            <a:off x="2481263" y="1338263"/>
            <a:ext cx="7229475" cy="4181475"/>
          </a:xfrm>
          <a:prstGeom prst="rect">
            <a:avLst/>
          </a:prstGeom>
        </p:spPr>
      </p:pic>
    </p:spTree>
    <p:extLst>
      <p:ext uri="{BB962C8B-B14F-4D97-AF65-F5344CB8AC3E}">
        <p14:creationId xmlns:p14="http://schemas.microsoft.com/office/powerpoint/2010/main" val="300129547"/>
      </p:ext>
    </p:extLst>
  </p:cSld>
  <p:clrMapOvr>
    <a:masterClrMapping/>
  </p:clrMapOvr>
  <p:transition>
    <p:wipe dir="u"/>
  </p:transition>
</p:sld>
</file>

<file path=ppt/slides/slide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40484" name="Rectangle 4"/>
          <p:cNvSpPr>
            <a:spLocks noGrp="1" noChangeArrowheads="1"/>
          </p:cNvSpPr>
          <p:nvPr>
            <p:ph type="title"/>
          </p:nvPr>
        </p:nvSpPr>
        <p:spPr>
          <a:xfrm>
            <a:off x="1795466" y="207287"/>
            <a:ext cx="8720135" cy="880167"/>
          </a:xfrm>
        </p:spPr>
        <p:txBody>
          <a:bodyPr/>
          <a:lstStyle/>
          <a:p>
            <a:r>
              <a:rPr lang="en-US" altLang="en-US" dirty="0"/>
              <a:t>Prevalent Vertebral Fracture &amp; Future Vertebral Fracture Risk</a:t>
            </a:r>
          </a:p>
        </p:txBody>
      </p:sp>
      <p:sp>
        <p:nvSpPr>
          <p:cNvPr id="1940483" name="Text Box 3"/>
          <p:cNvSpPr txBox="1">
            <a:spLocks noChangeArrowheads="1"/>
          </p:cNvSpPr>
          <p:nvPr/>
        </p:nvSpPr>
        <p:spPr bwMode="auto">
          <a:xfrm>
            <a:off x="6509146" y="6248400"/>
            <a:ext cx="4158854" cy="289310"/>
          </a:xfrm>
          <a:prstGeom prst="rect">
            <a:avLst/>
          </a:prstGeom>
          <a:noFill/>
          <a:ln w="12700" algn="ctr">
            <a:noFill/>
            <a:miter lim="800000"/>
            <a:headEnd/>
            <a:tailEnd/>
          </a:ln>
          <a:effectLst/>
          <a:extLst>
            <a:ext uri="{909E8E84-426E-40DD-AFC4-6F175D3DCCD1}">
              <a14:hiddenFill xmlns:a14="http://schemas.microsoft.com/office/drawing/2010/main">
                <a:solidFill>
                  <a:schemeClr val="accent1"/>
                </a:solidFill>
              </a14:hiddenFill>
            </a:ext>
          </a:extLst>
        </p:spPr>
        <p:txBody>
          <a:bodyPr anchor="b">
            <a:spAutoFit/>
          </a:bodyPr>
          <a:lstStyle/>
          <a:p>
            <a:pPr fontAlgn="base">
              <a:lnSpc>
                <a:spcPct val="80000"/>
              </a:lnSpc>
              <a:spcBef>
                <a:spcPct val="30000"/>
              </a:spcBef>
              <a:spcAft>
                <a:spcPct val="0"/>
              </a:spcAft>
              <a:buClrTx/>
            </a:pPr>
            <a:r>
              <a:rPr lang="en-US" altLang="ko-KR" sz="1600" kern="1200" dirty="0">
                <a:solidFill>
                  <a:prstClr val="white"/>
                </a:solidFill>
                <a:ea typeface="+mn-ea"/>
                <a:cs typeface="+mn-cs"/>
              </a:rPr>
              <a:t>Ross: Ann Intern Med 114:919-923, 1991</a:t>
            </a:r>
            <a:endParaRPr lang="en-US" altLang="en-US" sz="1600" kern="1200" dirty="0">
              <a:solidFill>
                <a:prstClr val="white"/>
              </a:solidFill>
              <a:ea typeface="+mn-ea"/>
              <a:cs typeface="+mn-cs"/>
            </a:endParaRPr>
          </a:p>
        </p:txBody>
      </p:sp>
      <p:pic>
        <p:nvPicPr>
          <p:cNvPr id="5" name="Picture 4">
            <a:extLst>
              <a:ext uri="{FF2B5EF4-FFF2-40B4-BE49-F238E27FC236}">
                <a16:creationId xmlns:a16="http://schemas.microsoft.com/office/drawing/2014/main" id="{2EA5867E-EF89-4295-9A24-51D384B340B2}"/>
              </a:ext>
            </a:extLst>
          </p:cNvPr>
          <p:cNvPicPr>
            <a:picLocks noChangeAspect="1"/>
          </p:cNvPicPr>
          <p:nvPr/>
        </p:nvPicPr>
        <p:blipFill>
          <a:blip r:embed="rId3"/>
          <a:stretch>
            <a:fillRect/>
          </a:stretch>
        </p:blipFill>
        <p:spPr>
          <a:xfrm>
            <a:off x="2297908" y="1505074"/>
            <a:ext cx="7715248" cy="4325704"/>
          </a:xfrm>
          <a:prstGeom prst="rect">
            <a:avLst/>
          </a:prstGeom>
        </p:spPr>
      </p:pic>
    </p:spTree>
    <p:extLst>
      <p:ext uri="{BB962C8B-B14F-4D97-AF65-F5344CB8AC3E}">
        <p14:creationId xmlns:p14="http://schemas.microsoft.com/office/powerpoint/2010/main" val="4238752343"/>
      </p:ext>
    </p:extLst>
  </p:cSld>
  <p:clrMapOvr>
    <a:masterClrMapping/>
  </p:clrMapOvr>
  <p:transition>
    <p:split orient="vert"/>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46B00A2-3F18-6A40-AE2A-732B2480A6A1}"/>
              </a:ext>
            </a:extLst>
          </p:cNvPr>
          <p:cNvPicPr>
            <a:picLocks noChangeAspect="1"/>
          </p:cNvPicPr>
          <p:nvPr/>
        </p:nvPicPr>
        <p:blipFill>
          <a:blip r:embed="rId2"/>
          <a:stretch>
            <a:fillRect/>
          </a:stretch>
        </p:blipFill>
        <p:spPr>
          <a:xfrm>
            <a:off x="1809825" y="304800"/>
            <a:ext cx="5388279" cy="2209800"/>
          </a:xfrm>
          <a:prstGeom prst="rect">
            <a:avLst/>
          </a:prstGeom>
        </p:spPr>
      </p:pic>
      <p:sp>
        <p:nvSpPr>
          <p:cNvPr id="4" name="TextBox 3">
            <a:extLst>
              <a:ext uri="{FF2B5EF4-FFF2-40B4-BE49-F238E27FC236}">
                <a16:creationId xmlns:a16="http://schemas.microsoft.com/office/drawing/2014/main" id="{D9C611E4-7C32-A34F-9D9B-BB602748F52B}"/>
              </a:ext>
            </a:extLst>
          </p:cNvPr>
          <p:cNvSpPr txBox="1"/>
          <p:nvPr/>
        </p:nvSpPr>
        <p:spPr>
          <a:xfrm>
            <a:off x="7239001" y="1219201"/>
            <a:ext cx="3514793" cy="3924151"/>
          </a:xfrm>
          <a:prstGeom prst="rect">
            <a:avLst/>
          </a:prstGeom>
          <a:noFill/>
        </p:spPr>
        <p:txBody>
          <a:bodyPr wrap="square" rtlCol="0">
            <a:spAutoFit/>
          </a:bodyPr>
          <a:lstStyle/>
          <a:p>
            <a:pPr>
              <a:buClrTx/>
            </a:pPr>
            <a:r>
              <a:rPr lang="en-US" sz="1500" kern="1200" dirty="0">
                <a:solidFill>
                  <a:prstClr val="white"/>
                </a:solidFill>
                <a:ea typeface="+mn-ea"/>
                <a:cs typeface="+mn-cs"/>
              </a:rPr>
              <a:t>479 patients &gt;50yo were evaluated with DEXA and CT (HU) to determine the rate of osteoporosis in patients undergoing spinal surgery</a:t>
            </a:r>
          </a:p>
          <a:p>
            <a:pPr>
              <a:buClrTx/>
            </a:pPr>
            <a:endParaRPr lang="en-US" sz="1500" kern="1200" dirty="0">
              <a:solidFill>
                <a:prstClr val="white"/>
              </a:solidFill>
              <a:ea typeface="+mn-ea"/>
              <a:cs typeface="+mn-cs"/>
            </a:endParaRPr>
          </a:p>
          <a:p>
            <a:pPr>
              <a:buClrTx/>
            </a:pPr>
            <a:r>
              <a:rPr lang="en-US" sz="1500" kern="1200" dirty="0">
                <a:solidFill>
                  <a:prstClr val="white"/>
                </a:solidFill>
                <a:ea typeface="+mn-ea"/>
                <a:cs typeface="+mn-cs"/>
              </a:rPr>
              <a:t>Overall Rate is approx. </a:t>
            </a:r>
            <a:r>
              <a:rPr lang="en-US" sz="1500" kern="1200" dirty="0">
                <a:solidFill>
                  <a:srgbClr val="FFFF00"/>
                </a:solidFill>
                <a:ea typeface="+mn-ea"/>
                <a:cs typeface="+mn-cs"/>
              </a:rPr>
              <a:t>39.7%</a:t>
            </a:r>
          </a:p>
          <a:p>
            <a:pPr>
              <a:buClrTx/>
            </a:pPr>
            <a:endParaRPr lang="en-US" sz="1500" kern="1200" dirty="0">
              <a:solidFill>
                <a:prstClr val="white"/>
              </a:solidFill>
              <a:ea typeface="+mn-ea"/>
              <a:cs typeface="+mn-cs"/>
            </a:endParaRPr>
          </a:p>
          <a:p>
            <a:pPr>
              <a:buClrTx/>
            </a:pPr>
            <a:r>
              <a:rPr lang="en-US" sz="1500" kern="1200" dirty="0">
                <a:solidFill>
                  <a:prstClr val="white"/>
                </a:solidFill>
                <a:ea typeface="+mn-ea"/>
                <a:cs typeface="+mn-cs"/>
              </a:rPr>
              <a:t>Females diagnosed more commonly with DXA (</a:t>
            </a:r>
            <a:r>
              <a:rPr lang="en-US" sz="1500" kern="1200" dirty="0">
                <a:solidFill>
                  <a:srgbClr val="FFFF00"/>
                </a:solidFill>
                <a:ea typeface="+mn-ea"/>
                <a:cs typeface="+mn-cs"/>
              </a:rPr>
              <a:t>48.9% vs. 27.1%</a:t>
            </a:r>
            <a:r>
              <a:rPr lang="en-US" sz="1500" kern="1200" dirty="0">
                <a:solidFill>
                  <a:prstClr val="white"/>
                </a:solidFill>
                <a:ea typeface="+mn-ea"/>
                <a:cs typeface="+mn-cs"/>
              </a:rPr>
              <a:t>)</a:t>
            </a:r>
          </a:p>
          <a:p>
            <a:pPr>
              <a:buClrTx/>
            </a:pPr>
            <a:endParaRPr lang="en-US" sz="1500" kern="1200" dirty="0">
              <a:solidFill>
                <a:prstClr val="white"/>
              </a:solidFill>
              <a:ea typeface="+mn-ea"/>
              <a:cs typeface="+mn-cs"/>
            </a:endParaRPr>
          </a:p>
          <a:p>
            <a:pPr>
              <a:buClrTx/>
            </a:pPr>
            <a:r>
              <a:rPr lang="en-US" sz="1500" kern="1200" dirty="0">
                <a:solidFill>
                  <a:prstClr val="white"/>
                </a:solidFill>
                <a:ea typeface="+mn-ea"/>
                <a:cs typeface="+mn-cs"/>
              </a:rPr>
              <a:t>Patients with lumbar scoliosis had a higher rate of OP (</a:t>
            </a:r>
            <a:r>
              <a:rPr lang="en-US" sz="1500" kern="1200" dirty="0">
                <a:solidFill>
                  <a:srgbClr val="FFFF00"/>
                </a:solidFill>
                <a:ea typeface="+mn-ea"/>
                <a:cs typeface="+mn-cs"/>
              </a:rPr>
              <a:t>56.5% vs. 36.8%</a:t>
            </a:r>
            <a:r>
              <a:rPr lang="en-US" sz="1500" kern="1200" dirty="0">
                <a:solidFill>
                  <a:prstClr val="white"/>
                </a:solidFill>
                <a:ea typeface="+mn-ea"/>
                <a:cs typeface="+mn-cs"/>
              </a:rPr>
              <a:t>)</a:t>
            </a:r>
          </a:p>
          <a:p>
            <a:pPr>
              <a:buClrTx/>
            </a:pPr>
            <a:endParaRPr lang="en-US" sz="1500" kern="1200" dirty="0">
              <a:solidFill>
                <a:prstClr val="white"/>
              </a:solidFill>
              <a:ea typeface="+mn-ea"/>
              <a:cs typeface="+mn-cs"/>
            </a:endParaRPr>
          </a:p>
          <a:p>
            <a:pPr>
              <a:buClrTx/>
            </a:pPr>
            <a:r>
              <a:rPr lang="en-US" sz="1800" kern="1200" dirty="0">
                <a:solidFill>
                  <a:srgbClr val="FFFF00"/>
                </a:solidFill>
                <a:effectLst>
                  <a:outerShdw blurRad="50800" dist="38100" dir="2700000" algn="tl" rotWithShape="0">
                    <a:prstClr val="black">
                      <a:alpha val="40000"/>
                    </a:prstClr>
                  </a:outerShdw>
                </a:effectLst>
                <a:ea typeface="+mn-ea"/>
                <a:cs typeface="+mn-cs"/>
              </a:rPr>
              <a:t>Among 324 patients with no OP by DXA 25.9% had osteoporosis utilizing L1 HU &lt;110</a:t>
            </a:r>
          </a:p>
        </p:txBody>
      </p:sp>
      <p:pic>
        <p:nvPicPr>
          <p:cNvPr id="5" name="Picture 4">
            <a:extLst>
              <a:ext uri="{FF2B5EF4-FFF2-40B4-BE49-F238E27FC236}">
                <a16:creationId xmlns:a16="http://schemas.microsoft.com/office/drawing/2014/main" id="{3C264329-7036-3E4C-ACE3-2BF17843C610}"/>
              </a:ext>
            </a:extLst>
          </p:cNvPr>
          <p:cNvPicPr>
            <a:picLocks noChangeAspect="1"/>
          </p:cNvPicPr>
          <p:nvPr/>
        </p:nvPicPr>
        <p:blipFill>
          <a:blip r:embed="rId3"/>
          <a:stretch>
            <a:fillRect/>
          </a:stretch>
        </p:blipFill>
        <p:spPr>
          <a:xfrm>
            <a:off x="2208788" y="2667000"/>
            <a:ext cx="4337108" cy="3352800"/>
          </a:xfrm>
          <a:prstGeom prst="rect">
            <a:avLst/>
          </a:prstGeom>
        </p:spPr>
      </p:pic>
    </p:spTree>
    <p:extLst>
      <p:ext uri="{BB962C8B-B14F-4D97-AF65-F5344CB8AC3E}">
        <p14:creationId xmlns:p14="http://schemas.microsoft.com/office/powerpoint/2010/main" val="88531751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CBB9D4E-4C06-354A-9EA5-D12F30A28449}"/>
              </a:ext>
            </a:extLst>
          </p:cNvPr>
          <p:cNvPicPr>
            <a:picLocks noChangeAspect="1"/>
          </p:cNvPicPr>
          <p:nvPr/>
        </p:nvPicPr>
        <p:blipFill>
          <a:blip r:embed="rId2"/>
          <a:stretch>
            <a:fillRect/>
          </a:stretch>
        </p:blipFill>
        <p:spPr>
          <a:xfrm>
            <a:off x="1531076" y="856581"/>
            <a:ext cx="6249573" cy="2400925"/>
          </a:xfrm>
          <a:prstGeom prst="rect">
            <a:avLst/>
          </a:prstGeom>
        </p:spPr>
      </p:pic>
      <p:sp>
        <p:nvSpPr>
          <p:cNvPr id="4" name="TextBox 3">
            <a:extLst>
              <a:ext uri="{FF2B5EF4-FFF2-40B4-BE49-F238E27FC236}">
                <a16:creationId xmlns:a16="http://schemas.microsoft.com/office/drawing/2014/main" id="{6DF711A3-0657-6C48-8559-F91A2CC21A1B}"/>
              </a:ext>
            </a:extLst>
          </p:cNvPr>
          <p:cNvSpPr txBox="1"/>
          <p:nvPr/>
        </p:nvSpPr>
        <p:spPr>
          <a:xfrm>
            <a:off x="7780648" y="969994"/>
            <a:ext cx="2971384" cy="4939814"/>
          </a:xfrm>
          <a:prstGeom prst="rect">
            <a:avLst/>
          </a:prstGeom>
          <a:noFill/>
        </p:spPr>
        <p:txBody>
          <a:bodyPr wrap="square" rtlCol="0">
            <a:spAutoFit/>
          </a:bodyPr>
          <a:lstStyle/>
          <a:p>
            <a:pPr>
              <a:buClrTx/>
            </a:pPr>
            <a:r>
              <a:rPr lang="en-US" sz="1500" kern="1200" dirty="0">
                <a:solidFill>
                  <a:prstClr val="white"/>
                </a:solidFill>
                <a:ea typeface="+mn-ea"/>
                <a:cs typeface="+mn-cs"/>
              </a:rPr>
              <a:t>Retrospective review of 244 spine patients from 2 academic centers</a:t>
            </a:r>
          </a:p>
          <a:p>
            <a:pPr>
              <a:buClrTx/>
            </a:pPr>
            <a:r>
              <a:rPr lang="en-US" sz="1500" kern="1200" dirty="0">
                <a:solidFill>
                  <a:prstClr val="white"/>
                </a:solidFill>
                <a:ea typeface="+mn-ea"/>
                <a:cs typeface="+mn-cs"/>
              </a:rPr>
              <a:t>Patients had:</a:t>
            </a:r>
          </a:p>
          <a:p>
            <a:pPr>
              <a:buClrTx/>
            </a:pPr>
            <a:r>
              <a:rPr lang="en-US" sz="1500" kern="1200" dirty="0">
                <a:solidFill>
                  <a:prstClr val="white"/>
                </a:solidFill>
                <a:ea typeface="+mn-ea"/>
                <a:cs typeface="+mn-cs"/>
              </a:rPr>
              <a:t>DEXA, CT (HU), TBS, FRAX</a:t>
            </a:r>
          </a:p>
          <a:p>
            <a:pPr>
              <a:buClrTx/>
            </a:pPr>
            <a:endParaRPr lang="en-US" sz="1500" kern="1200" dirty="0">
              <a:solidFill>
                <a:prstClr val="white"/>
              </a:solidFill>
              <a:ea typeface="+mn-ea"/>
              <a:cs typeface="+mn-cs"/>
            </a:endParaRPr>
          </a:p>
          <a:p>
            <a:pPr>
              <a:buClrTx/>
            </a:pPr>
            <a:r>
              <a:rPr lang="en-US" sz="1500" kern="1200" dirty="0">
                <a:solidFill>
                  <a:prstClr val="white"/>
                </a:solidFill>
                <a:ea typeface="+mn-ea"/>
                <a:cs typeface="+mn-cs"/>
              </a:rPr>
              <a:t>Osteoporosis determined using 4 criteria:</a:t>
            </a:r>
          </a:p>
          <a:p>
            <a:pPr marL="214370" indent="-214370">
              <a:buClr>
                <a:srgbClr val="FFFF00"/>
              </a:buClr>
              <a:buFont typeface="Arial" panose="020B0604020202020204" pitchFamily="34" charset="0"/>
              <a:buChar char="•"/>
            </a:pPr>
            <a:r>
              <a:rPr lang="en-US" sz="1500" kern="1200" dirty="0">
                <a:solidFill>
                  <a:prstClr val="white"/>
                </a:solidFill>
                <a:ea typeface="+mn-ea"/>
                <a:cs typeface="+mn-cs"/>
              </a:rPr>
              <a:t>WHO (T-score &lt; -2.5 </a:t>
            </a:r>
            <a:r>
              <a:rPr lang="en-US" sz="1500" kern="1200" dirty="0">
                <a:solidFill>
                  <a:srgbClr val="FFFF00"/>
                </a:solidFill>
                <a:ea typeface="+mn-ea"/>
                <a:cs typeface="+mn-cs"/>
              </a:rPr>
              <a:t>(25.4%)</a:t>
            </a:r>
          </a:p>
          <a:p>
            <a:pPr marL="214370" indent="-214370">
              <a:buClr>
                <a:srgbClr val="FFFF00"/>
              </a:buClr>
              <a:buFont typeface="Arial" panose="020B0604020202020204" pitchFamily="34" charset="0"/>
              <a:buChar char="•"/>
            </a:pPr>
            <a:r>
              <a:rPr lang="en-US" sz="1500" kern="1200" dirty="0">
                <a:solidFill>
                  <a:prstClr val="white"/>
                </a:solidFill>
                <a:ea typeface="+mn-ea"/>
                <a:cs typeface="+mn-cs"/>
              </a:rPr>
              <a:t>CT HU of &lt; 110 </a:t>
            </a:r>
            <a:r>
              <a:rPr lang="en-US" sz="1500" kern="1200" dirty="0">
                <a:solidFill>
                  <a:srgbClr val="FFFF00"/>
                </a:solidFill>
                <a:ea typeface="+mn-ea"/>
                <a:cs typeface="+mn-cs"/>
              </a:rPr>
              <a:t>(36.5%)</a:t>
            </a:r>
          </a:p>
          <a:p>
            <a:pPr marL="214370" indent="-214370">
              <a:buClr>
                <a:srgbClr val="FFFF00"/>
              </a:buClr>
              <a:buFont typeface="Arial" panose="020B0604020202020204" pitchFamily="34" charset="0"/>
              <a:buChar char="•"/>
            </a:pPr>
            <a:r>
              <a:rPr lang="en-US" sz="1500" kern="1200" dirty="0">
                <a:solidFill>
                  <a:prstClr val="white"/>
                </a:solidFill>
                <a:ea typeface="+mn-ea"/>
                <a:cs typeface="+mn-cs"/>
              </a:rPr>
              <a:t>NBHA guidelines  </a:t>
            </a:r>
            <a:r>
              <a:rPr lang="en-US" sz="1500" kern="1200" dirty="0">
                <a:solidFill>
                  <a:srgbClr val="FFFF00"/>
                </a:solidFill>
                <a:ea typeface="+mn-ea"/>
                <a:cs typeface="+mn-cs"/>
              </a:rPr>
              <a:t>(75%)</a:t>
            </a:r>
            <a:endParaRPr lang="en-US" sz="1500" kern="1200" dirty="0">
              <a:solidFill>
                <a:prstClr val="white"/>
              </a:solidFill>
              <a:ea typeface="+mn-ea"/>
              <a:cs typeface="+mn-cs"/>
            </a:endParaRPr>
          </a:p>
          <a:p>
            <a:pPr marL="557361" lvl="1" indent="-214370">
              <a:buClr>
                <a:srgbClr val="FFFF00"/>
              </a:buClr>
              <a:buFont typeface="Arial" panose="020B0604020202020204" pitchFamily="34" charset="0"/>
              <a:buChar char="•"/>
            </a:pPr>
            <a:r>
              <a:rPr lang="en-US" sz="1500" kern="1200" dirty="0">
                <a:solidFill>
                  <a:prstClr val="white"/>
                </a:solidFill>
                <a:ea typeface="+mn-ea"/>
                <a:cs typeface="+mn-cs"/>
              </a:rPr>
              <a:t>a) T-score ≤ −2.5 or</a:t>
            </a:r>
          </a:p>
          <a:p>
            <a:pPr marL="557361" lvl="1" indent="-214370">
              <a:buClr>
                <a:srgbClr val="FFFF00"/>
              </a:buClr>
              <a:buFont typeface="Arial" panose="020B0604020202020204" pitchFamily="34" charset="0"/>
              <a:buChar char="•"/>
            </a:pPr>
            <a:r>
              <a:rPr lang="en-US" sz="1500" kern="1200" dirty="0">
                <a:solidFill>
                  <a:prstClr val="white"/>
                </a:solidFill>
                <a:ea typeface="+mn-ea"/>
                <a:cs typeface="+mn-cs"/>
              </a:rPr>
              <a:t>b) history of low-energy fracture or</a:t>
            </a:r>
          </a:p>
          <a:p>
            <a:pPr marL="557361" lvl="1" indent="-214370">
              <a:buClr>
                <a:srgbClr val="FFFF00"/>
              </a:buClr>
              <a:buFont typeface="Arial" panose="020B0604020202020204" pitchFamily="34" charset="0"/>
              <a:buChar char="•"/>
            </a:pPr>
            <a:r>
              <a:rPr lang="en-US" sz="1500" kern="1200" dirty="0">
                <a:solidFill>
                  <a:prstClr val="white"/>
                </a:solidFill>
                <a:ea typeface="+mn-ea"/>
                <a:cs typeface="+mn-cs"/>
              </a:rPr>
              <a:t>c) FRAX ≥3% (hip) or ≥20% (MOF) 10-yr fracture risk</a:t>
            </a:r>
          </a:p>
          <a:p>
            <a:pPr marL="214370" indent="-214370">
              <a:buClr>
                <a:srgbClr val="FFFF00"/>
              </a:buClr>
              <a:buFont typeface="Arial" panose="020B0604020202020204" pitchFamily="34" charset="0"/>
              <a:buChar char="•"/>
            </a:pPr>
            <a:r>
              <a:rPr lang="en-US" sz="1500" kern="1200" dirty="0">
                <a:solidFill>
                  <a:prstClr val="white"/>
                </a:solidFill>
                <a:ea typeface="+mn-ea"/>
                <a:cs typeface="+mn-cs"/>
              </a:rPr>
              <a:t>Expanded guidelines (NBHA and or HU&lt;110 or degraded TBS in the setting of osteopenia on DEXA) </a:t>
            </a:r>
            <a:r>
              <a:rPr lang="en-US" sz="1500" kern="1200" dirty="0">
                <a:solidFill>
                  <a:srgbClr val="FFFF00"/>
                </a:solidFill>
                <a:ea typeface="+mn-ea"/>
                <a:cs typeface="+mn-cs"/>
              </a:rPr>
              <a:t>(81.9%)</a:t>
            </a:r>
          </a:p>
        </p:txBody>
      </p:sp>
      <p:grpSp>
        <p:nvGrpSpPr>
          <p:cNvPr id="8" name="Group 7">
            <a:extLst>
              <a:ext uri="{FF2B5EF4-FFF2-40B4-BE49-F238E27FC236}">
                <a16:creationId xmlns:a16="http://schemas.microsoft.com/office/drawing/2014/main" id="{07DA0804-A6F3-E242-B7DC-240C16D218B0}"/>
              </a:ext>
            </a:extLst>
          </p:cNvPr>
          <p:cNvGrpSpPr/>
          <p:nvPr/>
        </p:nvGrpSpPr>
        <p:grpSpPr>
          <a:xfrm>
            <a:off x="2303530" y="3417066"/>
            <a:ext cx="4911627" cy="2889427"/>
            <a:chOff x="1527997" y="3335655"/>
            <a:chExt cx="5862253" cy="3359150"/>
          </a:xfrm>
        </p:grpSpPr>
        <p:pic>
          <p:nvPicPr>
            <p:cNvPr id="5" name="Picture 4">
              <a:extLst>
                <a:ext uri="{FF2B5EF4-FFF2-40B4-BE49-F238E27FC236}">
                  <a16:creationId xmlns:a16="http://schemas.microsoft.com/office/drawing/2014/main" id="{77218E03-6E94-5443-9B1A-F96651EB5A25}"/>
                </a:ext>
              </a:extLst>
            </p:cNvPr>
            <p:cNvPicPr>
              <a:picLocks noChangeAspect="1"/>
            </p:cNvPicPr>
            <p:nvPr/>
          </p:nvPicPr>
          <p:blipFill>
            <a:blip r:embed="rId3"/>
            <a:stretch>
              <a:fillRect/>
            </a:stretch>
          </p:blipFill>
          <p:spPr>
            <a:xfrm>
              <a:off x="1598612" y="3335655"/>
              <a:ext cx="5791638" cy="3359150"/>
            </a:xfrm>
            <a:prstGeom prst="rect">
              <a:avLst/>
            </a:prstGeom>
          </p:spPr>
        </p:pic>
        <p:sp>
          <p:nvSpPr>
            <p:cNvPr id="6" name="TextBox 5">
              <a:extLst>
                <a:ext uri="{FF2B5EF4-FFF2-40B4-BE49-F238E27FC236}">
                  <a16:creationId xmlns:a16="http://schemas.microsoft.com/office/drawing/2014/main" id="{B42BA7EC-DEEB-9740-8491-9112C2F67FEA}"/>
                </a:ext>
              </a:extLst>
            </p:cNvPr>
            <p:cNvSpPr txBox="1"/>
            <p:nvPr/>
          </p:nvSpPr>
          <p:spPr>
            <a:xfrm>
              <a:off x="6641327" y="3505200"/>
              <a:ext cx="725508" cy="348865"/>
            </a:xfrm>
            <a:prstGeom prst="rect">
              <a:avLst/>
            </a:prstGeom>
            <a:noFill/>
          </p:spPr>
          <p:txBody>
            <a:bodyPr wrap="none" rtlCol="0">
              <a:spAutoFit/>
            </a:bodyPr>
            <a:lstStyle/>
            <a:p>
              <a:pPr>
                <a:buClrTx/>
              </a:pPr>
              <a:r>
                <a:rPr lang="en-US" sz="1350" kern="1200" dirty="0">
                  <a:solidFill>
                    <a:prstClr val="black"/>
                  </a:solidFill>
                  <a:ea typeface="+mn-ea"/>
                  <a:cs typeface="+mn-cs"/>
                </a:rPr>
                <a:t>(Age)</a:t>
              </a:r>
            </a:p>
          </p:txBody>
        </p:sp>
        <p:sp>
          <p:nvSpPr>
            <p:cNvPr id="7" name="TextBox 6">
              <a:extLst>
                <a:ext uri="{FF2B5EF4-FFF2-40B4-BE49-F238E27FC236}">
                  <a16:creationId xmlns:a16="http://schemas.microsoft.com/office/drawing/2014/main" id="{ECAED01E-8883-8547-A477-8C97BC3CE379}"/>
                </a:ext>
              </a:extLst>
            </p:cNvPr>
            <p:cNvSpPr txBox="1"/>
            <p:nvPr/>
          </p:nvSpPr>
          <p:spPr>
            <a:xfrm rot="16200000">
              <a:off x="1029474" y="5345393"/>
              <a:ext cx="1355208" cy="358162"/>
            </a:xfrm>
            <a:prstGeom prst="rect">
              <a:avLst/>
            </a:prstGeom>
            <a:noFill/>
          </p:spPr>
          <p:txBody>
            <a:bodyPr wrap="none" rtlCol="0">
              <a:spAutoFit/>
            </a:bodyPr>
            <a:lstStyle/>
            <a:p>
              <a:pPr>
                <a:buClrTx/>
              </a:pPr>
              <a:r>
                <a:rPr lang="en-US" sz="1350" kern="1200" dirty="0">
                  <a:solidFill>
                    <a:prstClr val="black"/>
                  </a:solidFill>
                  <a:ea typeface="+mn-ea"/>
                  <a:cs typeface="+mn-cs"/>
                </a:rPr>
                <a:t>osteoporosis</a:t>
              </a:r>
            </a:p>
          </p:txBody>
        </p:sp>
      </p:grpSp>
    </p:spTree>
    <p:extLst>
      <p:ext uri="{BB962C8B-B14F-4D97-AF65-F5344CB8AC3E}">
        <p14:creationId xmlns:p14="http://schemas.microsoft.com/office/powerpoint/2010/main" val="268030485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C3FA5AA-1872-46A6-B80A-6B4694CF1986}"/>
              </a:ext>
            </a:extLst>
          </p:cNvPr>
          <p:cNvSpPr>
            <a:spLocks noGrp="1"/>
          </p:cNvSpPr>
          <p:nvPr>
            <p:ph type="ctrTitle"/>
          </p:nvPr>
        </p:nvSpPr>
        <p:spPr/>
        <p:txBody>
          <a:bodyPr/>
          <a:lstStyle/>
          <a:p>
            <a:r>
              <a:rPr lang="en-US" dirty="0"/>
              <a:t>What is the significance of bone density in spine fusion?</a:t>
            </a:r>
          </a:p>
        </p:txBody>
      </p:sp>
    </p:spTree>
    <p:extLst>
      <p:ext uri="{BB962C8B-B14F-4D97-AF65-F5344CB8AC3E}">
        <p14:creationId xmlns:p14="http://schemas.microsoft.com/office/powerpoint/2010/main" val="18394497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a:extLst>
              <a:ext uri="{FF2B5EF4-FFF2-40B4-BE49-F238E27FC236}">
                <a16:creationId xmlns:a16="http://schemas.microsoft.com/office/drawing/2014/main" id="{877BF7D3-D840-D81F-F675-4A25F973DE92}"/>
              </a:ext>
            </a:extLst>
          </p:cNvPr>
          <p:cNvSpPr/>
          <p:nvPr/>
        </p:nvSpPr>
        <p:spPr>
          <a:xfrm>
            <a:off x="8476318" y="1367752"/>
            <a:ext cx="3379246" cy="2777347"/>
          </a:xfrm>
          <a:custGeom>
            <a:avLst/>
            <a:gdLst/>
            <a:ahLst/>
            <a:cxnLst/>
            <a:rect l="l" t="t" r="r" b="b"/>
            <a:pathLst>
              <a:path w="6456611" h="4204868">
                <a:moveTo>
                  <a:pt x="0" y="0"/>
                </a:moveTo>
                <a:lnTo>
                  <a:pt x="6456611" y="0"/>
                </a:lnTo>
                <a:lnTo>
                  <a:pt x="6456611" y="4204868"/>
                </a:lnTo>
                <a:lnTo>
                  <a:pt x="0" y="4204868"/>
                </a:lnTo>
                <a:lnTo>
                  <a:pt x="0" y="0"/>
                </a:lnTo>
                <a:close/>
              </a:path>
            </a:pathLst>
          </a:custGeom>
          <a:blipFill>
            <a:blip r:embed="rId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 typeface="Arial"/>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2" name="TextBox 7">
            <a:extLst>
              <a:ext uri="{FF2B5EF4-FFF2-40B4-BE49-F238E27FC236}">
                <a16:creationId xmlns:a16="http://schemas.microsoft.com/office/drawing/2014/main" id="{F487FBA6-0C21-6E29-0717-38EA6D9BC070}"/>
              </a:ext>
            </a:extLst>
          </p:cNvPr>
          <p:cNvSpPr txBox="1"/>
          <p:nvPr/>
        </p:nvSpPr>
        <p:spPr>
          <a:xfrm>
            <a:off x="536357" y="5649745"/>
            <a:ext cx="4023291" cy="930576"/>
          </a:xfrm>
          <a:prstGeom prst="rect">
            <a:avLst/>
          </a:prstGeom>
        </p:spPr>
        <p:txBody>
          <a:bodyPr wrap="square" lIns="0" tIns="0" rIns="0" bIns="0" rtlCol="0" anchor="t">
            <a:spAutoFit/>
          </a:bodyPr>
          <a:lstStyle/>
          <a:p>
            <a:pPr marL="0" marR="0" lvl="0" indent="0" algn="l" defTabSz="609630" rtl="0" eaLnBrk="1" fontAlgn="auto" latinLnBrk="0" hangingPunct="1">
              <a:lnSpc>
                <a:spcPct val="100000"/>
              </a:lnSpc>
              <a:spcBef>
                <a:spcPts val="0"/>
              </a:spcBef>
              <a:spcAft>
                <a:spcPts val="0"/>
              </a:spcAft>
              <a:buClrTx/>
              <a:buSzTx/>
              <a:buFont typeface="Arial"/>
              <a:buNone/>
              <a:tabLst/>
              <a:defRPr/>
            </a:pPr>
            <a:endParaRPr kumimoji="0" lang="en-US" sz="2667" b="0" i="0" u="none" strike="noStrike" kern="1200" cap="none" spc="0" normalizeH="0" baseline="0" noProof="0" dirty="0">
              <a:ln>
                <a:noFill/>
              </a:ln>
              <a:solidFill>
                <a:srgbClr val="000000"/>
              </a:solidFill>
              <a:effectLst/>
              <a:uLnTx/>
              <a:uFillTx/>
              <a:latin typeface="Source Sans Pro" panose="020B0503030403020204" pitchFamily="34" charset="0"/>
              <a:ea typeface="Object Sans"/>
              <a:cs typeface="Object Sans"/>
              <a:sym typeface="Object Sans"/>
            </a:endParaRPr>
          </a:p>
          <a:p>
            <a:pPr marL="0" marR="0" lvl="0" indent="0" algn="l" defTabSz="609630" rtl="0" eaLnBrk="1" fontAlgn="auto" latinLnBrk="0" hangingPunct="1">
              <a:lnSpc>
                <a:spcPts val="1968"/>
              </a:lnSpc>
              <a:spcBef>
                <a:spcPts val="0"/>
              </a:spcBef>
              <a:spcAft>
                <a:spcPts val="0"/>
              </a:spcAft>
              <a:buClrTx/>
              <a:buSzTx/>
              <a:buFont typeface="Arial"/>
              <a:buNone/>
              <a:tabLst/>
              <a:defRPr/>
            </a:pPr>
            <a:r>
              <a:rPr kumimoji="0" lang="en-US" sz="2667" b="1" i="0" u="sng" strike="noStrike" kern="1200" cap="none" spc="0" normalizeH="0" baseline="0" noProof="0" dirty="0">
                <a:ln>
                  <a:noFill/>
                </a:ln>
                <a:solidFill>
                  <a:srgbClr val="0070C0"/>
                </a:solidFill>
                <a:effectLst/>
                <a:uLnTx/>
                <a:uFillTx/>
                <a:latin typeface="Source Sans Pro" panose="020B0503030403020204" pitchFamily="34" charset="0"/>
                <a:ea typeface="Object Sans"/>
                <a:cs typeface="Object Sans"/>
                <a:sym typeface="Object Sans"/>
                <a:hlinkClick r:id="rId3" tooltip="http://spinehealth.org/bonehub">
                  <a:extLst>
                    <a:ext uri="{A12FA001-AC4F-418D-AE19-62706E023703}">
                      <ahyp:hlinkClr xmlns:ahyp="http://schemas.microsoft.com/office/drawing/2018/hyperlinkcolor" val="tx"/>
                    </a:ext>
                  </a:extLst>
                </a:hlinkClick>
              </a:rPr>
              <a:t>spinehealth.org/bonehub</a:t>
            </a:r>
          </a:p>
          <a:p>
            <a:pPr marL="0" marR="0" lvl="0" indent="0" algn="l" defTabSz="609630" rtl="0" eaLnBrk="1" fontAlgn="auto" latinLnBrk="0" hangingPunct="1">
              <a:lnSpc>
                <a:spcPts val="1968"/>
              </a:lnSpc>
              <a:spcBef>
                <a:spcPts val="0"/>
              </a:spcBef>
              <a:spcAft>
                <a:spcPts val="0"/>
              </a:spcAft>
              <a:buClrTx/>
              <a:buSzTx/>
              <a:buFont typeface="Arial"/>
              <a:buNone/>
              <a:tabLst/>
              <a:defRPr/>
            </a:pPr>
            <a:endParaRPr kumimoji="0" lang="en-US" sz="2133" b="1" i="0" u="sng" strike="noStrike" kern="1200" cap="none" spc="0" normalizeH="0" baseline="0" noProof="0" dirty="0">
              <a:ln>
                <a:noFill/>
              </a:ln>
              <a:solidFill>
                <a:srgbClr val="9ACDED"/>
              </a:solidFill>
              <a:effectLst/>
              <a:uLnTx/>
              <a:uFillTx/>
              <a:latin typeface="Source Sans Pro" panose="020B0503030403020204" pitchFamily="34" charset="0"/>
              <a:ea typeface="Object Sans"/>
              <a:cs typeface="Object Sans"/>
              <a:sym typeface="Object Sans"/>
              <a:hlinkClick r:id="rId3" tooltip="http://spinehealth.org/bonehub">
                <a:extLst>
                  <a:ext uri="{A12FA001-AC4F-418D-AE19-62706E023703}">
                    <ahyp:hlinkClr xmlns:ahyp="http://schemas.microsoft.com/office/drawing/2018/hyperlinkcolor" val="tx"/>
                  </a:ext>
                </a:extLst>
              </a:hlinkClick>
            </a:endParaRPr>
          </a:p>
        </p:txBody>
      </p:sp>
      <p:sp>
        <p:nvSpPr>
          <p:cNvPr id="3" name="TextBox 6">
            <a:extLst>
              <a:ext uri="{FF2B5EF4-FFF2-40B4-BE49-F238E27FC236}">
                <a16:creationId xmlns:a16="http://schemas.microsoft.com/office/drawing/2014/main" id="{BD5926DB-0121-D216-9DCC-E55ADD26C0CB}"/>
              </a:ext>
            </a:extLst>
          </p:cNvPr>
          <p:cNvSpPr txBox="1"/>
          <p:nvPr/>
        </p:nvSpPr>
        <p:spPr>
          <a:xfrm>
            <a:off x="617255" y="742967"/>
            <a:ext cx="3861496" cy="1442639"/>
          </a:xfrm>
          <a:prstGeom prst="rect">
            <a:avLst/>
          </a:prstGeom>
        </p:spPr>
        <p:txBody>
          <a:bodyPr wrap="square" lIns="0" tIns="0" rIns="0" bIns="0" rtlCol="0" anchor="t">
            <a:spAutoFit/>
          </a:bodyPr>
          <a:lstStyle/>
          <a:p>
            <a:pPr marL="0" marR="0" lvl="0" indent="0" algn="l" defTabSz="609630" rtl="0" eaLnBrk="1" fontAlgn="auto" latinLnBrk="0" hangingPunct="1">
              <a:lnSpc>
                <a:spcPts val="3772"/>
              </a:lnSpc>
              <a:spcBef>
                <a:spcPts val="0"/>
              </a:spcBef>
              <a:spcAft>
                <a:spcPts val="0"/>
              </a:spcAft>
              <a:buClrTx/>
              <a:buSzTx/>
              <a:buFont typeface="Arial"/>
              <a:buNone/>
              <a:tabLst/>
              <a:defRPr/>
            </a:pPr>
            <a:r>
              <a:rPr kumimoji="0" lang="en-US" sz="3067" b="1" i="0" u="none" strike="noStrike" kern="1200" cap="none" spc="0" normalizeH="0" baseline="0" noProof="0" dirty="0">
                <a:ln>
                  <a:noFill/>
                </a:ln>
                <a:solidFill>
                  <a:srgbClr val="FFFFFF"/>
                </a:solidFill>
                <a:effectLst/>
                <a:uLnTx/>
                <a:uFillTx/>
                <a:latin typeface="Source Sans Pro" panose="020B0503030403020204" pitchFamily="34" charset="0"/>
                <a:ea typeface="Object Sans Bold"/>
                <a:cs typeface="Object Sans Bold"/>
                <a:sym typeface="Object Sans Bold"/>
              </a:rPr>
              <a:t>National Spine Health Foundation </a:t>
            </a:r>
          </a:p>
          <a:p>
            <a:pPr marL="0" marR="0" lvl="0" indent="0" algn="l" defTabSz="609630" rtl="0" eaLnBrk="1" fontAlgn="auto" latinLnBrk="0" hangingPunct="1">
              <a:lnSpc>
                <a:spcPts val="3772"/>
              </a:lnSpc>
              <a:spcBef>
                <a:spcPts val="0"/>
              </a:spcBef>
              <a:spcAft>
                <a:spcPts val="0"/>
              </a:spcAft>
              <a:buClrTx/>
              <a:buSzTx/>
              <a:buFont typeface="Arial"/>
              <a:buNone/>
              <a:tabLst/>
              <a:defRPr/>
            </a:pPr>
            <a:r>
              <a:rPr kumimoji="0" lang="en-US" sz="3067" b="1" i="0" u="none" strike="noStrike" kern="1200" cap="none" spc="0" normalizeH="0" baseline="0" noProof="0" dirty="0">
                <a:ln>
                  <a:noFill/>
                </a:ln>
                <a:solidFill>
                  <a:srgbClr val="FFFFFF"/>
                </a:solidFill>
                <a:effectLst/>
                <a:uLnTx/>
                <a:uFillTx/>
                <a:latin typeface="Source Sans Pro" panose="020B0503030403020204" pitchFamily="34" charset="0"/>
                <a:ea typeface="Object Sans Bold"/>
                <a:cs typeface="Object Sans Bold"/>
                <a:sym typeface="Object Sans Bold"/>
              </a:rPr>
              <a:t>Bone Hub</a:t>
            </a:r>
          </a:p>
        </p:txBody>
      </p:sp>
      <p:pic>
        <p:nvPicPr>
          <p:cNvPr id="6" name="Picture 5">
            <a:extLst>
              <a:ext uri="{FF2B5EF4-FFF2-40B4-BE49-F238E27FC236}">
                <a16:creationId xmlns:a16="http://schemas.microsoft.com/office/drawing/2014/main" id="{B8ABE092-695F-9D22-C1AC-2766EE7F9EAB}"/>
              </a:ext>
            </a:extLst>
          </p:cNvPr>
          <p:cNvPicPr>
            <a:picLocks noChangeAspect="1"/>
          </p:cNvPicPr>
          <p:nvPr/>
        </p:nvPicPr>
        <p:blipFill>
          <a:blip r:embed="rId4"/>
          <a:srcRect l="15226" t="27153" r="16491" b="15393"/>
          <a:stretch/>
        </p:blipFill>
        <p:spPr>
          <a:xfrm>
            <a:off x="197929" y="1367752"/>
            <a:ext cx="7859063" cy="4408517"/>
          </a:xfrm>
          <a:prstGeom prst="rect">
            <a:avLst/>
          </a:prstGeom>
        </p:spPr>
      </p:pic>
      <p:sp>
        <p:nvSpPr>
          <p:cNvPr id="7" name="TextBox 6">
            <a:extLst>
              <a:ext uri="{FF2B5EF4-FFF2-40B4-BE49-F238E27FC236}">
                <a16:creationId xmlns:a16="http://schemas.microsoft.com/office/drawing/2014/main" id="{3199904D-D484-E373-49B5-EA9B69F4624A}"/>
              </a:ext>
            </a:extLst>
          </p:cNvPr>
          <p:cNvSpPr txBox="1"/>
          <p:nvPr/>
        </p:nvSpPr>
        <p:spPr>
          <a:xfrm>
            <a:off x="414402" y="742967"/>
            <a:ext cx="8061915" cy="475643"/>
          </a:xfrm>
          <a:prstGeom prst="rect">
            <a:avLst/>
          </a:prstGeom>
        </p:spPr>
        <p:txBody>
          <a:bodyPr wrap="square" lIns="0" tIns="0" rIns="0" bIns="0" rtlCol="0" anchor="t">
            <a:spAutoFit/>
          </a:bodyPr>
          <a:lstStyle/>
          <a:p>
            <a:pPr marL="0" marR="0" lvl="0" indent="0" algn="l" defTabSz="914400" rtl="0" eaLnBrk="1" fontAlgn="auto" latinLnBrk="0" hangingPunct="1">
              <a:lnSpc>
                <a:spcPts val="3772"/>
              </a:lnSpc>
              <a:spcBef>
                <a:spcPts val="0"/>
              </a:spcBef>
              <a:spcAft>
                <a:spcPts val="0"/>
              </a:spcAft>
              <a:buClr>
                <a:srgbClr val="000000"/>
              </a:buClr>
              <a:buSzTx/>
              <a:buFont typeface="Arial"/>
              <a:buNone/>
              <a:tabLst/>
              <a:defRPr/>
            </a:pPr>
            <a:r>
              <a:rPr kumimoji="0" lang="en-US" sz="3067" b="1" i="0" u="none" strike="noStrike" kern="0" cap="none" spc="0" normalizeH="0" baseline="0" noProof="0" dirty="0">
                <a:ln>
                  <a:noFill/>
                </a:ln>
                <a:solidFill>
                  <a:srgbClr val="0070C0"/>
                </a:solidFill>
                <a:effectLst/>
                <a:uLnTx/>
                <a:uFillTx/>
                <a:latin typeface="Poppins" panose="00000500000000000000" pitchFamily="2" charset="0"/>
                <a:ea typeface="Object Sans Bold"/>
                <a:cs typeface="Poppins" panose="00000500000000000000" pitchFamily="2" charset="0"/>
                <a:sym typeface="Object Sans Bold"/>
              </a:rPr>
              <a:t>NSHF Bone Hub (Patients/Professionals)</a:t>
            </a:r>
          </a:p>
        </p:txBody>
      </p:sp>
    </p:spTree>
    <p:extLst>
      <p:ext uri="{BB962C8B-B14F-4D97-AF65-F5344CB8AC3E}">
        <p14:creationId xmlns:p14="http://schemas.microsoft.com/office/powerpoint/2010/main" val="255260792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4AB791B-AE1A-984B-A973-58FCD428B1C4}"/>
              </a:ext>
            </a:extLst>
          </p:cNvPr>
          <p:cNvPicPr>
            <a:picLocks noChangeAspect="1"/>
          </p:cNvPicPr>
          <p:nvPr/>
        </p:nvPicPr>
        <p:blipFill>
          <a:blip r:embed="rId2"/>
          <a:stretch>
            <a:fillRect/>
          </a:stretch>
        </p:blipFill>
        <p:spPr>
          <a:xfrm>
            <a:off x="1663152" y="152400"/>
            <a:ext cx="4880508" cy="1828800"/>
          </a:xfrm>
          <a:prstGeom prst="rect">
            <a:avLst/>
          </a:prstGeom>
        </p:spPr>
      </p:pic>
      <p:sp>
        <p:nvSpPr>
          <p:cNvPr id="4" name="TextBox 3">
            <a:extLst>
              <a:ext uri="{FF2B5EF4-FFF2-40B4-BE49-F238E27FC236}">
                <a16:creationId xmlns:a16="http://schemas.microsoft.com/office/drawing/2014/main" id="{98E5D560-0D00-6947-B0E6-0EE7F5C0CE29}"/>
              </a:ext>
            </a:extLst>
          </p:cNvPr>
          <p:cNvSpPr txBox="1"/>
          <p:nvPr/>
        </p:nvSpPr>
        <p:spPr>
          <a:xfrm>
            <a:off x="6864922" y="1295401"/>
            <a:ext cx="3724433" cy="1131079"/>
          </a:xfrm>
          <a:prstGeom prst="rect">
            <a:avLst/>
          </a:prstGeom>
          <a:noFill/>
        </p:spPr>
        <p:txBody>
          <a:bodyPr wrap="square" rtlCol="0">
            <a:spAutoFit/>
          </a:bodyPr>
          <a:lstStyle/>
          <a:p>
            <a:pPr>
              <a:buClrTx/>
            </a:pPr>
            <a:r>
              <a:rPr lang="en-US" sz="1350" kern="1200" dirty="0">
                <a:solidFill>
                  <a:prstClr val="white"/>
                </a:solidFill>
                <a:ea typeface="+mn-ea"/>
                <a:cs typeface="+mn-cs"/>
              </a:rPr>
              <a:t>Retrospective review of 143 patients undergoing L3-5 instrumented fusion.</a:t>
            </a:r>
          </a:p>
          <a:p>
            <a:pPr>
              <a:buClrTx/>
            </a:pPr>
            <a:endParaRPr lang="en-US" sz="1350" kern="1200" dirty="0">
              <a:solidFill>
                <a:prstClr val="white"/>
              </a:solidFill>
              <a:ea typeface="+mn-ea"/>
              <a:cs typeface="+mn-cs"/>
            </a:endParaRPr>
          </a:p>
          <a:p>
            <a:pPr>
              <a:buClrTx/>
            </a:pPr>
            <a:r>
              <a:rPr lang="en-US" sz="1350" kern="1200" dirty="0">
                <a:solidFill>
                  <a:prstClr val="white"/>
                </a:solidFill>
                <a:ea typeface="+mn-ea"/>
                <a:cs typeface="+mn-cs"/>
              </a:rPr>
              <a:t>L3 Mid-body and pedicle HU calculated and corelated with L3 Screw loosening</a:t>
            </a:r>
          </a:p>
        </p:txBody>
      </p:sp>
      <p:pic>
        <p:nvPicPr>
          <p:cNvPr id="5" name="Picture 4">
            <a:extLst>
              <a:ext uri="{FF2B5EF4-FFF2-40B4-BE49-F238E27FC236}">
                <a16:creationId xmlns:a16="http://schemas.microsoft.com/office/drawing/2014/main" id="{5B3C924E-81CF-AB41-A1E8-8503A46BAAC1}"/>
              </a:ext>
            </a:extLst>
          </p:cNvPr>
          <p:cNvPicPr>
            <a:picLocks noChangeAspect="1"/>
          </p:cNvPicPr>
          <p:nvPr/>
        </p:nvPicPr>
        <p:blipFill>
          <a:blip r:embed="rId3"/>
          <a:stretch>
            <a:fillRect/>
          </a:stretch>
        </p:blipFill>
        <p:spPr>
          <a:xfrm>
            <a:off x="2120345" y="2133600"/>
            <a:ext cx="4015836" cy="4208598"/>
          </a:xfrm>
          <a:prstGeom prst="rect">
            <a:avLst/>
          </a:prstGeom>
        </p:spPr>
      </p:pic>
      <p:pic>
        <p:nvPicPr>
          <p:cNvPr id="6" name="Picture 5">
            <a:extLst>
              <a:ext uri="{FF2B5EF4-FFF2-40B4-BE49-F238E27FC236}">
                <a16:creationId xmlns:a16="http://schemas.microsoft.com/office/drawing/2014/main" id="{4D66D341-3048-CF44-B086-E5DBE7137347}"/>
              </a:ext>
            </a:extLst>
          </p:cNvPr>
          <p:cNvPicPr>
            <a:picLocks noChangeAspect="1"/>
          </p:cNvPicPr>
          <p:nvPr/>
        </p:nvPicPr>
        <p:blipFill>
          <a:blip r:embed="rId4"/>
          <a:stretch>
            <a:fillRect/>
          </a:stretch>
        </p:blipFill>
        <p:spPr>
          <a:xfrm>
            <a:off x="6648674" y="2667001"/>
            <a:ext cx="3834737" cy="2717029"/>
          </a:xfrm>
          <a:prstGeom prst="rect">
            <a:avLst/>
          </a:prstGeom>
        </p:spPr>
      </p:pic>
      <p:sp>
        <p:nvSpPr>
          <p:cNvPr id="7" name="Rectangle 6">
            <a:extLst>
              <a:ext uri="{FF2B5EF4-FFF2-40B4-BE49-F238E27FC236}">
                <a16:creationId xmlns:a16="http://schemas.microsoft.com/office/drawing/2014/main" id="{18E3EA19-164A-4D45-96F1-76B79BDAE71C}"/>
              </a:ext>
            </a:extLst>
          </p:cNvPr>
          <p:cNvSpPr/>
          <p:nvPr/>
        </p:nvSpPr>
        <p:spPr>
          <a:xfrm>
            <a:off x="6804986" y="4191000"/>
            <a:ext cx="3678425" cy="1066800"/>
          </a:xfrm>
          <a:prstGeom prst="rect">
            <a:avLst/>
          </a:prstGeom>
          <a:solidFill>
            <a:srgbClr val="FFFF00">
              <a:alpha val="4083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pPr>
            <a:endParaRPr lang="en-US" sz="1013" kern="1200" dirty="0">
              <a:solidFill>
                <a:prstClr val="white"/>
              </a:solidFill>
              <a:latin typeface="Arial"/>
            </a:endParaRPr>
          </a:p>
        </p:txBody>
      </p:sp>
    </p:spTree>
    <p:extLst>
      <p:ext uri="{BB962C8B-B14F-4D97-AF65-F5344CB8AC3E}">
        <p14:creationId xmlns:p14="http://schemas.microsoft.com/office/powerpoint/2010/main" val="116055031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4ED4F46-D3AA-4546-8EDE-DB728882062F}"/>
              </a:ext>
            </a:extLst>
          </p:cNvPr>
          <p:cNvPicPr>
            <a:picLocks noChangeAspect="1"/>
          </p:cNvPicPr>
          <p:nvPr/>
        </p:nvPicPr>
        <p:blipFill>
          <a:blip r:embed="rId2"/>
          <a:stretch>
            <a:fillRect/>
          </a:stretch>
        </p:blipFill>
        <p:spPr>
          <a:xfrm>
            <a:off x="1676401" y="228322"/>
            <a:ext cx="4294477" cy="1511297"/>
          </a:xfrm>
          <a:prstGeom prst="rect">
            <a:avLst/>
          </a:prstGeom>
        </p:spPr>
      </p:pic>
      <p:sp>
        <p:nvSpPr>
          <p:cNvPr id="4" name="TextBox 3">
            <a:extLst>
              <a:ext uri="{FF2B5EF4-FFF2-40B4-BE49-F238E27FC236}">
                <a16:creationId xmlns:a16="http://schemas.microsoft.com/office/drawing/2014/main" id="{4EA71FD9-AB3E-BD43-AD7F-8FF03061ED2F}"/>
              </a:ext>
            </a:extLst>
          </p:cNvPr>
          <p:cNvSpPr txBox="1"/>
          <p:nvPr/>
        </p:nvSpPr>
        <p:spPr>
          <a:xfrm>
            <a:off x="1813871" y="2060456"/>
            <a:ext cx="4019534" cy="1044838"/>
          </a:xfrm>
          <a:prstGeom prst="rect">
            <a:avLst/>
          </a:prstGeom>
          <a:noFill/>
        </p:spPr>
        <p:txBody>
          <a:bodyPr wrap="square" rtlCol="0">
            <a:spAutoFit/>
          </a:bodyPr>
          <a:lstStyle/>
          <a:p>
            <a:pPr>
              <a:buClrTx/>
            </a:pPr>
            <a:r>
              <a:rPr lang="en-US" sz="1238" kern="1200" dirty="0">
                <a:solidFill>
                  <a:prstClr val="white"/>
                </a:solidFill>
                <a:ea typeface="+mn-ea"/>
                <a:cs typeface="+mn-cs"/>
              </a:rPr>
              <a:t>Retrospective review of 503 patients undergoing pedicle screw fixation.  </a:t>
            </a:r>
          </a:p>
          <a:p>
            <a:pPr>
              <a:buClrTx/>
            </a:pPr>
            <a:endParaRPr lang="en-US" sz="1238" kern="1200" dirty="0">
              <a:solidFill>
                <a:prstClr val="white"/>
              </a:solidFill>
              <a:ea typeface="+mn-ea"/>
              <a:cs typeface="+mn-cs"/>
            </a:endParaRPr>
          </a:p>
          <a:p>
            <a:pPr>
              <a:buClrTx/>
            </a:pPr>
            <a:r>
              <a:rPr lang="en-US" sz="1238" b="1" kern="1200" dirty="0">
                <a:solidFill>
                  <a:srgbClr val="FF0000"/>
                </a:solidFill>
                <a:ea typeface="+mn-ea"/>
                <a:cs typeface="+mn-cs"/>
              </a:rPr>
              <a:t>L1-4 HU 106.3 (loosening) vs. 132.6 (non-loosening)</a:t>
            </a:r>
          </a:p>
        </p:txBody>
      </p:sp>
      <p:pic>
        <p:nvPicPr>
          <p:cNvPr id="5" name="Picture 4">
            <a:extLst>
              <a:ext uri="{FF2B5EF4-FFF2-40B4-BE49-F238E27FC236}">
                <a16:creationId xmlns:a16="http://schemas.microsoft.com/office/drawing/2014/main" id="{DD0DD6A0-4F90-304A-9B6D-0617C307E17A}"/>
              </a:ext>
            </a:extLst>
          </p:cNvPr>
          <p:cNvPicPr>
            <a:picLocks noChangeAspect="1"/>
          </p:cNvPicPr>
          <p:nvPr/>
        </p:nvPicPr>
        <p:blipFill>
          <a:blip r:embed="rId3"/>
          <a:stretch>
            <a:fillRect/>
          </a:stretch>
        </p:blipFill>
        <p:spPr>
          <a:xfrm>
            <a:off x="6858001" y="439674"/>
            <a:ext cx="3469731" cy="1346257"/>
          </a:xfrm>
          <a:prstGeom prst="rect">
            <a:avLst/>
          </a:prstGeom>
        </p:spPr>
      </p:pic>
      <p:pic>
        <p:nvPicPr>
          <p:cNvPr id="6" name="Picture 5">
            <a:extLst>
              <a:ext uri="{FF2B5EF4-FFF2-40B4-BE49-F238E27FC236}">
                <a16:creationId xmlns:a16="http://schemas.microsoft.com/office/drawing/2014/main" id="{C2688CD8-A1D9-B244-96C4-4C6B297F3E28}"/>
              </a:ext>
            </a:extLst>
          </p:cNvPr>
          <p:cNvPicPr>
            <a:picLocks noChangeAspect="1"/>
          </p:cNvPicPr>
          <p:nvPr/>
        </p:nvPicPr>
        <p:blipFill>
          <a:blip r:embed="rId4"/>
          <a:stretch>
            <a:fillRect/>
          </a:stretch>
        </p:blipFill>
        <p:spPr>
          <a:xfrm>
            <a:off x="6728515" y="2286000"/>
            <a:ext cx="3649615" cy="3703024"/>
          </a:xfrm>
          <a:prstGeom prst="rect">
            <a:avLst/>
          </a:prstGeom>
        </p:spPr>
      </p:pic>
      <p:pic>
        <p:nvPicPr>
          <p:cNvPr id="7" name="Picture 6">
            <a:extLst>
              <a:ext uri="{FF2B5EF4-FFF2-40B4-BE49-F238E27FC236}">
                <a16:creationId xmlns:a16="http://schemas.microsoft.com/office/drawing/2014/main" id="{852811D8-6290-9F44-B1C2-F861481A134D}"/>
              </a:ext>
            </a:extLst>
          </p:cNvPr>
          <p:cNvPicPr>
            <a:picLocks noChangeAspect="1"/>
          </p:cNvPicPr>
          <p:nvPr/>
        </p:nvPicPr>
        <p:blipFill>
          <a:blip r:embed="rId5"/>
          <a:stretch>
            <a:fillRect/>
          </a:stretch>
        </p:blipFill>
        <p:spPr>
          <a:xfrm>
            <a:off x="1869476" y="3426132"/>
            <a:ext cx="4211895" cy="2136468"/>
          </a:xfrm>
          <a:prstGeom prst="rect">
            <a:avLst/>
          </a:prstGeom>
        </p:spPr>
      </p:pic>
      <p:sp>
        <p:nvSpPr>
          <p:cNvPr id="8" name="Rectangle 7">
            <a:extLst>
              <a:ext uri="{FF2B5EF4-FFF2-40B4-BE49-F238E27FC236}">
                <a16:creationId xmlns:a16="http://schemas.microsoft.com/office/drawing/2014/main" id="{7A3AC897-A2AE-334F-9FC0-BACD45ABDBB2}"/>
              </a:ext>
            </a:extLst>
          </p:cNvPr>
          <p:cNvSpPr/>
          <p:nvPr/>
        </p:nvSpPr>
        <p:spPr>
          <a:xfrm>
            <a:off x="1981201" y="4876801"/>
            <a:ext cx="3989677" cy="152400"/>
          </a:xfrm>
          <a:prstGeom prst="rect">
            <a:avLst/>
          </a:prstGeom>
          <a:solidFill>
            <a:srgbClr val="FFFF00">
              <a:alpha val="4083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pPr>
            <a:endParaRPr lang="en-US" sz="1013" kern="1200" dirty="0">
              <a:solidFill>
                <a:prstClr val="white"/>
              </a:solidFill>
              <a:latin typeface="Arial"/>
            </a:endParaRPr>
          </a:p>
        </p:txBody>
      </p:sp>
      <p:sp>
        <p:nvSpPr>
          <p:cNvPr id="9" name="Rectangle 8">
            <a:extLst>
              <a:ext uri="{FF2B5EF4-FFF2-40B4-BE49-F238E27FC236}">
                <a16:creationId xmlns:a16="http://schemas.microsoft.com/office/drawing/2014/main" id="{71AA3B87-E4C0-0F4B-9E4F-246469A962C9}"/>
              </a:ext>
            </a:extLst>
          </p:cNvPr>
          <p:cNvSpPr/>
          <p:nvPr/>
        </p:nvSpPr>
        <p:spPr>
          <a:xfrm>
            <a:off x="6888353" y="4953001"/>
            <a:ext cx="3489776" cy="1036023"/>
          </a:xfrm>
          <a:prstGeom prst="rect">
            <a:avLst/>
          </a:prstGeom>
          <a:solidFill>
            <a:srgbClr val="FFFF00">
              <a:alpha val="4083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pPr>
            <a:endParaRPr lang="en-US" sz="1013" kern="1200" dirty="0">
              <a:solidFill>
                <a:prstClr val="white"/>
              </a:solidFill>
              <a:latin typeface="Arial"/>
            </a:endParaRPr>
          </a:p>
        </p:txBody>
      </p:sp>
    </p:spTree>
    <p:extLst>
      <p:ext uri="{BB962C8B-B14F-4D97-AF65-F5344CB8AC3E}">
        <p14:creationId xmlns:p14="http://schemas.microsoft.com/office/powerpoint/2010/main" val="138713959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4CD0C9-FB15-5F4E-98F6-2E926D2FE687}"/>
              </a:ext>
            </a:extLst>
          </p:cNvPr>
          <p:cNvPicPr>
            <a:picLocks noChangeAspect="1"/>
          </p:cNvPicPr>
          <p:nvPr/>
        </p:nvPicPr>
        <p:blipFill>
          <a:blip r:embed="rId2"/>
          <a:stretch>
            <a:fillRect/>
          </a:stretch>
        </p:blipFill>
        <p:spPr>
          <a:xfrm>
            <a:off x="1745444" y="304800"/>
            <a:ext cx="5513951" cy="1752600"/>
          </a:xfrm>
          <a:prstGeom prst="rect">
            <a:avLst/>
          </a:prstGeom>
        </p:spPr>
      </p:pic>
      <p:sp>
        <p:nvSpPr>
          <p:cNvPr id="4" name="TextBox 3">
            <a:extLst>
              <a:ext uri="{FF2B5EF4-FFF2-40B4-BE49-F238E27FC236}">
                <a16:creationId xmlns:a16="http://schemas.microsoft.com/office/drawing/2014/main" id="{2C912B87-A2AD-AA49-9C81-63351A49387D}"/>
              </a:ext>
            </a:extLst>
          </p:cNvPr>
          <p:cNvSpPr txBox="1"/>
          <p:nvPr/>
        </p:nvSpPr>
        <p:spPr>
          <a:xfrm>
            <a:off x="7467600" y="2514601"/>
            <a:ext cx="2893296" cy="2169825"/>
          </a:xfrm>
          <a:prstGeom prst="rect">
            <a:avLst/>
          </a:prstGeom>
          <a:noFill/>
        </p:spPr>
        <p:txBody>
          <a:bodyPr wrap="square" rtlCol="0">
            <a:spAutoFit/>
          </a:bodyPr>
          <a:lstStyle/>
          <a:p>
            <a:pPr>
              <a:buClrTx/>
            </a:pPr>
            <a:r>
              <a:rPr lang="en-US" sz="1350" kern="1200" dirty="0">
                <a:solidFill>
                  <a:prstClr val="white"/>
                </a:solidFill>
                <a:ea typeface="+mn-ea"/>
                <a:cs typeface="+mn-cs"/>
              </a:rPr>
              <a:t>CT Scans obtained in 365 patients with pedicle screw fixation/</a:t>
            </a:r>
          </a:p>
          <a:p>
            <a:pPr>
              <a:buClrTx/>
            </a:pPr>
            <a:endParaRPr lang="en-US" sz="1350" kern="1200" dirty="0">
              <a:solidFill>
                <a:prstClr val="white"/>
              </a:solidFill>
              <a:ea typeface="+mn-ea"/>
              <a:cs typeface="+mn-cs"/>
            </a:endParaRPr>
          </a:p>
          <a:p>
            <a:pPr>
              <a:buClrTx/>
            </a:pPr>
            <a:r>
              <a:rPr lang="en-US" sz="1350" kern="1200" dirty="0">
                <a:solidFill>
                  <a:prstClr val="white"/>
                </a:solidFill>
                <a:ea typeface="+mn-ea"/>
                <a:cs typeface="+mn-cs"/>
              </a:rPr>
              <a:t>45/365 patients-loosening</a:t>
            </a:r>
          </a:p>
          <a:p>
            <a:pPr>
              <a:buClrTx/>
            </a:pPr>
            <a:endParaRPr lang="en-US" sz="1350" kern="1200" dirty="0">
              <a:solidFill>
                <a:prstClr val="white"/>
              </a:solidFill>
              <a:ea typeface="+mn-ea"/>
              <a:cs typeface="+mn-cs"/>
            </a:endParaRPr>
          </a:p>
          <a:p>
            <a:pPr>
              <a:buClrTx/>
            </a:pPr>
            <a:r>
              <a:rPr lang="en-US" sz="1350" kern="1200" dirty="0">
                <a:solidFill>
                  <a:prstClr val="white"/>
                </a:solidFill>
                <a:ea typeface="+mn-ea"/>
                <a:cs typeface="+mn-cs"/>
              </a:rPr>
              <a:t>62/2038 screws-loosening</a:t>
            </a:r>
          </a:p>
          <a:p>
            <a:pPr>
              <a:buClrTx/>
            </a:pPr>
            <a:endParaRPr lang="en-US" sz="1350" kern="1200" dirty="0">
              <a:solidFill>
                <a:prstClr val="white"/>
              </a:solidFill>
              <a:ea typeface="+mn-ea"/>
              <a:cs typeface="+mn-cs"/>
            </a:endParaRPr>
          </a:p>
          <a:p>
            <a:pPr>
              <a:buClrTx/>
            </a:pPr>
            <a:r>
              <a:rPr lang="en-US" sz="1350" kern="1200" dirty="0">
                <a:solidFill>
                  <a:prstClr val="white"/>
                </a:solidFill>
                <a:ea typeface="+mn-ea"/>
                <a:cs typeface="+mn-cs"/>
              </a:rPr>
              <a:t>HU in loosening </a:t>
            </a:r>
            <a:r>
              <a:rPr lang="en-US" sz="1350" kern="1200" dirty="0">
                <a:solidFill>
                  <a:srgbClr val="FF0000"/>
                </a:solidFill>
                <a:ea typeface="+mn-ea"/>
                <a:cs typeface="+mn-cs"/>
              </a:rPr>
              <a:t>116.3</a:t>
            </a:r>
          </a:p>
          <a:p>
            <a:pPr>
              <a:buClrTx/>
            </a:pPr>
            <a:endParaRPr lang="en-US" sz="1350" kern="1200" dirty="0">
              <a:solidFill>
                <a:prstClr val="white"/>
              </a:solidFill>
              <a:ea typeface="+mn-ea"/>
              <a:cs typeface="+mn-cs"/>
            </a:endParaRPr>
          </a:p>
          <a:p>
            <a:pPr>
              <a:buClrTx/>
            </a:pPr>
            <a:r>
              <a:rPr lang="en-US" sz="1350" kern="1200" dirty="0">
                <a:solidFill>
                  <a:prstClr val="white"/>
                </a:solidFill>
                <a:ea typeface="+mn-ea"/>
                <a:cs typeface="+mn-cs"/>
              </a:rPr>
              <a:t>HU in no loosening </a:t>
            </a:r>
            <a:r>
              <a:rPr lang="en-US" sz="1350" kern="1200" dirty="0">
                <a:solidFill>
                  <a:srgbClr val="FF0000"/>
                </a:solidFill>
                <a:ea typeface="+mn-ea"/>
                <a:cs typeface="+mn-cs"/>
              </a:rPr>
              <a:t>132.7</a:t>
            </a:r>
          </a:p>
        </p:txBody>
      </p:sp>
      <p:pic>
        <p:nvPicPr>
          <p:cNvPr id="5" name="Picture 4">
            <a:extLst>
              <a:ext uri="{FF2B5EF4-FFF2-40B4-BE49-F238E27FC236}">
                <a16:creationId xmlns:a16="http://schemas.microsoft.com/office/drawing/2014/main" id="{09647FEA-04C5-5F4F-9D57-609B86BED563}"/>
              </a:ext>
            </a:extLst>
          </p:cNvPr>
          <p:cNvPicPr>
            <a:picLocks noChangeAspect="1"/>
          </p:cNvPicPr>
          <p:nvPr/>
        </p:nvPicPr>
        <p:blipFill>
          <a:blip r:embed="rId3"/>
          <a:stretch>
            <a:fillRect/>
          </a:stretch>
        </p:blipFill>
        <p:spPr>
          <a:xfrm>
            <a:off x="1916492" y="2415371"/>
            <a:ext cx="5017708" cy="3063859"/>
          </a:xfrm>
          <a:prstGeom prst="rect">
            <a:avLst/>
          </a:prstGeom>
        </p:spPr>
      </p:pic>
    </p:spTree>
    <p:extLst>
      <p:ext uri="{BB962C8B-B14F-4D97-AF65-F5344CB8AC3E}">
        <p14:creationId xmlns:p14="http://schemas.microsoft.com/office/powerpoint/2010/main" val="80515435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16759F3-6EB8-4BEF-831C-8C793445CCE4}"/>
              </a:ext>
            </a:extLst>
          </p:cNvPr>
          <p:cNvPicPr>
            <a:picLocks noChangeAspect="1"/>
          </p:cNvPicPr>
          <p:nvPr/>
        </p:nvPicPr>
        <p:blipFill>
          <a:blip r:embed="rId2"/>
          <a:stretch>
            <a:fillRect/>
          </a:stretch>
        </p:blipFill>
        <p:spPr>
          <a:xfrm>
            <a:off x="2331850" y="1749719"/>
            <a:ext cx="7528301" cy="3358562"/>
          </a:xfrm>
          <a:prstGeom prst="rect">
            <a:avLst/>
          </a:prstGeom>
        </p:spPr>
      </p:pic>
    </p:spTree>
    <p:extLst>
      <p:ext uri="{BB962C8B-B14F-4D97-AF65-F5344CB8AC3E}">
        <p14:creationId xmlns:p14="http://schemas.microsoft.com/office/powerpoint/2010/main" val="166495831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6243AC4C-A3BD-4DA3-8258-690EEF7AF869}"/>
              </a:ext>
            </a:extLst>
          </p:cNvPr>
          <p:cNvPicPr>
            <a:picLocks noGrp="1" noChangeAspect="1"/>
          </p:cNvPicPr>
          <p:nvPr>
            <p:ph idx="1"/>
          </p:nvPr>
        </p:nvPicPr>
        <p:blipFill>
          <a:blip r:embed="rId2"/>
          <a:stretch>
            <a:fillRect/>
          </a:stretch>
        </p:blipFill>
        <p:spPr>
          <a:xfrm>
            <a:off x="2206687" y="1676400"/>
            <a:ext cx="7868076" cy="4250212"/>
          </a:xfrm>
        </p:spPr>
      </p:pic>
    </p:spTree>
    <p:extLst>
      <p:ext uri="{BB962C8B-B14F-4D97-AF65-F5344CB8AC3E}">
        <p14:creationId xmlns:p14="http://schemas.microsoft.com/office/powerpoint/2010/main" val="23698493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73D795-D0F4-41F0-977A-435362900039}"/>
              </a:ext>
            </a:extLst>
          </p:cNvPr>
          <p:cNvSpPr>
            <a:spLocks noGrp="1"/>
          </p:cNvSpPr>
          <p:nvPr>
            <p:ph type="title"/>
          </p:nvPr>
        </p:nvSpPr>
        <p:spPr>
          <a:xfrm>
            <a:off x="1828800" y="228600"/>
            <a:ext cx="5870448" cy="571500"/>
          </a:xfrm>
        </p:spPr>
        <p:txBody>
          <a:bodyPr/>
          <a:lstStyle/>
          <a:p>
            <a:r>
              <a:rPr lang="en-US" sz="3000" dirty="0"/>
              <a:t>Results</a:t>
            </a:r>
          </a:p>
        </p:txBody>
      </p:sp>
      <p:sp>
        <p:nvSpPr>
          <p:cNvPr id="3" name="Content Placeholder 2">
            <a:extLst>
              <a:ext uri="{FF2B5EF4-FFF2-40B4-BE49-F238E27FC236}">
                <a16:creationId xmlns:a16="http://schemas.microsoft.com/office/drawing/2014/main" id="{B552678F-722C-4C0C-A814-1A6A0B2FA6DA}"/>
              </a:ext>
            </a:extLst>
          </p:cNvPr>
          <p:cNvSpPr>
            <a:spLocks noGrp="1"/>
          </p:cNvSpPr>
          <p:nvPr>
            <p:ph idx="1"/>
          </p:nvPr>
        </p:nvSpPr>
        <p:spPr>
          <a:xfrm>
            <a:off x="1828800" y="1219200"/>
            <a:ext cx="8458200" cy="4419600"/>
          </a:xfrm>
        </p:spPr>
        <p:txBody>
          <a:bodyPr>
            <a:normAutofit fontScale="92500" lnSpcReduction="10000"/>
          </a:bodyPr>
          <a:lstStyle/>
          <a:p>
            <a:r>
              <a:rPr lang="en-US" dirty="0"/>
              <a:t>32% of patients had an osteoporotic related complication (ORC)</a:t>
            </a:r>
          </a:p>
          <a:p>
            <a:r>
              <a:rPr lang="en-US" dirty="0"/>
              <a:t>No significant differences in demographics</a:t>
            </a:r>
          </a:p>
          <a:p>
            <a:r>
              <a:rPr lang="en-US" dirty="0"/>
              <a:t>Multilevel fusions associated with higher ORCs</a:t>
            </a:r>
          </a:p>
          <a:p>
            <a:r>
              <a:rPr lang="en-US" dirty="0"/>
              <a:t>Patients with ORCs had lower DXA T-scores (-1.6 vs -1.1), and lower mean HUs (112 vs 148)</a:t>
            </a:r>
          </a:p>
          <a:p>
            <a:r>
              <a:rPr lang="en-US" dirty="0"/>
              <a:t>Multivariable logistic regression analysis showed only lower HU was independent predictor of an ORC</a:t>
            </a:r>
          </a:p>
          <a:p>
            <a:r>
              <a:rPr lang="en-US" b="1" u="sng" dirty="0"/>
              <a:t>1.7-fold increase in ORCs for every 25 point decrease in HU</a:t>
            </a:r>
          </a:p>
        </p:txBody>
      </p:sp>
    </p:spTree>
    <p:extLst>
      <p:ext uri="{BB962C8B-B14F-4D97-AF65-F5344CB8AC3E}">
        <p14:creationId xmlns:p14="http://schemas.microsoft.com/office/powerpoint/2010/main" val="190782847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0AC8E2-1BBA-B74A-9D3F-6C9EAC7032A9}"/>
              </a:ext>
            </a:extLst>
          </p:cNvPr>
          <p:cNvPicPr>
            <a:picLocks noChangeAspect="1"/>
          </p:cNvPicPr>
          <p:nvPr/>
        </p:nvPicPr>
        <p:blipFill>
          <a:blip r:embed="rId2"/>
          <a:stretch>
            <a:fillRect/>
          </a:stretch>
        </p:blipFill>
        <p:spPr>
          <a:xfrm>
            <a:off x="1905000" y="304800"/>
            <a:ext cx="5788013" cy="1905000"/>
          </a:xfrm>
          <a:prstGeom prst="rect">
            <a:avLst/>
          </a:prstGeom>
        </p:spPr>
      </p:pic>
      <p:sp>
        <p:nvSpPr>
          <p:cNvPr id="4" name="TextBox 3">
            <a:extLst>
              <a:ext uri="{FF2B5EF4-FFF2-40B4-BE49-F238E27FC236}">
                <a16:creationId xmlns:a16="http://schemas.microsoft.com/office/drawing/2014/main" id="{F05F92CF-B205-B941-8877-A6AC4862F2E9}"/>
              </a:ext>
            </a:extLst>
          </p:cNvPr>
          <p:cNvSpPr txBox="1"/>
          <p:nvPr/>
        </p:nvSpPr>
        <p:spPr>
          <a:xfrm>
            <a:off x="8077201" y="1334150"/>
            <a:ext cx="2090111" cy="1304844"/>
          </a:xfrm>
          <a:prstGeom prst="rect">
            <a:avLst/>
          </a:prstGeom>
          <a:noFill/>
        </p:spPr>
        <p:txBody>
          <a:bodyPr wrap="square" rtlCol="0">
            <a:spAutoFit/>
          </a:bodyPr>
          <a:lstStyle/>
          <a:p>
            <a:pPr>
              <a:buClrTx/>
            </a:pPr>
            <a:r>
              <a:rPr lang="en-US" sz="1576" kern="1200" dirty="0">
                <a:solidFill>
                  <a:prstClr val="white"/>
                </a:solidFill>
                <a:ea typeface="+mn-ea"/>
                <a:cs typeface="+mn-cs"/>
              </a:rPr>
              <a:t>89 TLIF patients retrospectively reviewed for subsidence of the cage postoperatively.</a:t>
            </a:r>
          </a:p>
        </p:txBody>
      </p:sp>
      <p:sp>
        <p:nvSpPr>
          <p:cNvPr id="5" name="TextBox 4">
            <a:extLst>
              <a:ext uri="{FF2B5EF4-FFF2-40B4-BE49-F238E27FC236}">
                <a16:creationId xmlns:a16="http://schemas.microsoft.com/office/drawing/2014/main" id="{5B4D5DF3-63F3-8746-834C-179121D14BAF}"/>
              </a:ext>
            </a:extLst>
          </p:cNvPr>
          <p:cNvSpPr txBox="1"/>
          <p:nvPr/>
        </p:nvSpPr>
        <p:spPr>
          <a:xfrm>
            <a:off x="1981200" y="3581401"/>
            <a:ext cx="4811996" cy="2032351"/>
          </a:xfrm>
          <a:prstGeom prst="rect">
            <a:avLst/>
          </a:prstGeom>
          <a:noFill/>
        </p:spPr>
        <p:txBody>
          <a:bodyPr wrap="square" rtlCol="0">
            <a:spAutoFit/>
          </a:bodyPr>
          <a:lstStyle/>
          <a:p>
            <a:pPr>
              <a:buClrTx/>
            </a:pPr>
            <a:r>
              <a:rPr lang="en-US" sz="1576" kern="1200" dirty="0">
                <a:solidFill>
                  <a:prstClr val="white"/>
                </a:solidFill>
                <a:ea typeface="+mn-ea"/>
                <a:cs typeface="+mn-cs"/>
              </a:rPr>
              <a:t>Average L1 HU was an independent predictor of cage subsidence</a:t>
            </a:r>
          </a:p>
          <a:p>
            <a:pPr>
              <a:buClrTx/>
            </a:pPr>
            <a:endParaRPr lang="en-US" sz="1576" kern="1200" dirty="0">
              <a:solidFill>
                <a:prstClr val="white"/>
              </a:solidFill>
              <a:ea typeface="+mn-ea"/>
              <a:cs typeface="+mn-cs"/>
            </a:endParaRPr>
          </a:p>
          <a:p>
            <a:pPr>
              <a:buClrTx/>
            </a:pPr>
            <a:r>
              <a:rPr lang="en-US" sz="1576" u="sng" kern="1200" dirty="0">
                <a:solidFill>
                  <a:prstClr val="white"/>
                </a:solidFill>
                <a:ea typeface="+mn-ea"/>
                <a:cs typeface="+mn-cs"/>
              </a:rPr>
              <a:t>No Subsidence</a:t>
            </a:r>
            <a:r>
              <a:rPr lang="en-US" sz="1576" kern="1200" dirty="0">
                <a:solidFill>
                  <a:prstClr val="white"/>
                </a:solidFill>
                <a:ea typeface="+mn-ea"/>
                <a:cs typeface="+mn-cs"/>
              </a:rPr>
              <a:t>	       </a:t>
            </a:r>
            <a:r>
              <a:rPr lang="en-US" sz="1576" u="sng" kern="1200" dirty="0">
                <a:solidFill>
                  <a:prstClr val="white"/>
                </a:solidFill>
                <a:ea typeface="+mn-ea"/>
                <a:cs typeface="+mn-cs"/>
              </a:rPr>
              <a:t>Subsidence</a:t>
            </a:r>
          </a:p>
          <a:p>
            <a:pPr>
              <a:buClrTx/>
            </a:pPr>
            <a:endParaRPr lang="en-US" sz="1576" kern="1200" dirty="0">
              <a:solidFill>
                <a:srgbClr val="FFFF00"/>
              </a:solidFill>
              <a:ea typeface="+mn-ea"/>
              <a:cs typeface="+mn-cs"/>
            </a:endParaRPr>
          </a:p>
          <a:p>
            <a:pPr>
              <a:buClrTx/>
            </a:pPr>
            <a:r>
              <a:rPr lang="en-US" sz="1576" b="1" kern="1200" dirty="0">
                <a:solidFill>
                  <a:schemeClr val="tx1"/>
                </a:solidFill>
                <a:ea typeface="+mn-ea"/>
                <a:cs typeface="+mn-cs"/>
              </a:rPr>
              <a:t>167.8 ± 14.04 HUs </a:t>
            </a:r>
            <a:r>
              <a:rPr lang="en-US" sz="1576" kern="1200" dirty="0">
                <a:solidFill>
                  <a:prstClr val="white"/>
                </a:solidFill>
                <a:ea typeface="+mn-ea"/>
                <a:cs typeface="+mn-cs"/>
              </a:rPr>
              <a:t>vs </a:t>
            </a:r>
            <a:r>
              <a:rPr lang="en-US" sz="1576" b="1" kern="1200" dirty="0">
                <a:solidFill>
                  <a:schemeClr val="tx1"/>
                </a:solidFill>
                <a:ea typeface="+mn-ea"/>
                <a:cs typeface="+mn-cs"/>
              </a:rPr>
              <a:t>137.71 ± 12.83 HUs,</a:t>
            </a:r>
            <a:r>
              <a:rPr lang="en-US" sz="1576" kern="1200" dirty="0">
                <a:solidFill>
                  <a:prstClr val="white"/>
                </a:solidFill>
                <a:ea typeface="+mn-ea"/>
                <a:cs typeface="+mn-cs"/>
              </a:rPr>
              <a:t> respectively; p = 0.002</a:t>
            </a:r>
          </a:p>
          <a:p>
            <a:pPr>
              <a:buClrTx/>
            </a:pPr>
            <a:endParaRPr lang="en-US" sz="1576" kern="1200" dirty="0">
              <a:solidFill>
                <a:prstClr val="white"/>
              </a:solidFill>
              <a:ea typeface="+mn-ea"/>
              <a:cs typeface="+mn-cs"/>
            </a:endParaRPr>
          </a:p>
        </p:txBody>
      </p:sp>
      <p:pic>
        <p:nvPicPr>
          <p:cNvPr id="6" name="Picture 5">
            <a:extLst>
              <a:ext uri="{FF2B5EF4-FFF2-40B4-BE49-F238E27FC236}">
                <a16:creationId xmlns:a16="http://schemas.microsoft.com/office/drawing/2014/main" id="{1C01BDE0-E7BB-154E-A6CD-84A7C48A1D99}"/>
              </a:ext>
            </a:extLst>
          </p:cNvPr>
          <p:cNvPicPr>
            <a:picLocks noChangeAspect="1"/>
          </p:cNvPicPr>
          <p:nvPr/>
        </p:nvPicPr>
        <p:blipFill>
          <a:blip r:embed="rId3"/>
          <a:stretch>
            <a:fillRect/>
          </a:stretch>
        </p:blipFill>
        <p:spPr>
          <a:xfrm>
            <a:off x="7182008" y="3068187"/>
            <a:ext cx="3333592" cy="3386930"/>
          </a:xfrm>
          <a:prstGeom prst="rect">
            <a:avLst/>
          </a:prstGeom>
        </p:spPr>
      </p:pic>
    </p:spTree>
    <p:extLst>
      <p:ext uri="{BB962C8B-B14F-4D97-AF65-F5344CB8AC3E}">
        <p14:creationId xmlns:p14="http://schemas.microsoft.com/office/powerpoint/2010/main" val="193644760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2C7D272-7297-DA4A-99CC-30095208417F}"/>
              </a:ext>
            </a:extLst>
          </p:cNvPr>
          <p:cNvPicPr>
            <a:picLocks noChangeAspect="1"/>
          </p:cNvPicPr>
          <p:nvPr/>
        </p:nvPicPr>
        <p:blipFill>
          <a:blip r:embed="rId2"/>
          <a:stretch>
            <a:fillRect/>
          </a:stretch>
        </p:blipFill>
        <p:spPr>
          <a:xfrm>
            <a:off x="1704144" y="152401"/>
            <a:ext cx="5810655" cy="2265623"/>
          </a:xfrm>
          <a:prstGeom prst="rect">
            <a:avLst/>
          </a:prstGeom>
        </p:spPr>
      </p:pic>
      <p:sp>
        <p:nvSpPr>
          <p:cNvPr id="4" name="TextBox 3">
            <a:extLst>
              <a:ext uri="{FF2B5EF4-FFF2-40B4-BE49-F238E27FC236}">
                <a16:creationId xmlns:a16="http://schemas.microsoft.com/office/drawing/2014/main" id="{E94E0556-26FF-CA47-9C25-EFB75FAE549D}"/>
              </a:ext>
            </a:extLst>
          </p:cNvPr>
          <p:cNvSpPr txBox="1"/>
          <p:nvPr/>
        </p:nvSpPr>
        <p:spPr>
          <a:xfrm>
            <a:off x="7406317" y="2967335"/>
            <a:ext cx="3376399" cy="923330"/>
          </a:xfrm>
          <a:prstGeom prst="rect">
            <a:avLst/>
          </a:prstGeom>
          <a:noFill/>
        </p:spPr>
        <p:txBody>
          <a:bodyPr wrap="square" rtlCol="0">
            <a:spAutoFit/>
          </a:bodyPr>
          <a:lstStyle/>
          <a:p>
            <a:pPr>
              <a:buClrTx/>
            </a:pPr>
            <a:r>
              <a:rPr lang="en-US" sz="1350" kern="1200" dirty="0">
                <a:solidFill>
                  <a:prstClr val="white"/>
                </a:solidFill>
                <a:ea typeface="+mn-ea"/>
                <a:cs typeface="+mn-cs"/>
              </a:rPr>
              <a:t>Retrospective review of 68 patients undergoing single level LLIF looking at the correlation between cage subsidence and preoperative HU on CT scan.</a:t>
            </a:r>
          </a:p>
        </p:txBody>
      </p:sp>
      <p:pic>
        <p:nvPicPr>
          <p:cNvPr id="5" name="Picture 4">
            <a:extLst>
              <a:ext uri="{FF2B5EF4-FFF2-40B4-BE49-F238E27FC236}">
                <a16:creationId xmlns:a16="http://schemas.microsoft.com/office/drawing/2014/main" id="{7C01745B-04EE-0E4C-9CC3-C214C9E8A60F}"/>
              </a:ext>
            </a:extLst>
          </p:cNvPr>
          <p:cNvPicPr>
            <a:picLocks noChangeAspect="1"/>
          </p:cNvPicPr>
          <p:nvPr/>
        </p:nvPicPr>
        <p:blipFill>
          <a:blip r:embed="rId3"/>
          <a:stretch>
            <a:fillRect/>
          </a:stretch>
        </p:blipFill>
        <p:spPr>
          <a:xfrm>
            <a:off x="1702522" y="3276601"/>
            <a:ext cx="5601682" cy="2691003"/>
          </a:xfrm>
          <a:prstGeom prst="rect">
            <a:avLst/>
          </a:prstGeom>
        </p:spPr>
      </p:pic>
      <p:sp>
        <p:nvSpPr>
          <p:cNvPr id="6" name="TextBox 5">
            <a:extLst>
              <a:ext uri="{FF2B5EF4-FFF2-40B4-BE49-F238E27FC236}">
                <a16:creationId xmlns:a16="http://schemas.microsoft.com/office/drawing/2014/main" id="{397CCEC1-6669-F742-A8B5-5EED9D74E2F5}"/>
              </a:ext>
            </a:extLst>
          </p:cNvPr>
          <p:cNvSpPr txBox="1"/>
          <p:nvPr/>
        </p:nvSpPr>
        <p:spPr>
          <a:xfrm>
            <a:off x="7939992" y="4305038"/>
            <a:ext cx="2309051" cy="1062342"/>
          </a:xfrm>
          <a:prstGeom prst="rect">
            <a:avLst/>
          </a:prstGeom>
          <a:noFill/>
        </p:spPr>
        <p:txBody>
          <a:bodyPr wrap="square" rtlCol="0">
            <a:spAutoFit/>
          </a:bodyPr>
          <a:lstStyle/>
          <a:p>
            <a:pPr>
              <a:buClrTx/>
            </a:pPr>
            <a:r>
              <a:rPr lang="en-US" sz="1576" u="sng" kern="1200" dirty="0">
                <a:solidFill>
                  <a:prstClr val="white"/>
                </a:solidFill>
                <a:ea typeface="+mn-ea"/>
                <a:cs typeface="+mn-cs"/>
              </a:rPr>
              <a:t>HU &lt; </a:t>
            </a:r>
            <a:r>
              <a:rPr lang="en-US" sz="1576" u="sng" kern="1200" dirty="0">
                <a:solidFill>
                  <a:srgbClr val="FF0000"/>
                </a:solidFill>
                <a:ea typeface="+mn-ea"/>
                <a:cs typeface="+mn-cs"/>
              </a:rPr>
              <a:t>135.02</a:t>
            </a:r>
            <a:r>
              <a:rPr lang="en-US" sz="1576" u="sng" kern="1200" dirty="0">
                <a:solidFill>
                  <a:prstClr val="white"/>
                </a:solidFill>
                <a:ea typeface="+mn-ea"/>
                <a:cs typeface="+mn-cs"/>
              </a:rPr>
              <a:t> had </a:t>
            </a:r>
            <a:r>
              <a:rPr lang="en-US" sz="1576" u="sng" kern="1200" dirty="0">
                <a:solidFill>
                  <a:srgbClr val="FF0000"/>
                </a:solidFill>
                <a:ea typeface="+mn-ea"/>
                <a:cs typeface="+mn-cs"/>
              </a:rPr>
              <a:t>15.694</a:t>
            </a:r>
            <a:r>
              <a:rPr lang="en-US" sz="1576" u="sng" kern="1200" dirty="0">
                <a:solidFill>
                  <a:prstClr val="white"/>
                </a:solidFill>
                <a:ea typeface="+mn-ea"/>
                <a:cs typeface="+mn-cs"/>
              </a:rPr>
              <a:t> times the likelihood of severe cage subsidence.</a:t>
            </a:r>
          </a:p>
        </p:txBody>
      </p:sp>
      <p:sp>
        <p:nvSpPr>
          <p:cNvPr id="7" name="Rectangle 6">
            <a:extLst>
              <a:ext uri="{FF2B5EF4-FFF2-40B4-BE49-F238E27FC236}">
                <a16:creationId xmlns:a16="http://schemas.microsoft.com/office/drawing/2014/main" id="{7C7FA97F-87C8-8747-A038-C8911727AA87}"/>
              </a:ext>
            </a:extLst>
          </p:cNvPr>
          <p:cNvSpPr/>
          <p:nvPr/>
        </p:nvSpPr>
        <p:spPr>
          <a:xfrm>
            <a:off x="1905000" y="5741829"/>
            <a:ext cx="5257800" cy="225774"/>
          </a:xfrm>
          <a:prstGeom prst="rect">
            <a:avLst/>
          </a:prstGeom>
          <a:solidFill>
            <a:srgbClr val="FFFF00">
              <a:alpha val="4083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pPr>
            <a:endParaRPr lang="en-US" sz="1013" kern="1200" dirty="0">
              <a:solidFill>
                <a:prstClr val="white"/>
              </a:solidFill>
              <a:latin typeface="Arial"/>
            </a:endParaRPr>
          </a:p>
        </p:txBody>
      </p:sp>
    </p:spTree>
    <p:extLst>
      <p:ext uri="{BB962C8B-B14F-4D97-AF65-F5344CB8AC3E}">
        <p14:creationId xmlns:p14="http://schemas.microsoft.com/office/powerpoint/2010/main" val="220522132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811FCDBE-3934-4196-BE19-AC79F6E9B101}"/>
              </a:ext>
            </a:extLst>
          </p:cNvPr>
          <p:cNvPicPr>
            <a:picLocks noGrp="1" noChangeAspect="1"/>
          </p:cNvPicPr>
          <p:nvPr>
            <p:ph idx="1"/>
          </p:nvPr>
        </p:nvPicPr>
        <p:blipFill>
          <a:blip r:embed="rId2"/>
          <a:stretch>
            <a:fillRect/>
          </a:stretch>
        </p:blipFill>
        <p:spPr>
          <a:xfrm>
            <a:off x="2057400" y="1524001"/>
            <a:ext cx="8077200" cy="4155999"/>
          </a:xfrm>
        </p:spPr>
      </p:pic>
    </p:spTree>
    <p:extLst>
      <p:ext uri="{BB962C8B-B14F-4D97-AF65-F5344CB8AC3E}">
        <p14:creationId xmlns:p14="http://schemas.microsoft.com/office/powerpoint/2010/main" val="368961778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09E86A92-D446-4FB9-BA10-88865CFAEBA8}"/>
              </a:ext>
            </a:extLst>
          </p:cNvPr>
          <p:cNvPicPr>
            <a:picLocks noGrp="1" noChangeAspect="1"/>
          </p:cNvPicPr>
          <p:nvPr>
            <p:ph idx="1"/>
          </p:nvPr>
        </p:nvPicPr>
        <p:blipFill>
          <a:blip r:embed="rId2"/>
          <a:stretch>
            <a:fillRect/>
          </a:stretch>
        </p:blipFill>
        <p:spPr>
          <a:xfrm>
            <a:off x="1816326" y="1524001"/>
            <a:ext cx="8559349" cy="3556587"/>
          </a:xfrm>
        </p:spPr>
      </p:pic>
      <p:sp>
        <p:nvSpPr>
          <p:cNvPr id="3" name="Rectangle 2">
            <a:extLst>
              <a:ext uri="{FF2B5EF4-FFF2-40B4-BE49-F238E27FC236}">
                <a16:creationId xmlns:a16="http://schemas.microsoft.com/office/drawing/2014/main" id="{187260F7-6E64-4108-BCC8-23E38F8B8FB0}"/>
              </a:ext>
            </a:extLst>
          </p:cNvPr>
          <p:cNvSpPr/>
          <p:nvPr/>
        </p:nvSpPr>
        <p:spPr>
          <a:xfrm>
            <a:off x="1816326" y="4876800"/>
            <a:ext cx="8470675" cy="20378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pPr>
            <a:endParaRPr lang="en-US" sz="1350" kern="1200" dirty="0">
              <a:solidFill>
                <a:prstClr val="white"/>
              </a:solidFill>
              <a:latin typeface="Arial"/>
            </a:endParaRPr>
          </a:p>
        </p:txBody>
      </p:sp>
    </p:spTree>
    <p:extLst>
      <p:ext uri="{BB962C8B-B14F-4D97-AF65-F5344CB8AC3E}">
        <p14:creationId xmlns:p14="http://schemas.microsoft.com/office/powerpoint/2010/main" val="11062487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A78C7D-B4C0-E3AD-F241-FB97E0BBB5C5}"/>
            </a:ext>
          </a:extLst>
        </p:cNvPr>
        <p:cNvGrpSpPr/>
        <p:nvPr/>
      </p:nvGrpSpPr>
      <p:grpSpPr>
        <a:xfrm>
          <a:off x="0" y="0"/>
          <a:ext cx="0" cy="0"/>
          <a:chOff x="0" y="0"/>
          <a:chExt cx="0" cy="0"/>
        </a:xfrm>
      </p:grpSpPr>
      <p:sp>
        <p:nvSpPr>
          <p:cNvPr id="6" name="TextBox 6">
            <a:extLst>
              <a:ext uri="{FF2B5EF4-FFF2-40B4-BE49-F238E27FC236}">
                <a16:creationId xmlns:a16="http://schemas.microsoft.com/office/drawing/2014/main" id="{F75337AA-5AD6-9C7D-0239-38B0872E3A5F}"/>
              </a:ext>
            </a:extLst>
          </p:cNvPr>
          <p:cNvSpPr txBox="1"/>
          <p:nvPr/>
        </p:nvSpPr>
        <p:spPr>
          <a:xfrm>
            <a:off x="435033" y="927486"/>
            <a:ext cx="10462952" cy="468013"/>
          </a:xfrm>
          <a:prstGeom prst="rect">
            <a:avLst/>
          </a:prstGeom>
        </p:spPr>
        <p:txBody>
          <a:bodyPr wrap="square" lIns="0" tIns="0" rIns="0" bIns="0" rtlCol="0" anchor="t">
            <a:spAutoFit/>
          </a:bodyPr>
          <a:lstStyle/>
          <a:p>
            <a:pPr marL="0" marR="0" lvl="0" indent="0" algn="l" defTabSz="609630" rtl="0" eaLnBrk="1" fontAlgn="auto" latinLnBrk="0" hangingPunct="1">
              <a:lnSpc>
                <a:spcPts val="3772"/>
              </a:lnSpc>
              <a:spcBef>
                <a:spcPts val="0"/>
              </a:spcBef>
              <a:spcAft>
                <a:spcPts val="0"/>
              </a:spcAft>
              <a:buClrTx/>
              <a:buSzTx/>
              <a:buFont typeface="Arial"/>
              <a:buNone/>
              <a:tabLst/>
              <a:defRPr/>
            </a:pPr>
            <a:r>
              <a:rPr kumimoji="0" lang="en-US" sz="3067" b="1" i="0" u="none" strike="noStrike" kern="1200" cap="none" spc="0" normalizeH="0" baseline="0" noProof="0" dirty="0">
                <a:ln>
                  <a:noFill/>
                </a:ln>
                <a:solidFill>
                  <a:srgbClr val="0070C0"/>
                </a:solidFill>
                <a:effectLst/>
                <a:uLnTx/>
                <a:uFillTx/>
                <a:latin typeface="Source Sans Pro" panose="020B0503030403020204" pitchFamily="34" charset="0"/>
                <a:ea typeface="Object Sans Bold"/>
                <a:cs typeface="Object Sans Bold"/>
                <a:sym typeface="Object Sans Bold"/>
              </a:rPr>
              <a:t>National Spine Health Foundation CME Site</a:t>
            </a:r>
          </a:p>
        </p:txBody>
      </p:sp>
      <p:sp>
        <p:nvSpPr>
          <p:cNvPr id="7" name="TextBox 7">
            <a:extLst>
              <a:ext uri="{FF2B5EF4-FFF2-40B4-BE49-F238E27FC236}">
                <a16:creationId xmlns:a16="http://schemas.microsoft.com/office/drawing/2014/main" id="{F279EC55-F8E4-DB25-307B-ABB9BD159630}"/>
              </a:ext>
            </a:extLst>
          </p:cNvPr>
          <p:cNvSpPr txBox="1"/>
          <p:nvPr/>
        </p:nvSpPr>
        <p:spPr>
          <a:xfrm>
            <a:off x="7922029" y="3877608"/>
            <a:ext cx="5080000" cy="930576"/>
          </a:xfrm>
          <a:prstGeom prst="rect">
            <a:avLst/>
          </a:prstGeom>
        </p:spPr>
        <p:txBody>
          <a:bodyPr wrap="square" lIns="0" tIns="0" rIns="0" bIns="0" rtlCol="0" anchor="t">
            <a:spAutoFit/>
          </a:bodyPr>
          <a:lstStyle/>
          <a:p>
            <a:pPr marL="0" marR="0" lvl="0" indent="0" algn="l" defTabSz="609630" rtl="0" eaLnBrk="1" fontAlgn="auto" latinLnBrk="0" hangingPunct="1">
              <a:lnSpc>
                <a:spcPts val="1968"/>
              </a:lnSpc>
              <a:spcBef>
                <a:spcPts val="0"/>
              </a:spcBef>
              <a:spcAft>
                <a:spcPts val="0"/>
              </a:spcAft>
              <a:buClrTx/>
              <a:buSzTx/>
              <a:buFont typeface="Arial"/>
              <a:buNone/>
              <a:tabLst/>
              <a:defRPr/>
            </a:pPr>
            <a:endParaRPr kumimoji="0" lang="en-US" sz="2133" b="0" i="0" u="sng" strike="noStrike" kern="1200" cap="none" spc="0" normalizeH="0" baseline="0" noProof="0" dirty="0">
              <a:ln>
                <a:noFill/>
              </a:ln>
              <a:solidFill>
                <a:srgbClr val="000000"/>
              </a:solidFill>
              <a:effectLst/>
              <a:uLnTx/>
              <a:uFillTx/>
              <a:latin typeface="Source Sans Pro" panose="020B0503030403020204" pitchFamily="34" charset="0"/>
              <a:ea typeface="Object Sans"/>
              <a:cs typeface="Object Sans"/>
              <a:sym typeface="Object Sans"/>
              <a:hlinkClick r:id="rId2" tooltip="http://cme.spinehealth.org">
                <a:extLst>
                  <a:ext uri="{A12FA001-AC4F-418D-AE19-62706E023703}">
                    <ahyp:hlinkClr xmlns:ahyp="http://schemas.microsoft.com/office/drawing/2018/hyperlinkcolor" val="tx"/>
                  </a:ext>
                </a:extLst>
              </a:hlinkClick>
            </a:endParaRPr>
          </a:p>
          <a:p>
            <a:pPr marL="0" marR="0" lvl="0" indent="0" algn="l" defTabSz="609630" rtl="0" eaLnBrk="1" fontAlgn="auto" latinLnBrk="0" hangingPunct="1">
              <a:lnSpc>
                <a:spcPct val="100000"/>
              </a:lnSpc>
              <a:spcBef>
                <a:spcPts val="0"/>
              </a:spcBef>
              <a:spcAft>
                <a:spcPts val="0"/>
              </a:spcAft>
              <a:buClrTx/>
              <a:buSzTx/>
              <a:buFont typeface="Arial"/>
              <a:buNone/>
              <a:tabLst/>
              <a:defRPr/>
            </a:pPr>
            <a:r>
              <a:rPr kumimoji="0" lang="en-US" sz="2667" b="1" i="0" u="sng" strike="noStrike" kern="1200" cap="none" spc="0" normalizeH="0" baseline="0" noProof="0" dirty="0">
                <a:ln>
                  <a:noFill/>
                </a:ln>
                <a:solidFill>
                  <a:srgbClr val="0070C0"/>
                </a:solidFill>
                <a:effectLst/>
                <a:uLnTx/>
                <a:uFillTx/>
                <a:latin typeface="Source Sans Pro" panose="020B0503030403020204" pitchFamily="34" charset="0"/>
                <a:ea typeface="Object Sans"/>
                <a:cs typeface="Object Sans"/>
                <a:sym typeface="Object Sans"/>
                <a:hlinkClick r:id="" action="ppaction://noaction">
                  <a:extLst>
                    <a:ext uri="{A12FA001-AC4F-418D-AE19-62706E023703}">
                      <ahyp:hlinkClr xmlns:ahyp="http://schemas.microsoft.com/office/drawing/2018/hyperlinkcolor" val="tx"/>
                    </a:ext>
                  </a:extLst>
                </a:hlinkClick>
              </a:rPr>
              <a:t>cme.spinehealth.org</a:t>
            </a:r>
          </a:p>
          <a:p>
            <a:pPr marL="0" marR="0" lvl="0" indent="0" algn="l" defTabSz="609630" rtl="0" eaLnBrk="1" fontAlgn="auto" latinLnBrk="0" hangingPunct="1">
              <a:lnSpc>
                <a:spcPts val="1968"/>
              </a:lnSpc>
              <a:spcBef>
                <a:spcPts val="0"/>
              </a:spcBef>
              <a:spcAft>
                <a:spcPts val="0"/>
              </a:spcAft>
              <a:buClrTx/>
              <a:buSzTx/>
              <a:buFont typeface="Arial"/>
              <a:buNone/>
              <a:tabLst/>
              <a:defRPr/>
            </a:pPr>
            <a:endParaRPr kumimoji="0" lang="en-US" sz="2133" b="1" i="0" u="sng" strike="noStrike" kern="1200" cap="none" spc="0" normalizeH="0" baseline="0" noProof="0" dirty="0">
              <a:ln>
                <a:noFill/>
              </a:ln>
              <a:solidFill>
                <a:srgbClr val="9ACDED"/>
              </a:solidFill>
              <a:effectLst/>
              <a:uLnTx/>
              <a:uFillTx/>
              <a:latin typeface="Source Sans Pro" panose="020B0503030403020204" pitchFamily="34" charset="0"/>
              <a:ea typeface="Object Sans"/>
              <a:cs typeface="Object Sans"/>
              <a:sym typeface="Object Sans"/>
              <a:hlinkClick r:id="rId3" tooltip="http://spinehealth.org/bonehub">
                <a:extLst>
                  <a:ext uri="{A12FA001-AC4F-418D-AE19-62706E023703}">
                    <ahyp:hlinkClr xmlns:ahyp="http://schemas.microsoft.com/office/drawing/2018/hyperlinkcolor" val="tx"/>
                  </a:ext>
                </a:extLst>
              </a:hlinkClick>
            </a:endParaRPr>
          </a:p>
        </p:txBody>
      </p:sp>
      <p:sp>
        <p:nvSpPr>
          <p:cNvPr id="10" name="TextBox 9">
            <a:extLst>
              <a:ext uri="{FF2B5EF4-FFF2-40B4-BE49-F238E27FC236}">
                <a16:creationId xmlns:a16="http://schemas.microsoft.com/office/drawing/2014/main" id="{13508CE9-7AC8-9FA5-0B2A-9CFDB7244C6B}"/>
              </a:ext>
            </a:extLst>
          </p:cNvPr>
          <p:cNvSpPr txBox="1"/>
          <p:nvPr/>
        </p:nvSpPr>
        <p:spPr>
          <a:xfrm>
            <a:off x="5797488" y="5969000"/>
            <a:ext cx="6350000" cy="338554"/>
          </a:xfrm>
          <a:prstGeom prst="rect">
            <a:avLst/>
          </a:prstGeom>
          <a:noFill/>
        </p:spPr>
        <p:txBody>
          <a:bodyPr wrap="square">
            <a:spAutoFit/>
          </a:bodyPr>
          <a:lstStyle/>
          <a:p>
            <a:pPr marL="0" marR="0" lvl="0" indent="0" algn="l" defTabSz="609630" rtl="0" eaLnBrk="1" fontAlgn="auto" latinLnBrk="0" hangingPunct="1">
              <a:lnSpc>
                <a:spcPct val="100000"/>
              </a:lnSpc>
              <a:spcBef>
                <a:spcPts val="0"/>
              </a:spcBef>
              <a:spcAft>
                <a:spcPts val="0"/>
              </a:spcAft>
              <a:buClrTx/>
              <a:buSzTx/>
              <a:buFont typeface="Arial"/>
              <a:buNone/>
              <a:tabLst/>
              <a:defRPr/>
            </a:pPr>
            <a:r>
              <a:rPr kumimoji="0" lang="en-US" sz="1600" b="0" i="1" u="none" strike="noStrike" kern="1200" cap="none" spc="0" normalizeH="0" baseline="0" noProof="0" dirty="0">
                <a:ln>
                  <a:noFill/>
                </a:ln>
                <a:solidFill>
                  <a:prstClr val="white"/>
                </a:solidFill>
                <a:effectLst/>
                <a:uLnTx/>
                <a:uFillTx/>
                <a:latin typeface="Source Sans Pro" panose="020B0503030403020204" pitchFamily="34" charset="0"/>
                <a:ea typeface="+mn-ea"/>
                <a:cs typeface="Arial"/>
                <a:sym typeface="Arial"/>
              </a:rPr>
              <a:t>This activity is supported by an educational donation provided by Amgen.</a:t>
            </a:r>
            <a:endParaRPr kumimoji="0" lang="en-US" sz="1600" b="0" i="1" u="none" strike="noStrike" kern="1200" cap="none" spc="0" normalizeH="0" baseline="0" noProof="0" dirty="0">
              <a:ln>
                <a:noFill/>
              </a:ln>
              <a:solidFill>
                <a:prstClr val="white"/>
              </a:solidFill>
              <a:effectLst/>
              <a:uLnTx/>
              <a:uFillTx/>
              <a:latin typeface="Calibri"/>
              <a:ea typeface="+mn-ea"/>
              <a:cs typeface="Arial"/>
              <a:sym typeface="Arial"/>
            </a:endParaRPr>
          </a:p>
        </p:txBody>
      </p:sp>
      <p:pic>
        <p:nvPicPr>
          <p:cNvPr id="8" name="Picture 7">
            <a:extLst>
              <a:ext uri="{FF2B5EF4-FFF2-40B4-BE49-F238E27FC236}">
                <a16:creationId xmlns:a16="http://schemas.microsoft.com/office/drawing/2014/main" id="{53BBAC23-7536-E7E1-FC58-8BD4F7ADFC85}"/>
              </a:ext>
            </a:extLst>
          </p:cNvPr>
          <p:cNvPicPr>
            <a:picLocks noChangeAspect="1"/>
          </p:cNvPicPr>
          <p:nvPr/>
        </p:nvPicPr>
        <p:blipFill>
          <a:blip r:embed="rId4"/>
          <a:srcRect l="17091" t="17940" r="19232" b="17333"/>
          <a:stretch/>
        </p:blipFill>
        <p:spPr>
          <a:xfrm>
            <a:off x="435033" y="1530004"/>
            <a:ext cx="6550429" cy="4438996"/>
          </a:xfrm>
          <a:prstGeom prst="rect">
            <a:avLst/>
          </a:prstGeom>
        </p:spPr>
      </p:pic>
      <p:pic>
        <p:nvPicPr>
          <p:cNvPr id="11" name="Picture 10">
            <a:extLst>
              <a:ext uri="{FF2B5EF4-FFF2-40B4-BE49-F238E27FC236}">
                <a16:creationId xmlns:a16="http://schemas.microsoft.com/office/drawing/2014/main" id="{63CA0FB4-91D7-9F3F-A487-41ED7E83A919}"/>
              </a:ext>
            </a:extLst>
          </p:cNvPr>
          <p:cNvPicPr>
            <a:picLocks noChangeAspect="1"/>
          </p:cNvPicPr>
          <p:nvPr/>
        </p:nvPicPr>
        <p:blipFill>
          <a:blip r:embed="rId5"/>
          <a:srcRect l="61933" t="55758" r="25219" b="25576"/>
          <a:stretch/>
        </p:blipFill>
        <p:spPr>
          <a:xfrm>
            <a:off x="7783768" y="1485215"/>
            <a:ext cx="2377440" cy="2302677"/>
          </a:xfrm>
          <a:prstGeom prst="rect">
            <a:avLst/>
          </a:prstGeom>
        </p:spPr>
      </p:pic>
    </p:spTree>
    <p:extLst>
      <p:ext uri="{BB962C8B-B14F-4D97-AF65-F5344CB8AC3E}">
        <p14:creationId xmlns:p14="http://schemas.microsoft.com/office/powerpoint/2010/main" val="74631453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890686" y="4800600"/>
            <a:ext cx="4402836" cy="390906"/>
          </a:xfrm>
          <a:prstGeom prst="rect">
            <a:avLst/>
          </a:prstGeom>
        </p:spPr>
        <p:txBody>
          <a:bodyPr vert="horz" lIns="0" tIns="128588" rIns="0" bIns="25718" rtlCol="0">
            <a:noAutofit/>
          </a:bodyPr>
          <a:lstStyle>
            <a:lvl1pPr lvl="0" indent="0">
              <a:lnSpc>
                <a:spcPct val="90000"/>
              </a:lnSpc>
              <a:spcBef>
                <a:spcPts val="0"/>
              </a:spcBef>
              <a:buClr>
                <a:schemeClr val="tx2"/>
              </a:buClr>
              <a:buSzPct val="120000"/>
              <a:buFont typeface="Arial" pitchFamily="34" charset="0"/>
              <a:buNone/>
              <a:defRPr lang="en-US" smtClean="0">
                <a:solidFill>
                  <a:schemeClr val="accent5"/>
                </a:solidFill>
              </a:defRPr>
            </a:lvl1pPr>
            <a:lvl2pPr marL="800100" indent="-228600">
              <a:lnSpc>
                <a:spcPct val="90000"/>
              </a:lnSpc>
              <a:spcBef>
                <a:spcPts val="600"/>
              </a:spcBef>
              <a:buClr>
                <a:schemeClr val="accent5"/>
              </a:buClr>
              <a:buSzPct val="120000"/>
              <a:buFont typeface="Arial" pitchFamily="34" charset="0"/>
              <a:buChar char="•"/>
              <a:defRPr lang="en-US" sz="2800" smtClean="0"/>
            </a:lvl2pPr>
            <a:lvl3pPr marL="1143000" indent="-228600">
              <a:lnSpc>
                <a:spcPct val="90000"/>
              </a:lnSpc>
              <a:spcBef>
                <a:spcPts val="600"/>
              </a:spcBef>
              <a:buClr>
                <a:schemeClr val="accent5"/>
              </a:buClr>
              <a:buFont typeface="Arial" pitchFamily="34" charset="0"/>
              <a:buChar char="•"/>
              <a:defRPr lang="en-US" sz="2800" smtClean="0"/>
            </a:lvl3pPr>
            <a:lvl4pPr marL="1600200" indent="-228600">
              <a:lnSpc>
                <a:spcPct val="90000"/>
              </a:lnSpc>
              <a:spcBef>
                <a:spcPts val="600"/>
              </a:spcBef>
              <a:buClr>
                <a:schemeClr val="accent5"/>
              </a:buClr>
              <a:buFont typeface="Arial" pitchFamily="34" charset="0"/>
              <a:buChar char="•"/>
              <a:defRPr lang="en-US" sz="2800" smtClean="0"/>
            </a:lvl4pPr>
            <a:lvl5pPr marL="2057400" indent="-228600">
              <a:lnSpc>
                <a:spcPct val="90000"/>
              </a:lnSpc>
              <a:spcBef>
                <a:spcPts val="600"/>
              </a:spcBef>
              <a:buClr>
                <a:schemeClr val="accent5"/>
              </a:buClr>
              <a:buFont typeface="Arial" pitchFamily="34" charset="0"/>
              <a:buChar char="•"/>
              <a:defRPr lang="en-US" sz="2800" dirty="0"/>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pPr>
              <a:buClr>
                <a:srgbClr val="FFFF00"/>
              </a:buClr>
            </a:pPr>
            <a:endParaRPr lang="en-US" sz="1013" kern="1200" dirty="0">
              <a:solidFill>
                <a:srgbClr val="0046AD">
                  <a:lumMod val="40000"/>
                  <a:lumOff val="60000"/>
                </a:srgbClr>
              </a:solidFill>
              <a:ea typeface="+mn-ea"/>
              <a:cs typeface="+mn-cs"/>
            </a:endParaRPr>
          </a:p>
        </p:txBody>
      </p:sp>
      <p:pic>
        <p:nvPicPr>
          <p:cNvPr id="8" name="Picture 7">
            <a:extLst>
              <a:ext uri="{FF2B5EF4-FFF2-40B4-BE49-F238E27FC236}">
                <a16:creationId xmlns:a16="http://schemas.microsoft.com/office/drawing/2014/main" id="{DF48622A-A1FB-4CCE-B4DA-C2E875270253}"/>
              </a:ext>
            </a:extLst>
          </p:cNvPr>
          <p:cNvPicPr>
            <a:picLocks noChangeAspect="1"/>
          </p:cNvPicPr>
          <p:nvPr/>
        </p:nvPicPr>
        <p:blipFill>
          <a:blip r:embed="rId3"/>
          <a:stretch>
            <a:fillRect/>
          </a:stretch>
        </p:blipFill>
        <p:spPr>
          <a:xfrm>
            <a:off x="2057400" y="942178"/>
            <a:ext cx="8001000" cy="4320540"/>
          </a:xfrm>
          <a:prstGeom prst="rect">
            <a:avLst/>
          </a:prstGeom>
        </p:spPr>
      </p:pic>
      <p:pic>
        <p:nvPicPr>
          <p:cNvPr id="10" name="Picture 9">
            <a:extLst>
              <a:ext uri="{FF2B5EF4-FFF2-40B4-BE49-F238E27FC236}">
                <a16:creationId xmlns:a16="http://schemas.microsoft.com/office/drawing/2014/main" id="{A2F87AF7-7C51-40EB-B59D-270438E89FA1}"/>
              </a:ext>
            </a:extLst>
          </p:cNvPr>
          <p:cNvPicPr>
            <a:picLocks noChangeAspect="1"/>
          </p:cNvPicPr>
          <p:nvPr/>
        </p:nvPicPr>
        <p:blipFill>
          <a:blip r:embed="rId4"/>
          <a:stretch>
            <a:fillRect/>
          </a:stretch>
        </p:blipFill>
        <p:spPr>
          <a:xfrm>
            <a:off x="2628900" y="5410201"/>
            <a:ext cx="6858000" cy="230355"/>
          </a:xfrm>
          <a:prstGeom prst="rect">
            <a:avLst/>
          </a:prstGeom>
        </p:spPr>
      </p:pic>
    </p:spTree>
    <p:extLst>
      <p:ext uri="{BB962C8B-B14F-4D97-AF65-F5344CB8AC3E}">
        <p14:creationId xmlns:p14="http://schemas.microsoft.com/office/powerpoint/2010/main" val="375732701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078884" y="2209800"/>
            <a:ext cx="8034232" cy="2819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4101273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200400" y="564051"/>
            <a:ext cx="6076950" cy="57298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5110164" y="3086103"/>
            <a:ext cx="2636299" cy="646331"/>
          </a:xfrm>
          <a:prstGeom prst="rect">
            <a:avLst/>
          </a:prstGeom>
          <a:noFill/>
        </p:spPr>
        <p:txBody>
          <a:bodyPr wrap="none" rtlCol="0">
            <a:spAutoFit/>
          </a:bodyPr>
          <a:lstStyle/>
          <a:p>
            <a:pPr>
              <a:buClrTx/>
            </a:pPr>
            <a:r>
              <a:rPr lang="en-US" sz="1800" kern="1200" dirty="0">
                <a:solidFill>
                  <a:srgbClr val="FF0000"/>
                </a:solidFill>
                <a:ea typeface="+mn-ea"/>
                <a:cs typeface="+mn-cs"/>
              </a:rPr>
              <a:t>AUC = 0.89</a:t>
            </a:r>
          </a:p>
          <a:p>
            <a:pPr>
              <a:buClrTx/>
            </a:pPr>
            <a:r>
              <a:rPr lang="en-US" sz="1800" kern="1200" dirty="0">
                <a:solidFill>
                  <a:srgbClr val="FF0000"/>
                </a:solidFill>
                <a:ea typeface="+mn-ea"/>
                <a:cs typeface="+mn-cs"/>
              </a:rPr>
              <a:t>Optimal Cutoff HU =122</a:t>
            </a:r>
          </a:p>
        </p:txBody>
      </p:sp>
    </p:spTree>
    <p:extLst>
      <p:ext uri="{BB962C8B-B14F-4D97-AF65-F5344CB8AC3E}">
        <p14:creationId xmlns:p14="http://schemas.microsoft.com/office/powerpoint/2010/main" val="223067883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160776" y="4489847"/>
            <a:ext cx="5870448" cy="521208"/>
          </a:xfrm>
          <a:prstGeom prst="rect">
            <a:avLst/>
          </a:prstGeom>
        </p:spPr>
        <p:txBody>
          <a:bodyPr vert="horz" lIns="0" tIns="171450" rIns="0" bIns="34290" rtlCol="0">
            <a:noAutofit/>
          </a:bodyPr>
          <a:lstStyle>
            <a:lvl1pPr lvl="0" indent="0">
              <a:lnSpc>
                <a:spcPct val="90000"/>
              </a:lnSpc>
              <a:spcBef>
                <a:spcPts val="0"/>
              </a:spcBef>
              <a:buClr>
                <a:schemeClr val="tx2"/>
              </a:buClr>
              <a:buSzPct val="120000"/>
              <a:buFont typeface="Arial" pitchFamily="34" charset="0"/>
              <a:buNone/>
              <a:defRPr lang="en-US" smtClean="0">
                <a:solidFill>
                  <a:schemeClr val="accent5"/>
                </a:solidFill>
              </a:defRPr>
            </a:lvl1pPr>
            <a:lvl2pPr marL="800100" indent="-228600">
              <a:lnSpc>
                <a:spcPct val="90000"/>
              </a:lnSpc>
              <a:spcBef>
                <a:spcPts val="600"/>
              </a:spcBef>
              <a:buClr>
                <a:schemeClr val="accent5"/>
              </a:buClr>
              <a:buSzPct val="120000"/>
              <a:buFont typeface="Arial" pitchFamily="34" charset="0"/>
              <a:buChar char="•"/>
              <a:defRPr lang="en-US" sz="2800" smtClean="0"/>
            </a:lvl2pPr>
            <a:lvl3pPr marL="1143000" indent="-228600">
              <a:lnSpc>
                <a:spcPct val="90000"/>
              </a:lnSpc>
              <a:spcBef>
                <a:spcPts val="600"/>
              </a:spcBef>
              <a:buClr>
                <a:schemeClr val="accent5"/>
              </a:buClr>
              <a:buFont typeface="Arial" pitchFamily="34" charset="0"/>
              <a:buChar char="•"/>
              <a:defRPr lang="en-US" sz="2800" smtClean="0"/>
            </a:lvl3pPr>
            <a:lvl4pPr marL="1600200" indent="-228600">
              <a:lnSpc>
                <a:spcPct val="90000"/>
              </a:lnSpc>
              <a:spcBef>
                <a:spcPts val="600"/>
              </a:spcBef>
              <a:buClr>
                <a:schemeClr val="accent5"/>
              </a:buClr>
              <a:buFont typeface="Arial" pitchFamily="34" charset="0"/>
              <a:buChar char="•"/>
              <a:defRPr lang="en-US" sz="2800" smtClean="0"/>
            </a:lvl4pPr>
            <a:lvl5pPr marL="2057400" indent="-228600">
              <a:lnSpc>
                <a:spcPct val="90000"/>
              </a:lnSpc>
              <a:spcBef>
                <a:spcPts val="600"/>
              </a:spcBef>
              <a:buClr>
                <a:schemeClr val="accent5"/>
              </a:buClr>
              <a:buFont typeface="Arial" pitchFamily="34" charset="0"/>
              <a:buChar char="•"/>
              <a:defRPr lang="en-US" sz="2800" dirty="0"/>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pPr>
              <a:buClr>
                <a:srgbClr val="FFFF00"/>
              </a:buClr>
            </a:pPr>
            <a:endParaRPr lang="en-US" sz="1350" kern="1200" dirty="0">
              <a:solidFill>
                <a:srgbClr val="0046AD">
                  <a:lumMod val="40000"/>
                  <a:lumOff val="60000"/>
                </a:srgbClr>
              </a:solidFill>
              <a:ea typeface="+mn-ea"/>
              <a:cs typeface="+mn-cs"/>
            </a:endParaRPr>
          </a:p>
        </p:txBody>
      </p:sp>
      <p:pic>
        <p:nvPicPr>
          <p:cNvPr id="10" name="Picture 9">
            <a:extLst>
              <a:ext uri="{FF2B5EF4-FFF2-40B4-BE49-F238E27FC236}">
                <a16:creationId xmlns:a16="http://schemas.microsoft.com/office/drawing/2014/main" id="{780B67A8-175D-5BF0-C163-2DFF039461D4}"/>
              </a:ext>
            </a:extLst>
          </p:cNvPr>
          <p:cNvPicPr>
            <a:picLocks noChangeAspect="1"/>
          </p:cNvPicPr>
          <p:nvPr/>
        </p:nvPicPr>
        <p:blipFill>
          <a:blip r:embed="rId3"/>
          <a:stretch>
            <a:fillRect/>
          </a:stretch>
        </p:blipFill>
        <p:spPr>
          <a:xfrm>
            <a:off x="2183989" y="2133601"/>
            <a:ext cx="7827264" cy="3280935"/>
          </a:xfrm>
          <a:prstGeom prst="rect">
            <a:avLst/>
          </a:prstGeom>
        </p:spPr>
      </p:pic>
    </p:spTree>
    <p:extLst>
      <p:ext uri="{BB962C8B-B14F-4D97-AF65-F5344CB8AC3E}">
        <p14:creationId xmlns:p14="http://schemas.microsoft.com/office/powerpoint/2010/main" val="223739956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with medium confidence">
            <a:extLst>
              <a:ext uri="{FF2B5EF4-FFF2-40B4-BE49-F238E27FC236}">
                <a16:creationId xmlns:a16="http://schemas.microsoft.com/office/drawing/2014/main" id="{590DC843-76F4-40EC-8C88-215BA252FC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3600" y="544095"/>
            <a:ext cx="7924800" cy="5769810"/>
          </a:xfrm>
          <a:prstGeom prst="rect">
            <a:avLst/>
          </a:prstGeom>
        </p:spPr>
      </p:pic>
      <p:sp>
        <p:nvSpPr>
          <p:cNvPr id="6" name="Rectangle 5">
            <a:extLst>
              <a:ext uri="{FF2B5EF4-FFF2-40B4-BE49-F238E27FC236}">
                <a16:creationId xmlns:a16="http://schemas.microsoft.com/office/drawing/2014/main" id="{D4264C2C-5CD5-4C73-97A1-C7DC3F60444B}"/>
              </a:ext>
            </a:extLst>
          </p:cNvPr>
          <p:cNvSpPr/>
          <p:nvPr/>
        </p:nvSpPr>
        <p:spPr>
          <a:xfrm>
            <a:off x="2743200" y="4114801"/>
            <a:ext cx="6635282" cy="202883"/>
          </a:xfrm>
          <a:prstGeom prst="rect">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pPr>
            <a:endParaRPr lang="en-US" sz="1350" kern="1200" dirty="0">
              <a:solidFill>
                <a:prstClr val="white"/>
              </a:solidFill>
              <a:latin typeface="Arial"/>
            </a:endParaRPr>
          </a:p>
        </p:txBody>
      </p:sp>
    </p:spTree>
    <p:extLst>
      <p:ext uri="{BB962C8B-B14F-4D97-AF65-F5344CB8AC3E}">
        <p14:creationId xmlns:p14="http://schemas.microsoft.com/office/powerpoint/2010/main" val="338163034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art, waterfall chart&#10;&#10;Description automatically generated">
            <a:extLst>
              <a:ext uri="{FF2B5EF4-FFF2-40B4-BE49-F238E27FC236}">
                <a16:creationId xmlns:a16="http://schemas.microsoft.com/office/drawing/2014/main" id="{6DB370B7-9028-494F-ACDA-CCF058E1BA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57388" y="945833"/>
            <a:ext cx="8277225" cy="4966335"/>
          </a:xfrm>
          <a:prstGeom prst="rect">
            <a:avLst/>
          </a:prstGeom>
        </p:spPr>
      </p:pic>
    </p:spTree>
    <p:extLst>
      <p:ext uri="{BB962C8B-B14F-4D97-AF65-F5344CB8AC3E}">
        <p14:creationId xmlns:p14="http://schemas.microsoft.com/office/powerpoint/2010/main" val="415693292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A6B65576-BAE3-4A99-B772-520C8C3738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00400" y="543297"/>
            <a:ext cx="6009894" cy="5771406"/>
          </a:xfrm>
          <a:prstGeom prst="rect">
            <a:avLst/>
          </a:prstGeom>
        </p:spPr>
      </p:pic>
    </p:spTree>
    <p:extLst>
      <p:ext uri="{BB962C8B-B14F-4D97-AF65-F5344CB8AC3E}">
        <p14:creationId xmlns:p14="http://schemas.microsoft.com/office/powerpoint/2010/main" val="136086920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68B0A-D908-6BA8-9376-D2DD5ED29DBF}"/>
              </a:ext>
            </a:extLst>
          </p:cNvPr>
          <p:cNvSpPr>
            <a:spLocks noGrp="1"/>
          </p:cNvSpPr>
          <p:nvPr>
            <p:ph type="title"/>
          </p:nvPr>
        </p:nvSpPr>
        <p:spPr>
          <a:xfrm>
            <a:off x="1740012" y="152400"/>
            <a:ext cx="7827264" cy="914400"/>
          </a:xfrm>
        </p:spPr>
        <p:txBody>
          <a:bodyPr/>
          <a:lstStyle/>
          <a:p>
            <a:r>
              <a:rPr lang="en-US" sz="4400" dirty="0"/>
              <a:t>Conclusions</a:t>
            </a:r>
          </a:p>
        </p:txBody>
      </p:sp>
      <p:sp>
        <p:nvSpPr>
          <p:cNvPr id="3" name="Content Placeholder 2">
            <a:extLst>
              <a:ext uri="{FF2B5EF4-FFF2-40B4-BE49-F238E27FC236}">
                <a16:creationId xmlns:a16="http://schemas.microsoft.com/office/drawing/2014/main" id="{E8A02173-7946-9D60-E52D-B72CDC9E037F}"/>
              </a:ext>
            </a:extLst>
          </p:cNvPr>
          <p:cNvSpPr>
            <a:spLocks noGrp="1"/>
          </p:cNvSpPr>
          <p:nvPr>
            <p:ph idx="1"/>
          </p:nvPr>
        </p:nvSpPr>
        <p:spPr>
          <a:xfrm>
            <a:off x="1774059" y="1731764"/>
            <a:ext cx="8229600" cy="3394472"/>
          </a:xfrm>
        </p:spPr>
        <p:txBody>
          <a:bodyPr/>
          <a:lstStyle/>
          <a:p>
            <a:r>
              <a:rPr lang="en-US" dirty="0"/>
              <a:t>T-score diagnosis underestimates risk</a:t>
            </a:r>
          </a:p>
          <a:p>
            <a:r>
              <a:rPr lang="en-US" dirty="0"/>
              <a:t>Utilize clinical osteoporosis</a:t>
            </a:r>
          </a:p>
          <a:p>
            <a:pPr lvl="1"/>
            <a:r>
              <a:rPr lang="en-US" dirty="0"/>
              <a:t>BMD</a:t>
            </a:r>
          </a:p>
          <a:p>
            <a:pPr lvl="1"/>
            <a:r>
              <a:rPr lang="en-US" dirty="0"/>
              <a:t>Fracture history</a:t>
            </a:r>
          </a:p>
          <a:p>
            <a:pPr lvl="1"/>
            <a:r>
              <a:rPr lang="en-US" dirty="0"/>
              <a:t>Fracture risk</a:t>
            </a:r>
          </a:p>
          <a:p>
            <a:r>
              <a:rPr lang="en-US" dirty="0"/>
              <a:t>Treatment proceeds by risk stratification</a:t>
            </a:r>
          </a:p>
        </p:txBody>
      </p:sp>
    </p:spTree>
    <p:extLst>
      <p:ext uri="{BB962C8B-B14F-4D97-AF65-F5344CB8AC3E}">
        <p14:creationId xmlns:p14="http://schemas.microsoft.com/office/powerpoint/2010/main" val="60355187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287">
          <a:extLst>
            <a:ext uri="{FF2B5EF4-FFF2-40B4-BE49-F238E27FC236}">
              <a16:creationId xmlns:a16="http://schemas.microsoft.com/office/drawing/2014/main" id="{EE62D449-D849-76E8-7781-4F2F65277605}"/>
            </a:ext>
          </a:extLst>
        </p:cNvPr>
        <p:cNvGrpSpPr/>
        <p:nvPr/>
      </p:nvGrpSpPr>
      <p:grpSpPr>
        <a:xfrm>
          <a:off x="0" y="0"/>
          <a:ext cx="0" cy="0"/>
          <a:chOff x="0" y="0"/>
          <a:chExt cx="0" cy="0"/>
        </a:xfrm>
      </p:grpSpPr>
      <p:sp>
        <p:nvSpPr>
          <p:cNvPr id="288" name="Google Shape;288;p37">
            <a:extLst>
              <a:ext uri="{FF2B5EF4-FFF2-40B4-BE49-F238E27FC236}">
                <a16:creationId xmlns:a16="http://schemas.microsoft.com/office/drawing/2014/main" id="{F11ADDE9-F784-5975-F09E-392AC6B97C5E}"/>
              </a:ext>
            </a:extLst>
          </p:cNvPr>
          <p:cNvSpPr txBox="1">
            <a:spLocks noGrp="1"/>
          </p:cNvSpPr>
          <p:nvPr>
            <p:ph type="title"/>
          </p:nvPr>
        </p:nvSpPr>
        <p:spPr>
          <a:xfrm>
            <a:off x="373374" y="918288"/>
            <a:ext cx="11029616" cy="594606"/>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accent1"/>
              </a:buClr>
              <a:buSzPts val="1800"/>
              <a:buFont typeface="Poppins"/>
              <a:buNone/>
            </a:pPr>
            <a:r>
              <a:rPr lang="en-US" sz="3200" dirty="0"/>
              <a:t>Symposium Agenda</a:t>
            </a:r>
            <a:endParaRPr dirty="0"/>
          </a:p>
        </p:txBody>
      </p:sp>
      <p:graphicFrame>
        <p:nvGraphicFramePr>
          <p:cNvPr id="2" name="Table 1">
            <a:extLst>
              <a:ext uri="{FF2B5EF4-FFF2-40B4-BE49-F238E27FC236}">
                <a16:creationId xmlns:a16="http://schemas.microsoft.com/office/drawing/2014/main" id="{C032EE94-5108-3EB6-A92F-BC87FD37D027}"/>
              </a:ext>
            </a:extLst>
          </p:cNvPr>
          <p:cNvGraphicFramePr>
            <a:graphicFrameLocks noGrp="1"/>
          </p:cNvGraphicFramePr>
          <p:nvPr>
            <p:extLst>
              <p:ext uri="{D42A27DB-BD31-4B8C-83A1-F6EECF244321}">
                <p14:modId xmlns:p14="http://schemas.microsoft.com/office/powerpoint/2010/main" val="4147838717"/>
              </p:ext>
            </p:extLst>
          </p:nvPr>
        </p:nvGraphicFramePr>
        <p:xfrm>
          <a:off x="486930" y="1828670"/>
          <a:ext cx="10527436" cy="3884945"/>
        </p:xfrm>
        <a:graphic>
          <a:graphicData uri="http://schemas.openxmlformats.org/drawingml/2006/table">
            <a:tbl>
              <a:tblPr firstRow="1" firstCol="1" lastRow="1" lastCol="1" bandRow="1" bandCol="1">
                <a:tableStyleId>{2D5ABB26-0587-4C30-8999-92F81FD0307C}</a:tableStyleId>
              </a:tblPr>
              <a:tblGrid>
                <a:gridCol w="1624503">
                  <a:extLst>
                    <a:ext uri="{9D8B030D-6E8A-4147-A177-3AD203B41FA5}">
                      <a16:colId xmlns:a16="http://schemas.microsoft.com/office/drawing/2014/main" val="3893792204"/>
                    </a:ext>
                  </a:extLst>
                </a:gridCol>
                <a:gridCol w="3956173">
                  <a:extLst>
                    <a:ext uri="{9D8B030D-6E8A-4147-A177-3AD203B41FA5}">
                      <a16:colId xmlns:a16="http://schemas.microsoft.com/office/drawing/2014/main" val="2839105912"/>
                    </a:ext>
                  </a:extLst>
                </a:gridCol>
                <a:gridCol w="4946760">
                  <a:extLst>
                    <a:ext uri="{9D8B030D-6E8A-4147-A177-3AD203B41FA5}">
                      <a16:colId xmlns:a16="http://schemas.microsoft.com/office/drawing/2014/main" val="2081022844"/>
                    </a:ext>
                  </a:extLst>
                </a:gridCol>
              </a:tblGrid>
              <a:tr h="349265">
                <a:tc>
                  <a:txBody>
                    <a:bodyPr/>
                    <a:lstStyle/>
                    <a:p>
                      <a:pPr marL="53975" marR="0">
                        <a:spcBef>
                          <a:spcPts val="380"/>
                        </a:spcBef>
                      </a:pPr>
                      <a:r>
                        <a:rPr lang="en-US" sz="1800" b="1" spc="-20" dirty="0">
                          <a:effectLst/>
                          <a:latin typeface="Poppins" panose="00000500000000000000" pitchFamily="2" charset="0"/>
                          <a:cs typeface="Poppins" panose="00000500000000000000" pitchFamily="2" charset="0"/>
                        </a:rPr>
                        <a:t>Time</a:t>
                      </a:r>
                      <a:endParaRPr lang="en-US" sz="1800" b="1" dirty="0">
                        <a:effectLst/>
                        <a:latin typeface="Poppins" panose="00000500000000000000" pitchFamily="2" charset="0"/>
                        <a:ea typeface="Arial" panose="020B0604020202020204" pitchFamily="34" charset="0"/>
                        <a:cs typeface="Poppins" panose="00000500000000000000" pitchFamily="2"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53975" marR="0">
                        <a:spcBef>
                          <a:spcPts val="380"/>
                        </a:spcBef>
                      </a:pPr>
                      <a:r>
                        <a:rPr lang="en-US" sz="1800" b="1" spc="-10" dirty="0">
                          <a:effectLst/>
                          <a:latin typeface="Poppins" panose="00000500000000000000" pitchFamily="2" charset="0"/>
                          <a:cs typeface="Poppins" panose="00000500000000000000" pitchFamily="2" charset="0"/>
                        </a:rPr>
                        <a:t>Topic/Description</a:t>
                      </a:r>
                      <a:endParaRPr lang="en-US" sz="1800" b="1" dirty="0">
                        <a:effectLst/>
                        <a:latin typeface="Poppins" panose="00000500000000000000" pitchFamily="2" charset="0"/>
                        <a:ea typeface="Arial" panose="020B0604020202020204" pitchFamily="34" charset="0"/>
                        <a:cs typeface="Poppins" panose="00000500000000000000" pitchFamily="2"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53975" marR="0">
                        <a:spcBef>
                          <a:spcPts val="380"/>
                        </a:spcBef>
                      </a:pPr>
                      <a:r>
                        <a:rPr lang="en-US" sz="1800" b="1" spc="-10" dirty="0">
                          <a:effectLst/>
                          <a:latin typeface="Poppins" panose="00000500000000000000" pitchFamily="2" charset="0"/>
                          <a:cs typeface="Poppins" panose="00000500000000000000" pitchFamily="2" charset="0"/>
                        </a:rPr>
                        <a:t>Speaker(s)</a:t>
                      </a:r>
                      <a:endParaRPr lang="en-US" sz="1800" b="1" dirty="0">
                        <a:effectLst/>
                        <a:latin typeface="Poppins" panose="00000500000000000000" pitchFamily="2" charset="0"/>
                        <a:ea typeface="Arial" panose="020B0604020202020204" pitchFamily="34" charset="0"/>
                        <a:cs typeface="Poppins" panose="00000500000000000000" pitchFamily="2"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974920174"/>
                  </a:ext>
                </a:extLst>
              </a:tr>
              <a:tr h="674326">
                <a:tc>
                  <a:txBody>
                    <a:bodyPr/>
                    <a:lstStyle/>
                    <a:p>
                      <a:pPr marL="0" marR="0">
                        <a:lnSpc>
                          <a:spcPct val="100000"/>
                        </a:lnSpc>
                        <a:spcBef>
                          <a:spcPts val="0"/>
                        </a:spcBef>
                      </a:pPr>
                      <a:r>
                        <a:rPr lang="en-US" sz="1800" b="0" i="1" dirty="0">
                          <a:effectLst/>
                          <a:latin typeface="Poppins" panose="00000500000000000000" pitchFamily="2" charset="0"/>
                          <a:cs typeface="Poppins" panose="00000500000000000000" pitchFamily="2" charset="0"/>
                        </a:rPr>
                        <a:t>7:30-7:35</a:t>
                      </a:r>
                      <a:r>
                        <a:rPr lang="en-US" sz="1800" b="0" i="1" spc="-5" dirty="0">
                          <a:effectLst/>
                          <a:latin typeface="Poppins" panose="00000500000000000000" pitchFamily="2" charset="0"/>
                          <a:cs typeface="Poppins" panose="00000500000000000000" pitchFamily="2" charset="0"/>
                        </a:rPr>
                        <a:t> </a:t>
                      </a:r>
                      <a:r>
                        <a:rPr lang="en-US" sz="1800" b="0" i="1" spc="-25" dirty="0">
                          <a:effectLst/>
                          <a:latin typeface="Poppins" panose="00000500000000000000" pitchFamily="2" charset="0"/>
                          <a:cs typeface="Poppins" panose="00000500000000000000" pitchFamily="2" charset="0"/>
                        </a:rPr>
                        <a:t>am</a:t>
                      </a:r>
                      <a:endParaRPr lang="en-US" sz="1800" b="0" i="1" dirty="0">
                        <a:effectLst/>
                        <a:latin typeface="Poppins" panose="00000500000000000000" pitchFamily="2" charset="0"/>
                        <a:ea typeface="Arial" panose="020B0604020202020204" pitchFamily="34" charset="0"/>
                        <a:cs typeface="Poppins" panose="00000500000000000000" pitchFamily="2"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0000"/>
                        </a:lnSpc>
                        <a:spcBef>
                          <a:spcPts val="0"/>
                        </a:spcBef>
                      </a:pPr>
                      <a:r>
                        <a:rPr lang="en-US" sz="1800" b="1" i="1" dirty="0">
                          <a:effectLst/>
                          <a:latin typeface="Poppins" panose="00000500000000000000" pitchFamily="2" charset="0"/>
                          <a:cs typeface="Poppins" panose="00000500000000000000" pitchFamily="2" charset="0"/>
                        </a:rPr>
                        <a:t>Welcome</a:t>
                      </a:r>
                      <a:r>
                        <a:rPr lang="en-US" sz="1800" b="1" i="1" spc="-15" dirty="0">
                          <a:effectLst/>
                          <a:latin typeface="Poppins" panose="00000500000000000000" pitchFamily="2" charset="0"/>
                          <a:cs typeface="Poppins" panose="00000500000000000000" pitchFamily="2" charset="0"/>
                        </a:rPr>
                        <a:t> </a:t>
                      </a:r>
                      <a:r>
                        <a:rPr lang="en-US" sz="1800" b="1" i="1" dirty="0">
                          <a:effectLst/>
                          <a:latin typeface="Poppins" panose="00000500000000000000" pitchFamily="2" charset="0"/>
                          <a:cs typeface="Poppins" panose="00000500000000000000" pitchFamily="2" charset="0"/>
                        </a:rPr>
                        <a:t>and</a:t>
                      </a:r>
                      <a:r>
                        <a:rPr lang="en-US" sz="1800" b="1" i="1" spc="-10" dirty="0">
                          <a:effectLst/>
                          <a:latin typeface="Poppins" panose="00000500000000000000" pitchFamily="2" charset="0"/>
                          <a:cs typeface="Poppins" panose="00000500000000000000" pitchFamily="2" charset="0"/>
                        </a:rPr>
                        <a:t> Introductions</a:t>
                      </a:r>
                      <a:endParaRPr lang="en-US" sz="1800" b="1" i="1" dirty="0">
                        <a:effectLst/>
                        <a:latin typeface="Poppins" panose="00000500000000000000" pitchFamily="2" charset="0"/>
                        <a:ea typeface="Arial" panose="020B0604020202020204" pitchFamily="34" charset="0"/>
                        <a:cs typeface="Poppins" panose="00000500000000000000" pitchFamily="2"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0000"/>
                        </a:lnSpc>
                        <a:spcBef>
                          <a:spcPts val="0"/>
                        </a:spcBef>
                      </a:pPr>
                      <a:r>
                        <a:rPr lang="en-US" sz="1600" b="1" dirty="0">
                          <a:effectLst/>
                          <a:latin typeface="Poppins" panose="00000500000000000000" pitchFamily="2" charset="0"/>
                          <a:cs typeface="Poppins" panose="00000500000000000000" pitchFamily="2" charset="0"/>
                        </a:rPr>
                        <a:t>Rita</a:t>
                      </a:r>
                      <a:r>
                        <a:rPr lang="en-US" sz="1600" b="1" spc="-25" dirty="0">
                          <a:effectLst/>
                          <a:latin typeface="Poppins" panose="00000500000000000000" pitchFamily="2" charset="0"/>
                          <a:cs typeface="Poppins" panose="00000500000000000000" pitchFamily="2" charset="0"/>
                        </a:rPr>
                        <a:t> </a:t>
                      </a:r>
                      <a:r>
                        <a:rPr lang="en-US" sz="1600" b="1" dirty="0">
                          <a:effectLst/>
                          <a:latin typeface="Poppins" panose="00000500000000000000" pitchFamily="2" charset="0"/>
                          <a:cs typeface="Poppins" panose="00000500000000000000" pitchFamily="2" charset="0"/>
                        </a:rPr>
                        <a:t>Roy,</a:t>
                      </a:r>
                      <a:r>
                        <a:rPr lang="en-US" sz="1600" b="1" spc="-25" dirty="0">
                          <a:effectLst/>
                          <a:latin typeface="Poppins" panose="00000500000000000000" pitchFamily="2" charset="0"/>
                          <a:cs typeface="Poppins" panose="00000500000000000000" pitchFamily="2" charset="0"/>
                        </a:rPr>
                        <a:t> MD</a:t>
                      </a:r>
                      <a:endParaRPr lang="en-US" sz="1600" b="1" dirty="0">
                        <a:effectLst/>
                        <a:latin typeface="Poppins" panose="00000500000000000000" pitchFamily="2" charset="0"/>
                        <a:cs typeface="Poppins" panose="00000500000000000000" pitchFamily="2" charset="0"/>
                      </a:endParaRPr>
                    </a:p>
                    <a:p>
                      <a:pPr marL="0" marR="0">
                        <a:lnSpc>
                          <a:spcPct val="100000"/>
                        </a:lnSpc>
                        <a:spcBef>
                          <a:spcPts val="0"/>
                        </a:spcBef>
                      </a:pPr>
                      <a:r>
                        <a:rPr lang="en-US" sz="1600" b="0" dirty="0">
                          <a:effectLst/>
                          <a:latin typeface="Poppins" panose="00000500000000000000" pitchFamily="2" charset="0"/>
                          <a:cs typeface="Poppins" panose="00000500000000000000" pitchFamily="2" charset="0"/>
                        </a:rPr>
                        <a:t>Chief</a:t>
                      </a:r>
                      <a:r>
                        <a:rPr lang="en-US" sz="1600" b="0" spc="-15" dirty="0">
                          <a:effectLst/>
                          <a:latin typeface="Poppins" panose="00000500000000000000" pitchFamily="2" charset="0"/>
                          <a:cs typeface="Poppins" panose="00000500000000000000" pitchFamily="2" charset="0"/>
                        </a:rPr>
                        <a:t> </a:t>
                      </a:r>
                      <a:r>
                        <a:rPr lang="en-US" sz="1600" b="0" dirty="0">
                          <a:effectLst/>
                          <a:latin typeface="Poppins" panose="00000500000000000000" pitchFamily="2" charset="0"/>
                          <a:cs typeface="Poppins" panose="00000500000000000000" pitchFamily="2" charset="0"/>
                        </a:rPr>
                        <a:t>Executive</a:t>
                      </a:r>
                      <a:r>
                        <a:rPr lang="en-US" sz="1600" b="0" spc="-10" dirty="0">
                          <a:effectLst/>
                          <a:latin typeface="Poppins" panose="00000500000000000000" pitchFamily="2" charset="0"/>
                          <a:cs typeface="Poppins" panose="00000500000000000000" pitchFamily="2" charset="0"/>
                        </a:rPr>
                        <a:t> Officer</a:t>
                      </a:r>
                      <a:endParaRPr lang="en-US" sz="1600" b="0" dirty="0">
                        <a:effectLst/>
                        <a:latin typeface="Poppins" panose="00000500000000000000" pitchFamily="2" charset="0"/>
                        <a:cs typeface="Poppins" panose="00000500000000000000" pitchFamily="2" charset="0"/>
                      </a:endParaRPr>
                    </a:p>
                    <a:p>
                      <a:pPr marL="0" marR="0">
                        <a:lnSpc>
                          <a:spcPct val="100000"/>
                        </a:lnSpc>
                        <a:spcBef>
                          <a:spcPts val="0"/>
                        </a:spcBef>
                        <a:spcAft>
                          <a:spcPts val="600"/>
                        </a:spcAft>
                      </a:pPr>
                      <a:r>
                        <a:rPr lang="en-US" sz="1600" b="0" dirty="0">
                          <a:effectLst/>
                          <a:latin typeface="Poppins" panose="00000500000000000000" pitchFamily="2" charset="0"/>
                          <a:cs typeface="Poppins" panose="00000500000000000000" pitchFamily="2" charset="0"/>
                        </a:rPr>
                        <a:t>National</a:t>
                      </a:r>
                      <a:r>
                        <a:rPr lang="en-US" sz="1600" b="0" spc="-5" dirty="0">
                          <a:effectLst/>
                          <a:latin typeface="Poppins" panose="00000500000000000000" pitchFamily="2" charset="0"/>
                          <a:cs typeface="Poppins" panose="00000500000000000000" pitchFamily="2" charset="0"/>
                        </a:rPr>
                        <a:t> </a:t>
                      </a:r>
                      <a:r>
                        <a:rPr lang="en-US" sz="1600" b="0" dirty="0">
                          <a:effectLst/>
                          <a:latin typeface="Poppins" panose="00000500000000000000" pitchFamily="2" charset="0"/>
                          <a:cs typeface="Poppins" panose="00000500000000000000" pitchFamily="2" charset="0"/>
                        </a:rPr>
                        <a:t>Spine Health </a:t>
                      </a:r>
                      <a:r>
                        <a:rPr lang="en-US" sz="1600" b="0" spc="-10" dirty="0">
                          <a:effectLst/>
                          <a:latin typeface="Poppins" panose="00000500000000000000" pitchFamily="2" charset="0"/>
                          <a:cs typeface="Poppins" panose="00000500000000000000" pitchFamily="2" charset="0"/>
                        </a:rPr>
                        <a:t>Foundation</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20662988"/>
                  </a:ext>
                </a:extLst>
              </a:tr>
              <a:tr h="629285">
                <a:tc>
                  <a:txBody>
                    <a:bodyPr/>
                    <a:lstStyle/>
                    <a:p>
                      <a:pPr marL="0" marR="0">
                        <a:lnSpc>
                          <a:spcPct val="100000"/>
                        </a:lnSpc>
                        <a:spcBef>
                          <a:spcPts val="0"/>
                        </a:spcBef>
                      </a:pPr>
                      <a:r>
                        <a:rPr lang="en-US" sz="1800" b="0" i="1" dirty="0">
                          <a:effectLst/>
                          <a:latin typeface="Poppins" panose="00000500000000000000" pitchFamily="2" charset="0"/>
                          <a:cs typeface="Poppins" panose="00000500000000000000" pitchFamily="2" charset="0"/>
                        </a:rPr>
                        <a:t>7:35-7:45</a:t>
                      </a:r>
                      <a:r>
                        <a:rPr lang="en-US" sz="1800" b="0" i="1" spc="-5" dirty="0">
                          <a:effectLst/>
                          <a:latin typeface="Poppins" panose="00000500000000000000" pitchFamily="2" charset="0"/>
                          <a:cs typeface="Poppins" panose="00000500000000000000" pitchFamily="2" charset="0"/>
                        </a:rPr>
                        <a:t> </a:t>
                      </a:r>
                      <a:r>
                        <a:rPr lang="en-US" sz="1800" b="0" i="1" spc="-25" dirty="0">
                          <a:effectLst/>
                          <a:latin typeface="Poppins" panose="00000500000000000000" pitchFamily="2" charset="0"/>
                          <a:cs typeface="Poppins" panose="00000500000000000000" pitchFamily="2" charset="0"/>
                        </a:rPr>
                        <a:t>am</a:t>
                      </a:r>
                      <a:endParaRPr lang="en-US" sz="1800" b="0" i="1" dirty="0">
                        <a:effectLst/>
                        <a:latin typeface="Poppins" panose="00000500000000000000" pitchFamily="2" charset="0"/>
                        <a:ea typeface="Arial" panose="020B0604020202020204" pitchFamily="34" charset="0"/>
                        <a:cs typeface="Poppins" panose="00000500000000000000" pitchFamily="2"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36195">
                        <a:lnSpc>
                          <a:spcPct val="100000"/>
                        </a:lnSpc>
                        <a:spcBef>
                          <a:spcPts val="0"/>
                        </a:spcBef>
                      </a:pPr>
                      <a:r>
                        <a:rPr lang="en-US" sz="1800" b="1" i="1" dirty="0">
                          <a:effectLst/>
                          <a:latin typeface="Poppins" panose="00000500000000000000" pitchFamily="2" charset="0"/>
                          <a:cs typeface="Poppins" panose="00000500000000000000" pitchFamily="2" charset="0"/>
                        </a:rPr>
                        <a:t>Osteoporosis</a:t>
                      </a:r>
                      <a:r>
                        <a:rPr lang="en-US" sz="1800" b="1" i="1" spc="-5" dirty="0">
                          <a:effectLst/>
                          <a:latin typeface="Poppins" panose="00000500000000000000" pitchFamily="2" charset="0"/>
                          <a:cs typeface="Poppins" panose="00000500000000000000" pitchFamily="2" charset="0"/>
                        </a:rPr>
                        <a:t> </a:t>
                      </a:r>
                      <a:r>
                        <a:rPr lang="en-US" sz="1800" b="1" i="1" dirty="0">
                          <a:effectLst/>
                          <a:latin typeface="Poppins" panose="00000500000000000000" pitchFamily="2" charset="0"/>
                          <a:cs typeface="Poppins" panose="00000500000000000000" pitchFamily="2" charset="0"/>
                        </a:rPr>
                        <a:t>Primer:</a:t>
                      </a:r>
                    </a:p>
                    <a:p>
                      <a:pPr marL="0" marR="36195">
                        <a:lnSpc>
                          <a:spcPct val="100000"/>
                        </a:lnSpc>
                        <a:spcBef>
                          <a:spcPts val="0"/>
                        </a:spcBef>
                      </a:pPr>
                      <a:r>
                        <a:rPr lang="en-US" sz="1800" b="1" i="1" dirty="0">
                          <a:effectLst/>
                          <a:latin typeface="Poppins" panose="00000500000000000000" pitchFamily="2" charset="0"/>
                          <a:ea typeface="Arial" panose="020B0604020202020204" pitchFamily="34" charset="0"/>
                          <a:cs typeface="Poppins" panose="00000500000000000000" pitchFamily="2" charset="0"/>
                        </a:rPr>
                        <a:t>Understanding Bone Analysis</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0000"/>
                        </a:lnSpc>
                        <a:spcBef>
                          <a:spcPts val="0"/>
                        </a:spcBef>
                      </a:pPr>
                      <a:r>
                        <a:rPr lang="en-US" sz="1600" b="1" dirty="0">
                          <a:effectLst/>
                          <a:latin typeface="Poppins" panose="00000500000000000000" pitchFamily="2" charset="0"/>
                          <a:cs typeface="Poppins" panose="00000500000000000000" pitchFamily="2" charset="0"/>
                        </a:rPr>
                        <a:t>John</a:t>
                      </a:r>
                      <a:r>
                        <a:rPr lang="en-US" sz="1600" b="1" spc="-35" dirty="0">
                          <a:effectLst/>
                          <a:latin typeface="Poppins" panose="00000500000000000000" pitchFamily="2" charset="0"/>
                          <a:cs typeface="Poppins" panose="00000500000000000000" pitchFamily="2" charset="0"/>
                        </a:rPr>
                        <a:t> </a:t>
                      </a:r>
                      <a:r>
                        <a:rPr lang="en-US" sz="1600" b="1" dirty="0">
                          <a:effectLst/>
                          <a:latin typeface="Poppins" panose="00000500000000000000" pitchFamily="2" charset="0"/>
                          <a:cs typeface="Poppins" panose="00000500000000000000" pitchFamily="2" charset="0"/>
                        </a:rPr>
                        <a:t>Dimar,</a:t>
                      </a:r>
                      <a:r>
                        <a:rPr lang="en-US" sz="1600" b="1" spc="-35" dirty="0">
                          <a:effectLst/>
                          <a:latin typeface="Poppins" panose="00000500000000000000" pitchFamily="2" charset="0"/>
                          <a:cs typeface="Poppins" panose="00000500000000000000" pitchFamily="2" charset="0"/>
                        </a:rPr>
                        <a:t> </a:t>
                      </a:r>
                      <a:r>
                        <a:rPr lang="en-US" sz="1600" b="1" spc="-25" dirty="0">
                          <a:effectLst/>
                          <a:latin typeface="Poppins" panose="00000500000000000000" pitchFamily="2" charset="0"/>
                          <a:cs typeface="Poppins" panose="00000500000000000000" pitchFamily="2" charset="0"/>
                        </a:rPr>
                        <a:t>MD</a:t>
                      </a:r>
                      <a:endParaRPr lang="en-US" sz="1600" b="1" dirty="0">
                        <a:effectLst/>
                        <a:latin typeface="Poppins" panose="00000500000000000000" pitchFamily="2" charset="0"/>
                        <a:cs typeface="Poppins" panose="00000500000000000000" pitchFamily="2" charset="0"/>
                      </a:endParaRPr>
                    </a:p>
                    <a:p>
                      <a:pPr marL="0" marR="0">
                        <a:lnSpc>
                          <a:spcPct val="100000"/>
                        </a:lnSpc>
                        <a:spcBef>
                          <a:spcPts val="0"/>
                        </a:spcBef>
                      </a:pPr>
                      <a:r>
                        <a:rPr lang="en-US" sz="1600" b="0" dirty="0">
                          <a:effectLst/>
                          <a:latin typeface="Poppins" panose="00000500000000000000" pitchFamily="2" charset="0"/>
                          <a:cs typeface="Poppins" panose="00000500000000000000" pitchFamily="2" charset="0"/>
                        </a:rPr>
                        <a:t>University of Louisville</a:t>
                      </a:r>
                      <a:r>
                        <a:rPr lang="en-US" sz="1600" b="0" spc="-50" dirty="0">
                          <a:effectLst/>
                          <a:latin typeface="Poppins" panose="00000500000000000000" pitchFamily="2" charset="0"/>
                          <a:cs typeface="Poppins" panose="00000500000000000000" pitchFamily="2" charset="0"/>
                        </a:rPr>
                        <a:t> </a:t>
                      </a:r>
                      <a:r>
                        <a:rPr lang="en-US" sz="1600" b="0" dirty="0">
                          <a:effectLst/>
                          <a:latin typeface="Poppins" panose="00000500000000000000" pitchFamily="2" charset="0"/>
                          <a:cs typeface="Poppins" panose="00000500000000000000" pitchFamily="2" charset="0"/>
                        </a:rPr>
                        <a:t>School</a:t>
                      </a:r>
                      <a:r>
                        <a:rPr lang="en-US" sz="1600" b="0" spc="-50" dirty="0">
                          <a:effectLst/>
                          <a:latin typeface="Poppins" panose="00000500000000000000" pitchFamily="2" charset="0"/>
                          <a:cs typeface="Poppins" panose="00000500000000000000" pitchFamily="2" charset="0"/>
                        </a:rPr>
                        <a:t> </a:t>
                      </a:r>
                      <a:r>
                        <a:rPr lang="en-US" sz="1600" b="0" dirty="0">
                          <a:effectLst/>
                          <a:latin typeface="Poppins" panose="00000500000000000000" pitchFamily="2" charset="0"/>
                          <a:cs typeface="Poppins" panose="00000500000000000000" pitchFamily="2" charset="0"/>
                        </a:rPr>
                        <a:t>of</a:t>
                      </a:r>
                      <a:r>
                        <a:rPr lang="en-US" sz="1600" b="0" spc="-50" dirty="0">
                          <a:effectLst/>
                          <a:latin typeface="Poppins" panose="00000500000000000000" pitchFamily="2" charset="0"/>
                          <a:cs typeface="Poppins" panose="00000500000000000000" pitchFamily="2" charset="0"/>
                        </a:rPr>
                        <a:t> </a:t>
                      </a:r>
                      <a:r>
                        <a:rPr lang="en-US" sz="1600" b="0" dirty="0">
                          <a:effectLst/>
                          <a:latin typeface="Poppins" panose="00000500000000000000" pitchFamily="2" charset="0"/>
                          <a:cs typeface="Poppins" panose="00000500000000000000" pitchFamily="2" charset="0"/>
                        </a:rPr>
                        <a:t>Medicine</a:t>
                      </a:r>
                      <a:r>
                        <a:rPr lang="en-US" sz="1600" b="0" spc="-50" dirty="0">
                          <a:effectLst/>
                          <a:latin typeface="Poppins" panose="00000500000000000000" pitchFamily="2" charset="0"/>
                          <a:cs typeface="Poppins" panose="00000500000000000000" pitchFamily="2" charset="0"/>
                        </a:rPr>
                        <a:t> </a:t>
                      </a:r>
                      <a:r>
                        <a:rPr lang="en-US" sz="1600" b="0" dirty="0">
                          <a:effectLst/>
                          <a:latin typeface="Poppins" panose="00000500000000000000" pitchFamily="2" charset="0"/>
                          <a:cs typeface="Poppins" panose="00000500000000000000" pitchFamily="2" charset="0"/>
                        </a:rPr>
                        <a:t>and Norton Children’s Hospital </a:t>
                      </a:r>
                    </a:p>
                    <a:p>
                      <a:pPr marL="0" marR="0">
                        <a:lnSpc>
                          <a:spcPct val="100000"/>
                        </a:lnSpc>
                        <a:spcBef>
                          <a:spcPts val="0"/>
                        </a:spcBef>
                      </a:pPr>
                      <a:r>
                        <a:rPr lang="en-US" sz="1600" b="0" dirty="0">
                          <a:effectLst/>
                          <a:latin typeface="Poppins" panose="00000500000000000000" pitchFamily="2" charset="0"/>
                          <a:cs typeface="Poppins" panose="00000500000000000000" pitchFamily="2" charset="0"/>
                        </a:rPr>
                        <a:t>Louisville, KY</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33486105"/>
                  </a:ext>
                </a:extLst>
              </a:tr>
              <a:tr h="506152">
                <a:tc>
                  <a:txBody>
                    <a:bodyPr/>
                    <a:lstStyle/>
                    <a:p>
                      <a:pPr marL="0" marR="0">
                        <a:lnSpc>
                          <a:spcPct val="100000"/>
                        </a:lnSpc>
                        <a:spcBef>
                          <a:spcPts val="0"/>
                        </a:spcBef>
                      </a:pPr>
                      <a:r>
                        <a:rPr lang="en-US" sz="1800" b="0" i="1" dirty="0">
                          <a:effectLst/>
                          <a:latin typeface="Poppins" panose="00000500000000000000" pitchFamily="2" charset="0"/>
                          <a:cs typeface="Poppins" panose="00000500000000000000" pitchFamily="2" charset="0"/>
                        </a:rPr>
                        <a:t>7:45-7:55</a:t>
                      </a:r>
                      <a:r>
                        <a:rPr lang="en-US" sz="1800" b="0" i="1" spc="-5" dirty="0">
                          <a:effectLst/>
                          <a:latin typeface="Poppins" panose="00000500000000000000" pitchFamily="2" charset="0"/>
                          <a:cs typeface="Poppins" panose="00000500000000000000" pitchFamily="2" charset="0"/>
                        </a:rPr>
                        <a:t> </a:t>
                      </a:r>
                      <a:r>
                        <a:rPr lang="en-US" sz="1800" b="0" i="1" spc="-25" dirty="0">
                          <a:effectLst/>
                          <a:latin typeface="Poppins" panose="00000500000000000000" pitchFamily="2" charset="0"/>
                          <a:cs typeface="Poppins" panose="00000500000000000000" pitchFamily="2" charset="0"/>
                        </a:rPr>
                        <a:t>am</a:t>
                      </a:r>
                      <a:endParaRPr lang="en-US" sz="1800" b="0" i="1" dirty="0">
                        <a:effectLst/>
                        <a:latin typeface="Poppins" panose="00000500000000000000" pitchFamily="2" charset="0"/>
                        <a:ea typeface="Arial" panose="020B0604020202020204" pitchFamily="34" charset="0"/>
                        <a:cs typeface="Poppins" panose="00000500000000000000" pitchFamily="2"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36195">
                        <a:lnSpc>
                          <a:spcPct val="100000"/>
                        </a:lnSpc>
                        <a:spcBef>
                          <a:spcPts val="0"/>
                        </a:spcBef>
                      </a:pPr>
                      <a:r>
                        <a:rPr lang="en-US" sz="1800" b="1" i="1" dirty="0">
                          <a:effectLst/>
                          <a:latin typeface="Poppins" panose="00000500000000000000" pitchFamily="2" charset="0"/>
                          <a:cs typeface="Poppins" panose="00000500000000000000" pitchFamily="2" charset="0"/>
                        </a:rPr>
                        <a:t>Fracture</a:t>
                      </a:r>
                      <a:r>
                        <a:rPr lang="en-US" sz="1800" b="1" i="1" spc="-15" dirty="0">
                          <a:effectLst/>
                          <a:latin typeface="Poppins" panose="00000500000000000000" pitchFamily="2" charset="0"/>
                          <a:cs typeface="Poppins" panose="00000500000000000000" pitchFamily="2" charset="0"/>
                        </a:rPr>
                        <a:t> </a:t>
                      </a:r>
                      <a:r>
                        <a:rPr lang="en-US" sz="1800" b="1" i="1" dirty="0">
                          <a:effectLst/>
                          <a:latin typeface="Poppins" panose="00000500000000000000" pitchFamily="2" charset="0"/>
                          <a:cs typeface="Poppins" panose="00000500000000000000" pitchFamily="2" charset="0"/>
                        </a:rPr>
                        <a:t>and</a:t>
                      </a:r>
                      <a:r>
                        <a:rPr lang="en-US" sz="1800" b="1" i="1" spc="-20" dirty="0">
                          <a:effectLst/>
                          <a:latin typeface="Poppins" panose="00000500000000000000" pitchFamily="2" charset="0"/>
                          <a:cs typeface="Poppins" panose="00000500000000000000" pitchFamily="2" charset="0"/>
                        </a:rPr>
                        <a:t> </a:t>
                      </a:r>
                      <a:r>
                        <a:rPr lang="en-US" sz="1800" b="1" i="1" dirty="0">
                          <a:effectLst/>
                          <a:latin typeface="Poppins" panose="00000500000000000000" pitchFamily="2" charset="0"/>
                          <a:cs typeface="Poppins" panose="00000500000000000000" pitchFamily="2" charset="0"/>
                        </a:rPr>
                        <a:t>Surgical</a:t>
                      </a:r>
                      <a:r>
                        <a:rPr lang="en-US" sz="1800" b="1" i="1" spc="-20" dirty="0">
                          <a:effectLst/>
                          <a:latin typeface="Poppins" panose="00000500000000000000" pitchFamily="2" charset="0"/>
                          <a:cs typeface="Poppins" panose="00000500000000000000" pitchFamily="2" charset="0"/>
                        </a:rPr>
                        <a:t> </a:t>
                      </a:r>
                      <a:r>
                        <a:rPr lang="en-US" sz="1800" b="1" i="1" dirty="0">
                          <a:effectLst/>
                          <a:latin typeface="Poppins" panose="00000500000000000000" pitchFamily="2" charset="0"/>
                          <a:cs typeface="Poppins" panose="00000500000000000000" pitchFamily="2" charset="0"/>
                        </a:rPr>
                        <a:t>Complications</a:t>
                      </a:r>
                      <a:r>
                        <a:rPr lang="en-US" sz="1800" b="1" i="1" spc="-15" dirty="0">
                          <a:effectLst/>
                          <a:latin typeface="Poppins" panose="00000500000000000000" pitchFamily="2" charset="0"/>
                          <a:cs typeface="Poppins" panose="00000500000000000000" pitchFamily="2" charset="0"/>
                        </a:rPr>
                        <a:t> </a:t>
                      </a:r>
                      <a:r>
                        <a:rPr lang="en-US" sz="1800" b="1" i="1" dirty="0">
                          <a:effectLst/>
                          <a:latin typeface="Poppins" panose="00000500000000000000" pitchFamily="2" charset="0"/>
                          <a:cs typeface="Poppins" panose="00000500000000000000" pitchFamily="2" charset="0"/>
                        </a:rPr>
                        <a:t>Prevention</a:t>
                      </a:r>
                      <a:endParaRPr lang="en-US" sz="1800" b="1" i="1" dirty="0">
                        <a:effectLst/>
                        <a:latin typeface="Poppins" panose="00000500000000000000" pitchFamily="2" charset="0"/>
                        <a:ea typeface="Arial" panose="020B0604020202020204" pitchFamily="34" charset="0"/>
                        <a:cs typeface="Poppins" panose="00000500000000000000" pitchFamily="2"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0000"/>
                        </a:lnSpc>
                        <a:spcBef>
                          <a:spcPts val="0"/>
                        </a:spcBef>
                      </a:pPr>
                      <a:r>
                        <a:rPr lang="en-US" sz="1600" b="1" dirty="0">
                          <a:effectLst/>
                          <a:latin typeface="Poppins" panose="00000500000000000000" pitchFamily="2" charset="0"/>
                          <a:cs typeface="Poppins" panose="00000500000000000000" pitchFamily="2" charset="0"/>
                        </a:rPr>
                        <a:t>Benjamin</a:t>
                      </a:r>
                      <a:r>
                        <a:rPr lang="en-US" sz="1600" b="1" spc="-55" dirty="0">
                          <a:effectLst/>
                          <a:latin typeface="Poppins" panose="00000500000000000000" pitchFamily="2" charset="0"/>
                          <a:cs typeface="Poppins" panose="00000500000000000000" pitchFamily="2" charset="0"/>
                        </a:rPr>
                        <a:t> </a:t>
                      </a:r>
                      <a:r>
                        <a:rPr lang="en-US" sz="1600" b="1" dirty="0">
                          <a:effectLst/>
                          <a:latin typeface="Poppins" panose="00000500000000000000" pitchFamily="2" charset="0"/>
                          <a:cs typeface="Poppins" panose="00000500000000000000" pitchFamily="2" charset="0"/>
                        </a:rPr>
                        <a:t>Elder,</a:t>
                      </a:r>
                      <a:r>
                        <a:rPr lang="en-US" sz="1600" b="1" spc="-55" dirty="0">
                          <a:effectLst/>
                          <a:latin typeface="Poppins" panose="00000500000000000000" pitchFamily="2" charset="0"/>
                          <a:cs typeface="Poppins" panose="00000500000000000000" pitchFamily="2" charset="0"/>
                        </a:rPr>
                        <a:t> </a:t>
                      </a:r>
                      <a:r>
                        <a:rPr lang="en-US" sz="1600" b="1" spc="-25" dirty="0">
                          <a:effectLst/>
                          <a:latin typeface="Poppins" panose="00000500000000000000" pitchFamily="2" charset="0"/>
                          <a:cs typeface="Poppins" panose="00000500000000000000" pitchFamily="2" charset="0"/>
                        </a:rPr>
                        <a:t>MD</a:t>
                      </a:r>
                      <a:endParaRPr lang="en-US" sz="1600" b="1" dirty="0">
                        <a:effectLst/>
                        <a:latin typeface="Poppins" panose="00000500000000000000" pitchFamily="2" charset="0"/>
                        <a:cs typeface="Poppins" panose="00000500000000000000" pitchFamily="2" charset="0"/>
                      </a:endParaRPr>
                    </a:p>
                    <a:p>
                      <a:pPr marL="0" marR="0">
                        <a:lnSpc>
                          <a:spcPct val="100000"/>
                        </a:lnSpc>
                        <a:spcBef>
                          <a:spcPts val="0"/>
                        </a:spcBef>
                      </a:pPr>
                      <a:r>
                        <a:rPr lang="en-US" sz="1600" b="0" dirty="0">
                          <a:effectLst/>
                          <a:latin typeface="Poppins" panose="00000500000000000000" pitchFamily="2" charset="0"/>
                          <a:cs typeface="Poppins" panose="00000500000000000000" pitchFamily="2" charset="0"/>
                        </a:rPr>
                        <a:t>Mayo</a:t>
                      </a:r>
                      <a:r>
                        <a:rPr lang="en-US" sz="1600" b="0" spc="-70" dirty="0">
                          <a:effectLst/>
                          <a:latin typeface="Poppins" panose="00000500000000000000" pitchFamily="2" charset="0"/>
                          <a:cs typeface="Poppins" panose="00000500000000000000" pitchFamily="2" charset="0"/>
                        </a:rPr>
                        <a:t> </a:t>
                      </a:r>
                      <a:r>
                        <a:rPr lang="en-US" sz="1600" b="0" dirty="0">
                          <a:effectLst/>
                          <a:latin typeface="Poppins" panose="00000500000000000000" pitchFamily="2" charset="0"/>
                          <a:cs typeface="Poppins" panose="00000500000000000000" pitchFamily="2" charset="0"/>
                        </a:rPr>
                        <a:t>Clinic</a:t>
                      </a:r>
                    </a:p>
                    <a:p>
                      <a:pPr marL="0" marR="0">
                        <a:lnSpc>
                          <a:spcPct val="100000"/>
                        </a:lnSpc>
                        <a:spcBef>
                          <a:spcPts val="0"/>
                        </a:spcBef>
                      </a:pPr>
                      <a:r>
                        <a:rPr lang="en-US" sz="1600" b="0" dirty="0">
                          <a:effectLst/>
                          <a:latin typeface="Poppins" panose="00000500000000000000" pitchFamily="2" charset="0"/>
                          <a:cs typeface="Poppins" panose="00000500000000000000" pitchFamily="2" charset="0"/>
                        </a:rPr>
                        <a:t>Rochester, MN</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14839091"/>
                  </a:ext>
                </a:extLst>
              </a:tr>
              <a:tr h="389255">
                <a:tc>
                  <a:txBody>
                    <a:bodyPr/>
                    <a:lstStyle/>
                    <a:p>
                      <a:pPr marL="0" marR="0">
                        <a:lnSpc>
                          <a:spcPct val="100000"/>
                        </a:lnSpc>
                        <a:spcBef>
                          <a:spcPts val="0"/>
                        </a:spcBef>
                      </a:pPr>
                      <a:r>
                        <a:rPr lang="en-US" sz="1800" b="0" i="1" dirty="0">
                          <a:solidFill>
                            <a:srgbClr val="0070C0"/>
                          </a:solidFill>
                          <a:effectLst/>
                          <a:latin typeface="Poppins" panose="00000500000000000000" pitchFamily="2" charset="0"/>
                          <a:cs typeface="Poppins" panose="00000500000000000000" pitchFamily="2" charset="0"/>
                        </a:rPr>
                        <a:t>7:55-8:05</a:t>
                      </a:r>
                      <a:r>
                        <a:rPr lang="en-US" sz="1800" b="0" i="1" spc="-5" dirty="0">
                          <a:solidFill>
                            <a:srgbClr val="0070C0"/>
                          </a:solidFill>
                          <a:effectLst/>
                          <a:latin typeface="Poppins" panose="00000500000000000000" pitchFamily="2" charset="0"/>
                          <a:cs typeface="Poppins" panose="00000500000000000000" pitchFamily="2" charset="0"/>
                        </a:rPr>
                        <a:t> </a:t>
                      </a:r>
                      <a:r>
                        <a:rPr lang="en-US" sz="1800" b="0" i="1" spc="-25" dirty="0">
                          <a:solidFill>
                            <a:srgbClr val="0070C0"/>
                          </a:solidFill>
                          <a:effectLst/>
                          <a:latin typeface="Poppins" panose="00000500000000000000" pitchFamily="2" charset="0"/>
                          <a:cs typeface="Poppins" panose="00000500000000000000" pitchFamily="2" charset="0"/>
                        </a:rPr>
                        <a:t>am</a:t>
                      </a:r>
                      <a:endParaRPr lang="en-US" sz="1800" b="0" i="1" dirty="0">
                        <a:solidFill>
                          <a:srgbClr val="0070C0"/>
                        </a:solidFill>
                        <a:effectLst/>
                        <a:latin typeface="Poppins" panose="00000500000000000000" pitchFamily="2" charset="0"/>
                        <a:ea typeface="Arial" panose="020B0604020202020204" pitchFamily="34" charset="0"/>
                        <a:cs typeface="Poppins" panose="00000500000000000000" pitchFamily="2"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62230">
                        <a:lnSpc>
                          <a:spcPct val="100000"/>
                        </a:lnSpc>
                        <a:spcBef>
                          <a:spcPts val="0"/>
                        </a:spcBef>
                      </a:pPr>
                      <a:r>
                        <a:rPr lang="en-US" sz="1800" b="1" i="1" dirty="0">
                          <a:solidFill>
                            <a:srgbClr val="0070C0"/>
                          </a:solidFill>
                          <a:effectLst/>
                          <a:latin typeface="Poppins" panose="00000500000000000000" pitchFamily="2" charset="0"/>
                          <a:cs typeface="Poppins" panose="00000500000000000000" pitchFamily="2" charset="0"/>
                        </a:rPr>
                        <a:t>Osteoporosis Care Models for the Spine Surgery Patient</a:t>
                      </a:r>
                    </a:p>
                    <a:p>
                      <a:pPr marL="0" marR="62230">
                        <a:lnSpc>
                          <a:spcPct val="100000"/>
                        </a:lnSpc>
                        <a:spcBef>
                          <a:spcPts val="0"/>
                        </a:spcBef>
                      </a:pPr>
                      <a:r>
                        <a:rPr lang="en-US" sz="1800" b="1" i="1" dirty="0">
                          <a:solidFill>
                            <a:srgbClr val="0070C0"/>
                          </a:solidFill>
                          <a:effectLst/>
                          <a:latin typeface="Poppins" panose="00000500000000000000" pitchFamily="2" charset="0"/>
                          <a:cs typeface="Poppins" panose="00000500000000000000" pitchFamily="2" charset="0"/>
                        </a:rPr>
                        <a:t> </a:t>
                      </a:r>
                      <a:endParaRPr lang="en-US" sz="1800" b="1" i="1" dirty="0">
                        <a:solidFill>
                          <a:srgbClr val="0070C0"/>
                        </a:solidFill>
                        <a:effectLst/>
                        <a:latin typeface="Poppins" panose="00000500000000000000" pitchFamily="2" charset="0"/>
                        <a:ea typeface="Arial" panose="020B0604020202020204" pitchFamily="34" charset="0"/>
                        <a:cs typeface="Poppins" panose="00000500000000000000" pitchFamily="2"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238760">
                        <a:lnSpc>
                          <a:spcPct val="100000"/>
                        </a:lnSpc>
                        <a:spcBef>
                          <a:spcPts val="0"/>
                        </a:spcBef>
                      </a:pPr>
                      <a:r>
                        <a:rPr lang="en-US" sz="1600" b="1" dirty="0">
                          <a:solidFill>
                            <a:srgbClr val="0070C0"/>
                          </a:solidFill>
                          <a:effectLst/>
                          <a:latin typeface="Poppins" panose="00000500000000000000" pitchFamily="2" charset="0"/>
                          <a:cs typeface="Poppins" panose="00000500000000000000" pitchFamily="2" charset="0"/>
                        </a:rPr>
                        <a:t>Venu Nemani, MD </a:t>
                      </a:r>
                    </a:p>
                    <a:p>
                      <a:pPr marL="0" marR="238760">
                        <a:lnSpc>
                          <a:spcPct val="100000"/>
                        </a:lnSpc>
                        <a:spcBef>
                          <a:spcPts val="0"/>
                        </a:spcBef>
                      </a:pPr>
                      <a:r>
                        <a:rPr lang="en-US" sz="1600" b="0" dirty="0">
                          <a:solidFill>
                            <a:srgbClr val="0070C0"/>
                          </a:solidFill>
                          <a:effectLst/>
                          <a:latin typeface="Poppins" panose="00000500000000000000" pitchFamily="2" charset="0"/>
                          <a:cs typeface="Poppins" panose="00000500000000000000" pitchFamily="2" charset="0"/>
                        </a:rPr>
                        <a:t>Virginia Mason Healthcare</a:t>
                      </a:r>
                    </a:p>
                    <a:p>
                      <a:pPr marL="0" marR="238760">
                        <a:lnSpc>
                          <a:spcPct val="100000"/>
                        </a:lnSpc>
                        <a:spcBef>
                          <a:spcPts val="0"/>
                        </a:spcBef>
                      </a:pPr>
                      <a:r>
                        <a:rPr lang="en-US" sz="1600" b="0" dirty="0">
                          <a:solidFill>
                            <a:srgbClr val="0070C0"/>
                          </a:solidFill>
                          <a:effectLst/>
                          <a:latin typeface="Poppins" panose="00000500000000000000" pitchFamily="2" charset="0"/>
                          <a:cs typeface="Poppins" panose="00000500000000000000" pitchFamily="2" charset="0"/>
                        </a:rPr>
                        <a:t>Seattle WA</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53955789"/>
                  </a:ext>
                </a:extLst>
              </a:tr>
              <a:tr h="167582">
                <a:tc>
                  <a:txBody>
                    <a:bodyPr/>
                    <a:lstStyle/>
                    <a:p>
                      <a:pPr marL="0" marR="0">
                        <a:lnSpc>
                          <a:spcPct val="100000"/>
                        </a:lnSpc>
                        <a:spcBef>
                          <a:spcPts val="0"/>
                        </a:spcBef>
                      </a:pPr>
                      <a:r>
                        <a:rPr lang="en-US" sz="1800" b="0" i="1" dirty="0">
                          <a:effectLst/>
                          <a:latin typeface="Poppins" panose="00000500000000000000" pitchFamily="2" charset="0"/>
                          <a:cs typeface="Poppins" panose="00000500000000000000" pitchFamily="2" charset="0"/>
                        </a:rPr>
                        <a:t>8:05-8:15</a:t>
                      </a:r>
                      <a:r>
                        <a:rPr lang="en-US" sz="1800" b="0" i="1" spc="-5" dirty="0">
                          <a:effectLst/>
                          <a:latin typeface="Poppins" panose="00000500000000000000" pitchFamily="2" charset="0"/>
                          <a:cs typeface="Poppins" panose="00000500000000000000" pitchFamily="2" charset="0"/>
                        </a:rPr>
                        <a:t> </a:t>
                      </a:r>
                      <a:r>
                        <a:rPr lang="en-US" sz="1800" b="0" i="1" spc="-25" dirty="0">
                          <a:effectLst/>
                          <a:latin typeface="Poppins" panose="00000500000000000000" pitchFamily="2" charset="0"/>
                          <a:cs typeface="Poppins" panose="00000500000000000000" pitchFamily="2" charset="0"/>
                        </a:rPr>
                        <a:t>am</a:t>
                      </a:r>
                      <a:endParaRPr lang="en-US" sz="1800" b="0" i="1" dirty="0">
                        <a:effectLst/>
                        <a:latin typeface="Poppins" panose="00000500000000000000" pitchFamily="2" charset="0"/>
                        <a:ea typeface="Arial" panose="020B0604020202020204" pitchFamily="34" charset="0"/>
                        <a:cs typeface="Poppins" panose="00000500000000000000" pitchFamily="2"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0000"/>
                        </a:lnSpc>
                        <a:spcBef>
                          <a:spcPts val="0"/>
                        </a:spcBef>
                      </a:pPr>
                      <a:r>
                        <a:rPr lang="en-US" sz="1800" b="1" i="1" dirty="0">
                          <a:effectLst/>
                          <a:latin typeface="Poppins" panose="00000500000000000000" pitchFamily="2" charset="0"/>
                          <a:cs typeface="Poppins" panose="00000500000000000000" pitchFamily="2" charset="0"/>
                        </a:rPr>
                        <a:t>Q&amp;A</a:t>
                      </a:r>
                      <a:r>
                        <a:rPr lang="en-US" sz="1800" b="1" i="1" spc="-45" dirty="0">
                          <a:effectLst/>
                          <a:latin typeface="Poppins" panose="00000500000000000000" pitchFamily="2" charset="0"/>
                          <a:cs typeface="Poppins" panose="00000500000000000000" pitchFamily="2" charset="0"/>
                        </a:rPr>
                        <a:t> </a:t>
                      </a:r>
                      <a:r>
                        <a:rPr lang="en-US" sz="1800" b="1" i="1" dirty="0">
                          <a:effectLst/>
                          <a:latin typeface="Poppins" panose="00000500000000000000" pitchFamily="2" charset="0"/>
                          <a:cs typeface="Poppins" panose="00000500000000000000" pitchFamily="2" charset="0"/>
                        </a:rPr>
                        <a:t>/</a:t>
                      </a:r>
                      <a:r>
                        <a:rPr lang="en-US" sz="1800" b="1" i="1" spc="-10" dirty="0">
                          <a:effectLst/>
                          <a:latin typeface="Poppins" panose="00000500000000000000" pitchFamily="2" charset="0"/>
                          <a:cs typeface="Poppins" panose="00000500000000000000" pitchFamily="2" charset="0"/>
                        </a:rPr>
                        <a:t> Conclusion</a:t>
                      </a:r>
                      <a:endParaRPr lang="en-US" sz="1800" b="1" i="1" dirty="0">
                        <a:effectLst/>
                        <a:latin typeface="Poppins" panose="00000500000000000000" pitchFamily="2" charset="0"/>
                        <a:ea typeface="Arial" panose="020B0604020202020204" pitchFamily="34" charset="0"/>
                        <a:cs typeface="Poppins" panose="00000500000000000000" pitchFamily="2"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0000"/>
                        </a:lnSpc>
                        <a:spcBef>
                          <a:spcPts val="0"/>
                        </a:spcBef>
                      </a:pPr>
                      <a:r>
                        <a:rPr lang="en-US" sz="1600" b="1" spc="-25" dirty="0">
                          <a:effectLst/>
                          <a:latin typeface="Poppins" panose="00000500000000000000" pitchFamily="2" charset="0"/>
                          <a:cs typeface="Poppins" panose="00000500000000000000" pitchFamily="2" charset="0"/>
                        </a:rPr>
                        <a:t>All</a:t>
                      </a:r>
                      <a:endParaRPr lang="en-US" sz="1600" b="1" dirty="0">
                        <a:effectLst/>
                        <a:latin typeface="Poppins" panose="00000500000000000000" pitchFamily="2" charset="0"/>
                        <a:ea typeface="Arial" panose="020B0604020202020204" pitchFamily="34" charset="0"/>
                        <a:cs typeface="Poppins" panose="00000500000000000000" pitchFamily="2"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42603365"/>
                  </a:ext>
                </a:extLst>
              </a:tr>
            </a:tbl>
          </a:graphicData>
        </a:graphic>
      </p:graphicFrame>
    </p:spTree>
    <p:extLst>
      <p:ext uri="{BB962C8B-B14F-4D97-AF65-F5344CB8AC3E}">
        <p14:creationId xmlns:p14="http://schemas.microsoft.com/office/powerpoint/2010/main" val="246780108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79FB08D-EC31-E04E-A874-22D67F026D5F}"/>
              </a:ext>
            </a:extLst>
          </p:cNvPr>
          <p:cNvSpPr>
            <a:spLocks noGrp="1"/>
          </p:cNvSpPr>
          <p:nvPr>
            <p:ph type="sldNum" sz="quarter" idx="14"/>
          </p:nvPr>
        </p:nvSpPr>
        <p:spPr/>
        <p:txBody>
          <a:bodyPr/>
          <a:lstStyle/>
          <a:p>
            <a:pPr defTabSz="914377" hangingPunct="0">
              <a:buClrTx/>
            </a:pPr>
            <a:fld id="{B7D43D70-C499-F949-A9D0-D427CF5AA287}" type="slidenum">
              <a:rPr lang="en-US">
                <a:solidFill>
                  <a:srgbClr val="FFFFFF"/>
                </a:solidFill>
                <a:latin typeface="Arial"/>
                <a:ea typeface="+mn-ea"/>
              </a:rPr>
              <a:pPr defTabSz="914377" hangingPunct="0">
                <a:buClrTx/>
              </a:pPr>
              <a:t>79</a:t>
            </a:fld>
            <a:endParaRPr lang="en-US" dirty="0">
              <a:solidFill>
                <a:srgbClr val="FFFFFF"/>
              </a:solidFill>
              <a:latin typeface="Arial"/>
              <a:ea typeface="+mn-ea"/>
            </a:endParaRPr>
          </a:p>
        </p:txBody>
      </p:sp>
      <p:sp>
        <p:nvSpPr>
          <p:cNvPr id="13" name="TextBox 12">
            <a:extLst>
              <a:ext uri="{FF2B5EF4-FFF2-40B4-BE49-F238E27FC236}">
                <a16:creationId xmlns:a16="http://schemas.microsoft.com/office/drawing/2014/main" id="{1F252F3E-B1FF-BD4C-8BD5-4C32216A3CBC}"/>
              </a:ext>
            </a:extLst>
          </p:cNvPr>
          <p:cNvSpPr txBox="1"/>
          <p:nvPr/>
        </p:nvSpPr>
        <p:spPr>
          <a:xfrm>
            <a:off x="411889" y="1047009"/>
            <a:ext cx="6161903" cy="166404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t">
            <a:noAutofit/>
          </a:bodyPr>
          <a:lstStyle/>
          <a:p>
            <a:pPr defTabSz="914353" hangingPunct="0">
              <a:buClrTx/>
            </a:pPr>
            <a:r>
              <a:rPr lang="en-US" sz="3200" b="1" dirty="0">
                <a:solidFill>
                  <a:srgbClr val="FFC000"/>
                </a:solidFill>
                <a:ea typeface="+mn-ea"/>
                <a:cs typeface="+mn-cs"/>
              </a:rPr>
              <a:t>Osteoporosis Care Models for the Spine Surgery Patient</a:t>
            </a:r>
            <a:endParaRPr lang="en-US" sz="800" b="1" dirty="0">
              <a:solidFill>
                <a:srgbClr val="FFC000"/>
              </a:solidFill>
              <a:ea typeface="+mn-ea"/>
              <a:cs typeface="+mn-cs"/>
            </a:endParaRPr>
          </a:p>
          <a:p>
            <a:pPr defTabSz="914353" hangingPunct="0">
              <a:buClrTx/>
            </a:pPr>
            <a:endParaRPr lang="en-US" sz="3733" b="1" dirty="0">
              <a:solidFill>
                <a:srgbClr val="FFC000"/>
              </a:solidFill>
              <a:ea typeface="+mn-ea"/>
              <a:cs typeface="+mn-cs"/>
            </a:endParaRPr>
          </a:p>
          <a:p>
            <a:pPr defTabSz="914353" hangingPunct="0">
              <a:buClrTx/>
            </a:pPr>
            <a:r>
              <a:rPr lang="en-US" sz="2133" b="1" dirty="0">
                <a:solidFill>
                  <a:srgbClr val="FFFFFF"/>
                </a:solidFill>
                <a:ea typeface="+mn-ea"/>
                <a:cs typeface="+mn-cs"/>
              </a:rPr>
              <a:t>Venu M. Nemani, MD, PhD</a:t>
            </a:r>
          </a:p>
          <a:p>
            <a:pPr defTabSz="914353" hangingPunct="0">
              <a:buClrTx/>
            </a:pPr>
            <a:r>
              <a:rPr lang="en-US" sz="2133" b="1" dirty="0">
                <a:solidFill>
                  <a:srgbClr val="FFFFFF"/>
                </a:solidFill>
                <a:ea typeface="+mn-ea"/>
                <a:cs typeface="+mn-cs"/>
              </a:rPr>
              <a:t>Center for Neurosciences and Spine</a:t>
            </a:r>
          </a:p>
          <a:p>
            <a:pPr defTabSz="914353" hangingPunct="0">
              <a:buClrTx/>
            </a:pPr>
            <a:r>
              <a:rPr lang="en-US" sz="2133" b="1" dirty="0">
                <a:solidFill>
                  <a:srgbClr val="FFFFFF"/>
                </a:solidFill>
                <a:ea typeface="+mn-ea"/>
                <a:cs typeface="+mn-cs"/>
              </a:rPr>
              <a:t>Virginia Mason Medical Center</a:t>
            </a:r>
          </a:p>
          <a:p>
            <a:pPr defTabSz="914353" hangingPunct="0">
              <a:buClrTx/>
            </a:pPr>
            <a:endParaRPr lang="en-US" sz="2133" b="1" dirty="0">
              <a:solidFill>
                <a:srgbClr val="FFFFFF"/>
              </a:solidFill>
              <a:ea typeface="+mn-ea"/>
              <a:cs typeface="+mn-cs"/>
            </a:endParaRPr>
          </a:p>
          <a:p>
            <a:pPr defTabSz="914353" hangingPunct="0">
              <a:buClrTx/>
            </a:pPr>
            <a:r>
              <a:rPr lang="en-US" sz="2133" b="1" dirty="0">
                <a:solidFill>
                  <a:srgbClr val="FFFFFF"/>
                </a:solidFill>
                <a:ea typeface="+mn-ea"/>
                <a:cs typeface="+mn-cs"/>
              </a:rPr>
              <a:t>Spine Summit 2025</a:t>
            </a:r>
          </a:p>
          <a:p>
            <a:pPr defTabSz="914353" hangingPunct="0">
              <a:buClrTx/>
            </a:pPr>
            <a:r>
              <a:rPr lang="en-US" sz="2133" b="1" dirty="0">
                <a:solidFill>
                  <a:srgbClr val="FFFFFF"/>
                </a:solidFill>
                <a:ea typeface="+mn-ea"/>
                <a:cs typeface="+mn-cs"/>
              </a:rPr>
              <a:t>Tampa, FL</a:t>
            </a:r>
          </a:p>
          <a:p>
            <a:pPr defTabSz="914353" hangingPunct="0">
              <a:buClrTx/>
            </a:pPr>
            <a:r>
              <a:rPr lang="en-US" sz="2133" b="1" dirty="0">
                <a:solidFill>
                  <a:srgbClr val="FFFFFF"/>
                </a:solidFill>
                <a:ea typeface="+mn-ea"/>
                <a:cs typeface="+mn-cs"/>
              </a:rPr>
              <a:t>February 21, 2025</a:t>
            </a:r>
          </a:p>
          <a:p>
            <a:pPr defTabSz="914353" hangingPunct="0">
              <a:buClrTx/>
            </a:pPr>
            <a:endParaRPr lang="en-US" sz="3733" b="1" dirty="0">
              <a:solidFill>
                <a:srgbClr val="FFC000"/>
              </a:solidFill>
              <a:ea typeface="+mn-ea"/>
              <a:cs typeface="+mn-cs"/>
            </a:endParaRPr>
          </a:p>
          <a:p>
            <a:pPr defTabSz="914353" hangingPunct="0">
              <a:buClrTx/>
            </a:pPr>
            <a:endParaRPr lang="en-US" sz="3733" b="1" dirty="0">
              <a:solidFill>
                <a:srgbClr val="FFC000"/>
              </a:solidFill>
              <a:ea typeface="+mn-ea"/>
              <a:cs typeface="+mn-cs"/>
            </a:endParaRPr>
          </a:p>
        </p:txBody>
      </p:sp>
      <p:pic>
        <p:nvPicPr>
          <p:cNvPr id="2" name="Picture 1">
            <a:extLst>
              <a:ext uri="{FF2B5EF4-FFF2-40B4-BE49-F238E27FC236}">
                <a16:creationId xmlns:a16="http://schemas.microsoft.com/office/drawing/2014/main" id="{0A0AA9A7-DEC1-B2A1-F0EB-F170372E4C8A}"/>
              </a:ext>
            </a:extLst>
          </p:cNvPr>
          <p:cNvPicPr>
            <a:picLocks noChangeAspect="1"/>
          </p:cNvPicPr>
          <p:nvPr/>
        </p:nvPicPr>
        <p:blipFill rotWithShape="1">
          <a:blip r:embed="rId2">
            <a:extLst>
              <a:ext uri="{28A0092B-C50C-407E-A947-70E740481C1C}">
                <a14:useLocalDpi xmlns:a14="http://schemas.microsoft.com/office/drawing/2010/main" val="0"/>
              </a:ext>
            </a:extLst>
          </a:blip>
          <a:srcRect l="26094" t="20220" r="25710" b="20462"/>
          <a:stretch/>
        </p:blipFill>
        <p:spPr>
          <a:xfrm>
            <a:off x="2911317" y="5728675"/>
            <a:ext cx="1366852" cy="1016000"/>
          </a:xfrm>
          <a:prstGeom prst="rect">
            <a:avLst/>
          </a:prstGeom>
        </p:spPr>
      </p:pic>
      <p:pic>
        <p:nvPicPr>
          <p:cNvPr id="4" name="Picture 3">
            <a:extLst>
              <a:ext uri="{FF2B5EF4-FFF2-40B4-BE49-F238E27FC236}">
                <a16:creationId xmlns:a16="http://schemas.microsoft.com/office/drawing/2014/main" id="{61EFC4F5-48AE-14D9-AF11-287A21E1AC6C}"/>
              </a:ext>
            </a:extLst>
          </p:cNvPr>
          <p:cNvPicPr>
            <a:picLocks noChangeAspect="1"/>
          </p:cNvPicPr>
          <p:nvPr/>
        </p:nvPicPr>
        <p:blipFill>
          <a:blip r:embed="rId3"/>
          <a:stretch>
            <a:fillRect/>
          </a:stretch>
        </p:blipFill>
        <p:spPr>
          <a:xfrm>
            <a:off x="6319023" y="611006"/>
            <a:ext cx="3189624" cy="6246993"/>
          </a:xfrm>
          <a:prstGeom prst="rect">
            <a:avLst/>
          </a:prstGeom>
        </p:spPr>
      </p:pic>
      <p:pic>
        <p:nvPicPr>
          <p:cNvPr id="5" name="Picture 4">
            <a:extLst>
              <a:ext uri="{FF2B5EF4-FFF2-40B4-BE49-F238E27FC236}">
                <a16:creationId xmlns:a16="http://schemas.microsoft.com/office/drawing/2014/main" id="{6A7F42B0-E1E1-4107-7916-A8E1B111D1F1}"/>
              </a:ext>
            </a:extLst>
          </p:cNvPr>
          <p:cNvPicPr>
            <a:picLocks noChangeAspect="1"/>
          </p:cNvPicPr>
          <p:nvPr/>
        </p:nvPicPr>
        <p:blipFill rotWithShape="1">
          <a:blip r:embed="rId4"/>
          <a:srcRect l="372"/>
          <a:stretch/>
        </p:blipFill>
        <p:spPr>
          <a:xfrm>
            <a:off x="9608244" y="611008"/>
            <a:ext cx="2311003" cy="6246993"/>
          </a:xfrm>
          <a:prstGeom prst="rect">
            <a:avLst/>
          </a:prstGeom>
        </p:spPr>
      </p:pic>
      <p:pic>
        <p:nvPicPr>
          <p:cNvPr id="6" name="object 4">
            <a:extLst>
              <a:ext uri="{FF2B5EF4-FFF2-40B4-BE49-F238E27FC236}">
                <a16:creationId xmlns:a16="http://schemas.microsoft.com/office/drawing/2014/main" id="{21F94C88-0C31-ED86-0056-78B73A12AFD6}"/>
              </a:ext>
            </a:extLst>
          </p:cNvPr>
          <p:cNvPicPr/>
          <p:nvPr/>
        </p:nvPicPr>
        <p:blipFill>
          <a:blip r:embed="rId5" cstate="print"/>
          <a:stretch>
            <a:fillRect/>
          </a:stretch>
        </p:blipFill>
        <p:spPr>
          <a:xfrm>
            <a:off x="3931920" y="5931776"/>
            <a:ext cx="2957176" cy="609797"/>
          </a:xfrm>
          <a:prstGeom prst="rect">
            <a:avLst/>
          </a:prstGeom>
        </p:spPr>
      </p:pic>
    </p:spTree>
    <p:extLst>
      <p:ext uri="{BB962C8B-B14F-4D97-AF65-F5344CB8AC3E}">
        <p14:creationId xmlns:p14="http://schemas.microsoft.com/office/powerpoint/2010/main" val="2715946867"/>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E2EDDB-6946-2FA5-9677-42012B266035}"/>
            </a:ext>
          </a:extLst>
        </p:cNvPr>
        <p:cNvGrpSpPr/>
        <p:nvPr/>
      </p:nvGrpSpPr>
      <p:grpSpPr>
        <a:xfrm>
          <a:off x="0" y="0"/>
          <a:ext cx="0" cy="0"/>
          <a:chOff x="0" y="0"/>
          <a:chExt cx="0" cy="0"/>
        </a:xfrm>
      </p:grpSpPr>
      <p:sp>
        <p:nvSpPr>
          <p:cNvPr id="6" name="TextBox 6">
            <a:extLst>
              <a:ext uri="{FF2B5EF4-FFF2-40B4-BE49-F238E27FC236}">
                <a16:creationId xmlns:a16="http://schemas.microsoft.com/office/drawing/2014/main" id="{15E843F1-BD3E-DE91-1E85-2DA8DF94E666}"/>
              </a:ext>
            </a:extLst>
          </p:cNvPr>
          <p:cNvSpPr txBox="1"/>
          <p:nvPr/>
        </p:nvSpPr>
        <p:spPr>
          <a:xfrm>
            <a:off x="435033" y="927486"/>
            <a:ext cx="10462952" cy="468013"/>
          </a:xfrm>
          <a:prstGeom prst="rect">
            <a:avLst/>
          </a:prstGeom>
        </p:spPr>
        <p:txBody>
          <a:bodyPr wrap="square" lIns="0" tIns="0" rIns="0" bIns="0" rtlCol="0" anchor="t">
            <a:spAutoFit/>
          </a:bodyPr>
          <a:lstStyle/>
          <a:p>
            <a:pPr marL="0" marR="0" lvl="0" indent="0" algn="l" defTabSz="609630" rtl="0" eaLnBrk="1" fontAlgn="auto" latinLnBrk="0" hangingPunct="1">
              <a:lnSpc>
                <a:spcPts val="3772"/>
              </a:lnSpc>
              <a:spcBef>
                <a:spcPts val="0"/>
              </a:spcBef>
              <a:spcAft>
                <a:spcPts val="0"/>
              </a:spcAft>
              <a:buClrTx/>
              <a:buSzTx/>
              <a:buFont typeface="Arial"/>
              <a:buNone/>
              <a:tabLst/>
              <a:defRPr/>
            </a:pPr>
            <a:r>
              <a:rPr kumimoji="0" lang="en-US" sz="3067" b="1" i="0" u="none" strike="noStrike" kern="1200" cap="none" spc="0" normalizeH="0" baseline="0" noProof="0" dirty="0">
                <a:ln>
                  <a:noFill/>
                </a:ln>
                <a:solidFill>
                  <a:srgbClr val="0070C0"/>
                </a:solidFill>
                <a:effectLst/>
                <a:uLnTx/>
                <a:uFillTx/>
                <a:latin typeface="Source Sans Pro" panose="020B0503030403020204" pitchFamily="34" charset="0"/>
                <a:ea typeface="Object Sans Bold"/>
                <a:cs typeface="Object Sans Bold"/>
                <a:sym typeface="Object Sans Bold"/>
              </a:rPr>
              <a:t>Spine Surgeon Survey</a:t>
            </a:r>
          </a:p>
        </p:txBody>
      </p:sp>
      <p:sp>
        <p:nvSpPr>
          <p:cNvPr id="10" name="TextBox 9">
            <a:extLst>
              <a:ext uri="{FF2B5EF4-FFF2-40B4-BE49-F238E27FC236}">
                <a16:creationId xmlns:a16="http://schemas.microsoft.com/office/drawing/2014/main" id="{E1CAFE5D-2210-1E19-9C06-F96A2D28AF3C}"/>
              </a:ext>
            </a:extLst>
          </p:cNvPr>
          <p:cNvSpPr txBox="1"/>
          <p:nvPr/>
        </p:nvSpPr>
        <p:spPr>
          <a:xfrm>
            <a:off x="5797488" y="5969000"/>
            <a:ext cx="6350000" cy="338554"/>
          </a:xfrm>
          <a:prstGeom prst="rect">
            <a:avLst/>
          </a:prstGeom>
          <a:noFill/>
        </p:spPr>
        <p:txBody>
          <a:bodyPr wrap="square">
            <a:spAutoFit/>
          </a:bodyPr>
          <a:lstStyle/>
          <a:p>
            <a:pPr marL="0" marR="0" lvl="0" indent="0" algn="l" defTabSz="609630" rtl="0" eaLnBrk="1" fontAlgn="auto" latinLnBrk="0" hangingPunct="1">
              <a:lnSpc>
                <a:spcPct val="100000"/>
              </a:lnSpc>
              <a:spcBef>
                <a:spcPts val="0"/>
              </a:spcBef>
              <a:spcAft>
                <a:spcPts val="0"/>
              </a:spcAft>
              <a:buClrTx/>
              <a:buSzTx/>
              <a:buFont typeface="Arial"/>
              <a:buNone/>
              <a:tabLst/>
              <a:defRPr/>
            </a:pPr>
            <a:r>
              <a:rPr kumimoji="0" lang="en-US" sz="1600" b="0" i="1" u="none" strike="noStrike" kern="1200" cap="none" spc="0" normalizeH="0" baseline="0" noProof="0" dirty="0">
                <a:ln>
                  <a:noFill/>
                </a:ln>
                <a:solidFill>
                  <a:prstClr val="white"/>
                </a:solidFill>
                <a:effectLst/>
                <a:uLnTx/>
                <a:uFillTx/>
                <a:latin typeface="Source Sans Pro" panose="020B0503030403020204" pitchFamily="34" charset="0"/>
                <a:ea typeface="+mn-ea"/>
                <a:cs typeface="Arial"/>
                <a:sym typeface="Arial"/>
              </a:rPr>
              <a:t>This activity is supported by an educational donation provided by Amgen.</a:t>
            </a:r>
            <a:endParaRPr kumimoji="0" lang="en-US" sz="1600" b="0" i="1" u="none" strike="noStrike" kern="1200" cap="none" spc="0" normalizeH="0" baseline="0" noProof="0" dirty="0">
              <a:ln>
                <a:noFill/>
              </a:ln>
              <a:solidFill>
                <a:prstClr val="white"/>
              </a:solidFill>
              <a:effectLst/>
              <a:uLnTx/>
              <a:uFillTx/>
              <a:latin typeface="Calibri"/>
              <a:ea typeface="+mn-ea"/>
              <a:cs typeface="Arial"/>
              <a:sym typeface="Arial"/>
            </a:endParaRPr>
          </a:p>
        </p:txBody>
      </p:sp>
      <p:pic>
        <p:nvPicPr>
          <p:cNvPr id="4" name="Picture 3">
            <a:extLst>
              <a:ext uri="{FF2B5EF4-FFF2-40B4-BE49-F238E27FC236}">
                <a16:creationId xmlns:a16="http://schemas.microsoft.com/office/drawing/2014/main" id="{614C729E-4BE6-2350-496A-EB04C2FA2A0D}"/>
              </a:ext>
            </a:extLst>
          </p:cNvPr>
          <p:cNvPicPr>
            <a:picLocks noChangeAspect="1"/>
          </p:cNvPicPr>
          <p:nvPr/>
        </p:nvPicPr>
        <p:blipFill>
          <a:blip r:embed="rId2"/>
          <a:srcRect l="61267" t="12093" r="17081" b="7989"/>
          <a:stretch/>
        </p:blipFill>
        <p:spPr>
          <a:xfrm>
            <a:off x="8487295" y="927486"/>
            <a:ext cx="2227811" cy="5481918"/>
          </a:xfrm>
          <a:prstGeom prst="rect">
            <a:avLst/>
          </a:prstGeom>
        </p:spPr>
      </p:pic>
      <p:sp>
        <p:nvSpPr>
          <p:cNvPr id="5" name="Google Shape;289;p37">
            <a:extLst>
              <a:ext uri="{FF2B5EF4-FFF2-40B4-BE49-F238E27FC236}">
                <a16:creationId xmlns:a16="http://schemas.microsoft.com/office/drawing/2014/main" id="{33243951-426C-D2CA-4F5E-0BB3E51B8C6D}"/>
              </a:ext>
            </a:extLst>
          </p:cNvPr>
          <p:cNvSpPr txBox="1"/>
          <p:nvPr/>
        </p:nvSpPr>
        <p:spPr>
          <a:xfrm>
            <a:off x="413859" y="1604333"/>
            <a:ext cx="7383479" cy="3477835"/>
          </a:xfrm>
          <a:prstGeom prst="rect">
            <a:avLst/>
          </a:prstGeom>
          <a:noFill/>
          <a:ln>
            <a:noFill/>
          </a:ln>
        </p:spPr>
        <p:txBody>
          <a:bodyPr spcFirstLastPara="1" wrap="square" lIns="91425" tIns="45700" rIns="91425" bIns="45700" anchor="t" anchorCtr="0">
            <a:spAutoFit/>
          </a:bodyPr>
          <a:lstStyle/>
          <a:p>
            <a:pPr marL="457200" marR="0" lvl="0" indent="0" algn="l" defTabSz="914400" rtl="0" eaLnBrk="1" fontAlgn="auto" latinLnBrk="0" hangingPunct="1">
              <a:lnSpc>
                <a:spcPct val="100000"/>
              </a:lnSpc>
              <a:spcBef>
                <a:spcPts val="0"/>
              </a:spcBef>
              <a:spcAft>
                <a:spcPts val="0"/>
              </a:spcAft>
              <a:buClr>
                <a:srgbClr val="000000"/>
              </a:buClr>
              <a:buSzPts val="1600"/>
              <a:buFont typeface="Arial"/>
              <a:buNone/>
              <a:tabLst/>
              <a:defRPr/>
            </a:pPr>
            <a:endParaRPr kumimoji="0" sz="2000" b="0" i="0" u="none" strike="noStrike" kern="0" cap="none" spc="0" normalizeH="0" baseline="0" noProof="0" dirty="0">
              <a:ln>
                <a:noFill/>
              </a:ln>
              <a:solidFill>
                <a:srgbClr val="000000"/>
              </a:solidFill>
              <a:effectLst/>
              <a:uLnTx/>
              <a:uFillTx/>
              <a:latin typeface="Poppins"/>
              <a:ea typeface="Poppins"/>
              <a:cs typeface="Poppins"/>
              <a:sym typeface="Poppins"/>
            </a:endParaRP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US" sz="2000" b="1" i="0" u="none" strike="noStrike" kern="0" cap="none" spc="0" normalizeH="0" baseline="0" noProof="0" dirty="0">
                <a:ln>
                  <a:noFill/>
                </a:ln>
                <a:solidFill>
                  <a:srgbClr val="1F1F1F"/>
                </a:solidFill>
                <a:effectLst/>
                <a:uLnTx/>
                <a:uFillTx/>
                <a:latin typeface="Poppins"/>
                <a:ea typeface="Poppins"/>
                <a:cs typeface="Poppins"/>
                <a:sym typeface="Poppins"/>
              </a:rPr>
              <a:t>Improving Bone Health Assessment</a:t>
            </a: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US" sz="2000" b="0" i="0" u="none" strike="noStrike" kern="0" cap="none" spc="0" normalizeH="0" baseline="0" noProof="0" dirty="0">
                <a:ln>
                  <a:noFill/>
                </a:ln>
                <a:solidFill>
                  <a:srgbClr val="1F1F1F"/>
                </a:solidFill>
                <a:effectLst/>
                <a:uLnTx/>
                <a:uFillTx/>
                <a:latin typeface="Poppins"/>
                <a:ea typeface="Poppins"/>
                <a:cs typeface="Poppins"/>
                <a:sym typeface="Poppins"/>
              </a:rPr>
              <a:t>With rising osteoporosis and increasing spine surgeries assessing bone health before surgery is critical for optimal outcomes.</a:t>
            </a: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lang="en-US" sz="2000" b="0" i="0" u="none" strike="noStrike" kern="0" cap="none" spc="0" normalizeH="0" baseline="0" noProof="0" dirty="0">
              <a:ln>
                <a:noFill/>
              </a:ln>
              <a:solidFill>
                <a:srgbClr val="1F1F1F"/>
              </a:solidFill>
              <a:effectLst/>
              <a:uLnTx/>
              <a:uFillTx/>
              <a:latin typeface="Poppins"/>
              <a:ea typeface="Poppins"/>
              <a:cs typeface="Poppins"/>
              <a:sym typeface="Poppins"/>
            </a:endParaRP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US" sz="2000" b="1" i="0" u="none" strike="noStrike" kern="0" cap="none" spc="0" normalizeH="0" baseline="0" noProof="0" dirty="0">
                <a:ln>
                  <a:noFill/>
                </a:ln>
                <a:solidFill>
                  <a:srgbClr val="1F1F1F"/>
                </a:solidFill>
                <a:effectLst/>
                <a:uLnTx/>
                <a:uFillTx/>
                <a:latin typeface="Poppins"/>
                <a:ea typeface="Poppins"/>
                <a:cs typeface="Poppins"/>
                <a:sym typeface="Poppins"/>
              </a:rPr>
              <a:t>Survey Purpose</a:t>
            </a: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US" sz="2000" b="0" i="0" u="none" strike="noStrike" kern="0" cap="none" spc="0" normalizeH="0" baseline="0" noProof="0" dirty="0">
                <a:ln>
                  <a:noFill/>
                </a:ln>
                <a:solidFill>
                  <a:srgbClr val="1F1F1F"/>
                </a:solidFill>
                <a:effectLst/>
                <a:uLnTx/>
                <a:uFillTx/>
                <a:latin typeface="Poppins"/>
                <a:ea typeface="Poppins"/>
                <a:cs typeface="Poppins"/>
                <a:sym typeface="Poppins"/>
              </a:rPr>
              <a:t>To understand bone health assessment practices and challenges in optimizing care.</a:t>
            </a: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lang="en-US" sz="2000" b="0" i="0" u="none" strike="noStrike" kern="0" cap="none" spc="0" normalizeH="0" baseline="0" noProof="0" dirty="0">
              <a:ln>
                <a:noFill/>
              </a:ln>
              <a:solidFill>
                <a:srgbClr val="1F1F1F"/>
              </a:solidFill>
              <a:effectLst/>
              <a:uLnTx/>
              <a:uFillTx/>
              <a:latin typeface="Poppins"/>
              <a:ea typeface="Poppins"/>
              <a:cs typeface="Poppins"/>
              <a:sym typeface="Poppins"/>
            </a:endParaRP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000" b="0" i="0" u="none" strike="noStrike" kern="0" cap="none" spc="0" normalizeH="0" baseline="0" noProof="0" dirty="0">
              <a:ln>
                <a:noFill/>
              </a:ln>
              <a:solidFill>
                <a:srgbClr val="1F1F1F"/>
              </a:solidFill>
              <a:effectLst/>
              <a:uLnTx/>
              <a:uFillTx/>
              <a:latin typeface="Poppins"/>
              <a:ea typeface="Poppins"/>
              <a:cs typeface="Poppins"/>
              <a:sym typeface="Poppins"/>
            </a:endParaRPr>
          </a:p>
        </p:txBody>
      </p:sp>
    </p:spTree>
    <p:extLst>
      <p:ext uri="{BB962C8B-B14F-4D97-AF65-F5344CB8AC3E}">
        <p14:creationId xmlns:p14="http://schemas.microsoft.com/office/powerpoint/2010/main" val="39918499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79FB08D-EC31-E04E-A874-22D67F026D5F}"/>
              </a:ext>
            </a:extLst>
          </p:cNvPr>
          <p:cNvSpPr>
            <a:spLocks noGrp="1"/>
          </p:cNvSpPr>
          <p:nvPr>
            <p:ph type="sldNum" sz="quarter" idx="14"/>
          </p:nvPr>
        </p:nvSpPr>
        <p:spPr/>
        <p:txBody>
          <a:bodyPr/>
          <a:lstStyle/>
          <a:p>
            <a:pPr defTabSz="914377" hangingPunct="0">
              <a:buClrTx/>
            </a:pPr>
            <a:fld id="{B7D43D70-C499-F949-A9D0-D427CF5AA287}" type="slidenum">
              <a:rPr lang="en-US">
                <a:solidFill>
                  <a:srgbClr val="FFFFFF"/>
                </a:solidFill>
                <a:latin typeface="Arial"/>
                <a:ea typeface="+mn-ea"/>
              </a:rPr>
              <a:pPr defTabSz="914377" hangingPunct="0">
                <a:buClrTx/>
              </a:pPr>
              <a:t>80</a:t>
            </a:fld>
            <a:endParaRPr lang="en-US" dirty="0">
              <a:solidFill>
                <a:srgbClr val="FFFFFF"/>
              </a:solidFill>
              <a:latin typeface="Arial"/>
              <a:ea typeface="+mn-ea"/>
            </a:endParaRPr>
          </a:p>
        </p:txBody>
      </p:sp>
      <p:sp>
        <p:nvSpPr>
          <p:cNvPr id="4" name="TextBox 3">
            <a:extLst>
              <a:ext uri="{FF2B5EF4-FFF2-40B4-BE49-F238E27FC236}">
                <a16:creationId xmlns:a16="http://schemas.microsoft.com/office/drawing/2014/main" id="{E4967F64-5605-CE29-5227-31C9AE785254}"/>
              </a:ext>
            </a:extLst>
          </p:cNvPr>
          <p:cNvSpPr txBox="1"/>
          <p:nvPr/>
        </p:nvSpPr>
        <p:spPr>
          <a:xfrm>
            <a:off x="473039" y="258827"/>
            <a:ext cx="5938877" cy="8819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noAutofit/>
          </a:bodyPr>
          <a:lstStyle/>
          <a:p>
            <a:pPr defTabSz="914353" hangingPunct="0">
              <a:lnSpc>
                <a:spcPts val="2933"/>
              </a:lnSpc>
              <a:buClrTx/>
            </a:pPr>
            <a:r>
              <a:rPr lang="en-US" sz="3200" b="1" dirty="0">
                <a:solidFill>
                  <a:srgbClr val="FFC000"/>
                </a:solidFill>
                <a:ea typeface="+mn-ea"/>
                <a:cs typeface="+mn-cs"/>
              </a:rPr>
              <a:t>CASE EXAMPLE</a:t>
            </a:r>
          </a:p>
        </p:txBody>
      </p:sp>
      <p:sp>
        <p:nvSpPr>
          <p:cNvPr id="6" name="TextBox 5">
            <a:extLst>
              <a:ext uri="{FF2B5EF4-FFF2-40B4-BE49-F238E27FC236}">
                <a16:creationId xmlns:a16="http://schemas.microsoft.com/office/drawing/2014/main" id="{C296A6B4-0814-AFAF-140C-6B98503B68C8}"/>
              </a:ext>
            </a:extLst>
          </p:cNvPr>
          <p:cNvSpPr txBox="1"/>
          <p:nvPr/>
        </p:nvSpPr>
        <p:spPr>
          <a:xfrm>
            <a:off x="316793" y="619929"/>
            <a:ext cx="4459047" cy="53889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t">
            <a:noAutofit/>
          </a:bodyPr>
          <a:lstStyle/>
          <a:p>
            <a:pPr marL="380990" indent="-380990" defTabSz="914353" hangingPunct="0">
              <a:lnSpc>
                <a:spcPts val="2933"/>
              </a:lnSpc>
              <a:buClrTx/>
              <a:buFont typeface="Arial" panose="020B0604020202020204" pitchFamily="34" charset="0"/>
              <a:buChar char="•"/>
            </a:pPr>
            <a:r>
              <a:rPr lang="en-US" sz="2133" dirty="0">
                <a:solidFill>
                  <a:srgbClr val="FFFFFF"/>
                </a:solidFill>
                <a:ea typeface="+mn-ea"/>
                <a:cs typeface="+mn-cs"/>
              </a:rPr>
              <a:t>72F who presented to another surgeon with back pain</a:t>
            </a:r>
          </a:p>
          <a:p>
            <a:pPr marL="380990" indent="-380990" defTabSz="914353" hangingPunct="0">
              <a:lnSpc>
                <a:spcPts val="2933"/>
              </a:lnSpc>
              <a:buClrTx/>
              <a:buFont typeface="Arial" panose="020B0604020202020204" pitchFamily="34" charset="0"/>
              <a:buChar char="•"/>
            </a:pPr>
            <a:r>
              <a:rPr lang="en-US" sz="2133" dirty="0">
                <a:solidFill>
                  <a:srgbClr val="FFFFFF"/>
                </a:solidFill>
                <a:ea typeface="+mn-ea"/>
                <a:cs typeface="+mn-cs"/>
              </a:rPr>
              <a:t>Original presenting xrays show a minor scoliosis</a:t>
            </a:r>
          </a:p>
          <a:p>
            <a:pPr marL="380990" indent="-380990" defTabSz="914353" hangingPunct="0">
              <a:lnSpc>
                <a:spcPts val="2933"/>
              </a:lnSpc>
              <a:buClrTx/>
              <a:buFont typeface="Arial" panose="020B0604020202020204" pitchFamily="34" charset="0"/>
              <a:buChar char="•"/>
            </a:pPr>
            <a:endParaRPr lang="en-US" sz="2133" dirty="0">
              <a:solidFill>
                <a:srgbClr val="FFFFFF"/>
              </a:solidFill>
              <a:ea typeface="+mn-ea"/>
              <a:cs typeface="+mn-cs"/>
            </a:endParaRPr>
          </a:p>
          <a:p>
            <a:pPr marL="380990" indent="-380990" defTabSz="914353" hangingPunct="0">
              <a:lnSpc>
                <a:spcPts val="2933"/>
              </a:lnSpc>
              <a:buClrTx/>
              <a:buFont typeface="Arial" panose="020B0604020202020204" pitchFamily="34" charset="0"/>
              <a:buChar char="•"/>
            </a:pPr>
            <a:r>
              <a:rPr lang="en-US" sz="2133" dirty="0">
                <a:solidFill>
                  <a:srgbClr val="FFFFFF"/>
                </a:solidFill>
                <a:ea typeface="+mn-ea"/>
                <a:cs typeface="+mn-cs"/>
              </a:rPr>
              <a:t>Underwent a PSF T10-pelvis within 1 month of seeing him for the first time, and noticed an immediate prominence of instrumentation even before hospital discharge</a:t>
            </a:r>
          </a:p>
          <a:p>
            <a:pPr marL="380990" indent="-380990" defTabSz="914353" hangingPunct="0">
              <a:lnSpc>
                <a:spcPts val="2933"/>
              </a:lnSpc>
              <a:buClrTx/>
              <a:buFont typeface="Arial" panose="020B0604020202020204" pitchFamily="34" charset="0"/>
              <a:buChar char="•"/>
            </a:pPr>
            <a:endParaRPr lang="en-US" sz="2133" dirty="0">
              <a:solidFill>
                <a:srgbClr val="FFFFFF"/>
              </a:solidFill>
              <a:ea typeface="+mn-ea"/>
              <a:cs typeface="+mn-cs"/>
            </a:endParaRPr>
          </a:p>
          <a:p>
            <a:pPr marL="380990" indent="-380990" defTabSz="914353" hangingPunct="0">
              <a:lnSpc>
                <a:spcPts val="2933"/>
              </a:lnSpc>
              <a:buClrTx/>
              <a:buFont typeface="Arial" panose="020B0604020202020204" pitchFamily="34" charset="0"/>
              <a:buChar char="•"/>
            </a:pPr>
            <a:r>
              <a:rPr lang="en-US" sz="2133" dirty="0">
                <a:solidFill>
                  <a:srgbClr val="FFFFFF"/>
                </a:solidFill>
                <a:ea typeface="+mn-ea"/>
                <a:cs typeface="+mn-cs"/>
              </a:rPr>
              <a:t>Told by her surgeon that “everything looked fine”</a:t>
            </a:r>
          </a:p>
          <a:p>
            <a:pPr marL="380990" indent="-380990" defTabSz="914353" hangingPunct="0">
              <a:lnSpc>
                <a:spcPts val="2933"/>
              </a:lnSpc>
              <a:buClrTx/>
              <a:buFont typeface="Arial" panose="020B0604020202020204" pitchFamily="34" charset="0"/>
              <a:buChar char="•"/>
            </a:pPr>
            <a:endParaRPr lang="en-US" sz="2133" dirty="0">
              <a:solidFill>
                <a:srgbClr val="FFFFFF"/>
              </a:solidFill>
              <a:ea typeface="+mn-ea"/>
              <a:cs typeface="+mn-cs"/>
            </a:endParaRPr>
          </a:p>
          <a:p>
            <a:pPr marL="380990" indent="-380990" defTabSz="914353" hangingPunct="0">
              <a:lnSpc>
                <a:spcPts val="2933"/>
              </a:lnSpc>
              <a:buClrTx/>
              <a:buFont typeface="Arial" panose="020B0604020202020204" pitchFamily="34" charset="0"/>
              <a:buChar char="•"/>
            </a:pPr>
            <a:endParaRPr lang="en-US" sz="2133" dirty="0">
              <a:solidFill>
                <a:srgbClr val="FFFFFF"/>
              </a:solidFill>
              <a:ea typeface="+mn-ea"/>
              <a:cs typeface="+mn-cs"/>
            </a:endParaRPr>
          </a:p>
          <a:p>
            <a:pPr marL="380990" indent="-380990" defTabSz="914353" hangingPunct="0">
              <a:lnSpc>
                <a:spcPts val="2933"/>
              </a:lnSpc>
              <a:buClrTx/>
              <a:buFont typeface="Arial" panose="020B0604020202020204" pitchFamily="34" charset="0"/>
              <a:buChar char="•"/>
            </a:pPr>
            <a:endParaRPr lang="en-US" sz="2400" dirty="0">
              <a:solidFill>
                <a:srgbClr val="FFFFFF"/>
              </a:solidFill>
              <a:ea typeface="+mn-ea"/>
              <a:cs typeface="+mn-cs"/>
            </a:endParaRPr>
          </a:p>
        </p:txBody>
      </p:sp>
      <p:pic>
        <p:nvPicPr>
          <p:cNvPr id="7" name="Picture 6">
            <a:extLst>
              <a:ext uri="{FF2B5EF4-FFF2-40B4-BE49-F238E27FC236}">
                <a16:creationId xmlns:a16="http://schemas.microsoft.com/office/drawing/2014/main" id="{4EB938F2-18C4-701A-D630-D335DDFE228D}"/>
              </a:ext>
            </a:extLst>
          </p:cNvPr>
          <p:cNvPicPr>
            <a:picLocks noChangeAspect="1"/>
          </p:cNvPicPr>
          <p:nvPr/>
        </p:nvPicPr>
        <p:blipFill rotWithShape="1">
          <a:blip r:embed="rId2">
            <a:extLst>
              <a:ext uri="{28A0092B-C50C-407E-A947-70E740481C1C}">
                <a14:useLocalDpi xmlns:a14="http://schemas.microsoft.com/office/drawing/2010/main" val="0"/>
              </a:ext>
            </a:extLst>
          </a:blip>
          <a:srcRect l="26094" t="20220" r="25710" b="20462"/>
          <a:stretch/>
        </p:blipFill>
        <p:spPr>
          <a:xfrm>
            <a:off x="2911317" y="5728675"/>
            <a:ext cx="1366852" cy="1016000"/>
          </a:xfrm>
          <a:prstGeom prst="rect">
            <a:avLst/>
          </a:prstGeom>
        </p:spPr>
      </p:pic>
      <p:pic>
        <p:nvPicPr>
          <p:cNvPr id="12" name="Picture 11">
            <a:extLst>
              <a:ext uri="{FF2B5EF4-FFF2-40B4-BE49-F238E27FC236}">
                <a16:creationId xmlns:a16="http://schemas.microsoft.com/office/drawing/2014/main" id="{2FBF1E1A-7FA1-53B9-9E3F-524E961B6E16}"/>
              </a:ext>
            </a:extLst>
          </p:cNvPr>
          <p:cNvPicPr>
            <a:picLocks noChangeAspect="1"/>
          </p:cNvPicPr>
          <p:nvPr/>
        </p:nvPicPr>
        <p:blipFill>
          <a:blip r:embed="rId3"/>
          <a:stretch>
            <a:fillRect/>
          </a:stretch>
        </p:blipFill>
        <p:spPr>
          <a:xfrm>
            <a:off x="4848187" y="0"/>
            <a:ext cx="3588152" cy="6858000"/>
          </a:xfrm>
          <a:prstGeom prst="rect">
            <a:avLst/>
          </a:prstGeom>
        </p:spPr>
      </p:pic>
      <p:pic>
        <p:nvPicPr>
          <p:cNvPr id="13" name="Picture 12">
            <a:extLst>
              <a:ext uri="{FF2B5EF4-FFF2-40B4-BE49-F238E27FC236}">
                <a16:creationId xmlns:a16="http://schemas.microsoft.com/office/drawing/2014/main" id="{25F6FE40-D265-C05E-D617-BC93AC61C52F}"/>
              </a:ext>
            </a:extLst>
          </p:cNvPr>
          <p:cNvPicPr>
            <a:picLocks noChangeAspect="1"/>
          </p:cNvPicPr>
          <p:nvPr/>
        </p:nvPicPr>
        <p:blipFill rotWithShape="1">
          <a:blip r:embed="rId4"/>
          <a:srcRect l="8999" r="10313"/>
          <a:stretch/>
        </p:blipFill>
        <p:spPr>
          <a:xfrm>
            <a:off x="8490984" y="0"/>
            <a:ext cx="3701016" cy="6858000"/>
          </a:xfrm>
          <a:prstGeom prst="rect">
            <a:avLst/>
          </a:prstGeom>
        </p:spPr>
      </p:pic>
      <p:pic>
        <p:nvPicPr>
          <p:cNvPr id="14" name="Picture 13">
            <a:extLst>
              <a:ext uri="{FF2B5EF4-FFF2-40B4-BE49-F238E27FC236}">
                <a16:creationId xmlns:a16="http://schemas.microsoft.com/office/drawing/2014/main" id="{048544A5-4005-F231-F0A0-C4B86DFBE1DC}"/>
              </a:ext>
            </a:extLst>
          </p:cNvPr>
          <p:cNvPicPr>
            <a:picLocks noChangeAspect="1"/>
          </p:cNvPicPr>
          <p:nvPr/>
        </p:nvPicPr>
        <p:blipFill>
          <a:blip r:embed="rId5"/>
          <a:stretch>
            <a:fillRect/>
          </a:stretch>
        </p:blipFill>
        <p:spPr>
          <a:xfrm>
            <a:off x="5602516" y="-6849"/>
            <a:ext cx="3349977" cy="6864849"/>
          </a:xfrm>
          <a:prstGeom prst="rect">
            <a:avLst/>
          </a:prstGeom>
        </p:spPr>
      </p:pic>
      <p:pic>
        <p:nvPicPr>
          <p:cNvPr id="15" name="Picture 14">
            <a:extLst>
              <a:ext uri="{FF2B5EF4-FFF2-40B4-BE49-F238E27FC236}">
                <a16:creationId xmlns:a16="http://schemas.microsoft.com/office/drawing/2014/main" id="{E501534C-1E3A-AA7B-1551-063DF4AE8520}"/>
              </a:ext>
            </a:extLst>
          </p:cNvPr>
          <p:cNvPicPr>
            <a:picLocks noChangeAspect="1"/>
          </p:cNvPicPr>
          <p:nvPr/>
        </p:nvPicPr>
        <p:blipFill>
          <a:blip r:embed="rId6"/>
          <a:stretch>
            <a:fillRect/>
          </a:stretch>
        </p:blipFill>
        <p:spPr>
          <a:xfrm>
            <a:off x="9135917" y="0"/>
            <a:ext cx="3056084" cy="6858000"/>
          </a:xfrm>
          <a:prstGeom prst="rect">
            <a:avLst/>
          </a:prstGeom>
        </p:spPr>
      </p:pic>
    </p:spTree>
    <p:extLst>
      <p:ext uri="{BB962C8B-B14F-4D97-AF65-F5344CB8AC3E}">
        <p14:creationId xmlns:p14="http://schemas.microsoft.com/office/powerpoint/2010/main" val="22814761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2"/>
                                        </p:tgtEl>
                                      </p:cBhvr>
                                    </p:animEffect>
                                    <p:set>
                                      <p:cBhvr>
                                        <p:cTn id="7" dur="1" fill="hold">
                                          <p:stCondLst>
                                            <p:cond delay="499"/>
                                          </p:stCondLst>
                                        </p:cTn>
                                        <p:tgtEl>
                                          <p:spTgt spid="12"/>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13"/>
                                        </p:tgtEl>
                                      </p:cBhvr>
                                    </p:animEffect>
                                    <p:set>
                                      <p:cBhvr>
                                        <p:cTn id="10" dur="1" fill="hold">
                                          <p:stCondLst>
                                            <p:cond delay="499"/>
                                          </p:stCondLst>
                                        </p:cTn>
                                        <p:tgtEl>
                                          <p:spTgt spid="13"/>
                                        </p:tgtEl>
                                        <p:attrNameLst>
                                          <p:attrName>style.visibility</p:attrName>
                                        </p:attrNameLst>
                                      </p:cBhvr>
                                      <p:to>
                                        <p:strVal val="hidden"/>
                                      </p:to>
                                    </p:set>
                                  </p:childTnLst>
                                </p:cTn>
                              </p:par>
                              <p:par>
                                <p:cTn id="11" presetID="10"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par>
                                <p:cTn id="17" presetID="10" presetClass="entr" presetSubtype="0" fill="hold" nodeType="with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animEffect transition="in" filter="fade">
                                      <p:cBhvr>
                                        <p:cTn id="19" dur="500"/>
                                        <p:tgtEl>
                                          <p:spTgt spid="6">
                                            <p:txEl>
                                              <p:pRg st="3" end="3"/>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6">
                                            <p:txEl>
                                              <p:pRg st="5" end="5"/>
                                            </p:txEl>
                                          </p:spTgt>
                                        </p:tgtEl>
                                        <p:attrNameLst>
                                          <p:attrName>style.visibility</p:attrName>
                                        </p:attrNameLst>
                                      </p:cBhvr>
                                      <p:to>
                                        <p:strVal val="visible"/>
                                      </p:to>
                                    </p:set>
                                    <p:animEffect transition="in" filter="fade">
                                      <p:cBhvr>
                                        <p:cTn id="24"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79FB08D-EC31-E04E-A874-22D67F026D5F}"/>
              </a:ext>
            </a:extLst>
          </p:cNvPr>
          <p:cNvSpPr>
            <a:spLocks noGrp="1"/>
          </p:cNvSpPr>
          <p:nvPr>
            <p:ph type="sldNum" sz="quarter" idx="14"/>
          </p:nvPr>
        </p:nvSpPr>
        <p:spPr/>
        <p:txBody>
          <a:bodyPr/>
          <a:lstStyle/>
          <a:p>
            <a:pPr defTabSz="914377" hangingPunct="0">
              <a:buClrTx/>
            </a:pPr>
            <a:fld id="{B7D43D70-C499-F949-A9D0-D427CF5AA287}" type="slidenum">
              <a:rPr lang="en-US">
                <a:solidFill>
                  <a:srgbClr val="FFFFFF"/>
                </a:solidFill>
                <a:latin typeface="Arial"/>
                <a:ea typeface="+mn-ea"/>
              </a:rPr>
              <a:pPr defTabSz="914377" hangingPunct="0">
                <a:buClrTx/>
              </a:pPr>
              <a:t>81</a:t>
            </a:fld>
            <a:endParaRPr lang="en-US" dirty="0">
              <a:solidFill>
                <a:srgbClr val="FFFFFF"/>
              </a:solidFill>
              <a:latin typeface="Arial"/>
              <a:ea typeface="+mn-ea"/>
            </a:endParaRPr>
          </a:p>
        </p:txBody>
      </p:sp>
      <p:sp>
        <p:nvSpPr>
          <p:cNvPr id="4" name="TextBox 3">
            <a:extLst>
              <a:ext uri="{FF2B5EF4-FFF2-40B4-BE49-F238E27FC236}">
                <a16:creationId xmlns:a16="http://schemas.microsoft.com/office/drawing/2014/main" id="{E4967F64-5605-CE29-5227-31C9AE785254}"/>
              </a:ext>
            </a:extLst>
          </p:cNvPr>
          <p:cNvSpPr txBox="1"/>
          <p:nvPr/>
        </p:nvSpPr>
        <p:spPr>
          <a:xfrm>
            <a:off x="473039" y="258827"/>
            <a:ext cx="5938877" cy="8819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noAutofit/>
          </a:bodyPr>
          <a:lstStyle/>
          <a:p>
            <a:pPr defTabSz="914353" hangingPunct="0">
              <a:lnSpc>
                <a:spcPts val="2933"/>
              </a:lnSpc>
              <a:buClrTx/>
            </a:pPr>
            <a:r>
              <a:rPr lang="en-US" sz="3200" b="1" dirty="0">
                <a:solidFill>
                  <a:srgbClr val="FFC000"/>
                </a:solidFill>
                <a:ea typeface="+mn-ea"/>
                <a:cs typeface="+mn-cs"/>
              </a:rPr>
              <a:t>CASE EXAMPLE</a:t>
            </a:r>
          </a:p>
        </p:txBody>
      </p:sp>
      <p:sp>
        <p:nvSpPr>
          <p:cNvPr id="6" name="TextBox 5">
            <a:extLst>
              <a:ext uri="{FF2B5EF4-FFF2-40B4-BE49-F238E27FC236}">
                <a16:creationId xmlns:a16="http://schemas.microsoft.com/office/drawing/2014/main" id="{C296A6B4-0814-AFAF-140C-6B98503B68C8}"/>
              </a:ext>
            </a:extLst>
          </p:cNvPr>
          <p:cNvSpPr txBox="1"/>
          <p:nvPr/>
        </p:nvSpPr>
        <p:spPr>
          <a:xfrm>
            <a:off x="387294" y="794101"/>
            <a:ext cx="4174055" cy="53889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t">
            <a:noAutofit/>
          </a:bodyPr>
          <a:lstStyle/>
          <a:p>
            <a:pPr marL="380990" indent="-380990" defTabSz="914353" hangingPunct="0">
              <a:lnSpc>
                <a:spcPts val="2933"/>
              </a:lnSpc>
              <a:buClrTx/>
              <a:buFont typeface="Arial" panose="020B0604020202020204" pitchFamily="34" charset="0"/>
              <a:buChar char="•"/>
            </a:pPr>
            <a:r>
              <a:rPr lang="en-US" sz="2133" dirty="0">
                <a:solidFill>
                  <a:srgbClr val="FFFFFF"/>
                </a:solidFill>
                <a:ea typeface="+mn-ea"/>
                <a:cs typeface="+mn-cs"/>
              </a:rPr>
              <a:t>Now presents with difficulty standing upright and severe back pain</a:t>
            </a:r>
          </a:p>
          <a:p>
            <a:pPr marL="380990" indent="-380990" defTabSz="914353" hangingPunct="0">
              <a:lnSpc>
                <a:spcPts val="2933"/>
              </a:lnSpc>
              <a:buClrTx/>
              <a:buFont typeface="Arial" panose="020B0604020202020204" pitchFamily="34" charset="0"/>
              <a:buChar char="•"/>
            </a:pPr>
            <a:endParaRPr lang="en-US" sz="2133" dirty="0">
              <a:solidFill>
                <a:srgbClr val="FFFFFF"/>
              </a:solidFill>
              <a:ea typeface="+mn-ea"/>
              <a:cs typeface="+mn-cs"/>
            </a:endParaRPr>
          </a:p>
          <a:p>
            <a:pPr marL="380990" indent="-380990" defTabSz="914353" hangingPunct="0">
              <a:lnSpc>
                <a:spcPts val="2933"/>
              </a:lnSpc>
              <a:buClrTx/>
              <a:buFont typeface="Arial" panose="020B0604020202020204" pitchFamily="34" charset="0"/>
              <a:buChar char="•"/>
            </a:pPr>
            <a:r>
              <a:rPr lang="en-US" sz="2133" dirty="0">
                <a:solidFill>
                  <a:srgbClr val="FFFFFF"/>
                </a:solidFill>
                <a:ea typeface="+mn-ea"/>
                <a:cs typeface="+mn-cs"/>
              </a:rPr>
              <a:t>No myelopathy symptoms and no neurological deficits</a:t>
            </a:r>
          </a:p>
          <a:p>
            <a:pPr marL="380990" indent="-380990" defTabSz="914353" hangingPunct="0">
              <a:lnSpc>
                <a:spcPts val="2933"/>
              </a:lnSpc>
              <a:buClrTx/>
              <a:buFont typeface="Arial" panose="020B0604020202020204" pitchFamily="34" charset="0"/>
              <a:buChar char="•"/>
            </a:pPr>
            <a:endParaRPr lang="en-US" sz="2133" dirty="0">
              <a:solidFill>
                <a:srgbClr val="FFFFFF"/>
              </a:solidFill>
              <a:ea typeface="+mn-ea"/>
              <a:cs typeface="+mn-cs"/>
            </a:endParaRPr>
          </a:p>
          <a:p>
            <a:pPr marL="380990" indent="-380990" defTabSz="914353" hangingPunct="0">
              <a:lnSpc>
                <a:spcPts val="2933"/>
              </a:lnSpc>
              <a:buClrTx/>
              <a:buFont typeface="Arial" panose="020B0604020202020204" pitchFamily="34" charset="0"/>
              <a:buChar char="•"/>
            </a:pPr>
            <a:r>
              <a:rPr lang="en-US" sz="2133" dirty="0">
                <a:solidFill>
                  <a:srgbClr val="F9BF2C"/>
                </a:solidFill>
                <a:ea typeface="+mn-ea"/>
                <a:cs typeface="+mn-cs"/>
              </a:rPr>
              <a:t>Does this patient need an evaluation of her bone health?</a:t>
            </a:r>
          </a:p>
          <a:p>
            <a:pPr marL="380990" indent="-380990" defTabSz="914353" hangingPunct="0">
              <a:lnSpc>
                <a:spcPts val="2933"/>
              </a:lnSpc>
              <a:buClrTx/>
              <a:buFont typeface="Arial" panose="020B0604020202020204" pitchFamily="34" charset="0"/>
              <a:buChar char="•"/>
            </a:pPr>
            <a:endParaRPr lang="en-US" sz="2133" dirty="0">
              <a:solidFill>
                <a:srgbClr val="F9BF2C"/>
              </a:solidFill>
              <a:ea typeface="+mn-ea"/>
              <a:cs typeface="+mn-cs"/>
            </a:endParaRPr>
          </a:p>
          <a:p>
            <a:pPr marL="380990" indent="-380990" defTabSz="914353" hangingPunct="0">
              <a:lnSpc>
                <a:spcPts val="2933"/>
              </a:lnSpc>
              <a:buClrTx/>
              <a:buFont typeface="Arial" panose="020B0604020202020204" pitchFamily="34" charset="0"/>
              <a:buChar char="•"/>
            </a:pPr>
            <a:r>
              <a:rPr lang="en-US" sz="2133" dirty="0">
                <a:solidFill>
                  <a:srgbClr val="F9BF2C"/>
                </a:solidFill>
                <a:ea typeface="+mn-ea"/>
                <a:cs typeface="+mn-cs"/>
              </a:rPr>
              <a:t>If so, how to best initiate this and take her through the optimization process?</a:t>
            </a:r>
          </a:p>
          <a:p>
            <a:pPr marL="380990" indent="-380990" defTabSz="914353" hangingPunct="0">
              <a:lnSpc>
                <a:spcPts val="2933"/>
              </a:lnSpc>
              <a:buClrTx/>
              <a:buFont typeface="Arial" panose="020B0604020202020204" pitchFamily="34" charset="0"/>
              <a:buChar char="•"/>
            </a:pPr>
            <a:endParaRPr lang="en-US" sz="2133" dirty="0">
              <a:solidFill>
                <a:srgbClr val="FFFFFF"/>
              </a:solidFill>
              <a:ea typeface="+mn-ea"/>
              <a:cs typeface="+mn-cs"/>
            </a:endParaRPr>
          </a:p>
          <a:p>
            <a:pPr defTabSz="914353" hangingPunct="0">
              <a:lnSpc>
                <a:spcPts val="2933"/>
              </a:lnSpc>
              <a:buClrTx/>
            </a:pPr>
            <a:endParaRPr lang="en-US" sz="2133" dirty="0">
              <a:solidFill>
                <a:srgbClr val="FFFFFF"/>
              </a:solidFill>
              <a:ea typeface="+mn-ea"/>
              <a:cs typeface="+mn-cs"/>
            </a:endParaRPr>
          </a:p>
          <a:p>
            <a:pPr marL="380990" indent="-380990" defTabSz="914353" hangingPunct="0">
              <a:lnSpc>
                <a:spcPts val="2933"/>
              </a:lnSpc>
              <a:buClrTx/>
              <a:buFont typeface="Arial" panose="020B0604020202020204" pitchFamily="34" charset="0"/>
              <a:buChar char="•"/>
            </a:pPr>
            <a:endParaRPr lang="en-US" sz="2133" dirty="0">
              <a:solidFill>
                <a:srgbClr val="FFFFFF"/>
              </a:solidFill>
              <a:ea typeface="+mn-ea"/>
              <a:cs typeface="+mn-cs"/>
            </a:endParaRPr>
          </a:p>
        </p:txBody>
      </p:sp>
      <p:pic>
        <p:nvPicPr>
          <p:cNvPr id="7" name="Picture 6">
            <a:extLst>
              <a:ext uri="{FF2B5EF4-FFF2-40B4-BE49-F238E27FC236}">
                <a16:creationId xmlns:a16="http://schemas.microsoft.com/office/drawing/2014/main" id="{4EB938F2-18C4-701A-D630-D335DDFE228D}"/>
              </a:ext>
            </a:extLst>
          </p:cNvPr>
          <p:cNvPicPr>
            <a:picLocks noChangeAspect="1"/>
          </p:cNvPicPr>
          <p:nvPr/>
        </p:nvPicPr>
        <p:blipFill rotWithShape="1">
          <a:blip r:embed="rId2">
            <a:extLst>
              <a:ext uri="{28A0092B-C50C-407E-A947-70E740481C1C}">
                <a14:useLocalDpi xmlns:a14="http://schemas.microsoft.com/office/drawing/2010/main" val="0"/>
              </a:ext>
            </a:extLst>
          </a:blip>
          <a:srcRect l="26094" t="20220" r="25710" b="20462"/>
          <a:stretch/>
        </p:blipFill>
        <p:spPr>
          <a:xfrm>
            <a:off x="2911317" y="5728675"/>
            <a:ext cx="1366852" cy="1016000"/>
          </a:xfrm>
          <a:prstGeom prst="rect">
            <a:avLst/>
          </a:prstGeom>
        </p:spPr>
      </p:pic>
      <p:pic>
        <p:nvPicPr>
          <p:cNvPr id="10" name="Picture 9">
            <a:extLst>
              <a:ext uri="{FF2B5EF4-FFF2-40B4-BE49-F238E27FC236}">
                <a16:creationId xmlns:a16="http://schemas.microsoft.com/office/drawing/2014/main" id="{094BBBC9-D18F-B8F2-4010-08BF54127770}"/>
              </a:ext>
            </a:extLst>
          </p:cNvPr>
          <p:cNvPicPr>
            <a:picLocks noChangeAspect="1"/>
          </p:cNvPicPr>
          <p:nvPr/>
        </p:nvPicPr>
        <p:blipFill>
          <a:blip r:embed="rId3"/>
          <a:stretch>
            <a:fillRect/>
          </a:stretch>
        </p:blipFill>
        <p:spPr>
          <a:xfrm>
            <a:off x="5602516" y="-6849"/>
            <a:ext cx="3349977" cy="6864849"/>
          </a:xfrm>
          <a:prstGeom prst="rect">
            <a:avLst/>
          </a:prstGeom>
        </p:spPr>
      </p:pic>
      <p:pic>
        <p:nvPicPr>
          <p:cNvPr id="11" name="Picture 10">
            <a:extLst>
              <a:ext uri="{FF2B5EF4-FFF2-40B4-BE49-F238E27FC236}">
                <a16:creationId xmlns:a16="http://schemas.microsoft.com/office/drawing/2014/main" id="{B118A3D5-675F-CF28-6C3C-9E75BDA0577D}"/>
              </a:ext>
            </a:extLst>
          </p:cNvPr>
          <p:cNvPicPr>
            <a:picLocks noChangeAspect="1"/>
          </p:cNvPicPr>
          <p:nvPr/>
        </p:nvPicPr>
        <p:blipFill>
          <a:blip r:embed="rId4"/>
          <a:stretch>
            <a:fillRect/>
          </a:stretch>
        </p:blipFill>
        <p:spPr>
          <a:xfrm>
            <a:off x="9135917" y="0"/>
            <a:ext cx="3056084" cy="6858000"/>
          </a:xfrm>
          <a:prstGeom prst="rect">
            <a:avLst/>
          </a:prstGeom>
        </p:spPr>
      </p:pic>
    </p:spTree>
    <p:extLst>
      <p:ext uri="{BB962C8B-B14F-4D97-AF65-F5344CB8AC3E}">
        <p14:creationId xmlns:p14="http://schemas.microsoft.com/office/powerpoint/2010/main" val="82438042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fade">
                                      <p:cBhvr>
                                        <p:cTn id="12" dur="500"/>
                                        <p:tgtEl>
                                          <p:spTgt spid="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animEffect transition="in" filter="fade">
                                      <p:cBhvr>
                                        <p:cTn id="17" dur="500"/>
                                        <p:tgtEl>
                                          <p:spTgt spid="6">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6" end="6"/>
                                            </p:txEl>
                                          </p:spTgt>
                                        </p:tgtEl>
                                        <p:attrNameLst>
                                          <p:attrName>style.visibility</p:attrName>
                                        </p:attrNameLst>
                                      </p:cBhvr>
                                      <p:to>
                                        <p:strVal val="visible"/>
                                      </p:to>
                                    </p:set>
                                    <p:animEffect transition="in" filter="fade">
                                      <p:cBhvr>
                                        <p:cTn id="22" dur="5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79FB08D-EC31-E04E-A874-22D67F026D5F}"/>
              </a:ext>
            </a:extLst>
          </p:cNvPr>
          <p:cNvSpPr>
            <a:spLocks noGrp="1"/>
          </p:cNvSpPr>
          <p:nvPr>
            <p:ph type="sldNum" sz="quarter" idx="14"/>
          </p:nvPr>
        </p:nvSpPr>
        <p:spPr/>
        <p:txBody>
          <a:bodyPr/>
          <a:lstStyle/>
          <a:p>
            <a:pPr defTabSz="914377" hangingPunct="0">
              <a:buClrTx/>
            </a:pPr>
            <a:fld id="{B7D43D70-C499-F949-A9D0-D427CF5AA287}" type="slidenum">
              <a:rPr lang="en-US">
                <a:solidFill>
                  <a:srgbClr val="FFFFFF"/>
                </a:solidFill>
                <a:latin typeface="Arial"/>
                <a:ea typeface="+mn-ea"/>
              </a:rPr>
              <a:pPr defTabSz="914377" hangingPunct="0">
                <a:buClrTx/>
              </a:pPr>
              <a:t>82</a:t>
            </a:fld>
            <a:endParaRPr lang="en-US" dirty="0">
              <a:solidFill>
                <a:srgbClr val="FFFFFF"/>
              </a:solidFill>
              <a:latin typeface="Arial"/>
              <a:ea typeface="+mn-ea"/>
            </a:endParaRPr>
          </a:p>
        </p:txBody>
      </p:sp>
      <p:pic>
        <p:nvPicPr>
          <p:cNvPr id="12" name="Picture 11">
            <a:extLst>
              <a:ext uri="{FF2B5EF4-FFF2-40B4-BE49-F238E27FC236}">
                <a16:creationId xmlns:a16="http://schemas.microsoft.com/office/drawing/2014/main" id="{8E51D8D9-70AE-7A4A-907D-275FC75F560A}"/>
              </a:ext>
            </a:extLst>
          </p:cNvPr>
          <p:cNvPicPr>
            <a:picLocks noChangeAspect="1"/>
          </p:cNvPicPr>
          <p:nvPr/>
        </p:nvPicPr>
        <p:blipFill rotWithShape="1">
          <a:blip r:embed="rId2"/>
          <a:srcRect l="88908" b="75712"/>
          <a:stretch/>
        </p:blipFill>
        <p:spPr>
          <a:xfrm>
            <a:off x="9234569" y="449906"/>
            <a:ext cx="1182252" cy="634881"/>
          </a:xfrm>
          <a:prstGeom prst="rect">
            <a:avLst/>
          </a:prstGeom>
        </p:spPr>
      </p:pic>
      <p:pic>
        <p:nvPicPr>
          <p:cNvPr id="13" name="Picture 12">
            <a:extLst>
              <a:ext uri="{FF2B5EF4-FFF2-40B4-BE49-F238E27FC236}">
                <a16:creationId xmlns:a16="http://schemas.microsoft.com/office/drawing/2014/main" id="{70131572-AC45-0947-A2FF-C38664BB0DFA}"/>
              </a:ext>
            </a:extLst>
          </p:cNvPr>
          <p:cNvPicPr>
            <a:picLocks noChangeAspect="1"/>
          </p:cNvPicPr>
          <p:nvPr/>
        </p:nvPicPr>
        <p:blipFill>
          <a:blip r:embed="rId3"/>
          <a:stretch>
            <a:fillRect/>
          </a:stretch>
        </p:blipFill>
        <p:spPr>
          <a:xfrm>
            <a:off x="8758071" y="1103261"/>
            <a:ext cx="2448285" cy="2874505"/>
          </a:xfrm>
          <a:prstGeom prst="rect">
            <a:avLst/>
          </a:prstGeom>
        </p:spPr>
      </p:pic>
      <p:sp>
        <p:nvSpPr>
          <p:cNvPr id="5" name="TextBox 4">
            <a:extLst>
              <a:ext uri="{FF2B5EF4-FFF2-40B4-BE49-F238E27FC236}">
                <a16:creationId xmlns:a16="http://schemas.microsoft.com/office/drawing/2014/main" id="{DB3FFCA2-FBA7-7048-9C55-ABC5C3B72ECF}"/>
              </a:ext>
            </a:extLst>
          </p:cNvPr>
          <p:cNvSpPr txBox="1"/>
          <p:nvPr/>
        </p:nvSpPr>
        <p:spPr>
          <a:xfrm>
            <a:off x="749887" y="922637"/>
            <a:ext cx="1219200" cy="121920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noAutofit/>
          </a:bodyPr>
          <a:lstStyle/>
          <a:p>
            <a:pPr defTabSz="914353" hangingPunct="0">
              <a:lnSpc>
                <a:spcPts val="2933"/>
              </a:lnSpc>
              <a:buClrTx/>
            </a:pPr>
            <a:endParaRPr lang="en-US" sz="1867" dirty="0">
              <a:solidFill>
                <a:srgbClr val="55A63A"/>
              </a:solidFill>
              <a:ea typeface="+mn-ea"/>
              <a:cs typeface="+mn-cs"/>
            </a:endParaRPr>
          </a:p>
        </p:txBody>
      </p:sp>
      <p:pic>
        <p:nvPicPr>
          <p:cNvPr id="7" name="Picture 6">
            <a:extLst>
              <a:ext uri="{FF2B5EF4-FFF2-40B4-BE49-F238E27FC236}">
                <a16:creationId xmlns:a16="http://schemas.microsoft.com/office/drawing/2014/main" id="{17FE2C15-891C-B04D-8723-65B58C6E5CF1}"/>
              </a:ext>
            </a:extLst>
          </p:cNvPr>
          <p:cNvPicPr>
            <a:picLocks noChangeAspect="1"/>
          </p:cNvPicPr>
          <p:nvPr/>
        </p:nvPicPr>
        <p:blipFill rotWithShape="1">
          <a:blip r:embed="rId4"/>
          <a:srcRect r="861"/>
          <a:stretch/>
        </p:blipFill>
        <p:spPr>
          <a:xfrm>
            <a:off x="0" y="1225267"/>
            <a:ext cx="7583960" cy="5632733"/>
          </a:xfrm>
          <a:prstGeom prst="rect">
            <a:avLst/>
          </a:prstGeom>
        </p:spPr>
      </p:pic>
      <p:sp>
        <p:nvSpPr>
          <p:cNvPr id="9" name="Oval 8">
            <a:extLst>
              <a:ext uri="{FF2B5EF4-FFF2-40B4-BE49-F238E27FC236}">
                <a16:creationId xmlns:a16="http://schemas.microsoft.com/office/drawing/2014/main" id="{DD51824F-9222-124C-8BA0-CA9BC5A6FC2B}"/>
              </a:ext>
            </a:extLst>
          </p:cNvPr>
          <p:cNvSpPr/>
          <p:nvPr/>
        </p:nvSpPr>
        <p:spPr>
          <a:xfrm>
            <a:off x="72574" y="1458571"/>
            <a:ext cx="1969087" cy="632692"/>
          </a:xfrm>
          <a:prstGeom prst="ellipse">
            <a:avLst/>
          </a:prstGeom>
          <a:noFill/>
          <a:ln w="25400" cap="flat">
            <a:solidFill>
              <a:srgbClr val="FF000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fromWordArt="0" anchor="ctr" anchorCtr="0" forceAA="0" compatLnSpc="1">
            <a:prstTxWarp prst="textNoShape">
              <a:avLst/>
            </a:prstTxWarp>
            <a:noAutofit/>
          </a:bodyPr>
          <a:lstStyle/>
          <a:p>
            <a:pPr defTabSz="914353" hangingPunct="0">
              <a:buClrTx/>
            </a:pPr>
            <a:endParaRPr lang="en-US" sz="1867" dirty="0">
              <a:solidFill>
                <a:srgbClr val="FFFFFF"/>
              </a:solidFill>
              <a:latin typeface="Arial" panose="020B0604020202020204" pitchFamily="34" charset="0"/>
              <a:ea typeface="+mn-ea"/>
              <a:cs typeface="+mn-cs"/>
            </a:endParaRPr>
          </a:p>
        </p:txBody>
      </p:sp>
      <p:pic>
        <p:nvPicPr>
          <p:cNvPr id="11" name="Picture 10">
            <a:extLst>
              <a:ext uri="{FF2B5EF4-FFF2-40B4-BE49-F238E27FC236}">
                <a16:creationId xmlns:a16="http://schemas.microsoft.com/office/drawing/2014/main" id="{F624895B-2517-D64A-92AF-33E10A153814}"/>
              </a:ext>
            </a:extLst>
          </p:cNvPr>
          <p:cNvPicPr>
            <a:picLocks noChangeAspect="1"/>
          </p:cNvPicPr>
          <p:nvPr/>
        </p:nvPicPr>
        <p:blipFill rotWithShape="1">
          <a:blip r:embed="rId2"/>
          <a:srcRect t="39494" r="8154"/>
          <a:stretch/>
        </p:blipFill>
        <p:spPr>
          <a:xfrm>
            <a:off x="0" y="0"/>
            <a:ext cx="7583960" cy="1225267"/>
          </a:xfrm>
          <a:prstGeom prst="rect">
            <a:avLst/>
          </a:prstGeom>
        </p:spPr>
      </p:pic>
      <p:sp>
        <p:nvSpPr>
          <p:cNvPr id="2" name="Oval 1">
            <a:extLst>
              <a:ext uri="{FF2B5EF4-FFF2-40B4-BE49-F238E27FC236}">
                <a16:creationId xmlns:a16="http://schemas.microsoft.com/office/drawing/2014/main" id="{DD1FBAF1-E649-6157-7D5E-60B275CCFF67}"/>
              </a:ext>
            </a:extLst>
          </p:cNvPr>
          <p:cNvSpPr/>
          <p:nvPr/>
        </p:nvSpPr>
        <p:spPr>
          <a:xfrm>
            <a:off x="985645" y="3000183"/>
            <a:ext cx="1219201" cy="632692"/>
          </a:xfrm>
          <a:prstGeom prst="ellipse">
            <a:avLst/>
          </a:prstGeom>
          <a:noFill/>
          <a:ln w="25400" cap="flat">
            <a:solidFill>
              <a:srgbClr val="FF000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fromWordArt="0" anchor="ctr" anchorCtr="0" forceAA="0" compatLnSpc="1">
            <a:prstTxWarp prst="textNoShape">
              <a:avLst/>
            </a:prstTxWarp>
            <a:noAutofit/>
          </a:bodyPr>
          <a:lstStyle/>
          <a:p>
            <a:pPr defTabSz="914353" hangingPunct="0">
              <a:buClrTx/>
            </a:pPr>
            <a:endParaRPr lang="en-US" sz="1867" dirty="0">
              <a:solidFill>
                <a:srgbClr val="FFFFFF"/>
              </a:solidFill>
              <a:latin typeface="Arial" panose="020B0604020202020204" pitchFamily="34" charset="0"/>
              <a:ea typeface="+mn-ea"/>
              <a:cs typeface="+mn-cs"/>
            </a:endParaRPr>
          </a:p>
        </p:txBody>
      </p:sp>
      <p:sp>
        <p:nvSpPr>
          <p:cNvPr id="4" name="Oval 3">
            <a:extLst>
              <a:ext uri="{FF2B5EF4-FFF2-40B4-BE49-F238E27FC236}">
                <a16:creationId xmlns:a16="http://schemas.microsoft.com/office/drawing/2014/main" id="{94FBE47E-3196-782B-5F70-189C67B4284B}"/>
              </a:ext>
            </a:extLst>
          </p:cNvPr>
          <p:cNvSpPr/>
          <p:nvPr/>
        </p:nvSpPr>
        <p:spPr>
          <a:xfrm>
            <a:off x="3248549" y="2989973"/>
            <a:ext cx="1219201" cy="632692"/>
          </a:xfrm>
          <a:prstGeom prst="ellipse">
            <a:avLst/>
          </a:prstGeom>
          <a:noFill/>
          <a:ln w="25400" cap="flat">
            <a:solidFill>
              <a:srgbClr val="FF000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fromWordArt="0" anchor="ctr" anchorCtr="0" forceAA="0" compatLnSpc="1">
            <a:prstTxWarp prst="textNoShape">
              <a:avLst/>
            </a:prstTxWarp>
            <a:noAutofit/>
          </a:bodyPr>
          <a:lstStyle/>
          <a:p>
            <a:pPr defTabSz="914353" hangingPunct="0">
              <a:buClrTx/>
            </a:pPr>
            <a:endParaRPr lang="en-US" sz="1867" dirty="0">
              <a:solidFill>
                <a:srgbClr val="FFFFFF"/>
              </a:solidFill>
              <a:latin typeface="Arial" panose="020B0604020202020204" pitchFamily="34" charset="0"/>
              <a:ea typeface="+mn-ea"/>
              <a:cs typeface="+mn-cs"/>
            </a:endParaRPr>
          </a:p>
        </p:txBody>
      </p:sp>
      <p:sp>
        <p:nvSpPr>
          <p:cNvPr id="6" name="Oval 5">
            <a:extLst>
              <a:ext uri="{FF2B5EF4-FFF2-40B4-BE49-F238E27FC236}">
                <a16:creationId xmlns:a16="http://schemas.microsoft.com/office/drawing/2014/main" id="{1434CBE1-D910-4D70-D279-8C86A92EFC77}"/>
              </a:ext>
            </a:extLst>
          </p:cNvPr>
          <p:cNvSpPr/>
          <p:nvPr/>
        </p:nvSpPr>
        <p:spPr>
          <a:xfrm>
            <a:off x="447516" y="2418066"/>
            <a:ext cx="1219201" cy="632692"/>
          </a:xfrm>
          <a:prstGeom prst="ellipse">
            <a:avLst/>
          </a:prstGeom>
          <a:noFill/>
          <a:ln w="25400" cap="flat">
            <a:solidFill>
              <a:srgbClr val="FF000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fromWordArt="0" anchor="ctr" anchorCtr="0" forceAA="0" compatLnSpc="1">
            <a:prstTxWarp prst="textNoShape">
              <a:avLst/>
            </a:prstTxWarp>
            <a:noAutofit/>
          </a:bodyPr>
          <a:lstStyle/>
          <a:p>
            <a:pPr defTabSz="914353" hangingPunct="0">
              <a:buClrTx/>
            </a:pPr>
            <a:endParaRPr lang="en-US" sz="1867" dirty="0">
              <a:solidFill>
                <a:srgbClr val="FFFFFF"/>
              </a:solidFill>
              <a:latin typeface="Arial" panose="020B0604020202020204" pitchFamily="34" charset="0"/>
              <a:ea typeface="+mn-ea"/>
              <a:cs typeface="+mn-cs"/>
            </a:endParaRPr>
          </a:p>
        </p:txBody>
      </p:sp>
      <p:sp>
        <p:nvSpPr>
          <p:cNvPr id="10" name="TextBox 9">
            <a:extLst>
              <a:ext uri="{FF2B5EF4-FFF2-40B4-BE49-F238E27FC236}">
                <a16:creationId xmlns:a16="http://schemas.microsoft.com/office/drawing/2014/main" id="{54687FC1-F518-36EF-B8CF-EB1BB29C89C8}"/>
              </a:ext>
            </a:extLst>
          </p:cNvPr>
          <p:cNvSpPr txBox="1"/>
          <p:nvPr/>
        </p:nvSpPr>
        <p:spPr>
          <a:xfrm>
            <a:off x="7914109" y="4816592"/>
            <a:ext cx="3823169" cy="121920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noAutofit/>
          </a:bodyPr>
          <a:lstStyle/>
          <a:p>
            <a:pPr algn="ctr" defTabSz="914353" hangingPunct="0">
              <a:lnSpc>
                <a:spcPts val="2933"/>
              </a:lnSpc>
              <a:buClrTx/>
            </a:pPr>
            <a:r>
              <a:rPr lang="en-US" sz="2400" b="1" dirty="0">
                <a:solidFill>
                  <a:srgbClr val="FAA61A"/>
                </a:solidFill>
                <a:ea typeface="+mn-ea"/>
                <a:cs typeface="+mn-cs"/>
              </a:rPr>
              <a:t>BONE HEALTH SCREENING</a:t>
            </a:r>
          </a:p>
          <a:p>
            <a:pPr algn="ctr" defTabSz="914353" hangingPunct="0">
              <a:lnSpc>
                <a:spcPts val="2933"/>
              </a:lnSpc>
              <a:buClrTx/>
            </a:pPr>
            <a:r>
              <a:rPr lang="en-US" sz="2400" b="1" dirty="0">
                <a:solidFill>
                  <a:srgbClr val="FAA61A"/>
                </a:solidFill>
                <a:ea typeface="+mn-ea"/>
                <a:cs typeface="+mn-cs"/>
              </a:rPr>
              <a:t>AND OPTIMIZATION!!</a:t>
            </a:r>
          </a:p>
        </p:txBody>
      </p:sp>
    </p:spTree>
    <p:extLst>
      <p:ext uri="{BB962C8B-B14F-4D97-AF65-F5344CB8AC3E}">
        <p14:creationId xmlns:p14="http://schemas.microsoft.com/office/powerpoint/2010/main" val="333689082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EB938F2-18C4-701A-D630-D335DDFE228D}"/>
              </a:ext>
            </a:extLst>
          </p:cNvPr>
          <p:cNvPicPr>
            <a:picLocks noChangeAspect="1"/>
          </p:cNvPicPr>
          <p:nvPr/>
        </p:nvPicPr>
        <p:blipFill rotWithShape="1">
          <a:blip r:embed="rId2">
            <a:extLst>
              <a:ext uri="{28A0092B-C50C-407E-A947-70E740481C1C}">
                <a14:useLocalDpi xmlns:a14="http://schemas.microsoft.com/office/drawing/2010/main" val="0"/>
              </a:ext>
            </a:extLst>
          </a:blip>
          <a:srcRect l="26094" t="20220" r="25710" b="20462"/>
          <a:stretch/>
        </p:blipFill>
        <p:spPr>
          <a:xfrm>
            <a:off x="2911317" y="5728675"/>
            <a:ext cx="1366852" cy="1016000"/>
          </a:xfrm>
          <a:prstGeom prst="rect">
            <a:avLst/>
          </a:prstGeom>
        </p:spPr>
      </p:pic>
      <p:pic>
        <p:nvPicPr>
          <p:cNvPr id="10" name="Picture 9">
            <a:extLst>
              <a:ext uri="{FF2B5EF4-FFF2-40B4-BE49-F238E27FC236}">
                <a16:creationId xmlns:a16="http://schemas.microsoft.com/office/drawing/2014/main" id="{7F4BAF41-855F-D533-D153-D4321DD022A6}"/>
              </a:ext>
            </a:extLst>
          </p:cNvPr>
          <p:cNvPicPr>
            <a:picLocks noChangeAspect="1"/>
          </p:cNvPicPr>
          <p:nvPr/>
        </p:nvPicPr>
        <p:blipFill>
          <a:blip r:embed="rId3"/>
          <a:stretch>
            <a:fillRect/>
          </a:stretch>
        </p:blipFill>
        <p:spPr>
          <a:xfrm>
            <a:off x="196631" y="883603"/>
            <a:ext cx="7589896" cy="2656464"/>
          </a:xfrm>
          <a:prstGeom prst="rect">
            <a:avLst/>
          </a:prstGeom>
        </p:spPr>
      </p:pic>
      <p:pic>
        <p:nvPicPr>
          <p:cNvPr id="11" name="Picture 10">
            <a:extLst>
              <a:ext uri="{FF2B5EF4-FFF2-40B4-BE49-F238E27FC236}">
                <a16:creationId xmlns:a16="http://schemas.microsoft.com/office/drawing/2014/main" id="{E01208BB-37A8-E590-2E16-C5C575CCE761}"/>
              </a:ext>
            </a:extLst>
          </p:cNvPr>
          <p:cNvPicPr>
            <a:picLocks noChangeAspect="1"/>
          </p:cNvPicPr>
          <p:nvPr/>
        </p:nvPicPr>
        <p:blipFill>
          <a:blip r:embed="rId4"/>
          <a:stretch>
            <a:fillRect/>
          </a:stretch>
        </p:blipFill>
        <p:spPr>
          <a:xfrm>
            <a:off x="7810322" y="883603"/>
            <a:ext cx="4228292" cy="5522404"/>
          </a:xfrm>
          <a:prstGeom prst="rect">
            <a:avLst/>
          </a:prstGeom>
        </p:spPr>
      </p:pic>
      <p:sp>
        <p:nvSpPr>
          <p:cNvPr id="12" name="TextBox 11">
            <a:extLst>
              <a:ext uri="{FF2B5EF4-FFF2-40B4-BE49-F238E27FC236}">
                <a16:creationId xmlns:a16="http://schemas.microsoft.com/office/drawing/2014/main" id="{071CD3C6-EC81-C62F-D02D-FF213E71346E}"/>
              </a:ext>
            </a:extLst>
          </p:cNvPr>
          <p:cNvSpPr txBox="1"/>
          <p:nvPr/>
        </p:nvSpPr>
        <p:spPr>
          <a:xfrm>
            <a:off x="147919" y="258827"/>
            <a:ext cx="5938877" cy="8819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noAutofit/>
          </a:bodyPr>
          <a:lstStyle/>
          <a:p>
            <a:pPr defTabSz="914353" hangingPunct="0">
              <a:lnSpc>
                <a:spcPts val="2933"/>
              </a:lnSpc>
              <a:buClrTx/>
            </a:pPr>
            <a:r>
              <a:rPr lang="en-US" sz="3200" b="1" dirty="0">
                <a:solidFill>
                  <a:srgbClr val="FFC000"/>
                </a:solidFill>
                <a:ea typeface="+mn-ea"/>
                <a:cs typeface="+mn-cs"/>
              </a:rPr>
              <a:t>WHO SHOULD BE SCREENED FOR POOR BONE HEALTH?</a:t>
            </a:r>
          </a:p>
        </p:txBody>
      </p:sp>
      <p:sp>
        <p:nvSpPr>
          <p:cNvPr id="13" name="TextBox 12">
            <a:extLst>
              <a:ext uri="{FF2B5EF4-FFF2-40B4-BE49-F238E27FC236}">
                <a16:creationId xmlns:a16="http://schemas.microsoft.com/office/drawing/2014/main" id="{77E68537-F07E-F9F0-F0CD-0C3F41533D3B}"/>
              </a:ext>
            </a:extLst>
          </p:cNvPr>
          <p:cNvSpPr txBox="1"/>
          <p:nvPr/>
        </p:nvSpPr>
        <p:spPr>
          <a:xfrm>
            <a:off x="473039" y="3749543"/>
            <a:ext cx="6973059" cy="19791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t">
            <a:noAutofit/>
          </a:bodyPr>
          <a:lstStyle/>
          <a:p>
            <a:pPr defTabSz="914353" hangingPunct="0">
              <a:buClrTx/>
            </a:pPr>
            <a:r>
              <a:rPr lang="en-US" sz="2667" b="1" u="sng" dirty="0">
                <a:solidFill>
                  <a:srgbClr val="FFFFFF"/>
                </a:solidFill>
                <a:ea typeface="+mn-ea"/>
                <a:cs typeface="+mn-cs"/>
              </a:rPr>
              <a:t>Bottom Line</a:t>
            </a:r>
          </a:p>
          <a:p>
            <a:pPr defTabSz="914353" hangingPunct="0">
              <a:buClrTx/>
            </a:pPr>
            <a:r>
              <a:rPr lang="en-US" sz="2667" dirty="0">
                <a:solidFill>
                  <a:srgbClr val="FFFFFF"/>
                </a:solidFill>
                <a:ea typeface="+mn-ea"/>
                <a:cs typeface="+mn-cs"/>
              </a:rPr>
              <a:t>- Screen everyone &gt; age 65 </a:t>
            </a:r>
          </a:p>
          <a:p>
            <a:pPr defTabSz="914353" hangingPunct="0">
              <a:buClrTx/>
            </a:pPr>
            <a:r>
              <a:rPr lang="en-US" sz="2667" dirty="0">
                <a:solidFill>
                  <a:srgbClr val="FFFFFF"/>
                </a:solidFill>
                <a:ea typeface="+mn-ea"/>
                <a:cs typeface="+mn-cs"/>
              </a:rPr>
              <a:t>- Screen those &lt; age 65 with risk factors (or if you’re suspicious)</a:t>
            </a:r>
          </a:p>
          <a:p>
            <a:pPr marL="380990" indent="-380990" defTabSz="914353" hangingPunct="0">
              <a:buClrTx/>
              <a:buFont typeface="Arial" panose="020B0604020202020204" pitchFamily="34" charset="0"/>
              <a:buChar char="•"/>
            </a:pPr>
            <a:endParaRPr lang="en-US" sz="2667" dirty="0">
              <a:solidFill>
                <a:srgbClr val="FFFFFF"/>
              </a:solidFill>
              <a:ea typeface="+mn-ea"/>
              <a:cs typeface="+mn-cs"/>
            </a:endParaRPr>
          </a:p>
          <a:p>
            <a:pPr marL="380990" indent="-380990" defTabSz="914353" hangingPunct="0">
              <a:buClrTx/>
              <a:buFont typeface="Arial" panose="020B0604020202020204" pitchFamily="34" charset="0"/>
              <a:buChar char="•"/>
            </a:pPr>
            <a:endParaRPr lang="en-US" sz="2667" dirty="0">
              <a:solidFill>
                <a:srgbClr val="FFFFFF"/>
              </a:solidFill>
              <a:ea typeface="+mn-ea"/>
              <a:cs typeface="+mn-cs"/>
            </a:endParaRPr>
          </a:p>
          <a:p>
            <a:pPr defTabSz="914353" hangingPunct="0">
              <a:buClrTx/>
            </a:pPr>
            <a:endParaRPr lang="en-US" sz="2667" dirty="0">
              <a:solidFill>
                <a:srgbClr val="FFFFFF"/>
              </a:solidFill>
              <a:ea typeface="+mn-ea"/>
              <a:cs typeface="+mn-cs"/>
            </a:endParaRPr>
          </a:p>
          <a:p>
            <a:pPr marL="380990" indent="-380990" defTabSz="914353" hangingPunct="0">
              <a:buClrTx/>
              <a:buFont typeface="Arial" panose="020B0604020202020204" pitchFamily="34" charset="0"/>
              <a:buChar char="•"/>
            </a:pPr>
            <a:endParaRPr lang="en-US" sz="3200" dirty="0">
              <a:solidFill>
                <a:srgbClr val="FFFFFF"/>
              </a:solidFill>
              <a:ea typeface="+mn-ea"/>
              <a:cs typeface="+mn-cs"/>
            </a:endParaRPr>
          </a:p>
        </p:txBody>
      </p:sp>
    </p:spTree>
    <p:extLst>
      <p:ext uri="{BB962C8B-B14F-4D97-AF65-F5344CB8AC3E}">
        <p14:creationId xmlns:p14="http://schemas.microsoft.com/office/powerpoint/2010/main" val="258893465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500"/>
                                        <p:tgtEl>
                                          <p:spTgt spid="1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3">
                                            <p:txEl>
                                              <p:pRg st="1" end="1"/>
                                            </p:txEl>
                                          </p:spTgt>
                                        </p:tgtEl>
                                        <p:attrNameLst>
                                          <p:attrName>style.visibility</p:attrName>
                                        </p:attrNameLst>
                                      </p:cBhvr>
                                      <p:to>
                                        <p:strVal val="visible"/>
                                      </p:to>
                                    </p:set>
                                    <p:animEffect transition="in" filter="fade">
                                      <p:cBhvr>
                                        <p:cTn id="10" dur="500"/>
                                        <p:tgtEl>
                                          <p:spTgt spid="1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3">
                                            <p:txEl>
                                              <p:pRg st="2" end="2"/>
                                            </p:txEl>
                                          </p:spTgt>
                                        </p:tgtEl>
                                        <p:attrNameLst>
                                          <p:attrName>style.visibility</p:attrName>
                                        </p:attrNameLst>
                                      </p:cBhvr>
                                      <p:to>
                                        <p:strVal val="visible"/>
                                      </p:to>
                                    </p:set>
                                    <p:animEffect transition="in" filter="fade">
                                      <p:cBhvr>
                                        <p:cTn id="15" dur="500"/>
                                        <p:tgtEl>
                                          <p:spTgt spid="1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79FB08D-EC31-E04E-A874-22D67F026D5F}"/>
              </a:ext>
            </a:extLst>
          </p:cNvPr>
          <p:cNvSpPr>
            <a:spLocks noGrp="1"/>
          </p:cNvSpPr>
          <p:nvPr>
            <p:ph type="sldNum" sz="quarter" idx="14"/>
          </p:nvPr>
        </p:nvSpPr>
        <p:spPr/>
        <p:txBody>
          <a:bodyPr/>
          <a:lstStyle/>
          <a:p>
            <a:pPr defTabSz="914377" hangingPunct="0">
              <a:buClrTx/>
            </a:pPr>
            <a:fld id="{B7D43D70-C499-F949-A9D0-D427CF5AA287}" type="slidenum">
              <a:rPr lang="en-US">
                <a:solidFill>
                  <a:srgbClr val="FFFFFF"/>
                </a:solidFill>
                <a:latin typeface="Arial"/>
                <a:ea typeface="+mn-ea"/>
              </a:rPr>
              <a:pPr defTabSz="914377" hangingPunct="0">
                <a:buClrTx/>
              </a:pPr>
              <a:t>84</a:t>
            </a:fld>
            <a:endParaRPr lang="en-US" dirty="0">
              <a:solidFill>
                <a:srgbClr val="FFFFFF"/>
              </a:solidFill>
              <a:latin typeface="Arial"/>
              <a:ea typeface="+mn-ea"/>
            </a:endParaRPr>
          </a:p>
        </p:txBody>
      </p:sp>
      <p:pic>
        <p:nvPicPr>
          <p:cNvPr id="5" name="Picture 4">
            <a:extLst>
              <a:ext uri="{FF2B5EF4-FFF2-40B4-BE49-F238E27FC236}">
                <a16:creationId xmlns:a16="http://schemas.microsoft.com/office/drawing/2014/main" id="{800A098C-CAD7-765E-947C-C7C1053D3E03}"/>
              </a:ext>
            </a:extLst>
          </p:cNvPr>
          <p:cNvPicPr>
            <a:picLocks noChangeAspect="1"/>
          </p:cNvPicPr>
          <p:nvPr/>
        </p:nvPicPr>
        <p:blipFill rotWithShape="1">
          <a:blip r:embed="rId2">
            <a:extLst>
              <a:ext uri="{28A0092B-C50C-407E-A947-70E740481C1C}">
                <a14:useLocalDpi xmlns:a14="http://schemas.microsoft.com/office/drawing/2010/main" val="0"/>
              </a:ext>
            </a:extLst>
          </a:blip>
          <a:srcRect l="26094" t="20220" r="25710" b="20462"/>
          <a:stretch/>
        </p:blipFill>
        <p:spPr>
          <a:xfrm>
            <a:off x="2911317" y="5728675"/>
            <a:ext cx="1366852" cy="1016000"/>
          </a:xfrm>
          <a:prstGeom prst="rect">
            <a:avLst/>
          </a:prstGeom>
        </p:spPr>
      </p:pic>
      <p:pic>
        <p:nvPicPr>
          <p:cNvPr id="2" name="Picture 1">
            <a:extLst>
              <a:ext uri="{FF2B5EF4-FFF2-40B4-BE49-F238E27FC236}">
                <a16:creationId xmlns:a16="http://schemas.microsoft.com/office/drawing/2014/main" id="{2EDFFC4C-399E-30B6-A617-3DDBD59CF536}"/>
              </a:ext>
            </a:extLst>
          </p:cNvPr>
          <p:cNvPicPr>
            <a:picLocks noChangeAspect="1"/>
          </p:cNvPicPr>
          <p:nvPr/>
        </p:nvPicPr>
        <p:blipFill>
          <a:blip r:embed="rId3"/>
          <a:stretch>
            <a:fillRect/>
          </a:stretch>
        </p:blipFill>
        <p:spPr>
          <a:xfrm>
            <a:off x="5602516" y="-6849"/>
            <a:ext cx="3349977" cy="6864849"/>
          </a:xfrm>
          <a:prstGeom prst="rect">
            <a:avLst/>
          </a:prstGeom>
        </p:spPr>
      </p:pic>
      <p:pic>
        <p:nvPicPr>
          <p:cNvPr id="4" name="Picture 3">
            <a:extLst>
              <a:ext uri="{FF2B5EF4-FFF2-40B4-BE49-F238E27FC236}">
                <a16:creationId xmlns:a16="http://schemas.microsoft.com/office/drawing/2014/main" id="{7F6F31D1-F2CB-4F1C-E86F-42C126C39EDF}"/>
              </a:ext>
            </a:extLst>
          </p:cNvPr>
          <p:cNvPicPr>
            <a:picLocks noChangeAspect="1"/>
          </p:cNvPicPr>
          <p:nvPr/>
        </p:nvPicPr>
        <p:blipFill>
          <a:blip r:embed="rId4"/>
          <a:stretch>
            <a:fillRect/>
          </a:stretch>
        </p:blipFill>
        <p:spPr>
          <a:xfrm>
            <a:off x="9135917" y="0"/>
            <a:ext cx="3056084" cy="6858000"/>
          </a:xfrm>
          <a:prstGeom prst="rect">
            <a:avLst/>
          </a:prstGeom>
        </p:spPr>
      </p:pic>
      <p:sp>
        <p:nvSpPr>
          <p:cNvPr id="6" name="TextBox 5">
            <a:extLst>
              <a:ext uri="{FF2B5EF4-FFF2-40B4-BE49-F238E27FC236}">
                <a16:creationId xmlns:a16="http://schemas.microsoft.com/office/drawing/2014/main" id="{9346A21C-4A76-32C3-C529-50B20E969A25}"/>
              </a:ext>
            </a:extLst>
          </p:cNvPr>
          <p:cNvSpPr txBox="1"/>
          <p:nvPr/>
        </p:nvSpPr>
        <p:spPr>
          <a:xfrm>
            <a:off x="473039" y="258827"/>
            <a:ext cx="5938877" cy="8819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noAutofit/>
          </a:bodyPr>
          <a:lstStyle/>
          <a:p>
            <a:pPr defTabSz="914353" hangingPunct="0">
              <a:lnSpc>
                <a:spcPts val="2933"/>
              </a:lnSpc>
              <a:buClrTx/>
            </a:pPr>
            <a:r>
              <a:rPr lang="en-US" sz="3200" b="1" dirty="0">
                <a:solidFill>
                  <a:srgbClr val="FFC000"/>
                </a:solidFill>
                <a:ea typeface="+mn-ea"/>
                <a:cs typeface="+mn-cs"/>
              </a:rPr>
              <a:t>CASE EXAMPLE</a:t>
            </a:r>
          </a:p>
        </p:txBody>
      </p:sp>
      <p:sp>
        <p:nvSpPr>
          <p:cNvPr id="7" name="TextBox 6">
            <a:extLst>
              <a:ext uri="{FF2B5EF4-FFF2-40B4-BE49-F238E27FC236}">
                <a16:creationId xmlns:a16="http://schemas.microsoft.com/office/drawing/2014/main" id="{3A4B5489-B5D8-C698-3C8A-7B343CF15A4E}"/>
              </a:ext>
            </a:extLst>
          </p:cNvPr>
          <p:cNvSpPr txBox="1"/>
          <p:nvPr/>
        </p:nvSpPr>
        <p:spPr>
          <a:xfrm>
            <a:off x="387294" y="794101"/>
            <a:ext cx="5031797" cy="53889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t">
            <a:noAutofit/>
          </a:bodyPr>
          <a:lstStyle/>
          <a:p>
            <a:pPr defTabSz="914353" hangingPunct="0">
              <a:lnSpc>
                <a:spcPts val="2933"/>
              </a:lnSpc>
              <a:buClrTx/>
            </a:pPr>
            <a:r>
              <a:rPr lang="en-US" sz="2133" b="1" u="sng" dirty="0">
                <a:solidFill>
                  <a:srgbClr val="FFFFFF"/>
                </a:solidFill>
                <a:ea typeface="+mn-ea"/>
                <a:cs typeface="+mn-cs"/>
              </a:rPr>
              <a:t>Clues in this patient:</a:t>
            </a:r>
          </a:p>
          <a:p>
            <a:pPr defTabSz="914353" hangingPunct="0">
              <a:lnSpc>
                <a:spcPts val="2933"/>
              </a:lnSpc>
              <a:buClrTx/>
            </a:pPr>
            <a:r>
              <a:rPr lang="en-US" sz="2133" dirty="0">
                <a:solidFill>
                  <a:srgbClr val="FFFFFF"/>
                </a:solidFill>
                <a:ea typeface="+mn-ea"/>
                <a:cs typeface="+mn-cs"/>
              </a:rPr>
              <a:t>- Thin (BMI 20)</a:t>
            </a:r>
          </a:p>
          <a:p>
            <a:pPr defTabSz="914353" hangingPunct="0">
              <a:lnSpc>
                <a:spcPts val="2933"/>
              </a:lnSpc>
              <a:buClrTx/>
            </a:pPr>
            <a:r>
              <a:rPr lang="en-US" sz="2133" dirty="0">
                <a:solidFill>
                  <a:srgbClr val="FFFFFF"/>
                </a:solidFill>
                <a:ea typeface="+mn-ea"/>
                <a:cs typeface="+mn-cs"/>
              </a:rPr>
              <a:t>- Older Caucasian female</a:t>
            </a:r>
          </a:p>
          <a:p>
            <a:pPr defTabSz="914353" hangingPunct="0">
              <a:lnSpc>
                <a:spcPts val="2933"/>
              </a:lnSpc>
              <a:buClrTx/>
            </a:pPr>
            <a:endParaRPr lang="en-US" sz="2133" b="1" u="sng" dirty="0">
              <a:solidFill>
                <a:srgbClr val="FFFFFF"/>
              </a:solidFill>
              <a:ea typeface="+mn-ea"/>
              <a:cs typeface="+mn-cs"/>
            </a:endParaRPr>
          </a:p>
          <a:p>
            <a:pPr defTabSz="914353" hangingPunct="0">
              <a:lnSpc>
                <a:spcPts val="2933"/>
              </a:lnSpc>
              <a:buClrTx/>
            </a:pPr>
            <a:r>
              <a:rPr lang="en-US" sz="2133" b="1" u="sng" dirty="0">
                <a:solidFill>
                  <a:srgbClr val="FFFFFF"/>
                </a:solidFill>
                <a:ea typeface="+mn-ea"/>
                <a:cs typeface="+mn-cs"/>
              </a:rPr>
              <a:t>DEXA</a:t>
            </a:r>
          </a:p>
          <a:p>
            <a:pPr marL="380990" indent="-380990" defTabSz="914353" hangingPunct="0">
              <a:lnSpc>
                <a:spcPts val="2933"/>
              </a:lnSpc>
              <a:buClrTx/>
              <a:buFont typeface="Wingdings" pitchFamily="2" charset="2"/>
              <a:buChar char="à"/>
            </a:pPr>
            <a:r>
              <a:rPr lang="en-US" sz="2133" dirty="0">
                <a:solidFill>
                  <a:srgbClr val="FFFFFF"/>
                </a:solidFill>
                <a:ea typeface="+mn-ea"/>
                <a:cs typeface="+mn-cs"/>
                <a:sym typeface="Wingdings" pitchFamily="2" charset="2"/>
              </a:rPr>
              <a:t>Femoral neck T-score -2.8</a:t>
            </a:r>
          </a:p>
          <a:p>
            <a:pPr marL="380990" indent="-380990" defTabSz="914353" hangingPunct="0">
              <a:lnSpc>
                <a:spcPts val="2933"/>
              </a:lnSpc>
              <a:buClrTx/>
              <a:buFont typeface="Wingdings" pitchFamily="2" charset="2"/>
              <a:buChar char="à"/>
            </a:pPr>
            <a:endParaRPr lang="en-US" sz="2133" dirty="0">
              <a:solidFill>
                <a:srgbClr val="FFFFFF"/>
              </a:solidFill>
              <a:ea typeface="+mn-ea"/>
              <a:cs typeface="+mn-cs"/>
              <a:sym typeface="Wingdings" pitchFamily="2" charset="2"/>
            </a:endParaRPr>
          </a:p>
          <a:p>
            <a:pPr defTabSz="914353" hangingPunct="0">
              <a:lnSpc>
                <a:spcPts val="2933"/>
              </a:lnSpc>
              <a:buClrTx/>
            </a:pPr>
            <a:r>
              <a:rPr lang="en-US" sz="2133" b="1" dirty="0">
                <a:solidFill>
                  <a:srgbClr val="F9BF2C"/>
                </a:solidFill>
                <a:ea typeface="+mn-ea"/>
                <a:cs typeface="+mn-cs"/>
                <a:sym typeface="Wingdings" pitchFamily="2" charset="2"/>
              </a:rPr>
              <a:t>Normal 	   T-score &gt; -1.0</a:t>
            </a:r>
          </a:p>
          <a:p>
            <a:pPr defTabSz="914353" hangingPunct="0">
              <a:lnSpc>
                <a:spcPts val="2933"/>
              </a:lnSpc>
              <a:buClrTx/>
            </a:pPr>
            <a:r>
              <a:rPr lang="en-US" sz="2133" b="1" dirty="0">
                <a:solidFill>
                  <a:srgbClr val="F9BF2C"/>
                </a:solidFill>
                <a:ea typeface="+mn-ea"/>
                <a:cs typeface="+mn-cs"/>
                <a:sym typeface="Wingdings" pitchFamily="2" charset="2"/>
              </a:rPr>
              <a:t>Osteopenia 	   -1.0 &gt; T-score &gt; -2.5</a:t>
            </a:r>
          </a:p>
          <a:p>
            <a:pPr defTabSz="914353" hangingPunct="0">
              <a:lnSpc>
                <a:spcPts val="2933"/>
              </a:lnSpc>
              <a:buClrTx/>
            </a:pPr>
            <a:r>
              <a:rPr lang="en-US" sz="2133" b="1" dirty="0">
                <a:solidFill>
                  <a:srgbClr val="F9BF2C"/>
                </a:solidFill>
                <a:ea typeface="+mn-ea"/>
                <a:cs typeface="+mn-cs"/>
                <a:sym typeface="Wingdings" pitchFamily="2" charset="2"/>
              </a:rPr>
              <a:t>Osteoporosis    T-score &lt; -2.5</a:t>
            </a:r>
          </a:p>
          <a:p>
            <a:pPr defTabSz="914353" hangingPunct="0">
              <a:lnSpc>
                <a:spcPts val="2933"/>
              </a:lnSpc>
              <a:buClrTx/>
            </a:pPr>
            <a:endParaRPr lang="en-US" sz="2133" dirty="0">
              <a:solidFill>
                <a:srgbClr val="FFFFFF"/>
              </a:solidFill>
              <a:ea typeface="+mn-ea"/>
              <a:cs typeface="+mn-cs"/>
              <a:sym typeface="Wingdings" pitchFamily="2" charset="2"/>
            </a:endParaRPr>
          </a:p>
          <a:p>
            <a:pPr defTabSz="914353" hangingPunct="0">
              <a:lnSpc>
                <a:spcPts val="2933"/>
              </a:lnSpc>
              <a:buClrTx/>
            </a:pPr>
            <a:endParaRPr lang="en-US" sz="2133" dirty="0">
              <a:solidFill>
                <a:srgbClr val="FFFFFF"/>
              </a:solidFill>
              <a:ea typeface="+mn-ea"/>
              <a:cs typeface="+mn-cs"/>
              <a:sym typeface="Wingdings" pitchFamily="2" charset="2"/>
            </a:endParaRPr>
          </a:p>
          <a:p>
            <a:pPr defTabSz="914353" hangingPunct="0">
              <a:lnSpc>
                <a:spcPts val="2933"/>
              </a:lnSpc>
              <a:buClrTx/>
            </a:pPr>
            <a:r>
              <a:rPr lang="en-US" sz="2133" b="1" dirty="0">
                <a:solidFill>
                  <a:srgbClr val="FFFFFF"/>
                </a:solidFill>
                <a:ea typeface="+mn-ea"/>
                <a:cs typeface="+mn-cs"/>
                <a:sym typeface="Wingdings" pitchFamily="2" charset="2"/>
              </a:rPr>
              <a:t> What if her T-score was -2.3??</a:t>
            </a:r>
            <a:endParaRPr lang="en-US" sz="2133" b="1" dirty="0">
              <a:solidFill>
                <a:srgbClr val="FFFFFF"/>
              </a:solidFill>
              <a:ea typeface="+mn-ea"/>
              <a:cs typeface="+mn-cs"/>
            </a:endParaRPr>
          </a:p>
          <a:p>
            <a:pPr marL="380990" indent="-380990" defTabSz="914353" hangingPunct="0">
              <a:lnSpc>
                <a:spcPts val="2933"/>
              </a:lnSpc>
              <a:buClrTx/>
              <a:buFont typeface="Arial" panose="020B0604020202020204" pitchFamily="34" charset="0"/>
              <a:buChar char="•"/>
            </a:pPr>
            <a:endParaRPr lang="en-US" sz="2133" dirty="0">
              <a:solidFill>
                <a:srgbClr val="FFFFFF"/>
              </a:solidFill>
              <a:ea typeface="+mn-ea"/>
              <a:cs typeface="+mn-cs"/>
            </a:endParaRPr>
          </a:p>
        </p:txBody>
      </p:sp>
    </p:spTree>
    <p:extLst>
      <p:ext uri="{BB962C8B-B14F-4D97-AF65-F5344CB8AC3E}">
        <p14:creationId xmlns:p14="http://schemas.microsoft.com/office/powerpoint/2010/main" val="429468957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4" end="4"/>
                                            </p:txEl>
                                          </p:spTgt>
                                        </p:tgtEl>
                                        <p:attrNameLst>
                                          <p:attrName>style.visibility</p:attrName>
                                        </p:attrNameLst>
                                      </p:cBhvr>
                                      <p:to>
                                        <p:strVal val="visible"/>
                                      </p:to>
                                    </p:set>
                                    <p:animEffect transition="in" filter="fade">
                                      <p:cBhvr>
                                        <p:cTn id="7" dur="500"/>
                                        <p:tgtEl>
                                          <p:spTgt spid="7">
                                            <p:txEl>
                                              <p:pRg st="4" end="4"/>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
                                            <p:txEl>
                                              <p:pRg st="5" end="5"/>
                                            </p:txEl>
                                          </p:spTgt>
                                        </p:tgtEl>
                                        <p:attrNameLst>
                                          <p:attrName>style.visibility</p:attrName>
                                        </p:attrNameLst>
                                      </p:cBhvr>
                                      <p:to>
                                        <p:strVal val="visible"/>
                                      </p:to>
                                    </p:set>
                                    <p:animEffect transition="in" filter="fade">
                                      <p:cBhvr>
                                        <p:cTn id="10" dur="500"/>
                                        <p:tgtEl>
                                          <p:spTgt spid="7">
                                            <p:txEl>
                                              <p:pRg st="5" end="5"/>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
                                            <p:txEl>
                                              <p:pRg st="7" end="7"/>
                                            </p:txEl>
                                          </p:spTgt>
                                        </p:tgtEl>
                                        <p:attrNameLst>
                                          <p:attrName>style.visibility</p:attrName>
                                        </p:attrNameLst>
                                      </p:cBhvr>
                                      <p:to>
                                        <p:strVal val="visible"/>
                                      </p:to>
                                    </p:set>
                                    <p:animEffect transition="in" filter="fade">
                                      <p:cBhvr>
                                        <p:cTn id="15" dur="500"/>
                                        <p:tgtEl>
                                          <p:spTgt spid="7">
                                            <p:txEl>
                                              <p:pRg st="7" end="7"/>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7">
                                            <p:txEl>
                                              <p:pRg st="8" end="8"/>
                                            </p:txEl>
                                          </p:spTgt>
                                        </p:tgtEl>
                                        <p:attrNameLst>
                                          <p:attrName>style.visibility</p:attrName>
                                        </p:attrNameLst>
                                      </p:cBhvr>
                                      <p:to>
                                        <p:strVal val="visible"/>
                                      </p:to>
                                    </p:set>
                                    <p:animEffect transition="in" filter="fade">
                                      <p:cBhvr>
                                        <p:cTn id="18" dur="500"/>
                                        <p:tgtEl>
                                          <p:spTgt spid="7">
                                            <p:txEl>
                                              <p:pRg st="8" end="8"/>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7">
                                            <p:txEl>
                                              <p:pRg st="9" end="9"/>
                                            </p:txEl>
                                          </p:spTgt>
                                        </p:tgtEl>
                                        <p:attrNameLst>
                                          <p:attrName>style.visibility</p:attrName>
                                        </p:attrNameLst>
                                      </p:cBhvr>
                                      <p:to>
                                        <p:strVal val="visible"/>
                                      </p:to>
                                    </p:set>
                                    <p:animEffect transition="in" filter="fade">
                                      <p:cBhvr>
                                        <p:cTn id="21" dur="500"/>
                                        <p:tgtEl>
                                          <p:spTgt spid="7">
                                            <p:txEl>
                                              <p:pRg st="9" end="9"/>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7">
                                            <p:txEl>
                                              <p:pRg st="12" end="12"/>
                                            </p:txEl>
                                          </p:spTgt>
                                        </p:tgtEl>
                                        <p:attrNameLst>
                                          <p:attrName>style.visibility</p:attrName>
                                        </p:attrNameLst>
                                      </p:cBhvr>
                                      <p:to>
                                        <p:strVal val="visible"/>
                                      </p:to>
                                    </p:set>
                                    <p:animEffect transition="in" filter="fade">
                                      <p:cBhvr>
                                        <p:cTn id="26" dur="500"/>
                                        <p:tgtEl>
                                          <p:spTgt spid="7">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79FB08D-EC31-E04E-A874-22D67F026D5F}"/>
              </a:ext>
            </a:extLst>
          </p:cNvPr>
          <p:cNvSpPr>
            <a:spLocks noGrp="1"/>
          </p:cNvSpPr>
          <p:nvPr>
            <p:ph type="sldNum" sz="quarter" idx="14"/>
          </p:nvPr>
        </p:nvSpPr>
        <p:spPr/>
        <p:txBody>
          <a:bodyPr/>
          <a:lstStyle/>
          <a:p>
            <a:pPr defTabSz="914377" hangingPunct="0">
              <a:buClrTx/>
            </a:pPr>
            <a:fld id="{B7D43D70-C499-F949-A9D0-D427CF5AA287}" type="slidenum">
              <a:rPr lang="en-US">
                <a:solidFill>
                  <a:srgbClr val="FFFFFF"/>
                </a:solidFill>
                <a:latin typeface="Arial"/>
                <a:ea typeface="+mn-ea"/>
              </a:rPr>
              <a:pPr defTabSz="914377" hangingPunct="0">
                <a:buClrTx/>
              </a:pPr>
              <a:t>85</a:t>
            </a:fld>
            <a:endParaRPr lang="en-US" dirty="0">
              <a:solidFill>
                <a:srgbClr val="FFFFFF"/>
              </a:solidFill>
              <a:latin typeface="Arial"/>
              <a:ea typeface="+mn-ea"/>
            </a:endParaRPr>
          </a:p>
        </p:txBody>
      </p:sp>
      <p:pic>
        <p:nvPicPr>
          <p:cNvPr id="5" name="Picture 4">
            <a:extLst>
              <a:ext uri="{FF2B5EF4-FFF2-40B4-BE49-F238E27FC236}">
                <a16:creationId xmlns:a16="http://schemas.microsoft.com/office/drawing/2014/main" id="{800A098C-CAD7-765E-947C-C7C1053D3E03}"/>
              </a:ext>
            </a:extLst>
          </p:cNvPr>
          <p:cNvPicPr>
            <a:picLocks noChangeAspect="1"/>
          </p:cNvPicPr>
          <p:nvPr/>
        </p:nvPicPr>
        <p:blipFill rotWithShape="1">
          <a:blip r:embed="rId2">
            <a:extLst>
              <a:ext uri="{28A0092B-C50C-407E-A947-70E740481C1C}">
                <a14:useLocalDpi xmlns:a14="http://schemas.microsoft.com/office/drawing/2010/main" val="0"/>
              </a:ext>
            </a:extLst>
          </a:blip>
          <a:srcRect l="26094" t="20220" r="25710" b="20462"/>
          <a:stretch/>
        </p:blipFill>
        <p:spPr>
          <a:xfrm>
            <a:off x="2911317" y="5728675"/>
            <a:ext cx="1366852" cy="1016000"/>
          </a:xfrm>
          <a:prstGeom prst="rect">
            <a:avLst/>
          </a:prstGeom>
        </p:spPr>
      </p:pic>
      <p:pic>
        <p:nvPicPr>
          <p:cNvPr id="2" name="Picture 1">
            <a:extLst>
              <a:ext uri="{FF2B5EF4-FFF2-40B4-BE49-F238E27FC236}">
                <a16:creationId xmlns:a16="http://schemas.microsoft.com/office/drawing/2014/main" id="{2EDFFC4C-399E-30B6-A617-3DDBD59CF536}"/>
              </a:ext>
            </a:extLst>
          </p:cNvPr>
          <p:cNvPicPr>
            <a:picLocks noChangeAspect="1"/>
          </p:cNvPicPr>
          <p:nvPr/>
        </p:nvPicPr>
        <p:blipFill>
          <a:blip r:embed="rId3"/>
          <a:stretch>
            <a:fillRect/>
          </a:stretch>
        </p:blipFill>
        <p:spPr>
          <a:xfrm>
            <a:off x="5602516" y="-6849"/>
            <a:ext cx="3349977" cy="6864849"/>
          </a:xfrm>
          <a:prstGeom prst="rect">
            <a:avLst/>
          </a:prstGeom>
        </p:spPr>
      </p:pic>
      <p:pic>
        <p:nvPicPr>
          <p:cNvPr id="4" name="Picture 3">
            <a:extLst>
              <a:ext uri="{FF2B5EF4-FFF2-40B4-BE49-F238E27FC236}">
                <a16:creationId xmlns:a16="http://schemas.microsoft.com/office/drawing/2014/main" id="{7F6F31D1-F2CB-4F1C-E86F-42C126C39EDF}"/>
              </a:ext>
            </a:extLst>
          </p:cNvPr>
          <p:cNvPicPr>
            <a:picLocks noChangeAspect="1"/>
          </p:cNvPicPr>
          <p:nvPr/>
        </p:nvPicPr>
        <p:blipFill>
          <a:blip r:embed="rId4"/>
          <a:stretch>
            <a:fillRect/>
          </a:stretch>
        </p:blipFill>
        <p:spPr>
          <a:xfrm>
            <a:off x="9135917" y="0"/>
            <a:ext cx="3056084" cy="6858000"/>
          </a:xfrm>
          <a:prstGeom prst="rect">
            <a:avLst/>
          </a:prstGeom>
        </p:spPr>
      </p:pic>
      <p:sp>
        <p:nvSpPr>
          <p:cNvPr id="6" name="TextBox 5">
            <a:extLst>
              <a:ext uri="{FF2B5EF4-FFF2-40B4-BE49-F238E27FC236}">
                <a16:creationId xmlns:a16="http://schemas.microsoft.com/office/drawing/2014/main" id="{9346A21C-4A76-32C3-C529-50B20E969A25}"/>
              </a:ext>
            </a:extLst>
          </p:cNvPr>
          <p:cNvSpPr txBox="1"/>
          <p:nvPr/>
        </p:nvSpPr>
        <p:spPr>
          <a:xfrm>
            <a:off x="473039" y="258827"/>
            <a:ext cx="5938877" cy="8819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noAutofit/>
          </a:bodyPr>
          <a:lstStyle/>
          <a:p>
            <a:pPr defTabSz="914353" hangingPunct="0">
              <a:lnSpc>
                <a:spcPts val="2933"/>
              </a:lnSpc>
              <a:buClrTx/>
            </a:pPr>
            <a:r>
              <a:rPr lang="en-US" sz="3200" b="1" dirty="0">
                <a:solidFill>
                  <a:srgbClr val="FFC000"/>
                </a:solidFill>
                <a:ea typeface="+mn-ea"/>
                <a:cs typeface="+mn-cs"/>
              </a:rPr>
              <a:t>CASE EXAMPLE</a:t>
            </a:r>
          </a:p>
        </p:txBody>
      </p:sp>
      <p:sp>
        <p:nvSpPr>
          <p:cNvPr id="7" name="TextBox 6">
            <a:extLst>
              <a:ext uri="{FF2B5EF4-FFF2-40B4-BE49-F238E27FC236}">
                <a16:creationId xmlns:a16="http://schemas.microsoft.com/office/drawing/2014/main" id="{3A4B5489-B5D8-C698-3C8A-7B343CF15A4E}"/>
              </a:ext>
            </a:extLst>
          </p:cNvPr>
          <p:cNvSpPr txBox="1"/>
          <p:nvPr/>
        </p:nvSpPr>
        <p:spPr>
          <a:xfrm>
            <a:off x="387294" y="794101"/>
            <a:ext cx="4174055" cy="53889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t">
            <a:noAutofit/>
          </a:bodyPr>
          <a:lstStyle/>
          <a:p>
            <a:pPr defTabSz="914353" hangingPunct="0">
              <a:lnSpc>
                <a:spcPts val="2933"/>
              </a:lnSpc>
              <a:buClrTx/>
            </a:pPr>
            <a:r>
              <a:rPr lang="en-US" sz="2133" b="1" u="sng" dirty="0">
                <a:solidFill>
                  <a:srgbClr val="FFFFFF"/>
                </a:solidFill>
                <a:ea typeface="+mn-ea"/>
                <a:cs typeface="+mn-cs"/>
              </a:rPr>
              <a:t>Remember – Osteoporosis Can Be Diagnosed Multiple Other Ways Even if T Score is &gt; -2.5</a:t>
            </a:r>
          </a:p>
          <a:p>
            <a:pPr defTabSz="914353" hangingPunct="0">
              <a:lnSpc>
                <a:spcPts val="2933"/>
              </a:lnSpc>
              <a:buClrTx/>
            </a:pPr>
            <a:endParaRPr lang="en-US" sz="2133" b="1" u="sng" dirty="0">
              <a:solidFill>
                <a:srgbClr val="FFFFFF"/>
              </a:solidFill>
              <a:ea typeface="+mn-ea"/>
              <a:cs typeface="+mn-cs"/>
            </a:endParaRPr>
          </a:p>
          <a:p>
            <a:pPr defTabSz="914353" hangingPunct="0">
              <a:lnSpc>
                <a:spcPts val="2933"/>
              </a:lnSpc>
              <a:buClrTx/>
            </a:pPr>
            <a:r>
              <a:rPr lang="en-US" sz="2133" dirty="0">
                <a:solidFill>
                  <a:srgbClr val="FFFFFF"/>
                </a:solidFill>
                <a:ea typeface="+mn-ea"/>
                <a:cs typeface="+mn-cs"/>
              </a:rPr>
              <a:t>- FRAX score 10 yr hip fx risk &gt; 3% or MOF risk &gt; 20%</a:t>
            </a:r>
          </a:p>
          <a:p>
            <a:pPr defTabSz="914353" hangingPunct="0">
              <a:lnSpc>
                <a:spcPts val="2933"/>
              </a:lnSpc>
              <a:buClrTx/>
            </a:pPr>
            <a:endParaRPr lang="en-US" sz="2133" dirty="0">
              <a:solidFill>
                <a:srgbClr val="FFFFFF"/>
              </a:solidFill>
              <a:ea typeface="+mn-ea"/>
              <a:cs typeface="+mn-cs"/>
            </a:endParaRPr>
          </a:p>
          <a:p>
            <a:pPr defTabSz="914353" hangingPunct="0">
              <a:lnSpc>
                <a:spcPts val="2933"/>
              </a:lnSpc>
              <a:buClrTx/>
            </a:pPr>
            <a:r>
              <a:rPr lang="en-US" sz="2133" dirty="0">
                <a:solidFill>
                  <a:srgbClr val="FFFFFF"/>
                </a:solidFill>
                <a:ea typeface="+mn-ea"/>
                <a:cs typeface="+mn-cs"/>
              </a:rPr>
              <a:t>- Low energy (“fragility”) fractures</a:t>
            </a:r>
          </a:p>
          <a:p>
            <a:pPr defTabSz="914353" hangingPunct="0">
              <a:lnSpc>
                <a:spcPts val="2933"/>
              </a:lnSpc>
              <a:buClrTx/>
            </a:pPr>
            <a:endParaRPr lang="en-US" sz="2133" dirty="0">
              <a:solidFill>
                <a:srgbClr val="FFFFFF"/>
              </a:solidFill>
              <a:ea typeface="+mn-ea"/>
              <a:cs typeface="+mn-cs"/>
            </a:endParaRPr>
          </a:p>
          <a:p>
            <a:pPr defTabSz="914353" hangingPunct="0">
              <a:lnSpc>
                <a:spcPts val="2933"/>
              </a:lnSpc>
              <a:buClrTx/>
            </a:pPr>
            <a:r>
              <a:rPr lang="en-US" sz="2133" dirty="0">
                <a:solidFill>
                  <a:srgbClr val="FFFFFF"/>
                </a:solidFill>
                <a:ea typeface="+mn-ea"/>
                <a:cs typeface="+mn-cs"/>
              </a:rPr>
              <a:t>- Prescence of vertebral compression fractures on lateral xray</a:t>
            </a:r>
          </a:p>
          <a:p>
            <a:pPr marL="380990" indent="-380990" defTabSz="914353" hangingPunct="0">
              <a:lnSpc>
                <a:spcPts val="2933"/>
              </a:lnSpc>
              <a:buClrTx/>
              <a:buFont typeface="Arial" panose="020B0604020202020204" pitchFamily="34" charset="0"/>
              <a:buChar char="•"/>
            </a:pPr>
            <a:endParaRPr lang="en-US" sz="2133" dirty="0">
              <a:solidFill>
                <a:srgbClr val="FFFFFF"/>
              </a:solidFill>
              <a:ea typeface="+mn-ea"/>
              <a:cs typeface="+mn-cs"/>
            </a:endParaRPr>
          </a:p>
        </p:txBody>
      </p:sp>
    </p:spTree>
    <p:extLst>
      <p:ext uri="{BB962C8B-B14F-4D97-AF65-F5344CB8AC3E}">
        <p14:creationId xmlns:p14="http://schemas.microsoft.com/office/powerpoint/2010/main" val="418249919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animEffect transition="in" filter="fade">
                                      <p:cBhvr>
                                        <p:cTn id="7" dur="500"/>
                                        <p:tgtEl>
                                          <p:spTgt spid="7">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4" end="4"/>
                                            </p:txEl>
                                          </p:spTgt>
                                        </p:tgtEl>
                                        <p:attrNameLst>
                                          <p:attrName>style.visibility</p:attrName>
                                        </p:attrNameLst>
                                      </p:cBhvr>
                                      <p:to>
                                        <p:strVal val="visible"/>
                                      </p:to>
                                    </p:set>
                                    <p:animEffect transition="in" filter="fade">
                                      <p:cBhvr>
                                        <p:cTn id="12" dur="500"/>
                                        <p:tgtEl>
                                          <p:spTgt spid="7">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6" end="6"/>
                                            </p:txEl>
                                          </p:spTgt>
                                        </p:tgtEl>
                                        <p:attrNameLst>
                                          <p:attrName>style.visibility</p:attrName>
                                        </p:attrNameLst>
                                      </p:cBhvr>
                                      <p:to>
                                        <p:strVal val="visible"/>
                                      </p:to>
                                    </p:set>
                                    <p:animEffect transition="in" filter="fade">
                                      <p:cBhvr>
                                        <p:cTn id="17" dur="500"/>
                                        <p:tgtEl>
                                          <p:spTgt spid="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79FB08D-EC31-E04E-A874-22D67F026D5F}"/>
              </a:ext>
            </a:extLst>
          </p:cNvPr>
          <p:cNvSpPr>
            <a:spLocks noGrp="1"/>
          </p:cNvSpPr>
          <p:nvPr>
            <p:ph type="sldNum" sz="quarter" idx="14"/>
          </p:nvPr>
        </p:nvSpPr>
        <p:spPr/>
        <p:txBody>
          <a:bodyPr/>
          <a:lstStyle/>
          <a:p>
            <a:pPr defTabSz="914377" hangingPunct="0">
              <a:buClrTx/>
            </a:pPr>
            <a:fld id="{B7D43D70-C499-F949-A9D0-D427CF5AA287}" type="slidenum">
              <a:rPr lang="en-US">
                <a:solidFill>
                  <a:srgbClr val="FFFFFF"/>
                </a:solidFill>
                <a:latin typeface="Arial"/>
                <a:ea typeface="+mn-ea"/>
              </a:rPr>
              <a:pPr defTabSz="914377" hangingPunct="0">
                <a:buClrTx/>
              </a:pPr>
              <a:t>86</a:t>
            </a:fld>
            <a:endParaRPr lang="en-US" dirty="0">
              <a:solidFill>
                <a:srgbClr val="FFFFFF"/>
              </a:solidFill>
              <a:latin typeface="Arial"/>
              <a:ea typeface="+mn-ea"/>
            </a:endParaRPr>
          </a:p>
        </p:txBody>
      </p:sp>
      <p:pic>
        <p:nvPicPr>
          <p:cNvPr id="5" name="Picture 4">
            <a:extLst>
              <a:ext uri="{FF2B5EF4-FFF2-40B4-BE49-F238E27FC236}">
                <a16:creationId xmlns:a16="http://schemas.microsoft.com/office/drawing/2014/main" id="{800A098C-CAD7-765E-947C-C7C1053D3E03}"/>
              </a:ext>
            </a:extLst>
          </p:cNvPr>
          <p:cNvPicPr>
            <a:picLocks noChangeAspect="1"/>
          </p:cNvPicPr>
          <p:nvPr/>
        </p:nvPicPr>
        <p:blipFill rotWithShape="1">
          <a:blip r:embed="rId2">
            <a:extLst>
              <a:ext uri="{28A0092B-C50C-407E-A947-70E740481C1C}">
                <a14:useLocalDpi xmlns:a14="http://schemas.microsoft.com/office/drawing/2010/main" val="0"/>
              </a:ext>
            </a:extLst>
          </a:blip>
          <a:srcRect l="26094" t="20220" r="25710" b="20462"/>
          <a:stretch/>
        </p:blipFill>
        <p:spPr>
          <a:xfrm>
            <a:off x="2911317" y="5728675"/>
            <a:ext cx="1366852" cy="1016000"/>
          </a:xfrm>
          <a:prstGeom prst="rect">
            <a:avLst/>
          </a:prstGeom>
        </p:spPr>
      </p:pic>
      <p:sp>
        <p:nvSpPr>
          <p:cNvPr id="6" name="TextBox 5">
            <a:extLst>
              <a:ext uri="{FF2B5EF4-FFF2-40B4-BE49-F238E27FC236}">
                <a16:creationId xmlns:a16="http://schemas.microsoft.com/office/drawing/2014/main" id="{9346A21C-4A76-32C3-C529-50B20E969A25}"/>
              </a:ext>
            </a:extLst>
          </p:cNvPr>
          <p:cNvSpPr txBox="1"/>
          <p:nvPr/>
        </p:nvSpPr>
        <p:spPr>
          <a:xfrm>
            <a:off x="473039" y="258827"/>
            <a:ext cx="5938877" cy="8819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noAutofit/>
          </a:bodyPr>
          <a:lstStyle/>
          <a:p>
            <a:pPr defTabSz="914353" hangingPunct="0">
              <a:lnSpc>
                <a:spcPts val="2933"/>
              </a:lnSpc>
              <a:buClrTx/>
            </a:pPr>
            <a:r>
              <a:rPr lang="en-US" sz="3200" b="1" dirty="0">
                <a:solidFill>
                  <a:srgbClr val="FFC000"/>
                </a:solidFill>
                <a:ea typeface="+mn-ea"/>
                <a:cs typeface="+mn-cs"/>
              </a:rPr>
              <a:t>Next Step - Bone Health Assessment (History / Labs)</a:t>
            </a:r>
          </a:p>
        </p:txBody>
      </p:sp>
      <p:sp>
        <p:nvSpPr>
          <p:cNvPr id="7" name="TextBox 6">
            <a:extLst>
              <a:ext uri="{FF2B5EF4-FFF2-40B4-BE49-F238E27FC236}">
                <a16:creationId xmlns:a16="http://schemas.microsoft.com/office/drawing/2014/main" id="{3A4B5489-B5D8-C698-3C8A-7B343CF15A4E}"/>
              </a:ext>
            </a:extLst>
          </p:cNvPr>
          <p:cNvSpPr txBox="1"/>
          <p:nvPr/>
        </p:nvSpPr>
        <p:spPr>
          <a:xfrm>
            <a:off x="479805" y="4248626"/>
            <a:ext cx="4863023" cy="148004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t">
            <a:noAutofit/>
          </a:bodyPr>
          <a:lstStyle/>
          <a:p>
            <a:pPr marL="380990" indent="-380990" defTabSz="914353" hangingPunct="0">
              <a:lnSpc>
                <a:spcPts val="2933"/>
              </a:lnSpc>
              <a:buClrTx/>
              <a:buFont typeface="Arial" panose="020B0604020202020204" pitchFamily="34" charset="0"/>
              <a:buChar char="•"/>
            </a:pPr>
            <a:r>
              <a:rPr lang="en-US" sz="2133" dirty="0">
                <a:solidFill>
                  <a:srgbClr val="FFFFFF"/>
                </a:solidFill>
                <a:ea typeface="+mn-ea"/>
                <a:cs typeface="+mn-cs"/>
              </a:rPr>
              <a:t>Calcium 1500mg / day</a:t>
            </a:r>
          </a:p>
          <a:p>
            <a:pPr marL="380990" indent="-380990" defTabSz="914353" hangingPunct="0">
              <a:lnSpc>
                <a:spcPts val="2933"/>
              </a:lnSpc>
              <a:buClrTx/>
              <a:buFont typeface="Arial" panose="020B0604020202020204" pitchFamily="34" charset="0"/>
              <a:buChar char="•"/>
            </a:pPr>
            <a:r>
              <a:rPr lang="en-US" sz="2133" dirty="0">
                <a:solidFill>
                  <a:srgbClr val="FFFFFF"/>
                </a:solidFill>
                <a:ea typeface="+mn-ea"/>
                <a:cs typeface="+mn-cs"/>
              </a:rPr>
              <a:t>Vit D3 1000 IU / day</a:t>
            </a:r>
          </a:p>
          <a:p>
            <a:pPr marL="380990" indent="-380990" defTabSz="914353" hangingPunct="0">
              <a:lnSpc>
                <a:spcPts val="2933"/>
              </a:lnSpc>
              <a:buClrTx/>
              <a:buFont typeface="Arial" panose="020B0604020202020204" pitchFamily="34" charset="0"/>
              <a:buChar char="•"/>
            </a:pPr>
            <a:endParaRPr lang="en-US" sz="2133" dirty="0">
              <a:solidFill>
                <a:srgbClr val="FFFFFF"/>
              </a:solidFill>
              <a:ea typeface="+mn-ea"/>
              <a:cs typeface="+mn-cs"/>
            </a:endParaRPr>
          </a:p>
          <a:p>
            <a:pPr marL="380990" indent="-380990" defTabSz="914353" hangingPunct="0">
              <a:lnSpc>
                <a:spcPts val="2933"/>
              </a:lnSpc>
              <a:buClrTx/>
              <a:buFont typeface="Arial" panose="020B0604020202020204" pitchFamily="34" charset="0"/>
              <a:buChar char="•"/>
            </a:pPr>
            <a:r>
              <a:rPr lang="en-US" sz="2133" b="1" dirty="0">
                <a:solidFill>
                  <a:srgbClr val="FFFFFF"/>
                </a:solidFill>
                <a:ea typeface="+mn-ea"/>
                <a:cs typeface="+mn-cs"/>
              </a:rPr>
              <a:t>Goal 25-OH vit D level &gt; 30 ng/mL</a:t>
            </a:r>
          </a:p>
          <a:p>
            <a:pPr marL="380990" indent="-380990" defTabSz="914353" hangingPunct="0">
              <a:lnSpc>
                <a:spcPts val="2933"/>
              </a:lnSpc>
              <a:buClrTx/>
              <a:buFont typeface="Arial" panose="020B0604020202020204" pitchFamily="34" charset="0"/>
              <a:buChar char="•"/>
            </a:pPr>
            <a:endParaRPr lang="en-US" sz="2133" dirty="0">
              <a:solidFill>
                <a:srgbClr val="FFFFFF"/>
              </a:solidFill>
              <a:ea typeface="+mn-ea"/>
              <a:cs typeface="+mn-cs"/>
            </a:endParaRPr>
          </a:p>
          <a:p>
            <a:pPr marL="380990" indent="-380990" defTabSz="914353" hangingPunct="0">
              <a:lnSpc>
                <a:spcPts val="2933"/>
              </a:lnSpc>
              <a:buClrTx/>
              <a:buFont typeface="Arial" panose="020B0604020202020204" pitchFamily="34" charset="0"/>
              <a:buChar char="•"/>
            </a:pPr>
            <a:endParaRPr lang="en-US" sz="2133" dirty="0">
              <a:solidFill>
                <a:srgbClr val="FFFFFF"/>
              </a:solidFill>
              <a:ea typeface="+mn-ea"/>
              <a:cs typeface="+mn-cs"/>
            </a:endParaRPr>
          </a:p>
        </p:txBody>
      </p:sp>
      <p:pic>
        <p:nvPicPr>
          <p:cNvPr id="11" name="Picture 10">
            <a:extLst>
              <a:ext uri="{FF2B5EF4-FFF2-40B4-BE49-F238E27FC236}">
                <a16:creationId xmlns:a16="http://schemas.microsoft.com/office/drawing/2014/main" id="{058AA464-F4E3-D139-C4FB-52DCD61A7217}"/>
              </a:ext>
            </a:extLst>
          </p:cNvPr>
          <p:cNvPicPr>
            <a:picLocks noChangeAspect="1"/>
          </p:cNvPicPr>
          <p:nvPr/>
        </p:nvPicPr>
        <p:blipFill rotWithShape="1">
          <a:blip r:embed="rId3"/>
          <a:srcRect b="54568"/>
          <a:stretch/>
        </p:blipFill>
        <p:spPr>
          <a:xfrm>
            <a:off x="379881" y="808198"/>
            <a:ext cx="5577644" cy="3115733"/>
          </a:xfrm>
          <a:prstGeom prst="rect">
            <a:avLst/>
          </a:prstGeom>
        </p:spPr>
      </p:pic>
      <p:pic>
        <p:nvPicPr>
          <p:cNvPr id="12" name="Picture 11">
            <a:extLst>
              <a:ext uri="{FF2B5EF4-FFF2-40B4-BE49-F238E27FC236}">
                <a16:creationId xmlns:a16="http://schemas.microsoft.com/office/drawing/2014/main" id="{8F1F282C-F5A8-0A12-0322-D4D6960C8AA5}"/>
              </a:ext>
            </a:extLst>
          </p:cNvPr>
          <p:cNvPicPr>
            <a:picLocks noChangeAspect="1"/>
          </p:cNvPicPr>
          <p:nvPr/>
        </p:nvPicPr>
        <p:blipFill rotWithShape="1">
          <a:blip r:embed="rId3"/>
          <a:srcRect t="46280"/>
          <a:stretch/>
        </p:blipFill>
        <p:spPr>
          <a:xfrm>
            <a:off x="6248366" y="822911"/>
            <a:ext cx="5577644" cy="3684143"/>
          </a:xfrm>
          <a:prstGeom prst="rect">
            <a:avLst/>
          </a:prstGeom>
        </p:spPr>
      </p:pic>
      <p:sp>
        <p:nvSpPr>
          <p:cNvPr id="13" name="TextBox 12">
            <a:extLst>
              <a:ext uri="{FF2B5EF4-FFF2-40B4-BE49-F238E27FC236}">
                <a16:creationId xmlns:a16="http://schemas.microsoft.com/office/drawing/2014/main" id="{36339AF1-6AFA-8B2C-5A14-2F39BE2EA76D}"/>
              </a:ext>
            </a:extLst>
          </p:cNvPr>
          <p:cNvSpPr txBox="1"/>
          <p:nvPr/>
        </p:nvSpPr>
        <p:spPr>
          <a:xfrm>
            <a:off x="7065277" y="6228336"/>
            <a:ext cx="4470400" cy="55854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noAutofit/>
          </a:bodyPr>
          <a:lstStyle/>
          <a:p>
            <a:pPr defTabSz="914353" hangingPunct="0">
              <a:lnSpc>
                <a:spcPts val="2933"/>
              </a:lnSpc>
              <a:buClrTx/>
            </a:pPr>
            <a:r>
              <a:rPr lang="en-US" sz="1867" dirty="0">
                <a:solidFill>
                  <a:srgbClr val="FFFFFF"/>
                </a:solidFill>
                <a:ea typeface="+mn-ea"/>
                <a:cs typeface="+mn-cs"/>
              </a:rPr>
              <a:t>Nemani et al, manuscript under review</a:t>
            </a:r>
          </a:p>
        </p:txBody>
      </p:sp>
      <p:sp>
        <p:nvSpPr>
          <p:cNvPr id="14" name="TextBox 13">
            <a:extLst>
              <a:ext uri="{FF2B5EF4-FFF2-40B4-BE49-F238E27FC236}">
                <a16:creationId xmlns:a16="http://schemas.microsoft.com/office/drawing/2014/main" id="{A66A1E81-8686-8CE3-7656-45D60AF7F36C}"/>
              </a:ext>
            </a:extLst>
          </p:cNvPr>
          <p:cNvSpPr txBox="1"/>
          <p:nvPr/>
        </p:nvSpPr>
        <p:spPr>
          <a:xfrm>
            <a:off x="6145856" y="4890301"/>
            <a:ext cx="4915688" cy="6596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t">
            <a:noAutofit/>
          </a:bodyPr>
          <a:lstStyle/>
          <a:p>
            <a:pPr algn="ctr" defTabSz="914353" hangingPunct="0">
              <a:buClrTx/>
            </a:pPr>
            <a:r>
              <a:rPr lang="en-US" sz="3200" b="1" dirty="0">
                <a:solidFill>
                  <a:srgbClr val="F9BF2C"/>
                </a:solidFill>
                <a:ea typeface="+mn-ea"/>
                <a:cs typeface="+mn-cs"/>
              </a:rPr>
              <a:t>Optimize modifiable risk factors ASAP!!</a:t>
            </a:r>
          </a:p>
          <a:p>
            <a:pPr marL="380990" indent="-380990" algn="ctr" defTabSz="914353" hangingPunct="0">
              <a:buClrTx/>
              <a:buFont typeface="Arial" panose="020B0604020202020204" pitchFamily="34" charset="0"/>
              <a:buChar char="•"/>
            </a:pPr>
            <a:endParaRPr lang="en-US" sz="3200" b="1" dirty="0">
              <a:solidFill>
                <a:srgbClr val="F9BF2C"/>
              </a:solidFill>
              <a:ea typeface="+mn-ea"/>
              <a:cs typeface="+mn-cs"/>
            </a:endParaRPr>
          </a:p>
        </p:txBody>
      </p:sp>
    </p:spTree>
    <p:extLst>
      <p:ext uri="{BB962C8B-B14F-4D97-AF65-F5344CB8AC3E}">
        <p14:creationId xmlns:p14="http://schemas.microsoft.com/office/powerpoint/2010/main" val="44268272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
                                            <p:txEl>
                                              <p:pRg st="1" end="1"/>
                                            </p:txEl>
                                          </p:spTgt>
                                        </p:tgtEl>
                                        <p:attrNameLst>
                                          <p:attrName>style.visibility</p:attrName>
                                        </p:attrNameLst>
                                      </p:cBhvr>
                                      <p:to>
                                        <p:strVal val="visible"/>
                                      </p:to>
                                    </p:set>
                                    <p:animEffect transition="in" filter="fade">
                                      <p:cBhvr>
                                        <p:cTn id="10" dur="500"/>
                                        <p:tgtEl>
                                          <p:spTgt spid="7">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animEffect transition="in" filter="fade">
                                      <p:cBhvr>
                                        <p:cTn id="15" dur="500"/>
                                        <p:tgtEl>
                                          <p:spTgt spid="7">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79FB08D-EC31-E04E-A874-22D67F026D5F}"/>
              </a:ext>
            </a:extLst>
          </p:cNvPr>
          <p:cNvSpPr>
            <a:spLocks noGrp="1"/>
          </p:cNvSpPr>
          <p:nvPr>
            <p:ph type="sldNum" sz="quarter" idx="14"/>
          </p:nvPr>
        </p:nvSpPr>
        <p:spPr/>
        <p:txBody>
          <a:bodyPr/>
          <a:lstStyle/>
          <a:p>
            <a:pPr defTabSz="914377" hangingPunct="0">
              <a:buClrTx/>
            </a:pPr>
            <a:fld id="{B7D43D70-C499-F949-A9D0-D427CF5AA287}" type="slidenum">
              <a:rPr lang="en-US">
                <a:solidFill>
                  <a:srgbClr val="FFFFFF"/>
                </a:solidFill>
                <a:latin typeface="Arial"/>
                <a:ea typeface="+mn-ea"/>
              </a:rPr>
              <a:pPr defTabSz="914377" hangingPunct="0">
                <a:buClrTx/>
              </a:pPr>
              <a:t>87</a:t>
            </a:fld>
            <a:endParaRPr lang="en-US" dirty="0">
              <a:solidFill>
                <a:srgbClr val="FFFFFF"/>
              </a:solidFill>
              <a:latin typeface="Arial"/>
              <a:ea typeface="+mn-ea"/>
            </a:endParaRPr>
          </a:p>
        </p:txBody>
      </p:sp>
      <p:pic>
        <p:nvPicPr>
          <p:cNvPr id="5" name="Picture 4">
            <a:extLst>
              <a:ext uri="{FF2B5EF4-FFF2-40B4-BE49-F238E27FC236}">
                <a16:creationId xmlns:a16="http://schemas.microsoft.com/office/drawing/2014/main" id="{800A098C-CAD7-765E-947C-C7C1053D3E03}"/>
              </a:ext>
            </a:extLst>
          </p:cNvPr>
          <p:cNvPicPr>
            <a:picLocks noChangeAspect="1"/>
          </p:cNvPicPr>
          <p:nvPr/>
        </p:nvPicPr>
        <p:blipFill rotWithShape="1">
          <a:blip r:embed="rId2">
            <a:extLst>
              <a:ext uri="{28A0092B-C50C-407E-A947-70E740481C1C}">
                <a14:useLocalDpi xmlns:a14="http://schemas.microsoft.com/office/drawing/2010/main" val="0"/>
              </a:ext>
            </a:extLst>
          </a:blip>
          <a:srcRect l="26094" t="20220" r="25710" b="20462"/>
          <a:stretch/>
        </p:blipFill>
        <p:spPr>
          <a:xfrm>
            <a:off x="2911317" y="5728675"/>
            <a:ext cx="1366852" cy="1016000"/>
          </a:xfrm>
          <a:prstGeom prst="rect">
            <a:avLst/>
          </a:prstGeom>
        </p:spPr>
      </p:pic>
      <p:pic>
        <p:nvPicPr>
          <p:cNvPr id="2" name="Picture 1">
            <a:extLst>
              <a:ext uri="{FF2B5EF4-FFF2-40B4-BE49-F238E27FC236}">
                <a16:creationId xmlns:a16="http://schemas.microsoft.com/office/drawing/2014/main" id="{2EDFFC4C-399E-30B6-A617-3DDBD59CF536}"/>
              </a:ext>
            </a:extLst>
          </p:cNvPr>
          <p:cNvPicPr>
            <a:picLocks noChangeAspect="1"/>
          </p:cNvPicPr>
          <p:nvPr/>
        </p:nvPicPr>
        <p:blipFill>
          <a:blip r:embed="rId3"/>
          <a:stretch>
            <a:fillRect/>
          </a:stretch>
        </p:blipFill>
        <p:spPr>
          <a:xfrm>
            <a:off x="5602516" y="-6849"/>
            <a:ext cx="3349977" cy="6864849"/>
          </a:xfrm>
          <a:prstGeom prst="rect">
            <a:avLst/>
          </a:prstGeom>
        </p:spPr>
      </p:pic>
      <p:pic>
        <p:nvPicPr>
          <p:cNvPr id="4" name="Picture 3">
            <a:extLst>
              <a:ext uri="{FF2B5EF4-FFF2-40B4-BE49-F238E27FC236}">
                <a16:creationId xmlns:a16="http://schemas.microsoft.com/office/drawing/2014/main" id="{7F6F31D1-F2CB-4F1C-E86F-42C126C39EDF}"/>
              </a:ext>
            </a:extLst>
          </p:cNvPr>
          <p:cNvPicPr>
            <a:picLocks noChangeAspect="1"/>
          </p:cNvPicPr>
          <p:nvPr/>
        </p:nvPicPr>
        <p:blipFill>
          <a:blip r:embed="rId4"/>
          <a:stretch>
            <a:fillRect/>
          </a:stretch>
        </p:blipFill>
        <p:spPr>
          <a:xfrm>
            <a:off x="9135917" y="0"/>
            <a:ext cx="3056084" cy="6858000"/>
          </a:xfrm>
          <a:prstGeom prst="rect">
            <a:avLst/>
          </a:prstGeom>
        </p:spPr>
      </p:pic>
      <p:sp>
        <p:nvSpPr>
          <p:cNvPr id="6" name="TextBox 5">
            <a:extLst>
              <a:ext uri="{FF2B5EF4-FFF2-40B4-BE49-F238E27FC236}">
                <a16:creationId xmlns:a16="http://schemas.microsoft.com/office/drawing/2014/main" id="{9346A21C-4A76-32C3-C529-50B20E969A25}"/>
              </a:ext>
            </a:extLst>
          </p:cNvPr>
          <p:cNvSpPr txBox="1"/>
          <p:nvPr/>
        </p:nvSpPr>
        <p:spPr>
          <a:xfrm>
            <a:off x="473039" y="258827"/>
            <a:ext cx="5938877" cy="8819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noAutofit/>
          </a:bodyPr>
          <a:lstStyle/>
          <a:p>
            <a:pPr defTabSz="914353" hangingPunct="0">
              <a:lnSpc>
                <a:spcPts val="2933"/>
              </a:lnSpc>
              <a:buClrTx/>
            </a:pPr>
            <a:r>
              <a:rPr lang="en-US" sz="3200" b="1" dirty="0">
                <a:solidFill>
                  <a:srgbClr val="FFC000"/>
                </a:solidFill>
                <a:ea typeface="+mn-ea"/>
                <a:cs typeface="+mn-cs"/>
              </a:rPr>
              <a:t>What Next?</a:t>
            </a:r>
          </a:p>
        </p:txBody>
      </p:sp>
      <p:sp>
        <p:nvSpPr>
          <p:cNvPr id="7" name="TextBox 6">
            <a:extLst>
              <a:ext uri="{FF2B5EF4-FFF2-40B4-BE49-F238E27FC236}">
                <a16:creationId xmlns:a16="http://schemas.microsoft.com/office/drawing/2014/main" id="{3A4B5489-B5D8-C698-3C8A-7B343CF15A4E}"/>
              </a:ext>
            </a:extLst>
          </p:cNvPr>
          <p:cNvSpPr txBox="1"/>
          <p:nvPr/>
        </p:nvSpPr>
        <p:spPr>
          <a:xfrm>
            <a:off x="387294" y="794101"/>
            <a:ext cx="4174055" cy="53889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t">
            <a:noAutofit/>
          </a:bodyPr>
          <a:lstStyle/>
          <a:p>
            <a:pPr defTabSz="914353" hangingPunct="0">
              <a:lnSpc>
                <a:spcPts val="2933"/>
              </a:lnSpc>
              <a:buClrTx/>
            </a:pPr>
            <a:r>
              <a:rPr lang="en-US" sz="2133" b="1" u="sng" dirty="0">
                <a:solidFill>
                  <a:srgbClr val="FFFFFF"/>
                </a:solidFill>
                <a:ea typeface="+mn-ea"/>
                <a:cs typeface="+mn-cs"/>
              </a:rPr>
              <a:t>Treatment of osteoporosis prior to spine surgery</a:t>
            </a:r>
          </a:p>
          <a:p>
            <a:pPr defTabSz="914353" hangingPunct="0">
              <a:lnSpc>
                <a:spcPts val="2933"/>
              </a:lnSpc>
              <a:buClrTx/>
            </a:pPr>
            <a:r>
              <a:rPr lang="en-US" sz="2133" dirty="0">
                <a:solidFill>
                  <a:srgbClr val="FFFFFF"/>
                </a:solidFill>
                <a:ea typeface="+mn-ea"/>
                <a:cs typeface="+mn-cs"/>
              </a:rPr>
              <a:t>- improves outcomes</a:t>
            </a:r>
          </a:p>
          <a:p>
            <a:pPr defTabSz="914353" hangingPunct="0">
              <a:lnSpc>
                <a:spcPts val="2933"/>
              </a:lnSpc>
              <a:buClrTx/>
            </a:pPr>
            <a:r>
              <a:rPr lang="en-US" sz="2133" dirty="0">
                <a:solidFill>
                  <a:srgbClr val="FFFFFF"/>
                </a:solidFill>
                <a:ea typeface="+mn-ea"/>
                <a:cs typeface="+mn-cs"/>
              </a:rPr>
              <a:t>- reduces complications</a:t>
            </a:r>
          </a:p>
          <a:p>
            <a:pPr defTabSz="914353" hangingPunct="0">
              <a:lnSpc>
                <a:spcPts val="2933"/>
              </a:lnSpc>
              <a:buClrTx/>
            </a:pPr>
            <a:endParaRPr lang="en-US" sz="2133" dirty="0">
              <a:solidFill>
                <a:srgbClr val="FFFFFF"/>
              </a:solidFill>
              <a:ea typeface="+mn-ea"/>
              <a:cs typeface="+mn-cs"/>
            </a:endParaRPr>
          </a:p>
          <a:p>
            <a:pPr defTabSz="914353" hangingPunct="0">
              <a:lnSpc>
                <a:spcPts val="2933"/>
              </a:lnSpc>
              <a:buClrTx/>
            </a:pPr>
            <a:r>
              <a:rPr lang="en-US" sz="2133" b="1" u="sng" dirty="0">
                <a:solidFill>
                  <a:srgbClr val="FFFFFF"/>
                </a:solidFill>
                <a:ea typeface="+mn-ea"/>
                <a:cs typeface="+mn-cs"/>
              </a:rPr>
              <a:t>Options</a:t>
            </a:r>
          </a:p>
          <a:p>
            <a:pPr marL="380990" indent="-380990" defTabSz="914353" hangingPunct="0">
              <a:lnSpc>
                <a:spcPts val="2933"/>
              </a:lnSpc>
              <a:buClrTx/>
              <a:buFont typeface="Arial" panose="020B0604020202020204" pitchFamily="34" charset="0"/>
              <a:buChar char="•"/>
            </a:pPr>
            <a:r>
              <a:rPr lang="en-US" sz="2133" dirty="0">
                <a:solidFill>
                  <a:srgbClr val="FFFFFF"/>
                </a:solidFill>
                <a:ea typeface="+mn-ea"/>
                <a:cs typeface="+mn-cs"/>
              </a:rPr>
              <a:t>Refer to endocrinology/PCP</a:t>
            </a:r>
          </a:p>
          <a:p>
            <a:pPr marL="380990" indent="-380990" defTabSz="914353" hangingPunct="0">
              <a:lnSpc>
                <a:spcPts val="2933"/>
              </a:lnSpc>
              <a:buClrTx/>
              <a:buFont typeface="Arial" panose="020B0604020202020204" pitchFamily="34" charset="0"/>
              <a:buChar char="•"/>
            </a:pPr>
            <a:r>
              <a:rPr lang="en-US" sz="2133" dirty="0">
                <a:solidFill>
                  <a:srgbClr val="FFFFFF"/>
                </a:solidFill>
                <a:ea typeface="+mn-ea"/>
                <a:cs typeface="+mn-cs"/>
              </a:rPr>
              <a:t>In house bone health program</a:t>
            </a:r>
          </a:p>
          <a:p>
            <a:pPr marL="380990" indent="-380990" defTabSz="914353" hangingPunct="0">
              <a:lnSpc>
                <a:spcPts val="2933"/>
              </a:lnSpc>
              <a:buClrTx/>
              <a:buFont typeface="Arial" panose="020B0604020202020204" pitchFamily="34" charset="0"/>
              <a:buChar char="•"/>
            </a:pPr>
            <a:r>
              <a:rPr lang="en-US" sz="2133" dirty="0">
                <a:solidFill>
                  <a:srgbClr val="FFFFFF"/>
                </a:solidFill>
                <a:ea typeface="+mn-ea"/>
                <a:cs typeface="+mn-cs"/>
              </a:rPr>
              <a:t>Bone health optimization program embedded within your department (best)</a:t>
            </a:r>
          </a:p>
          <a:p>
            <a:pPr marL="380990" indent="-380990" defTabSz="914353" hangingPunct="0">
              <a:lnSpc>
                <a:spcPts val="2933"/>
              </a:lnSpc>
              <a:buClrTx/>
              <a:buFont typeface="Arial" panose="020B0604020202020204" pitchFamily="34" charset="0"/>
              <a:buChar char="•"/>
            </a:pPr>
            <a:r>
              <a:rPr lang="en-US" sz="2133" dirty="0">
                <a:solidFill>
                  <a:srgbClr val="FFFFFF"/>
                </a:solidFill>
                <a:ea typeface="+mn-ea"/>
                <a:cs typeface="+mn-cs"/>
              </a:rPr>
              <a:t>Treat yourself</a:t>
            </a:r>
          </a:p>
        </p:txBody>
      </p:sp>
      <p:pic>
        <p:nvPicPr>
          <p:cNvPr id="9" name="Picture 8">
            <a:extLst>
              <a:ext uri="{FF2B5EF4-FFF2-40B4-BE49-F238E27FC236}">
                <a16:creationId xmlns:a16="http://schemas.microsoft.com/office/drawing/2014/main" id="{9030C6B7-74B2-DA42-813E-60E74460EB0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46895" y="0"/>
            <a:ext cx="5143500" cy="6858000"/>
          </a:xfrm>
          <a:prstGeom prst="rect">
            <a:avLst/>
          </a:prstGeom>
        </p:spPr>
      </p:pic>
    </p:spTree>
    <p:extLst>
      <p:ext uri="{BB962C8B-B14F-4D97-AF65-F5344CB8AC3E}">
        <p14:creationId xmlns:p14="http://schemas.microsoft.com/office/powerpoint/2010/main" val="428042020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4" end="4"/>
                                            </p:txEl>
                                          </p:spTgt>
                                        </p:tgtEl>
                                        <p:attrNameLst>
                                          <p:attrName>style.visibility</p:attrName>
                                        </p:attrNameLst>
                                      </p:cBhvr>
                                      <p:to>
                                        <p:strVal val="visible"/>
                                      </p:to>
                                    </p:set>
                                    <p:animEffect transition="in" filter="fade">
                                      <p:cBhvr>
                                        <p:cTn id="22" dur="500"/>
                                        <p:tgtEl>
                                          <p:spTgt spid="7">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animEffect transition="in" filter="fade">
                                      <p:cBhvr>
                                        <p:cTn id="27" dur="500"/>
                                        <p:tgtEl>
                                          <p:spTgt spid="7">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
                                            <p:txEl>
                                              <p:pRg st="6" end="6"/>
                                            </p:txEl>
                                          </p:spTgt>
                                        </p:tgtEl>
                                        <p:attrNameLst>
                                          <p:attrName>style.visibility</p:attrName>
                                        </p:attrNameLst>
                                      </p:cBhvr>
                                      <p:to>
                                        <p:strVal val="visible"/>
                                      </p:to>
                                    </p:set>
                                    <p:animEffect transition="in" filter="fade">
                                      <p:cBhvr>
                                        <p:cTn id="32" dur="500"/>
                                        <p:tgtEl>
                                          <p:spTgt spid="7">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
                                            <p:txEl>
                                              <p:pRg st="7" end="7"/>
                                            </p:txEl>
                                          </p:spTgt>
                                        </p:tgtEl>
                                        <p:attrNameLst>
                                          <p:attrName>style.visibility</p:attrName>
                                        </p:attrNameLst>
                                      </p:cBhvr>
                                      <p:to>
                                        <p:strVal val="visible"/>
                                      </p:to>
                                    </p:set>
                                    <p:animEffect transition="in" filter="fade">
                                      <p:cBhvr>
                                        <p:cTn id="37" dur="500"/>
                                        <p:tgtEl>
                                          <p:spTgt spid="7">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7">
                                            <p:txEl>
                                              <p:pRg st="8" end="8"/>
                                            </p:txEl>
                                          </p:spTgt>
                                        </p:tgtEl>
                                        <p:attrNameLst>
                                          <p:attrName>style.visibility</p:attrName>
                                        </p:attrNameLst>
                                      </p:cBhvr>
                                      <p:to>
                                        <p:strVal val="visible"/>
                                      </p:to>
                                    </p:set>
                                    <p:animEffect transition="in" filter="fade">
                                      <p:cBhvr>
                                        <p:cTn id="42" dur="500"/>
                                        <p:tgtEl>
                                          <p:spTgt spid="7">
                                            <p:txEl>
                                              <p:pRg st="8" end="8"/>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7" presetClass="entr" presetSubtype="0" fill="hold"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1000"/>
                                        <p:tgtEl>
                                          <p:spTgt spid="9"/>
                                        </p:tgtEl>
                                      </p:cBhvr>
                                    </p:animEffect>
                                    <p:anim calcmode="lin" valueType="num">
                                      <p:cBhvr>
                                        <p:cTn id="48" dur="1000" fill="hold"/>
                                        <p:tgtEl>
                                          <p:spTgt spid="9"/>
                                        </p:tgtEl>
                                        <p:attrNameLst>
                                          <p:attrName>ppt_x</p:attrName>
                                        </p:attrNameLst>
                                      </p:cBhvr>
                                      <p:tavLst>
                                        <p:tav tm="0">
                                          <p:val>
                                            <p:strVal val="#ppt_x"/>
                                          </p:val>
                                        </p:tav>
                                        <p:tav tm="100000">
                                          <p:val>
                                            <p:strVal val="#ppt_x"/>
                                          </p:val>
                                        </p:tav>
                                      </p:tavLst>
                                    </p:anim>
                                    <p:anim calcmode="lin" valueType="num">
                                      <p:cBhvr>
                                        <p:cTn id="49" dur="900" decel="100000" fill="hold"/>
                                        <p:tgtEl>
                                          <p:spTgt spid="9"/>
                                        </p:tgtEl>
                                        <p:attrNameLst>
                                          <p:attrName>ppt_y</p:attrName>
                                        </p:attrNameLst>
                                      </p:cBhvr>
                                      <p:tavLst>
                                        <p:tav tm="0">
                                          <p:val>
                                            <p:strVal val="#ppt_y+1"/>
                                          </p:val>
                                        </p:tav>
                                        <p:tav tm="100000">
                                          <p:val>
                                            <p:strVal val="#ppt_y-.03"/>
                                          </p:val>
                                        </p:tav>
                                      </p:tavLst>
                                    </p:anim>
                                    <p:anim calcmode="lin" valueType="num">
                                      <p:cBhvr>
                                        <p:cTn id="50"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79FB08D-EC31-E04E-A874-22D67F026D5F}"/>
              </a:ext>
            </a:extLst>
          </p:cNvPr>
          <p:cNvSpPr>
            <a:spLocks noGrp="1"/>
          </p:cNvSpPr>
          <p:nvPr>
            <p:ph type="sldNum" sz="quarter" idx="14"/>
          </p:nvPr>
        </p:nvSpPr>
        <p:spPr/>
        <p:txBody>
          <a:bodyPr/>
          <a:lstStyle/>
          <a:p>
            <a:pPr defTabSz="914377" hangingPunct="0">
              <a:buClrTx/>
            </a:pPr>
            <a:fld id="{B7D43D70-C499-F949-A9D0-D427CF5AA287}" type="slidenum">
              <a:rPr lang="en-US">
                <a:solidFill>
                  <a:srgbClr val="FFFFFF"/>
                </a:solidFill>
                <a:latin typeface="Arial"/>
                <a:ea typeface="+mn-ea"/>
              </a:rPr>
              <a:pPr defTabSz="914377" hangingPunct="0">
                <a:buClrTx/>
              </a:pPr>
              <a:t>88</a:t>
            </a:fld>
            <a:endParaRPr lang="en-US" dirty="0">
              <a:solidFill>
                <a:srgbClr val="FFFFFF"/>
              </a:solidFill>
              <a:latin typeface="Arial"/>
              <a:ea typeface="+mn-ea"/>
            </a:endParaRPr>
          </a:p>
        </p:txBody>
      </p:sp>
      <p:pic>
        <p:nvPicPr>
          <p:cNvPr id="5" name="Picture 4">
            <a:extLst>
              <a:ext uri="{FF2B5EF4-FFF2-40B4-BE49-F238E27FC236}">
                <a16:creationId xmlns:a16="http://schemas.microsoft.com/office/drawing/2014/main" id="{800A098C-CAD7-765E-947C-C7C1053D3E03}"/>
              </a:ext>
            </a:extLst>
          </p:cNvPr>
          <p:cNvPicPr>
            <a:picLocks noChangeAspect="1"/>
          </p:cNvPicPr>
          <p:nvPr/>
        </p:nvPicPr>
        <p:blipFill rotWithShape="1">
          <a:blip r:embed="rId2">
            <a:extLst>
              <a:ext uri="{28A0092B-C50C-407E-A947-70E740481C1C}">
                <a14:useLocalDpi xmlns:a14="http://schemas.microsoft.com/office/drawing/2010/main" val="0"/>
              </a:ext>
            </a:extLst>
          </a:blip>
          <a:srcRect l="26094" t="20220" r="25710" b="20462"/>
          <a:stretch/>
        </p:blipFill>
        <p:spPr>
          <a:xfrm>
            <a:off x="2911317" y="5728675"/>
            <a:ext cx="1366852" cy="1016000"/>
          </a:xfrm>
          <a:prstGeom prst="rect">
            <a:avLst/>
          </a:prstGeom>
        </p:spPr>
      </p:pic>
      <p:sp>
        <p:nvSpPr>
          <p:cNvPr id="2" name="TextBox 1">
            <a:extLst>
              <a:ext uri="{FF2B5EF4-FFF2-40B4-BE49-F238E27FC236}">
                <a16:creationId xmlns:a16="http://schemas.microsoft.com/office/drawing/2014/main" id="{E15D8089-C91F-A355-EEF0-8D31A733D32D}"/>
              </a:ext>
            </a:extLst>
          </p:cNvPr>
          <p:cNvSpPr txBox="1"/>
          <p:nvPr/>
        </p:nvSpPr>
        <p:spPr>
          <a:xfrm>
            <a:off x="473039" y="258827"/>
            <a:ext cx="5938877" cy="8819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noAutofit/>
          </a:bodyPr>
          <a:lstStyle/>
          <a:p>
            <a:pPr defTabSz="914353" hangingPunct="0">
              <a:lnSpc>
                <a:spcPts val="2933"/>
              </a:lnSpc>
              <a:buClrTx/>
            </a:pPr>
            <a:r>
              <a:rPr lang="en-US" sz="3200" b="1" dirty="0">
                <a:solidFill>
                  <a:srgbClr val="FFC000"/>
                </a:solidFill>
                <a:ea typeface="+mn-ea"/>
                <a:cs typeface="+mn-cs"/>
              </a:rPr>
              <a:t>PHARMACOLOGICAL TREATMENT</a:t>
            </a:r>
          </a:p>
        </p:txBody>
      </p:sp>
      <p:sp>
        <p:nvSpPr>
          <p:cNvPr id="7" name="TextBox 6">
            <a:extLst>
              <a:ext uri="{FF2B5EF4-FFF2-40B4-BE49-F238E27FC236}">
                <a16:creationId xmlns:a16="http://schemas.microsoft.com/office/drawing/2014/main" id="{A3F97B48-50D8-AE03-7D4C-AB6020DC57AF}"/>
              </a:ext>
            </a:extLst>
          </p:cNvPr>
          <p:cNvSpPr txBox="1"/>
          <p:nvPr/>
        </p:nvSpPr>
        <p:spPr>
          <a:xfrm>
            <a:off x="563400" y="1159861"/>
            <a:ext cx="10674251" cy="53889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t">
            <a:noAutofit/>
          </a:bodyPr>
          <a:lstStyle/>
          <a:p>
            <a:pPr defTabSz="914353" hangingPunct="0">
              <a:lnSpc>
                <a:spcPts val="2933"/>
              </a:lnSpc>
              <a:buClrTx/>
            </a:pPr>
            <a:r>
              <a:rPr lang="en-US" sz="2133" b="1" u="sng" dirty="0">
                <a:solidFill>
                  <a:srgbClr val="FFFFFF"/>
                </a:solidFill>
                <a:ea typeface="+mn-ea"/>
                <a:cs typeface="+mn-cs"/>
              </a:rPr>
              <a:t>Anti-Resorptives</a:t>
            </a:r>
            <a:endParaRPr lang="en-US" sz="2133" dirty="0">
              <a:solidFill>
                <a:srgbClr val="FFFFFF"/>
              </a:solidFill>
              <a:ea typeface="+mn-ea"/>
              <a:cs typeface="+mn-cs"/>
            </a:endParaRPr>
          </a:p>
          <a:p>
            <a:pPr marL="380990" indent="-380990" defTabSz="914353" hangingPunct="0">
              <a:lnSpc>
                <a:spcPts val="2933"/>
              </a:lnSpc>
              <a:buClrTx/>
              <a:buFont typeface="Arial" panose="020B0604020202020204" pitchFamily="34" charset="0"/>
              <a:buChar char="•"/>
            </a:pPr>
            <a:r>
              <a:rPr lang="en-US" sz="2133" dirty="0">
                <a:solidFill>
                  <a:srgbClr val="FFFFFF"/>
                </a:solidFill>
                <a:ea typeface="+mn-ea"/>
                <a:cs typeface="+mn-cs"/>
              </a:rPr>
              <a:t>Bisphosphonates</a:t>
            </a:r>
          </a:p>
          <a:p>
            <a:pPr marL="380990" indent="-380990" defTabSz="914353" hangingPunct="0">
              <a:lnSpc>
                <a:spcPts val="2933"/>
              </a:lnSpc>
              <a:buClrTx/>
              <a:buFont typeface="Arial" panose="020B0604020202020204" pitchFamily="34" charset="0"/>
              <a:buChar char="•"/>
            </a:pPr>
            <a:r>
              <a:rPr lang="en-US" sz="2133" dirty="0">
                <a:solidFill>
                  <a:srgbClr val="FFFFFF"/>
                </a:solidFill>
                <a:ea typeface="+mn-ea"/>
                <a:cs typeface="+mn-cs"/>
              </a:rPr>
              <a:t>SERMs</a:t>
            </a:r>
          </a:p>
          <a:p>
            <a:pPr marL="380990" indent="-380990" defTabSz="914353" hangingPunct="0">
              <a:lnSpc>
                <a:spcPts val="2933"/>
              </a:lnSpc>
              <a:buClrTx/>
              <a:buFont typeface="Arial" panose="020B0604020202020204" pitchFamily="34" charset="0"/>
              <a:buChar char="•"/>
            </a:pPr>
            <a:r>
              <a:rPr lang="en-US" sz="2133" dirty="0">
                <a:solidFill>
                  <a:srgbClr val="FFFFFF"/>
                </a:solidFill>
                <a:ea typeface="+mn-ea"/>
                <a:cs typeface="+mn-cs"/>
              </a:rPr>
              <a:t>Denosumab</a:t>
            </a:r>
          </a:p>
          <a:p>
            <a:pPr marL="380990" indent="-380990" defTabSz="914353" hangingPunct="0">
              <a:lnSpc>
                <a:spcPts val="2933"/>
              </a:lnSpc>
              <a:buClrTx/>
              <a:buFont typeface="Arial" panose="020B0604020202020204" pitchFamily="34" charset="0"/>
              <a:buChar char="•"/>
            </a:pPr>
            <a:r>
              <a:rPr lang="en-US" sz="2133" dirty="0">
                <a:solidFill>
                  <a:srgbClr val="FFFFFF"/>
                </a:solidFill>
                <a:ea typeface="+mn-ea"/>
                <a:cs typeface="+mn-cs"/>
              </a:rPr>
              <a:t>Calcitonin</a:t>
            </a:r>
          </a:p>
          <a:p>
            <a:pPr marL="380990" indent="-380990" defTabSz="914353" hangingPunct="0">
              <a:lnSpc>
                <a:spcPts val="2933"/>
              </a:lnSpc>
              <a:buClrTx/>
              <a:buFont typeface="Arial" panose="020B0604020202020204" pitchFamily="34" charset="0"/>
              <a:buChar char="•"/>
            </a:pPr>
            <a:endParaRPr lang="en-US" sz="2133" dirty="0">
              <a:solidFill>
                <a:srgbClr val="FFFFFF"/>
              </a:solidFill>
              <a:ea typeface="+mn-ea"/>
              <a:cs typeface="+mn-cs"/>
            </a:endParaRPr>
          </a:p>
          <a:p>
            <a:pPr defTabSz="914353" hangingPunct="0">
              <a:lnSpc>
                <a:spcPts val="2933"/>
              </a:lnSpc>
              <a:buClrTx/>
            </a:pPr>
            <a:r>
              <a:rPr lang="en-US" sz="2133" b="1" u="sng" dirty="0">
                <a:solidFill>
                  <a:srgbClr val="FFFFFF"/>
                </a:solidFill>
                <a:ea typeface="+mn-ea"/>
                <a:cs typeface="+mn-cs"/>
              </a:rPr>
              <a:t>Anabolics</a:t>
            </a:r>
          </a:p>
          <a:p>
            <a:pPr marL="380990" indent="-380990" defTabSz="914353" hangingPunct="0">
              <a:lnSpc>
                <a:spcPts val="2933"/>
              </a:lnSpc>
              <a:buClrTx/>
              <a:buFont typeface="Arial" panose="020B0604020202020204" pitchFamily="34" charset="0"/>
              <a:buChar char="•"/>
            </a:pPr>
            <a:r>
              <a:rPr lang="en-US" sz="2133" dirty="0">
                <a:solidFill>
                  <a:srgbClr val="FFFFFF"/>
                </a:solidFill>
                <a:ea typeface="+mn-ea"/>
                <a:cs typeface="+mn-cs"/>
              </a:rPr>
              <a:t>Teriparatide</a:t>
            </a:r>
          </a:p>
          <a:p>
            <a:pPr marL="380990" indent="-380990" defTabSz="914353" hangingPunct="0">
              <a:lnSpc>
                <a:spcPts val="2933"/>
              </a:lnSpc>
              <a:buClrTx/>
              <a:buFont typeface="Arial" panose="020B0604020202020204" pitchFamily="34" charset="0"/>
              <a:buChar char="•"/>
            </a:pPr>
            <a:r>
              <a:rPr lang="en-US" sz="2133" dirty="0">
                <a:solidFill>
                  <a:srgbClr val="FFFFFF"/>
                </a:solidFill>
                <a:ea typeface="+mn-ea"/>
                <a:cs typeface="+mn-cs"/>
              </a:rPr>
              <a:t>Abaloparatide</a:t>
            </a:r>
          </a:p>
          <a:p>
            <a:pPr marL="380990" indent="-380990" defTabSz="914353" hangingPunct="0">
              <a:lnSpc>
                <a:spcPts val="2933"/>
              </a:lnSpc>
              <a:buClrTx/>
              <a:buFont typeface="Arial" panose="020B0604020202020204" pitchFamily="34" charset="0"/>
              <a:buChar char="•"/>
            </a:pPr>
            <a:r>
              <a:rPr lang="en-US" sz="2133" dirty="0">
                <a:solidFill>
                  <a:srgbClr val="FFFFFF"/>
                </a:solidFill>
                <a:ea typeface="+mn-ea"/>
                <a:cs typeface="+mn-cs"/>
              </a:rPr>
              <a:t>Romosozumab</a:t>
            </a:r>
          </a:p>
          <a:p>
            <a:pPr marL="380990" indent="-380990" defTabSz="914353" hangingPunct="0">
              <a:lnSpc>
                <a:spcPts val="2933"/>
              </a:lnSpc>
              <a:buClrTx/>
              <a:buFont typeface="Arial" panose="020B0604020202020204" pitchFamily="34" charset="0"/>
              <a:buChar char="•"/>
            </a:pPr>
            <a:endParaRPr lang="en-US" sz="2133" dirty="0">
              <a:solidFill>
                <a:srgbClr val="FFFFFF"/>
              </a:solidFill>
              <a:ea typeface="+mn-ea"/>
              <a:cs typeface="+mn-cs"/>
            </a:endParaRPr>
          </a:p>
        </p:txBody>
      </p:sp>
      <p:sp>
        <p:nvSpPr>
          <p:cNvPr id="8" name="Right Brace 7">
            <a:extLst>
              <a:ext uri="{FF2B5EF4-FFF2-40B4-BE49-F238E27FC236}">
                <a16:creationId xmlns:a16="http://schemas.microsoft.com/office/drawing/2014/main" id="{217A3373-0329-954C-6D3B-638ED72D29D4}"/>
              </a:ext>
            </a:extLst>
          </p:cNvPr>
          <p:cNvSpPr/>
          <p:nvPr/>
        </p:nvSpPr>
        <p:spPr>
          <a:xfrm>
            <a:off x="3263530" y="1639147"/>
            <a:ext cx="1017217" cy="1056640"/>
          </a:xfrm>
          <a:prstGeom prst="rightBrace">
            <a:avLst/>
          </a:prstGeom>
          <a:ln w="25400">
            <a:solidFill>
              <a:srgbClr val="FF0000"/>
            </a:solidFill>
            <a:headEnd type="none" w="med" len="med"/>
            <a:tailEnd type="none" w="med" len="med"/>
          </a:ln>
        </p:spPr>
        <p:style>
          <a:lnRef idx="1">
            <a:schemeClr val="dk1"/>
          </a:lnRef>
          <a:fillRef idx="0">
            <a:schemeClr val="dk1"/>
          </a:fillRef>
          <a:effectRef idx="0">
            <a:schemeClr val="dk1"/>
          </a:effectRef>
          <a:fontRef idx="minor">
            <a:schemeClr val="tx1"/>
          </a:fontRef>
        </p:style>
        <p:txBody>
          <a:bodyPr rtlCol="0" anchor="ctr"/>
          <a:lstStyle/>
          <a:p>
            <a:pPr algn="ctr" defTabSz="914377" hangingPunct="0">
              <a:buClrTx/>
            </a:pPr>
            <a:endParaRPr lang="en-US" sz="1867" dirty="0">
              <a:solidFill>
                <a:srgbClr val="000000"/>
              </a:solidFill>
              <a:latin typeface="Arial"/>
            </a:endParaRPr>
          </a:p>
        </p:txBody>
      </p:sp>
      <p:cxnSp>
        <p:nvCxnSpPr>
          <p:cNvPr id="10" name="Straight Arrow Connector 9">
            <a:extLst>
              <a:ext uri="{FF2B5EF4-FFF2-40B4-BE49-F238E27FC236}">
                <a16:creationId xmlns:a16="http://schemas.microsoft.com/office/drawing/2014/main" id="{BF5C7532-92D0-0A86-FBAE-117814ED1BD1}"/>
              </a:ext>
            </a:extLst>
          </p:cNvPr>
          <p:cNvCxnSpPr>
            <a:cxnSpLocks/>
          </p:cNvCxnSpPr>
          <p:nvPr/>
        </p:nvCxnSpPr>
        <p:spPr>
          <a:xfrm>
            <a:off x="4280747" y="2167467"/>
            <a:ext cx="2682240" cy="0"/>
          </a:xfrm>
          <a:prstGeom prst="straightConnector1">
            <a:avLst/>
          </a:prstGeom>
          <a:ln w="25400">
            <a:solidFill>
              <a:srgbClr val="FF0000"/>
            </a:solidFill>
            <a:headEnd type="none" w="med" len="med"/>
            <a:tailEnd type="triangle"/>
          </a:ln>
        </p:spPr>
        <p:style>
          <a:lnRef idx="1">
            <a:schemeClr val="dk1"/>
          </a:lnRef>
          <a:fillRef idx="0">
            <a:schemeClr val="dk1"/>
          </a:fillRef>
          <a:effectRef idx="0">
            <a:schemeClr val="dk1"/>
          </a:effectRef>
          <a:fontRef idx="minor">
            <a:schemeClr val="tx1"/>
          </a:fontRef>
        </p:style>
      </p:cxnSp>
      <p:sp>
        <p:nvSpPr>
          <p:cNvPr id="13" name="TextBox 12">
            <a:extLst>
              <a:ext uri="{FF2B5EF4-FFF2-40B4-BE49-F238E27FC236}">
                <a16:creationId xmlns:a16="http://schemas.microsoft.com/office/drawing/2014/main" id="{01386380-FF9A-5AEF-2F65-1CF9749B0A99}"/>
              </a:ext>
            </a:extLst>
          </p:cNvPr>
          <p:cNvSpPr txBox="1"/>
          <p:nvPr/>
        </p:nvSpPr>
        <p:spPr>
          <a:xfrm>
            <a:off x="7382933" y="1923653"/>
            <a:ext cx="3495040" cy="71794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noAutofit/>
          </a:bodyPr>
          <a:lstStyle/>
          <a:p>
            <a:pPr defTabSz="914353" hangingPunct="0">
              <a:lnSpc>
                <a:spcPts val="2933"/>
              </a:lnSpc>
              <a:buClrTx/>
            </a:pPr>
            <a:r>
              <a:rPr lang="en-US" sz="2400" b="1" dirty="0">
                <a:solidFill>
                  <a:srgbClr val="FFFFFF"/>
                </a:solidFill>
                <a:ea typeface="+mn-ea"/>
                <a:cs typeface="+mn-cs"/>
              </a:rPr>
              <a:t>Inhibit osteoclast function</a:t>
            </a:r>
          </a:p>
        </p:txBody>
      </p:sp>
      <p:sp>
        <p:nvSpPr>
          <p:cNvPr id="14" name="Right Brace 13">
            <a:extLst>
              <a:ext uri="{FF2B5EF4-FFF2-40B4-BE49-F238E27FC236}">
                <a16:creationId xmlns:a16="http://schemas.microsoft.com/office/drawing/2014/main" id="{D256A24D-94E8-1DC0-6DE8-702B153F58C6}"/>
              </a:ext>
            </a:extLst>
          </p:cNvPr>
          <p:cNvSpPr/>
          <p:nvPr/>
        </p:nvSpPr>
        <p:spPr>
          <a:xfrm>
            <a:off x="3263530" y="3866791"/>
            <a:ext cx="1017217" cy="1056640"/>
          </a:xfrm>
          <a:prstGeom prst="rightBrace">
            <a:avLst/>
          </a:prstGeom>
          <a:ln w="25400">
            <a:solidFill>
              <a:srgbClr val="FF0000"/>
            </a:solidFill>
            <a:headEnd type="none" w="med" len="med"/>
            <a:tailEnd type="none" w="med" len="med"/>
          </a:ln>
        </p:spPr>
        <p:style>
          <a:lnRef idx="1">
            <a:schemeClr val="dk1"/>
          </a:lnRef>
          <a:fillRef idx="0">
            <a:schemeClr val="dk1"/>
          </a:fillRef>
          <a:effectRef idx="0">
            <a:schemeClr val="dk1"/>
          </a:effectRef>
          <a:fontRef idx="minor">
            <a:schemeClr val="tx1"/>
          </a:fontRef>
        </p:style>
        <p:txBody>
          <a:bodyPr rtlCol="0" anchor="ctr"/>
          <a:lstStyle/>
          <a:p>
            <a:pPr algn="ctr" defTabSz="914377" hangingPunct="0">
              <a:buClrTx/>
            </a:pPr>
            <a:endParaRPr lang="en-US" sz="1867" dirty="0">
              <a:solidFill>
                <a:srgbClr val="000000"/>
              </a:solidFill>
              <a:latin typeface="Arial"/>
            </a:endParaRPr>
          </a:p>
        </p:txBody>
      </p:sp>
      <p:cxnSp>
        <p:nvCxnSpPr>
          <p:cNvPr id="15" name="Straight Arrow Connector 14">
            <a:extLst>
              <a:ext uri="{FF2B5EF4-FFF2-40B4-BE49-F238E27FC236}">
                <a16:creationId xmlns:a16="http://schemas.microsoft.com/office/drawing/2014/main" id="{19624235-7EBA-A071-3E88-0CE276BF20D5}"/>
              </a:ext>
            </a:extLst>
          </p:cNvPr>
          <p:cNvCxnSpPr>
            <a:cxnSpLocks/>
          </p:cNvCxnSpPr>
          <p:nvPr/>
        </p:nvCxnSpPr>
        <p:spPr>
          <a:xfrm>
            <a:off x="4280747" y="4395111"/>
            <a:ext cx="2682240" cy="0"/>
          </a:xfrm>
          <a:prstGeom prst="straightConnector1">
            <a:avLst/>
          </a:prstGeom>
          <a:ln w="25400">
            <a:solidFill>
              <a:srgbClr val="FF0000"/>
            </a:solidFill>
            <a:headEnd type="none" w="med" len="med"/>
            <a:tailEnd type="triangle"/>
          </a:ln>
        </p:spPr>
        <p:style>
          <a:lnRef idx="1">
            <a:schemeClr val="dk1"/>
          </a:lnRef>
          <a:fillRef idx="0">
            <a:schemeClr val="dk1"/>
          </a:fillRef>
          <a:effectRef idx="0">
            <a:schemeClr val="dk1"/>
          </a:effectRef>
          <a:fontRef idx="minor">
            <a:schemeClr val="tx1"/>
          </a:fontRef>
        </p:style>
      </p:cxnSp>
      <p:sp>
        <p:nvSpPr>
          <p:cNvPr id="16" name="TextBox 15">
            <a:extLst>
              <a:ext uri="{FF2B5EF4-FFF2-40B4-BE49-F238E27FC236}">
                <a16:creationId xmlns:a16="http://schemas.microsoft.com/office/drawing/2014/main" id="{F8AF4477-6D25-EE9D-08F5-729C90AB460F}"/>
              </a:ext>
            </a:extLst>
          </p:cNvPr>
          <p:cNvSpPr txBox="1"/>
          <p:nvPr/>
        </p:nvSpPr>
        <p:spPr>
          <a:xfrm>
            <a:off x="7382933" y="4171603"/>
            <a:ext cx="3495040" cy="71794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noAutofit/>
          </a:bodyPr>
          <a:lstStyle/>
          <a:p>
            <a:pPr defTabSz="914353" hangingPunct="0">
              <a:lnSpc>
                <a:spcPts val="2933"/>
              </a:lnSpc>
              <a:buClrTx/>
            </a:pPr>
            <a:r>
              <a:rPr lang="en-US" sz="2400" b="1" dirty="0">
                <a:solidFill>
                  <a:srgbClr val="FFFFFF"/>
                </a:solidFill>
                <a:ea typeface="+mn-ea"/>
                <a:cs typeface="+mn-cs"/>
              </a:rPr>
              <a:t>Stimulate osteoblast function</a:t>
            </a:r>
          </a:p>
        </p:txBody>
      </p:sp>
    </p:spTree>
    <p:extLst>
      <p:ext uri="{BB962C8B-B14F-4D97-AF65-F5344CB8AC3E}">
        <p14:creationId xmlns:p14="http://schemas.microsoft.com/office/powerpoint/2010/main" val="93294139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
                                            <p:txEl>
                                              <p:pRg st="1" end="1"/>
                                            </p:txEl>
                                          </p:spTgt>
                                        </p:tgtEl>
                                        <p:attrNameLst>
                                          <p:attrName>style.visibility</p:attrName>
                                        </p:attrNameLst>
                                      </p:cBhvr>
                                      <p:to>
                                        <p:strVal val="visible"/>
                                      </p:to>
                                    </p:set>
                                    <p:animEffect transition="in" filter="fade">
                                      <p:cBhvr>
                                        <p:cTn id="10" dur="500"/>
                                        <p:tgtEl>
                                          <p:spTgt spid="7">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animEffect transition="in" filter="fade">
                                      <p:cBhvr>
                                        <p:cTn id="13" dur="500"/>
                                        <p:tgtEl>
                                          <p:spTgt spid="7">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7">
                                            <p:txEl>
                                              <p:pRg st="3" end="3"/>
                                            </p:txEl>
                                          </p:spTgt>
                                        </p:tgtEl>
                                        <p:attrNameLst>
                                          <p:attrName>style.visibility</p:attrName>
                                        </p:attrNameLst>
                                      </p:cBhvr>
                                      <p:to>
                                        <p:strVal val="visible"/>
                                      </p:to>
                                    </p:set>
                                    <p:animEffect transition="in" filter="fade">
                                      <p:cBhvr>
                                        <p:cTn id="16" dur="500"/>
                                        <p:tgtEl>
                                          <p:spTgt spid="7">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animEffect transition="in" filter="fade">
                                      <p:cBhvr>
                                        <p:cTn id="19" dur="500"/>
                                        <p:tgtEl>
                                          <p:spTgt spid="7">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par>
                                <p:cTn id="25" presetID="10"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7">
                                            <p:txEl>
                                              <p:pRg st="6" end="6"/>
                                            </p:txEl>
                                          </p:spTgt>
                                        </p:tgtEl>
                                        <p:attrNameLst>
                                          <p:attrName>style.visibility</p:attrName>
                                        </p:attrNameLst>
                                      </p:cBhvr>
                                      <p:to>
                                        <p:strVal val="visible"/>
                                      </p:to>
                                    </p:set>
                                    <p:animEffect transition="in" filter="fade">
                                      <p:cBhvr>
                                        <p:cTn id="35" dur="500"/>
                                        <p:tgtEl>
                                          <p:spTgt spid="7">
                                            <p:txEl>
                                              <p:pRg st="6" end="6"/>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7">
                                            <p:txEl>
                                              <p:pRg st="7" end="7"/>
                                            </p:txEl>
                                          </p:spTgt>
                                        </p:tgtEl>
                                        <p:attrNameLst>
                                          <p:attrName>style.visibility</p:attrName>
                                        </p:attrNameLst>
                                      </p:cBhvr>
                                      <p:to>
                                        <p:strVal val="visible"/>
                                      </p:to>
                                    </p:set>
                                    <p:animEffect transition="in" filter="fade">
                                      <p:cBhvr>
                                        <p:cTn id="38" dur="500"/>
                                        <p:tgtEl>
                                          <p:spTgt spid="7">
                                            <p:txEl>
                                              <p:pRg st="7" end="7"/>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7">
                                            <p:txEl>
                                              <p:pRg st="8" end="8"/>
                                            </p:txEl>
                                          </p:spTgt>
                                        </p:tgtEl>
                                        <p:attrNameLst>
                                          <p:attrName>style.visibility</p:attrName>
                                        </p:attrNameLst>
                                      </p:cBhvr>
                                      <p:to>
                                        <p:strVal val="visible"/>
                                      </p:to>
                                    </p:set>
                                    <p:animEffect transition="in" filter="fade">
                                      <p:cBhvr>
                                        <p:cTn id="41" dur="500"/>
                                        <p:tgtEl>
                                          <p:spTgt spid="7">
                                            <p:txEl>
                                              <p:pRg st="8" end="8"/>
                                            </p:txEl>
                                          </p:spTgt>
                                        </p:tgtEl>
                                      </p:cBhvr>
                                    </p:animEffect>
                                  </p:childTnLst>
                                </p:cTn>
                              </p:par>
                              <p:par>
                                <p:cTn id="42" presetID="10" presetClass="entr" presetSubtype="0" fill="hold" nodeType="withEffect">
                                  <p:stCondLst>
                                    <p:cond delay="0"/>
                                  </p:stCondLst>
                                  <p:childTnLst>
                                    <p:set>
                                      <p:cBhvr>
                                        <p:cTn id="43" dur="1" fill="hold">
                                          <p:stCondLst>
                                            <p:cond delay="0"/>
                                          </p:stCondLst>
                                        </p:cTn>
                                        <p:tgtEl>
                                          <p:spTgt spid="7">
                                            <p:txEl>
                                              <p:pRg st="9" end="9"/>
                                            </p:txEl>
                                          </p:spTgt>
                                        </p:tgtEl>
                                        <p:attrNameLst>
                                          <p:attrName>style.visibility</p:attrName>
                                        </p:attrNameLst>
                                      </p:cBhvr>
                                      <p:to>
                                        <p:strVal val="visible"/>
                                      </p:to>
                                    </p:set>
                                    <p:animEffect transition="in" filter="fade">
                                      <p:cBhvr>
                                        <p:cTn id="44" dur="500"/>
                                        <p:tgtEl>
                                          <p:spTgt spid="7">
                                            <p:txEl>
                                              <p:pRg st="9" end="9"/>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fade">
                                      <p:cBhvr>
                                        <p:cTn id="49" dur="500"/>
                                        <p:tgtEl>
                                          <p:spTgt spid="14"/>
                                        </p:tgtEl>
                                      </p:cBhvr>
                                    </p:animEffect>
                                  </p:childTnLst>
                                </p:cTn>
                              </p:par>
                              <p:par>
                                <p:cTn id="50" presetID="10" presetClass="entr" presetSubtype="0" fill="hold" nodeType="with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fade">
                                      <p:cBhvr>
                                        <p:cTn id="52" dur="500"/>
                                        <p:tgtEl>
                                          <p:spTgt spid="15"/>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fade">
                                      <p:cBhvr>
                                        <p:cTn id="5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p:bldP spid="14" grpId="0" animBg="1"/>
      <p:bldP spid="16"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79FB08D-EC31-E04E-A874-22D67F026D5F}"/>
              </a:ext>
            </a:extLst>
          </p:cNvPr>
          <p:cNvSpPr>
            <a:spLocks noGrp="1"/>
          </p:cNvSpPr>
          <p:nvPr>
            <p:ph type="sldNum" sz="quarter" idx="14"/>
          </p:nvPr>
        </p:nvSpPr>
        <p:spPr/>
        <p:txBody>
          <a:bodyPr/>
          <a:lstStyle/>
          <a:p>
            <a:pPr defTabSz="914377" hangingPunct="0">
              <a:buClrTx/>
            </a:pPr>
            <a:fld id="{B7D43D70-C499-F949-A9D0-D427CF5AA287}" type="slidenum">
              <a:rPr lang="en-US">
                <a:solidFill>
                  <a:srgbClr val="FFFFFF"/>
                </a:solidFill>
                <a:latin typeface="Arial"/>
                <a:ea typeface="+mn-ea"/>
              </a:rPr>
              <a:pPr defTabSz="914377" hangingPunct="0">
                <a:buClrTx/>
              </a:pPr>
              <a:t>89</a:t>
            </a:fld>
            <a:endParaRPr lang="en-US" dirty="0">
              <a:solidFill>
                <a:srgbClr val="FFFFFF"/>
              </a:solidFill>
              <a:latin typeface="Arial"/>
              <a:ea typeface="+mn-ea"/>
            </a:endParaRPr>
          </a:p>
        </p:txBody>
      </p:sp>
      <p:pic>
        <p:nvPicPr>
          <p:cNvPr id="5" name="Picture 4">
            <a:extLst>
              <a:ext uri="{FF2B5EF4-FFF2-40B4-BE49-F238E27FC236}">
                <a16:creationId xmlns:a16="http://schemas.microsoft.com/office/drawing/2014/main" id="{800A098C-CAD7-765E-947C-C7C1053D3E03}"/>
              </a:ext>
            </a:extLst>
          </p:cNvPr>
          <p:cNvPicPr>
            <a:picLocks noChangeAspect="1"/>
          </p:cNvPicPr>
          <p:nvPr/>
        </p:nvPicPr>
        <p:blipFill rotWithShape="1">
          <a:blip r:embed="rId2">
            <a:extLst>
              <a:ext uri="{28A0092B-C50C-407E-A947-70E740481C1C}">
                <a14:useLocalDpi xmlns:a14="http://schemas.microsoft.com/office/drawing/2010/main" val="0"/>
              </a:ext>
            </a:extLst>
          </a:blip>
          <a:srcRect l="26094" t="20220" r="25710" b="20462"/>
          <a:stretch/>
        </p:blipFill>
        <p:spPr>
          <a:xfrm>
            <a:off x="2911317" y="5728675"/>
            <a:ext cx="1366852" cy="1016000"/>
          </a:xfrm>
          <a:prstGeom prst="rect">
            <a:avLst/>
          </a:prstGeom>
        </p:spPr>
      </p:pic>
      <p:sp>
        <p:nvSpPr>
          <p:cNvPr id="2" name="TextBox 1">
            <a:extLst>
              <a:ext uri="{FF2B5EF4-FFF2-40B4-BE49-F238E27FC236}">
                <a16:creationId xmlns:a16="http://schemas.microsoft.com/office/drawing/2014/main" id="{E15D8089-C91F-A355-EEF0-8D31A733D32D}"/>
              </a:ext>
            </a:extLst>
          </p:cNvPr>
          <p:cNvSpPr txBox="1"/>
          <p:nvPr/>
        </p:nvSpPr>
        <p:spPr>
          <a:xfrm>
            <a:off x="473039" y="258827"/>
            <a:ext cx="5938877" cy="8819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noAutofit/>
          </a:bodyPr>
          <a:lstStyle/>
          <a:p>
            <a:pPr defTabSz="914353" hangingPunct="0">
              <a:lnSpc>
                <a:spcPts val="2933"/>
              </a:lnSpc>
              <a:buClrTx/>
            </a:pPr>
            <a:r>
              <a:rPr lang="en-US" sz="3200" b="1" dirty="0">
                <a:solidFill>
                  <a:srgbClr val="FFC000"/>
                </a:solidFill>
                <a:ea typeface="+mn-ea"/>
                <a:cs typeface="+mn-cs"/>
              </a:rPr>
              <a:t>PHARMACOLOGICAL TREATMENT</a:t>
            </a:r>
          </a:p>
        </p:txBody>
      </p:sp>
      <p:sp>
        <p:nvSpPr>
          <p:cNvPr id="4" name="TextBox 3">
            <a:extLst>
              <a:ext uri="{FF2B5EF4-FFF2-40B4-BE49-F238E27FC236}">
                <a16:creationId xmlns:a16="http://schemas.microsoft.com/office/drawing/2014/main" id="{2E1D7096-0657-DD69-7D14-67F9E48111A2}"/>
              </a:ext>
            </a:extLst>
          </p:cNvPr>
          <p:cNvSpPr txBox="1"/>
          <p:nvPr/>
        </p:nvSpPr>
        <p:spPr>
          <a:xfrm>
            <a:off x="387293" y="1051487"/>
            <a:ext cx="9393400" cy="53889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t">
            <a:noAutofit/>
          </a:bodyPr>
          <a:lstStyle/>
          <a:p>
            <a:pPr marL="380990" indent="-380990" defTabSz="914353" hangingPunct="0">
              <a:lnSpc>
                <a:spcPts val="2933"/>
              </a:lnSpc>
              <a:buClrTx/>
              <a:buFont typeface="Arial" panose="020B0604020202020204" pitchFamily="34" charset="0"/>
              <a:buChar char="•"/>
            </a:pPr>
            <a:r>
              <a:rPr lang="en-US" sz="2400" dirty="0">
                <a:solidFill>
                  <a:srgbClr val="FFFFFF"/>
                </a:solidFill>
                <a:ea typeface="+mn-ea"/>
                <a:cs typeface="+mn-cs"/>
              </a:rPr>
              <a:t>Anabolics should be 1</a:t>
            </a:r>
            <a:r>
              <a:rPr lang="en-US" sz="2400" baseline="30000" dirty="0">
                <a:solidFill>
                  <a:srgbClr val="FFFFFF"/>
                </a:solidFill>
                <a:ea typeface="+mn-ea"/>
                <a:cs typeface="+mn-cs"/>
              </a:rPr>
              <a:t>st</a:t>
            </a:r>
            <a:r>
              <a:rPr lang="en-US" sz="2400" dirty="0">
                <a:solidFill>
                  <a:srgbClr val="FFFFFF"/>
                </a:solidFill>
                <a:ea typeface="+mn-ea"/>
                <a:cs typeface="+mn-cs"/>
              </a:rPr>
              <a:t> line (but are expensive, hard to get approved)</a:t>
            </a:r>
          </a:p>
          <a:p>
            <a:pPr marL="380990" indent="-380990" defTabSz="914353" hangingPunct="0">
              <a:lnSpc>
                <a:spcPts val="2933"/>
              </a:lnSpc>
              <a:buClrTx/>
              <a:buFont typeface="Arial" panose="020B0604020202020204" pitchFamily="34" charset="0"/>
              <a:buChar char="•"/>
            </a:pPr>
            <a:endParaRPr lang="en-US" sz="2400" dirty="0">
              <a:solidFill>
                <a:srgbClr val="FFFFFF"/>
              </a:solidFill>
              <a:ea typeface="+mn-ea"/>
              <a:cs typeface="+mn-cs"/>
            </a:endParaRPr>
          </a:p>
          <a:p>
            <a:pPr marL="380990" indent="-380990" defTabSz="914353" hangingPunct="0">
              <a:lnSpc>
                <a:spcPts val="2933"/>
              </a:lnSpc>
              <a:buClrTx/>
              <a:buFont typeface="Arial" panose="020B0604020202020204" pitchFamily="34" charset="0"/>
              <a:buChar char="•"/>
            </a:pPr>
            <a:r>
              <a:rPr lang="en-US" sz="2400" dirty="0">
                <a:solidFill>
                  <a:srgbClr val="FFFFFF"/>
                </a:solidFill>
                <a:ea typeface="+mn-ea"/>
                <a:cs typeface="+mn-cs"/>
              </a:rPr>
              <a:t>Treat at least 3-12 months before surgery and continue postop</a:t>
            </a:r>
          </a:p>
          <a:p>
            <a:pPr marL="380990" indent="-380990" defTabSz="914353" hangingPunct="0">
              <a:lnSpc>
                <a:spcPts val="2933"/>
              </a:lnSpc>
              <a:buClrTx/>
              <a:buFont typeface="Arial" panose="020B0604020202020204" pitchFamily="34" charset="0"/>
              <a:buChar char="•"/>
            </a:pPr>
            <a:endParaRPr lang="en-US" sz="2400" dirty="0">
              <a:solidFill>
                <a:srgbClr val="FFFFFF"/>
              </a:solidFill>
              <a:ea typeface="+mn-ea"/>
              <a:cs typeface="+mn-cs"/>
            </a:endParaRPr>
          </a:p>
          <a:p>
            <a:pPr marL="380990" indent="-380990" defTabSz="914353" hangingPunct="0">
              <a:lnSpc>
                <a:spcPts val="2933"/>
              </a:lnSpc>
              <a:buClrTx/>
              <a:buFont typeface="Arial" panose="020B0604020202020204" pitchFamily="34" charset="0"/>
              <a:buChar char="•"/>
            </a:pPr>
            <a:r>
              <a:rPr lang="en-US" sz="2400" dirty="0">
                <a:solidFill>
                  <a:srgbClr val="FFFFFF"/>
                </a:solidFill>
                <a:ea typeface="+mn-ea"/>
                <a:cs typeface="+mn-cs"/>
              </a:rPr>
              <a:t>Need to “seal in gains” with bisphosphonate after completion of therapy with an anabolic</a:t>
            </a:r>
          </a:p>
          <a:p>
            <a:pPr marL="380990" indent="-380990" defTabSz="914353" hangingPunct="0">
              <a:lnSpc>
                <a:spcPts val="2933"/>
              </a:lnSpc>
              <a:buClrTx/>
              <a:buFont typeface="Arial" panose="020B0604020202020204" pitchFamily="34" charset="0"/>
              <a:buChar char="•"/>
            </a:pPr>
            <a:endParaRPr lang="en-US" sz="2400" dirty="0">
              <a:solidFill>
                <a:srgbClr val="FFFFFF"/>
              </a:solidFill>
              <a:ea typeface="+mn-ea"/>
              <a:cs typeface="+mn-cs"/>
            </a:endParaRPr>
          </a:p>
          <a:p>
            <a:pPr marL="380990" indent="-380990" defTabSz="914353" hangingPunct="0">
              <a:lnSpc>
                <a:spcPts val="2933"/>
              </a:lnSpc>
              <a:buClrTx/>
              <a:buFont typeface="Arial" panose="020B0604020202020204" pitchFamily="34" charset="0"/>
              <a:buChar char="•"/>
            </a:pPr>
            <a:r>
              <a:rPr lang="en-US" sz="2400" dirty="0">
                <a:solidFill>
                  <a:srgbClr val="FFFFFF"/>
                </a:solidFill>
                <a:ea typeface="+mn-ea"/>
                <a:cs typeface="+mn-cs"/>
              </a:rPr>
              <a:t>Sequence of treatment matters (anabolics first, bisphosphonates second)</a:t>
            </a:r>
          </a:p>
          <a:p>
            <a:pPr defTabSz="914353" hangingPunct="0">
              <a:lnSpc>
                <a:spcPts val="2933"/>
              </a:lnSpc>
              <a:buClrTx/>
            </a:pPr>
            <a:endParaRPr lang="en-US" sz="2400" u="sng" dirty="0">
              <a:solidFill>
                <a:srgbClr val="FFFFFF"/>
              </a:solidFill>
              <a:ea typeface="+mn-ea"/>
              <a:cs typeface="+mn-cs"/>
            </a:endParaRPr>
          </a:p>
          <a:p>
            <a:pPr marL="380990" indent="-380990" defTabSz="914353" hangingPunct="0">
              <a:lnSpc>
                <a:spcPts val="2933"/>
              </a:lnSpc>
              <a:buClrTx/>
              <a:buFont typeface="Arial" panose="020B0604020202020204" pitchFamily="34" charset="0"/>
              <a:buChar char="•"/>
            </a:pPr>
            <a:r>
              <a:rPr lang="en-US" sz="2400" b="1" u="sng" dirty="0">
                <a:solidFill>
                  <a:srgbClr val="FFFFFF"/>
                </a:solidFill>
                <a:ea typeface="+mn-ea"/>
                <a:cs typeface="+mn-cs"/>
              </a:rPr>
              <a:t>Choice is often dictated by insurance and medical factors</a:t>
            </a:r>
          </a:p>
          <a:p>
            <a:pPr marL="380990" indent="-380990" defTabSz="914353" hangingPunct="0">
              <a:lnSpc>
                <a:spcPts val="2933"/>
              </a:lnSpc>
              <a:buClrTx/>
              <a:buFont typeface="Arial" panose="020B0604020202020204" pitchFamily="34" charset="0"/>
              <a:buChar char="•"/>
            </a:pPr>
            <a:endParaRPr lang="en-US" sz="2400" dirty="0">
              <a:solidFill>
                <a:srgbClr val="FFFFFF"/>
              </a:solidFill>
              <a:ea typeface="+mn-ea"/>
              <a:cs typeface="+mn-cs"/>
            </a:endParaRPr>
          </a:p>
          <a:p>
            <a:pPr marL="380990" indent="-380990" defTabSz="914353" hangingPunct="0">
              <a:lnSpc>
                <a:spcPts val="2933"/>
              </a:lnSpc>
              <a:buClrTx/>
              <a:buFont typeface="Arial" panose="020B0604020202020204" pitchFamily="34" charset="0"/>
              <a:buChar char="•"/>
            </a:pPr>
            <a:endParaRPr lang="en-US" sz="2400" dirty="0">
              <a:solidFill>
                <a:srgbClr val="FFFFFF"/>
              </a:solidFill>
              <a:ea typeface="+mn-ea"/>
              <a:cs typeface="+mn-cs"/>
            </a:endParaRPr>
          </a:p>
          <a:p>
            <a:pPr marL="380990" indent="-380990" defTabSz="914353" hangingPunct="0">
              <a:lnSpc>
                <a:spcPts val="2933"/>
              </a:lnSpc>
              <a:buClrTx/>
              <a:buFont typeface="Arial" panose="020B0604020202020204" pitchFamily="34" charset="0"/>
              <a:buChar char="•"/>
            </a:pPr>
            <a:endParaRPr lang="en-US" sz="2400" dirty="0">
              <a:solidFill>
                <a:srgbClr val="FFFFFF"/>
              </a:solidFill>
              <a:ea typeface="+mn-ea"/>
              <a:cs typeface="+mn-cs"/>
            </a:endParaRPr>
          </a:p>
          <a:p>
            <a:pPr defTabSz="914353" hangingPunct="0">
              <a:lnSpc>
                <a:spcPts val="2933"/>
              </a:lnSpc>
              <a:buClrTx/>
            </a:pPr>
            <a:endParaRPr lang="en-US" sz="2400" dirty="0">
              <a:solidFill>
                <a:srgbClr val="FFFFFF"/>
              </a:solidFill>
              <a:ea typeface="+mn-ea"/>
              <a:cs typeface="+mn-cs"/>
            </a:endParaRPr>
          </a:p>
          <a:p>
            <a:pPr marL="380990" indent="-380990" defTabSz="914353" hangingPunct="0">
              <a:lnSpc>
                <a:spcPts val="2933"/>
              </a:lnSpc>
              <a:buClrTx/>
              <a:buFont typeface="Arial" panose="020B0604020202020204" pitchFamily="34" charset="0"/>
              <a:buChar char="•"/>
            </a:pPr>
            <a:endParaRPr lang="en-US" sz="2400" dirty="0">
              <a:solidFill>
                <a:srgbClr val="FFFFFF"/>
              </a:solidFill>
              <a:ea typeface="+mn-ea"/>
              <a:cs typeface="+mn-cs"/>
            </a:endParaRPr>
          </a:p>
        </p:txBody>
      </p:sp>
    </p:spTree>
    <p:extLst>
      <p:ext uri="{BB962C8B-B14F-4D97-AF65-F5344CB8AC3E}">
        <p14:creationId xmlns:p14="http://schemas.microsoft.com/office/powerpoint/2010/main" val="52533139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500"/>
                                        <p:tgtEl>
                                          <p:spTgt spid="4">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4" end="4"/>
                                            </p:txEl>
                                          </p:spTgt>
                                        </p:tgtEl>
                                        <p:attrNameLst>
                                          <p:attrName>style.visibility</p:attrName>
                                        </p:attrNameLst>
                                      </p:cBhvr>
                                      <p:to>
                                        <p:strVal val="visible"/>
                                      </p:to>
                                    </p:set>
                                    <p:animEffect transition="in" filter="fade">
                                      <p:cBhvr>
                                        <p:cTn id="12" dur="500"/>
                                        <p:tgtEl>
                                          <p:spTgt spid="4">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6" end="6"/>
                                            </p:txEl>
                                          </p:spTgt>
                                        </p:tgtEl>
                                        <p:attrNameLst>
                                          <p:attrName>style.visibility</p:attrName>
                                        </p:attrNameLst>
                                      </p:cBhvr>
                                      <p:to>
                                        <p:strVal val="visible"/>
                                      </p:to>
                                    </p:set>
                                    <p:animEffect transition="in" filter="fade">
                                      <p:cBhvr>
                                        <p:cTn id="17" dur="500"/>
                                        <p:tgtEl>
                                          <p:spTgt spid="4">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8" end="8"/>
                                            </p:txEl>
                                          </p:spTgt>
                                        </p:tgtEl>
                                        <p:attrNameLst>
                                          <p:attrName>style.visibility</p:attrName>
                                        </p:attrNameLst>
                                      </p:cBhvr>
                                      <p:to>
                                        <p:strVal val="visible"/>
                                      </p:to>
                                    </p:set>
                                    <p:animEffect transition="in" filter="fade">
                                      <p:cBhvr>
                                        <p:cTn id="22" dur="500"/>
                                        <p:tgtEl>
                                          <p:spTgt spid="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87">
          <a:extLst>
            <a:ext uri="{FF2B5EF4-FFF2-40B4-BE49-F238E27FC236}">
              <a16:creationId xmlns:a16="http://schemas.microsoft.com/office/drawing/2014/main" id="{74695361-6B5C-E42C-07B3-B0799A488DE0}"/>
            </a:ext>
          </a:extLst>
        </p:cNvPr>
        <p:cNvGrpSpPr/>
        <p:nvPr/>
      </p:nvGrpSpPr>
      <p:grpSpPr>
        <a:xfrm>
          <a:off x="0" y="0"/>
          <a:ext cx="0" cy="0"/>
          <a:chOff x="0" y="0"/>
          <a:chExt cx="0" cy="0"/>
        </a:xfrm>
      </p:grpSpPr>
      <p:sp>
        <p:nvSpPr>
          <p:cNvPr id="288" name="Google Shape;288;p37">
            <a:extLst>
              <a:ext uri="{FF2B5EF4-FFF2-40B4-BE49-F238E27FC236}">
                <a16:creationId xmlns:a16="http://schemas.microsoft.com/office/drawing/2014/main" id="{B035F2BB-375B-CAC6-0B4B-CD6141281007}"/>
              </a:ext>
            </a:extLst>
          </p:cNvPr>
          <p:cNvSpPr txBox="1">
            <a:spLocks noGrp="1"/>
          </p:cNvSpPr>
          <p:nvPr>
            <p:ph type="title"/>
          </p:nvPr>
        </p:nvSpPr>
        <p:spPr>
          <a:xfrm>
            <a:off x="373374" y="918288"/>
            <a:ext cx="11029616" cy="594606"/>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accent1"/>
              </a:buClr>
              <a:buSzPts val="1800"/>
              <a:buFont typeface="Poppins"/>
              <a:buNone/>
            </a:pPr>
            <a:r>
              <a:rPr lang="en-US" sz="3200" dirty="0"/>
              <a:t>Symposium Agenda</a:t>
            </a:r>
            <a:endParaRPr dirty="0"/>
          </a:p>
        </p:txBody>
      </p:sp>
      <p:graphicFrame>
        <p:nvGraphicFramePr>
          <p:cNvPr id="2" name="Table 1">
            <a:extLst>
              <a:ext uri="{FF2B5EF4-FFF2-40B4-BE49-F238E27FC236}">
                <a16:creationId xmlns:a16="http://schemas.microsoft.com/office/drawing/2014/main" id="{96330DCF-CB82-349F-B169-09220BE667AB}"/>
              </a:ext>
            </a:extLst>
          </p:cNvPr>
          <p:cNvGraphicFramePr>
            <a:graphicFrameLocks noGrp="1"/>
          </p:cNvGraphicFramePr>
          <p:nvPr>
            <p:extLst>
              <p:ext uri="{D42A27DB-BD31-4B8C-83A1-F6EECF244321}">
                <p14:modId xmlns:p14="http://schemas.microsoft.com/office/powerpoint/2010/main" val="608062619"/>
              </p:ext>
            </p:extLst>
          </p:nvPr>
        </p:nvGraphicFramePr>
        <p:xfrm>
          <a:off x="486930" y="1828670"/>
          <a:ext cx="10527436" cy="3884945"/>
        </p:xfrm>
        <a:graphic>
          <a:graphicData uri="http://schemas.openxmlformats.org/drawingml/2006/table">
            <a:tbl>
              <a:tblPr firstRow="1" firstCol="1" lastRow="1" lastCol="1" bandRow="1" bandCol="1">
                <a:tableStyleId>{2D5ABB26-0587-4C30-8999-92F81FD0307C}</a:tableStyleId>
              </a:tblPr>
              <a:tblGrid>
                <a:gridCol w="1624503">
                  <a:extLst>
                    <a:ext uri="{9D8B030D-6E8A-4147-A177-3AD203B41FA5}">
                      <a16:colId xmlns:a16="http://schemas.microsoft.com/office/drawing/2014/main" val="3893792204"/>
                    </a:ext>
                  </a:extLst>
                </a:gridCol>
                <a:gridCol w="3956173">
                  <a:extLst>
                    <a:ext uri="{9D8B030D-6E8A-4147-A177-3AD203B41FA5}">
                      <a16:colId xmlns:a16="http://schemas.microsoft.com/office/drawing/2014/main" val="2839105912"/>
                    </a:ext>
                  </a:extLst>
                </a:gridCol>
                <a:gridCol w="4946760">
                  <a:extLst>
                    <a:ext uri="{9D8B030D-6E8A-4147-A177-3AD203B41FA5}">
                      <a16:colId xmlns:a16="http://schemas.microsoft.com/office/drawing/2014/main" val="2081022844"/>
                    </a:ext>
                  </a:extLst>
                </a:gridCol>
              </a:tblGrid>
              <a:tr h="349265">
                <a:tc>
                  <a:txBody>
                    <a:bodyPr/>
                    <a:lstStyle/>
                    <a:p>
                      <a:pPr marL="53975" marR="0">
                        <a:spcBef>
                          <a:spcPts val="380"/>
                        </a:spcBef>
                      </a:pPr>
                      <a:r>
                        <a:rPr lang="en-US" sz="1800" b="1" spc="-20" dirty="0">
                          <a:effectLst/>
                          <a:latin typeface="Poppins" panose="00000500000000000000" pitchFamily="2" charset="0"/>
                          <a:cs typeface="Poppins" panose="00000500000000000000" pitchFamily="2" charset="0"/>
                        </a:rPr>
                        <a:t>Time</a:t>
                      </a:r>
                      <a:endParaRPr lang="en-US" sz="1800" b="1" dirty="0">
                        <a:effectLst/>
                        <a:latin typeface="Poppins" panose="00000500000000000000" pitchFamily="2" charset="0"/>
                        <a:ea typeface="Arial" panose="020B0604020202020204" pitchFamily="34" charset="0"/>
                        <a:cs typeface="Poppins" panose="00000500000000000000" pitchFamily="2"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53975" marR="0">
                        <a:spcBef>
                          <a:spcPts val="380"/>
                        </a:spcBef>
                      </a:pPr>
                      <a:r>
                        <a:rPr lang="en-US" sz="1800" b="1" spc="-10" dirty="0">
                          <a:effectLst/>
                          <a:latin typeface="Poppins" panose="00000500000000000000" pitchFamily="2" charset="0"/>
                          <a:cs typeface="Poppins" panose="00000500000000000000" pitchFamily="2" charset="0"/>
                        </a:rPr>
                        <a:t>Topic/Description</a:t>
                      </a:r>
                      <a:endParaRPr lang="en-US" sz="1800" b="1" dirty="0">
                        <a:effectLst/>
                        <a:latin typeface="Poppins" panose="00000500000000000000" pitchFamily="2" charset="0"/>
                        <a:ea typeface="Arial" panose="020B0604020202020204" pitchFamily="34" charset="0"/>
                        <a:cs typeface="Poppins" panose="00000500000000000000" pitchFamily="2"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53975" marR="0">
                        <a:spcBef>
                          <a:spcPts val="380"/>
                        </a:spcBef>
                      </a:pPr>
                      <a:r>
                        <a:rPr lang="en-US" sz="1800" b="1" spc="-10" dirty="0">
                          <a:effectLst/>
                          <a:latin typeface="Poppins" panose="00000500000000000000" pitchFamily="2" charset="0"/>
                          <a:cs typeface="Poppins" panose="00000500000000000000" pitchFamily="2" charset="0"/>
                        </a:rPr>
                        <a:t>Speaker(s)</a:t>
                      </a:r>
                      <a:endParaRPr lang="en-US" sz="1800" b="1" dirty="0">
                        <a:effectLst/>
                        <a:latin typeface="Poppins" panose="00000500000000000000" pitchFamily="2" charset="0"/>
                        <a:ea typeface="Arial" panose="020B0604020202020204" pitchFamily="34" charset="0"/>
                        <a:cs typeface="Poppins" panose="00000500000000000000" pitchFamily="2"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974920174"/>
                  </a:ext>
                </a:extLst>
              </a:tr>
              <a:tr h="674326">
                <a:tc>
                  <a:txBody>
                    <a:bodyPr/>
                    <a:lstStyle/>
                    <a:p>
                      <a:pPr marL="0" marR="0">
                        <a:lnSpc>
                          <a:spcPct val="100000"/>
                        </a:lnSpc>
                        <a:spcBef>
                          <a:spcPts val="0"/>
                        </a:spcBef>
                      </a:pPr>
                      <a:r>
                        <a:rPr lang="en-US" sz="1800" b="0" i="1" dirty="0">
                          <a:effectLst/>
                          <a:latin typeface="Poppins" panose="00000500000000000000" pitchFamily="2" charset="0"/>
                          <a:cs typeface="Poppins" panose="00000500000000000000" pitchFamily="2" charset="0"/>
                        </a:rPr>
                        <a:t>7:30-7:35</a:t>
                      </a:r>
                      <a:r>
                        <a:rPr lang="en-US" sz="1800" b="0" i="1" spc="-5" dirty="0">
                          <a:effectLst/>
                          <a:latin typeface="Poppins" panose="00000500000000000000" pitchFamily="2" charset="0"/>
                          <a:cs typeface="Poppins" panose="00000500000000000000" pitchFamily="2" charset="0"/>
                        </a:rPr>
                        <a:t> </a:t>
                      </a:r>
                      <a:r>
                        <a:rPr lang="en-US" sz="1800" b="0" i="1" spc="-25" dirty="0">
                          <a:effectLst/>
                          <a:latin typeface="Poppins" panose="00000500000000000000" pitchFamily="2" charset="0"/>
                          <a:cs typeface="Poppins" panose="00000500000000000000" pitchFamily="2" charset="0"/>
                        </a:rPr>
                        <a:t>am</a:t>
                      </a:r>
                      <a:endParaRPr lang="en-US" sz="1800" b="0" i="1" dirty="0">
                        <a:effectLst/>
                        <a:latin typeface="Poppins" panose="00000500000000000000" pitchFamily="2" charset="0"/>
                        <a:ea typeface="Arial" panose="020B0604020202020204" pitchFamily="34" charset="0"/>
                        <a:cs typeface="Poppins" panose="00000500000000000000" pitchFamily="2"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0000"/>
                        </a:lnSpc>
                        <a:spcBef>
                          <a:spcPts val="0"/>
                        </a:spcBef>
                      </a:pPr>
                      <a:r>
                        <a:rPr lang="en-US" sz="1800" b="1" i="1" dirty="0">
                          <a:effectLst/>
                          <a:latin typeface="Poppins" panose="00000500000000000000" pitchFamily="2" charset="0"/>
                          <a:cs typeface="Poppins" panose="00000500000000000000" pitchFamily="2" charset="0"/>
                        </a:rPr>
                        <a:t>Welcome</a:t>
                      </a:r>
                      <a:r>
                        <a:rPr lang="en-US" sz="1800" b="1" i="1" spc="-15" dirty="0">
                          <a:effectLst/>
                          <a:latin typeface="Poppins" panose="00000500000000000000" pitchFamily="2" charset="0"/>
                          <a:cs typeface="Poppins" panose="00000500000000000000" pitchFamily="2" charset="0"/>
                        </a:rPr>
                        <a:t> </a:t>
                      </a:r>
                      <a:r>
                        <a:rPr lang="en-US" sz="1800" b="1" i="1" dirty="0">
                          <a:effectLst/>
                          <a:latin typeface="Poppins" panose="00000500000000000000" pitchFamily="2" charset="0"/>
                          <a:cs typeface="Poppins" panose="00000500000000000000" pitchFamily="2" charset="0"/>
                        </a:rPr>
                        <a:t>and</a:t>
                      </a:r>
                      <a:r>
                        <a:rPr lang="en-US" sz="1800" b="1" i="1" spc="-10" dirty="0">
                          <a:effectLst/>
                          <a:latin typeface="Poppins" panose="00000500000000000000" pitchFamily="2" charset="0"/>
                          <a:cs typeface="Poppins" panose="00000500000000000000" pitchFamily="2" charset="0"/>
                        </a:rPr>
                        <a:t> Introductions</a:t>
                      </a:r>
                      <a:endParaRPr lang="en-US" sz="1800" b="1" i="1" dirty="0">
                        <a:effectLst/>
                        <a:latin typeface="Poppins" panose="00000500000000000000" pitchFamily="2" charset="0"/>
                        <a:ea typeface="Arial" panose="020B0604020202020204" pitchFamily="34" charset="0"/>
                        <a:cs typeface="Poppins" panose="00000500000000000000" pitchFamily="2"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0000"/>
                        </a:lnSpc>
                        <a:spcBef>
                          <a:spcPts val="0"/>
                        </a:spcBef>
                      </a:pPr>
                      <a:r>
                        <a:rPr lang="en-US" sz="1600" b="1" dirty="0">
                          <a:effectLst/>
                          <a:latin typeface="Poppins" panose="00000500000000000000" pitchFamily="2" charset="0"/>
                          <a:cs typeface="Poppins" panose="00000500000000000000" pitchFamily="2" charset="0"/>
                        </a:rPr>
                        <a:t>Rita</a:t>
                      </a:r>
                      <a:r>
                        <a:rPr lang="en-US" sz="1600" b="1" spc="-25" dirty="0">
                          <a:effectLst/>
                          <a:latin typeface="Poppins" panose="00000500000000000000" pitchFamily="2" charset="0"/>
                          <a:cs typeface="Poppins" panose="00000500000000000000" pitchFamily="2" charset="0"/>
                        </a:rPr>
                        <a:t> </a:t>
                      </a:r>
                      <a:r>
                        <a:rPr lang="en-US" sz="1600" b="1" dirty="0">
                          <a:effectLst/>
                          <a:latin typeface="Poppins" panose="00000500000000000000" pitchFamily="2" charset="0"/>
                          <a:cs typeface="Poppins" panose="00000500000000000000" pitchFamily="2" charset="0"/>
                        </a:rPr>
                        <a:t>Roy,</a:t>
                      </a:r>
                      <a:r>
                        <a:rPr lang="en-US" sz="1600" b="1" spc="-25" dirty="0">
                          <a:effectLst/>
                          <a:latin typeface="Poppins" panose="00000500000000000000" pitchFamily="2" charset="0"/>
                          <a:cs typeface="Poppins" panose="00000500000000000000" pitchFamily="2" charset="0"/>
                        </a:rPr>
                        <a:t> MD</a:t>
                      </a:r>
                      <a:endParaRPr lang="en-US" sz="1600" b="1" dirty="0">
                        <a:effectLst/>
                        <a:latin typeface="Poppins" panose="00000500000000000000" pitchFamily="2" charset="0"/>
                        <a:cs typeface="Poppins" panose="00000500000000000000" pitchFamily="2" charset="0"/>
                      </a:endParaRPr>
                    </a:p>
                    <a:p>
                      <a:pPr marL="0" marR="0">
                        <a:lnSpc>
                          <a:spcPct val="100000"/>
                        </a:lnSpc>
                        <a:spcBef>
                          <a:spcPts val="0"/>
                        </a:spcBef>
                      </a:pPr>
                      <a:r>
                        <a:rPr lang="en-US" sz="1600" b="0" dirty="0">
                          <a:effectLst/>
                          <a:latin typeface="Poppins" panose="00000500000000000000" pitchFamily="2" charset="0"/>
                          <a:cs typeface="Poppins" panose="00000500000000000000" pitchFamily="2" charset="0"/>
                        </a:rPr>
                        <a:t>Chief</a:t>
                      </a:r>
                      <a:r>
                        <a:rPr lang="en-US" sz="1600" b="0" spc="-15" dirty="0">
                          <a:effectLst/>
                          <a:latin typeface="Poppins" panose="00000500000000000000" pitchFamily="2" charset="0"/>
                          <a:cs typeface="Poppins" panose="00000500000000000000" pitchFamily="2" charset="0"/>
                        </a:rPr>
                        <a:t> </a:t>
                      </a:r>
                      <a:r>
                        <a:rPr lang="en-US" sz="1600" b="0" dirty="0">
                          <a:effectLst/>
                          <a:latin typeface="Poppins" panose="00000500000000000000" pitchFamily="2" charset="0"/>
                          <a:cs typeface="Poppins" panose="00000500000000000000" pitchFamily="2" charset="0"/>
                        </a:rPr>
                        <a:t>Executive</a:t>
                      </a:r>
                      <a:r>
                        <a:rPr lang="en-US" sz="1600" b="0" spc="-10" dirty="0">
                          <a:effectLst/>
                          <a:latin typeface="Poppins" panose="00000500000000000000" pitchFamily="2" charset="0"/>
                          <a:cs typeface="Poppins" panose="00000500000000000000" pitchFamily="2" charset="0"/>
                        </a:rPr>
                        <a:t> Officer</a:t>
                      </a:r>
                      <a:endParaRPr lang="en-US" sz="1600" b="0" dirty="0">
                        <a:effectLst/>
                        <a:latin typeface="Poppins" panose="00000500000000000000" pitchFamily="2" charset="0"/>
                        <a:cs typeface="Poppins" panose="00000500000000000000" pitchFamily="2" charset="0"/>
                      </a:endParaRPr>
                    </a:p>
                    <a:p>
                      <a:pPr marL="0" marR="0">
                        <a:lnSpc>
                          <a:spcPct val="100000"/>
                        </a:lnSpc>
                        <a:spcBef>
                          <a:spcPts val="0"/>
                        </a:spcBef>
                        <a:spcAft>
                          <a:spcPts val="600"/>
                        </a:spcAft>
                      </a:pPr>
                      <a:r>
                        <a:rPr lang="en-US" sz="1600" b="0" dirty="0">
                          <a:effectLst/>
                          <a:latin typeface="Poppins" panose="00000500000000000000" pitchFamily="2" charset="0"/>
                          <a:cs typeface="Poppins" panose="00000500000000000000" pitchFamily="2" charset="0"/>
                        </a:rPr>
                        <a:t>National</a:t>
                      </a:r>
                      <a:r>
                        <a:rPr lang="en-US" sz="1600" b="0" spc="-5" dirty="0">
                          <a:effectLst/>
                          <a:latin typeface="Poppins" panose="00000500000000000000" pitchFamily="2" charset="0"/>
                          <a:cs typeface="Poppins" panose="00000500000000000000" pitchFamily="2" charset="0"/>
                        </a:rPr>
                        <a:t> </a:t>
                      </a:r>
                      <a:r>
                        <a:rPr lang="en-US" sz="1600" b="0" dirty="0">
                          <a:effectLst/>
                          <a:latin typeface="Poppins" panose="00000500000000000000" pitchFamily="2" charset="0"/>
                          <a:cs typeface="Poppins" panose="00000500000000000000" pitchFamily="2" charset="0"/>
                        </a:rPr>
                        <a:t>Spine Health </a:t>
                      </a:r>
                      <a:r>
                        <a:rPr lang="en-US" sz="1600" b="0" spc="-10" dirty="0">
                          <a:effectLst/>
                          <a:latin typeface="Poppins" panose="00000500000000000000" pitchFamily="2" charset="0"/>
                          <a:cs typeface="Poppins" panose="00000500000000000000" pitchFamily="2" charset="0"/>
                        </a:rPr>
                        <a:t>Foundation</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20662988"/>
                  </a:ext>
                </a:extLst>
              </a:tr>
              <a:tr h="629285">
                <a:tc>
                  <a:txBody>
                    <a:bodyPr/>
                    <a:lstStyle/>
                    <a:p>
                      <a:pPr marL="0" marR="0">
                        <a:lnSpc>
                          <a:spcPct val="100000"/>
                        </a:lnSpc>
                        <a:spcBef>
                          <a:spcPts val="0"/>
                        </a:spcBef>
                      </a:pPr>
                      <a:r>
                        <a:rPr lang="en-US" sz="1800" b="0" i="1" dirty="0">
                          <a:solidFill>
                            <a:srgbClr val="0070C0"/>
                          </a:solidFill>
                          <a:effectLst/>
                          <a:latin typeface="Poppins" panose="00000500000000000000" pitchFamily="2" charset="0"/>
                          <a:cs typeface="Poppins" panose="00000500000000000000" pitchFamily="2" charset="0"/>
                        </a:rPr>
                        <a:t>7:35-7:45</a:t>
                      </a:r>
                      <a:r>
                        <a:rPr lang="en-US" sz="1800" b="0" i="1" spc="-5" dirty="0">
                          <a:solidFill>
                            <a:srgbClr val="0070C0"/>
                          </a:solidFill>
                          <a:effectLst/>
                          <a:latin typeface="Poppins" panose="00000500000000000000" pitchFamily="2" charset="0"/>
                          <a:cs typeface="Poppins" panose="00000500000000000000" pitchFamily="2" charset="0"/>
                        </a:rPr>
                        <a:t> </a:t>
                      </a:r>
                      <a:r>
                        <a:rPr lang="en-US" sz="1800" b="0" i="1" spc="-25" dirty="0">
                          <a:solidFill>
                            <a:srgbClr val="0070C0"/>
                          </a:solidFill>
                          <a:effectLst/>
                          <a:latin typeface="Poppins" panose="00000500000000000000" pitchFamily="2" charset="0"/>
                          <a:cs typeface="Poppins" panose="00000500000000000000" pitchFamily="2" charset="0"/>
                        </a:rPr>
                        <a:t>am</a:t>
                      </a:r>
                      <a:endParaRPr lang="en-US" sz="1800" b="0" i="1" dirty="0">
                        <a:solidFill>
                          <a:srgbClr val="0070C0"/>
                        </a:solidFill>
                        <a:effectLst/>
                        <a:latin typeface="Poppins" panose="00000500000000000000" pitchFamily="2" charset="0"/>
                        <a:ea typeface="Arial" panose="020B0604020202020204" pitchFamily="34" charset="0"/>
                        <a:cs typeface="Poppins" panose="00000500000000000000" pitchFamily="2"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36195">
                        <a:lnSpc>
                          <a:spcPct val="100000"/>
                        </a:lnSpc>
                        <a:spcBef>
                          <a:spcPts val="0"/>
                        </a:spcBef>
                      </a:pPr>
                      <a:r>
                        <a:rPr lang="en-US" sz="1800" b="1" i="1" dirty="0">
                          <a:solidFill>
                            <a:srgbClr val="0070C0"/>
                          </a:solidFill>
                          <a:effectLst/>
                          <a:latin typeface="Poppins" panose="00000500000000000000" pitchFamily="2" charset="0"/>
                          <a:cs typeface="Poppins" panose="00000500000000000000" pitchFamily="2" charset="0"/>
                        </a:rPr>
                        <a:t>Osteoporosis</a:t>
                      </a:r>
                      <a:r>
                        <a:rPr lang="en-US" sz="1800" b="1" i="1" spc="-5" dirty="0">
                          <a:solidFill>
                            <a:srgbClr val="0070C0"/>
                          </a:solidFill>
                          <a:effectLst/>
                          <a:latin typeface="Poppins" panose="00000500000000000000" pitchFamily="2" charset="0"/>
                          <a:cs typeface="Poppins" panose="00000500000000000000" pitchFamily="2" charset="0"/>
                        </a:rPr>
                        <a:t> </a:t>
                      </a:r>
                      <a:r>
                        <a:rPr lang="en-US" sz="1800" b="1" i="1" dirty="0">
                          <a:solidFill>
                            <a:srgbClr val="0070C0"/>
                          </a:solidFill>
                          <a:effectLst/>
                          <a:latin typeface="Poppins" panose="00000500000000000000" pitchFamily="2" charset="0"/>
                          <a:cs typeface="Poppins" panose="00000500000000000000" pitchFamily="2" charset="0"/>
                        </a:rPr>
                        <a:t>Primer:</a:t>
                      </a:r>
                    </a:p>
                    <a:p>
                      <a:pPr marL="0" marR="36195">
                        <a:lnSpc>
                          <a:spcPct val="100000"/>
                        </a:lnSpc>
                        <a:spcBef>
                          <a:spcPts val="0"/>
                        </a:spcBef>
                      </a:pPr>
                      <a:r>
                        <a:rPr lang="en-US" sz="1800" b="1" i="1" dirty="0">
                          <a:solidFill>
                            <a:srgbClr val="0070C0"/>
                          </a:solidFill>
                          <a:effectLst/>
                          <a:latin typeface="Poppins" panose="00000500000000000000" pitchFamily="2" charset="0"/>
                          <a:ea typeface="Arial" panose="020B0604020202020204" pitchFamily="34" charset="0"/>
                          <a:cs typeface="Poppins" panose="00000500000000000000" pitchFamily="2" charset="0"/>
                        </a:rPr>
                        <a:t>Understanding Bone Analysis</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0000"/>
                        </a:lnSpc>
                        <a:spcBef>
                          <a:spcPts val="0"/>
                        </a:spcBef>
                      </a:pPr>
                      <a:r>
                        <a:rPr lang="en-US" sz="1600" b="1" dirty="0">
                          <a:solidFill>
                            <a:srgbClr val="0070C0"/>
                          </a:solidFill>
                          <a:effectLst/>
                          <a:latin typeface="Poppins" panose="00000500000000000000" pitchFamily="2" charset="0"/>
                          <a:cs typeface="Poppins" panose="00000500000000000000" pitchFamily="2" charset="0"/>
                        </a:rPr>
                        <a:t>John</a:t>
                      </a:r>
                      <a:r>
                        <a:rPr lang="en-US" sz="1600" b="1" spc="-35" dirty="0">
                          <a:solidFill>
                            <a:srgbClr val="0070C0"/>
                          </a:solidFill>
                          <a:effectLst/>
                          <a:latin typeface="Poppins" panose="00000500000000000000" pitchFamily="2" charset="0"/>
                          <a:cs typeface="Poppins" panose="00000500000000000000" pitchFamily="2" charset="0"/>
                        </a:rPr>
                        <a:t> </a:t>
                      </a:r>
                      <a:r>
                        <a:rPr lang="en-US" sz="1600" b="1" dirty="0">
                          <a:solidFill>
                            <a:srgbClr val="0070C0"/>
                          </a:solidFill>
                          <a:effectLst/>
                          <a:latin typeface="Poppins" panose="00000500000000000000" pitchFamily="2" charset="0"/>
                          <a:cs typeface="Poppins" panose="00000500000000000000" pitchFamily="2" charset="0"/>
                        </a:rPr>
                        <a:t>Dimar,</a:t>
                      </a:r>
                      <a:r>
                        <a:rPr lang="en-US" sz="1600" b="1" spc="-35" dirty="0">
                          <a:solidFill>
                            <a:srgbClr val="0070C0"/>
                          </a:solidFill>
                          <a:effectLst/>
                          <a:latin typeface="Poppins" panose="00000500000000000000" pitchFamily="2" charset="0"/>
                          <a:cs typeface="Poppins" panose="00000500000000000000" pitchFamily="2" charset="0"/>
                        </a:rPr>
                        <a:t> </a:t>
                      </a:r>
                      <a:r>
                        <a:rPr lang="en-US" sz="1600" b="1" spc="-25" dirty="0">
                          <a:solidFill>
                            <a:srgbClr val="0070C0"/>
                          </a:solidFill>
                          <a:effectLst/>
                          <a:latin typeface="Poppins" panose="00000500000000000000" pitchFamily="2" charset="0"/>
                          <a:cs typeface="Poppins" panose="00000500000000000000" pitchFamily="2" charset="0"/>
                        </a:rPr>
                        <a:t>MD</a:t>
                      </a:r>
                      <a:endParaRPr lang="en-US" sz="1600" b="1" dirty="0">
                        <a:solidFill>
                          <a:srgbClr val="0070C0"/>
                        </a:solidFill>
                        <a:effectLst/>
                        <a:latin typeface="Poppins" panose="00000500000000000000" pitchFamily="2" charset="0"/>
                        <a:cs typeface="Poppins" panose="00000500000000000000" pitchFamily="2" charset="0"/>
                      </a:endParaRPr>
                    </a:p>
                    <a:p>
                      <a:pPr marL="0" marR="0">
                        <a:lnSpc>
                          <a:spcPct val="100000"/>
                        </a:lnSpc>
                        <a:spcBef>
                          <a:spcPts val="0"/>
                        </a:spcBef>
                      </a:pPr>
                      <a:r>
                        <a:rPr lang="en-US" sz="1600" b="0" dirty="0">
                          <a:solidFill>
                            <a:srgbClr val="0070C0"/>
                          </a:solidFill>
                          <a:effectLst/>
                          <a:latin typeface="Poppins" panose="00000500000000000000" pitchFamily="2" charset="0"/>
                          <a:cs typeface="Poppins" panose="00000500000000000000" pitchFamily="2" charset="0"/>
                        </a:rPr>
                        <a:t>University of Louisville</a:t>
                      </a:r>
                      <a:r>
                        <a:rPr lang="en-US" sz="1600" b="0" spc="-50" dirty="0">
                          <a:solidFill>
                            <a:srgbClr val="0070C0"/>
                          </a:solidFill>
                          <a:effectLst/>
                          <a:latin typeface="Poppins" panose="00000500000000000000" pitchFamily="2" charset="0"/>
                          <a:cs typeface="Poppins" panose="00000500000000000000" pitchFamily="2" charset="0"/>
                        </a:rPr>
                        <a:t> </a:t>
                      </a:r>
                      <a:r>
                        <a:rPr lang="en-US" sz="1600" b="0" dirty="0">
                          <a:solidFill>
                            <a:srgbClr val="0070C0"/>
                          </a:solidFill>
                          <a:effectLst/>
                          <a:latin typeface="Poppins" panose="00000500000000000000" pitchFamily="2" charset="0"/>
                          <a:cs typeface="Poppins" panose="00000500000000000000" pitchFamily="2" charset="0"/>
                        </a:rPr>
                        <a:t>School</a:t>
                      </a:r>
                      <a:r>
                        <a:rPr lang="en-US" sz="1600" b="0" spc="-50" dirty="0">
                          <a:solidFill>
                            <a:srgbClr val="0070C0"/>
                          </a:solidFill>
                          <a:effectLst/>
                          <a:latin typeface="Poppins" panose="00000500000000000000" pitchFamily="2" charset="0"/>
                          <a:cs typeface="Poppins" panose="00000500000000000000" pitchFamily="2" charset="0"/>
                        </a:rPr>
                        <a:t> </a:t>
                      </a:r>
                      <a:r>
                        <a:rPr lang="en-US" sz="1600" b="0" dirty="0">
                          <a:solidFill>
                            <a:srgbClr val="0070C0"/>
                          </a:solidFill>
                          <a:effectLst/>
                          <a:latin typeface="Poppins" panose="00000500000000000000" pitchFamily="2" charset="0"/>
                          <a:cs typeface="Poppins" panose="00000500000000000000" pitchFamily="2" charset="0"/>
                        </a:rPr>
                        <a:t>of</a:t>
                      </a:r>
                      <a:r>
                        <a:rPr lang="en-US" sz="1600" b="0" spc="-50" dirty="0">
                          <a:solidFill>
                            <a:srgbClr val="0070C0"/>
                          </a:solidFill>
                          <a:effectLst/>
                          <a:latin typeface="Poppins" panose="00000500000000000000" pitchFamily="2" charset="0"/>
                          <a:cs typeface="Poppins" panose="00000500000000000000" pitchFamily="2" charset="0"/>
                        </a:rPr>
                        <a:t> </a:t>
                      </a:r>
                      <a:r>
                        <a:rPr lang="en-US" sz="1600" b="0" dirty="0">
                          <a:solidFill>
                            <a:srgbClr val="0070C0"/>
                          </a:solidFill>
                          <a:effectLst/>
                          <a:latin typeface="Poppins" panose="00000500000000000000" pitchFamily="2" charset="0"/>
                          <a:cs typeface="Poppins" panose="00000500000000000000" pitchFamily="2" charset="0"/>
                        </a:rPr>
                        <a:t>Medicine</a:t>
                      </a:r>
                      <a:r>
                        <a:rPr lang="en-US" sz="1600" b="0" spc="-50" dirty="0">
                          <a:solidFill>
                            <a:srgbClr val="0070C0"/>
                          </a:solidFill>
                          <a:effectLst/>
                          <a:latin typeface="Poppins" panose="00000500000000000000" pitchFamily="2" charset="0"/>
                          <a:cs typeface="Poppins" panose="00000500000000000000" pitchFamily="2" charset="0"/>
                        </a:rPr>
                        <a:t> </a:t>
                      </a:r>
                      <a:r>
                        <a:rPr lang="en-US" sz="1600" b="0" dirty="0">
                          <a:solidFill>
                            <a:srgbClr val="0070C0"/>
                          </a:solidFill>
                          <a:effectLst/>
                          <a:latin typeface="Poppins" panose="00000500000000000000" pitchFamily="2" charset="0"/>
                          <a:cs typeface="Poppins" panose="00000500000000000000" pitchFamily="2" charset="0"/>
                        </a:rPr>
                        <a:t>and Norton Children’s Hospital </a:t>
                      </a:r>
                    </a:p>
                    <a:p>
                      <a:pPr marL="0" marR="0">
                        <a:lnSpc>
                          <a:spcPct val="100000"/>
                        </a:lnSpc>
                        <a:spcBef>
                          <a:spcPts val="0"/>
                        </a:spcBef>
                      </a:pPr>
                      <a:r>
                        <a:rPr lang="en-US" sz="1600" b="0" dirty="0">
                          <a:solidFill>
                            <a:srgbClr val="0070C0"/>
                          </a:solidFill>
                          <a:effectLst/>
                          <a:latin typeface="Poppins" panose="00000500000000000000" pitchFamily="2" charset="0"/>
                          <a:cs typeface="Poppins" panose="00000500000000000000" pitchFamily="2" charset="0"/>
                        </a:rPr>
                        <a:t>Louisville, KY</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33486105"/>
                  </a:ext>
                </a:extLst>
              </a:tr>
              <a:tr h="506152">
                <a:tc>
                  <a:txBody>
                    <a:bodyPr/>
                    <a:lstStyle/>
                    <a:p>
                      <a:pPr marL="0" marR="0">
                        <a:lnSpc>
                          <a:spcPct val="100000"/>
                        </a:lnSpc>
                        <a:spcBef>
                          <a:spcPts val="0"/>
                        </a:spcBef>
                      </a:pPr>
                      <a:r>
                        <a:rPr lang="en-US" sz="1800" b="0" i="1" dirty="0">
                          <a:effectLst/>
                          <a:latin typeface="Poppins" panose="00000500000000000000" pitchFamily="2" charset="0"/>
                          <a:cs typeface="Poppins" panose="00000500000000000000" pitchFamily="2" charset="0"/>
                        </a:rPr>
                        <a:t>7:45-7:55</a:t>
                      </a:r>
                      <a:r>
                        <a:rPr lang="en-US" sz="1800" b="0" i="1" spc="-5" dirty="0">
                          <a:effectLst/>
                          <a:latin typeface="Poppins" panose="00000500000000000000" pitchFamily="2" charset="0"/>
                          <a:cs typeface="Poppins" panose="00000500000000000000" pitchFamily="2" charset="0"/>
                        </a:rPr>
                        <a:t> </a:t>
                      </a:r>
                      <a:r>
                        <a:rPr lang="en-US" sz="1800" b="0" i="1" spc="-25" dirty="0">
                          <a:effectLst/>
                          <a:latin typeface="Poppins" panose="00000500000000000000" pitchFamily="2" charset="0"/>
                          <a:cs typeface="Poppins" panose="00000500000000000000" pitchFamily="2" charset="0"/>
                        </a:rPr>
                        <a:t>am</a:t>
                      </a:r>
                      <a:endParaRPr lang="en-US" sz="1800" b="0" i="1" dirty="0">
                        <a:effectLst/>
                        <a:latin typeface="Poppins" panose="00000500000000000000" pitchFamily="2" charset="0"/>
                        <a:ea typeface="Arial" panose="020B0604020202020204" pitchFamily="34" charset="0"/>
                        <a:cs typeface="Poppins" panose="00000500000000000000" pitchFamily="2"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36195">
                        <a:lnSpc>
                          <a:spcPct val="100000"/>
                        </a:lnSpc>
                        <a:spcBef>
                          <a:spcPts val="0"/>
                        </a:spcBef>
                      </a:pPr>
                      <a:r>
                        <a:rPr lang="en-US" sz="1800" b="1" i="1" dirty="0">
                          <a:effectLst/>
                          <a:latin typeface="Poppins" panose="00000500000000000000" pitchFamily="2" charset="0"/>
                          <a:cs typeface="Poppins" panose="00000500000000000000" pitchFamily="2" charset="0"/>
                        </a:rPr>
                        <a:t>Fracture</a:t>
                      </a:r>
                      <a:r>
                        <a:rPr lang="en-US" sz="1800" b="1" i="1" spc="-15" dirty="0">
                          <a:effectLst/>
                          <a:latin typeface="Poppins" panose="00000500000000000000" pitchFamily="2" charset="0"/>
                          <a:cs typeface="Poppins" panose="00000500000000000000" pitchFamily="2" charset="0"/>
                        </a:rPr>
                        <a:t> </a:t>
                      </a:r>
                      <a:r>
                        <a:rPr lang="en-US" sz="1800" b="1" i="1" dirty="0">
                          <a:effectLst/>
                          <a:latin typeface="Poppins" panose="00000500000000000000" pitchFamily="2" charset="0"/>
                          <a:cs typeface="Poppins" panose="00000500000000000000" pitchFamily="2" charset="0"/>
                        </a:rPr>
                        <a:t>and</a:t>
                      </a:r>
                      <a:r>
                        <a:rPr lang="en-US" sz="1800" b="1" i="1" spc="-20" dirty="0">
                          <a:effectLst/>
                          <a:latin typeface="Poppins" panose="00000500000000000000" pitchFamily="2" charset="0"/>
                          <a:cs typeface="Poppins" panose="00000500000000000000" pitchFamily="2" charset="0"/>
                        </a:rPr>
                        <a:t> </a:t>
                      </a:r>
                      <a:r>
                        <a:rPr lang="en-US" sz="1800" b="1" i="1" dirty="0">
                          <a:effectLst/>
                          <a:latin typeface="Poppins" panose="00000500000000000000" pitchFamily="2" charset="0"/>
                          <a:cs typeface="Poppins" panose="00000500000000000000" pitchFamily="2" charset="0"/>
                        </a:rPr>
                        <a:t>Surgical</a:t>
                      </a:r>
                      <a:r>
                        <a:rPr lang="en-US" sz="1800" b="1" i="1" spc="-20" dirty="0">
                          <a:effectLst/>
                          <a:latin typeface="Poppins" panose="00000500000000000000" pitchFamily="2" charset="0"/>
                          <a:cs typeface="Poppins" panose="00000500000000000000" pitchFamily="2" charset="0"/>
                        </a:rPr>
                        <a:t> </a:t>
                      </a:r>
                      <a:r>
                        <a:rPr lang="en-US" sz="1800" b="1" i="1" dirty="0">
                          <a:effectLst/>
                          <a:latin typeface="Poppins" panose="00000500000000000000" pitchFamily="2" charset="0"/>
                          <a:cs typeface="Poppins" panose="00000500000000000000" pitchFamily="2" charset="0"/>
                        </a:rPr>
                        <a:t>Complications</a:t>
                      </a:r>
                      <a:r>
                        <a:rPr lang="en-US" sz="1800" b="1" i="1" spc="-15" dirty="0">
                          <a:effectLst/>
                          <a:latin typeface="Poppins" panose="00000500000000000000" pitchFamily="2" charset="0"/>
                          <a:cs typeface="Poppins" panose="00000500000000000000" pitchFamily="2" charset="0"/>
                        </a:rPr>
                        <a:t> </a:t>
                      </a:r>
                      <a:r>
                        <a:rPr lang="en-US" sz="1800" b="1" i="1" dirty="0">
                          <a:effectLst/>
                          <a:latin typeface="Poppins" panose="00000500000000000000" pitchFamily="2" charset="0"/>
                          <a:cs typeface="Poppins" panose="00000500000000000000" pitchFamily="2" charset="0"/>
                        </a:rPr>
                        <a:t>Prevention</a:t>
                      </a:r>
                      <a:endParaRPr lang="en-US" sz="1800" b="1" i="1" dirty="0">
                        <a:effectLst/>
                        <a:latin typeface="Poppins" panose="00000500000000000000" pitchFamily="2" charset="0"/>
                        <a:ea typeface="Arial" panose="020B0604020202020204" pitchFamily="34" charset="0"/>
                        <a:cs typeface="Poppins" panose="00000500000000000000" pitchFamily="2"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0000"/>
                        </a:lnSpc>
                        <a:spcBef>
                          <a:spcPts val="0"/>
                        </a:spcBef>
                      </a:pPr>
                      <a:r>
                        <a:rPr lang="en-US" sz="1600" b="1" dirty="0">
                          <a:effectLst/>
                          <a:latin typeface="Poppins" panose="00000500000000000000" pitchFamily="2" charset="0"/>
                          <a:cs typeface="Poppins" panose="00000500000000000000" pitchFamily="2" charset="0"/>
                        </a:rPr>
                        <a:t>Benjamin</a:t>
                      </a:r>
                      <a:r>
                        <a:rPr lang="en-US" sz="1600" b="1" spc="-55" dirty="0">
                          <a:effectLst/>
                          <a:latin typeface="Poppins" panose="00000500000000000000" pitchFamily="2" charset="0"/>
                          <a:cs typeface="Poppins" panose="00000500000000000000" pitchFamily="2" charset="0"/>
                        </a:rPr>
                        <a:t> </a:t>
                      </a:r>
                      <a:r>
                        <a:rPr lang="en-US" sz="1600" b="1" dirty="0">
                          <a:effectLst/>
                          <a:latin typeface="Poppins" panose="00000500000000000000" pitchFamily="2" charset="0"/>
                          <a:cs typeface="Poppins" panose="00000500000000000000" pitchFamily="2" charset="0"/>
                        </a:rPr>
                        <a:t>Elder,</a:t>
                      </a:r>
                      <a:r>
                        <a:rPr lang="en-US" sz="1600" b="1" spc="-55" dirty="0">
                          <a:effectLst/>
                          <a:latin typeface="Poppins" panose="00000500000000000000" pitchFamily="2" charset="0"/>
                          <a:cs typeface="Poppins" panose="00000500000000000000" pitchFamily="2" charset="0"/>
                        </a:rPr>
                        <a:t> </a:t>
                      </a:r>
                      <a:r>
                        <a:rPr lang="en-US" sz="1600" b="1" spc="-25" dirty="0">
                          <a:effectLst/>
                          <a:latin typeface="Poppins" panose="00000500000000000000" pitchFamily="2" charset="0"/>
                          <a:cs typeface="Poppins" panose="00000500000000000000" pitchFamily="2" charset="0"/>
                        </a:rPr>
                        <a:t>MD</a:t>
                      </a:r>
                      <a:endParaRPr lang="en-US" sz="1600" b="1" dirty="0">
                        <a:effectLst/>
                        <a:latin typeface="Poppins" panose="00000500000000000000" pitchFamily="2" charset="0"/>
                        <a:cs typeface="Poppins" panose="00000500000000000000" pitchFamily="2" charset="0"/>
                      </a:endParaRPr>
                    </a:p>
                    <a:p>
                      <a:pPr marL="0" marR="0">
                        <a:lnSpc>
                          <a:spcPct val="100000"/>
                        </a:lnSpc>
                        <a:spcBef>
                          <a:spcPts val="0"/>
                        </a:spcBef>
                      </a:pPr>
                      <a:r>
                        <a:rPr lang="en-US" sz="1600" b="0" dirty="0">
                          <a:effectLst/>
                          <a:latin typeface="Poppins" panose="00000500000000000000" pitchFamily="2" charset="0"/>
                          <a:cs typeface="Poppins" panose="00000500000000000000" pitchFamily="2" charset="0"/>
                        </a:rPr>
                        <a:t>Mayo</a:t>
                      </a:r>
                      <a:r>
                        <a:rPr lang="en-US" sz="1600" b="0" spc="-70" dirty="0">
                          <a:effectLst/>
                          <a:latin typeface="Poppins" panose="00000500000000000000" pitchFamily="2" charset="0"/>
                          <a:cs typeface="Poppins" panose="00000500000000000000" pitchFamily="2" charset="0"/>
                        </a:rPr>
                        <a:t> </a:t>
                      </a:r>
                      <a:r>
                        <a:rPr lang="en-US" sz="1600" b="0" dirty="0">
                          <a:effectLst/>
                          <a:latin typeface="Poppins" panose="00000500000000000000" pitchFamily="2" charset="0"/>
                          <a:cs typeface="Poppins" panose="00000500000000000000" pitchFamily="2" charset="0"/>
                        </a:rPr>
                        <a:t>Clinic</a:t>
                      </a:r>
                    </a:p>
                    <a:p>
                      <a:pPr marL="0" marR="0">
                        <a:lnSpc>
                          <a:spcPct val="100000"/>
                        </a:lnSpc>
                        <a:spcBef>
                          <a:spcPts val="0"/>
                        </a:spcBef>
                      </a:pPr>
                      <a:r>
                        <a:rPr lang="en-US" sz="1600" b="0" dirty="0">
                          <a:effectLst/>
                          <a:latin typeface="Poppins" panose="00000500000000000000" pitchFamily="2" charset="0"/>
                          <a:cs typeface="Poppins" panose="00000500000000000000" pitchFamily="2" charset="0"/>
                        </a:rPr>
                        <a:t>Rochester, MN</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14839091"/>
                  </a:ext>
                </a:extLst>
              </a:tr>
              <a:tr h="389255">
                <a:tc>
                  <a:txBody>
                    <a:bodyPr/>
                    <a:lstStyle/>
                    <a:p>
                      <a:pPr marL="0" marR="0">
                        <a:lnSpc>
                          <a:spcPct val="100000"/>
                        </a:lnSpc>
                        <a:spcBef>
                          <a:spcPts val="0"/>
                        </a:spcBef>
                      </a:pPr>
                      <a:r>
                        <a:rPr lang="en-US" sz="1800" b="0" i="1" dirty="0">
                          <a:effectLst/>
                          <a:latin typeface="Poppins" panose="00000500000000000000" pitchFamily="2" charset="0"/>
                          <a:cs typeface="Poppins" panose="00000500000000000000" pitchFamily="2" charset="0"/>
                        </a:rPr>
                        <a:t>7:55-8:05</a:t>
                      </a:r>
                      <a:r>
                        <a:rPr lang="en-US" sz="1800" b="0" i="1" spc="-5" dirty="0">
                          <a:effectLst/>
                          <a:latin typeface="Poppins" panose="00000500000000000000" pitchFamily="2" charset="0"/>
                          <a:cs typeface="Poppins" panose="00000500000000000000" pitchFamily="2" charset="0"/>
                        </a:rPr>
                        <a:t> </a:t>
                      </a:r>
                      <a:r>
                        <a:rPr lang="en-US" sz="1800" b="0" i="1" spc="-25" dirty="0">
                          <a:effectLst/>
                          <a:latin typeface="Poppins" panose="00000500000000000000" pitchFamily="2" charset="0"/>
                          <a:cs typeface="Poppins" panose="00000500000000000000" pitchFamily="2" charset="0"/>
                        </a:rPr>
                        <a:t>am</a:t>
                      </a:r>
                      <a:endParaRPr lang="en-US" sz="1800" b="0" i="1" dirty="0">
                        <a:effectLst/>
                        <a:latin typeface="Poppins" panose="00000500000000000000" pitchFamily="2" charset="0"/>
                        <a:ea typeface="Arial" panose="020B0604020202020204" pitchFamily="34" charset="0"/>
                        <a:cs typeface="Poppins" panose="00000500000000000000" pitchFamily="2"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62230">
                        <a:lnSpc>
                          <a:spcPct val="100000"/>
                        </a:lnSpc>
                        <a:spcBef>
                          <a:spcPts val="0"/>
                        </a:spcBef>
                      </a:pPr>
                      <a:r>
                        <a:rPr lang="en-US" sz="1800" b="1" i="1" dirty="0">
                          <a:effectLst/>
                          <a:latin typeface="Poppins" panose="00000500000000000000" pitchFamily="2" charset="0"/>
                          <a:cs typeface="Poppins" panose="00000500000000000000" pitchFamily="2" charset="0"/>
                        </a:rPr>
                        <a:t>Osteoporosis Care Models for the Spine Surgery Patient</a:t>
                      </a:r>
                    </a:p>
                    <a:p>
                      <a:pPr marL="0" marR="62230">
                        <a:lnSpc>
                          <a:spcPct val="100000"/>
                        </a:lnSpc>
                        <a:spcBef>
                          <a:spcPts val="0"/>
                        </a:spcBef>
                      </a:pPr>
                      <a:r>
                        <a:rPr lang="en-US" sz="1800" b="1" i="1" dirty="0">
                          <a:effectLst/>
                          <a:latin typeface="Poppins" panose="00000500000000000000" pitchFamily="2" charset="0"/>
                          <a:cs typeface="Poppins" panose="00000500000000000000" pitchFamily="2" charset="0"/>
                        </a:rPr>
                        <a:t> </a:t>
                      </a:r>
                      <a:endParaRPr lang="en-US" sz="1800" b="1" i="1" dirty="0">
                        <a:effectLst/>
                        <a:latin typeface="Poppins" panose="00000500000000000000" pitchFamily="2" charset="0"/>
                        <a:ea typeface="Arial" panose="020B0604020202020204" pitchFamily="34" charset="0"/>
                        <a:cs typeface="Poppins" panose="00000500000000000000" pitchFamily="2"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238760">
                        <a:lnSpc>
                          <a:spcPct val="100000"/>
                        </a:lnSpc>
                        <a:spcBef>
                          <a:spcPts val="0"/>
                        </a:spcBef>
                      </a:pPr>
                      <a:r>
                        <a:rPr lang="en-US" sz="1600" b="1" dirty="0">
                          <a:effectLst/>
                          <a:latin typeface="Poppins" panose="00000500000000000000" pitchFamily="2" charset="0"/>
                          <a:cs typeface="Poppins" panose="00000500000000000000" pitchFamily="2" charset="0"/>
                        </a:rPr>
                        <a:t>Venu Nemani, MD </a:t>
                      </a:r>
                    </a:p>
                    <a:p>
                      <a:pPr marL="0" marR="238760">
                        <a:lnSpc>
                          <a:spcPct val="100000"/>
                        </a:lnSpc>
                        <a:spcBef>
                          <a:spcPts val="0"/>
                        </a:spcBef>
                      </a:pPr>
                      <a:r>
                        <a:rPr lang="en-US" sz="1600" b="0" dirty="0">
                          <a:effectLst/>
                          <a:latin typeface="Poppins" panose="00000500000000000000" pitchFamily="2" charset="0"/>
                          <a:cs typeface="Poppins" panose="00000500000000000000" pitchFamily="2" charset="0"/>
                        </a:rPr>
                        <a:t>Virginia Mason Healthcare</a:t>
                      </a:r>
                    </a:p>
                    <a:p>
                      <a:pPr marL="0" marR="238760">
                        <a:lnSpc>
                          <a:spcPct val="100000"/>
                        </a:lnSpc>
                        <a:spcBef>
                          <a:spcPts val="0"/>
                        </a:spcBef>
                      </a:pPr>
                      <a:r>
                        <a:rPr lang="en-US" sz="1600" b="0" dirty="0">
                          <a:effectLst/>
                          <a:latin typeface="Poppins" panose="00000500000000000000" pitchFamily="2" charset="0"/>
                          <a:cs typeface="Poppins" panose="00000500000000000000" pitchFamily="2" charset="0"/>
                        </a:rPr>
                        <a:t>Seattle WA</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53955789"/>
                  </a:ext>
                </a:extLst>
              </a:tr>
              <a:tr h="167582">
                <a:tc>
                  <a:txBody>
                    <a:bodyPr/>
                    <a:lstStyle/>
                    <a:p>
                      <a:pPr marL="0" marR="0">
                        <a:lnSpc>
                          <a:spcPct val="100000"/>
                        </a:lnSpc>
                        <a:spcBef>
                          <a:spcPts val="0"/>
                        </a:spcBef>
                      </a:pPr>
                      <a:r>
                        <a:rPr lang="en-US" sz="1800" b="0" i="1" dirty="0">
                          <a:effectLst/>
                          <a:latin typeface="Poppins" panose="00000500000000000000" pitchFamily="2" charset="0"/>
                          <a:cs typeface="Poppins" panose="00000500000000000000" pitchFamily="2" charset="0"/>
                        </a:rPr>
                        <a:t>8:05-8:15</a:t>
                      </a:r>
                      <a:r>
                        <a:rPr lang="en-US" sz="1800" b="0" i="1" spc="-5" dirty="0">
                          <a:effectLst/>
                          <a:latin typeface="Poppins" panose="00000500000000000000" pitchFamily="2" charset="0"/>
                          <a:cs typeface="Poppins" panose="00000500000000000000" pitchFamily="2" charset="0"/>
                        </a:rPr>
                        <a:t> </a:t>
                      </a:r>
                      <a:r>
                        <a:rPr lang="en-US" sz="1800" b="0" i="1" spc="-25" dirty="0">
                          <a:effectLst/>
                          <a:latin typeface="Poppins" panose="00000500000000000000" pitchFamily="2" charset="0"/>
                          <a:cs typeface="Poppins" panose="00000500000000000000" pitchFamily="2" charset="0"/>
                        </a:rPr>
                        <a:t>am</a:t>
                      </a:r>
                      <a:endParaRPr lang="en-US" sz="1800" b="0" i="1" dirty="0">
                        <a:effectLst/>
                        <a:latin typeface="Poppins" panose="00000500000000000000" pitchFamily="2" charset="0"/>
                        <a:ea typeface="Arial" panose="020B0604020202020204" pitchFamily="34" charset="0"/>
                        <a:cs typeface="Poppins" panose="00000500000000000000" pitchFamily="2"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0000"/>
                        </a:lnSpc>
                        <a:spcBef>
                          <a:spcPts val="0"/>
                        </a:spcBef>
                      </a:pPr>
                      <a:r>
                        <a:rPr lang="en-US" sz="1800" b="1" i="1" dirty="0">
                          <a:effectLst/>
                          <a:latin typeface="Poppins" panose="00000500000000000000" pitchFamily="2" charset="0"/>
                          <a:cs typeface="Poppins" panose="00000500000000000000" pitchFamily="2" charset="0"/>
                        </a:rPr>
                        <a:t>Q&amp;A</a:t>
                      </a:r>
                      <a:r>
                        <a:rPr lang="en-US" sz="1800" b="1" i="1" spc="-45" dirty="0">
                          <a:effectLst/>
                          <a:latin typeface="Poppins" panose="00000500000000000000" pitchFamily="2" charset="0"/>
                          <a:cs typeface="Poppins" panose="00000500000000000000" pitchFamily="2" charset="0"/>
                        </a:rPr>
                        <a:t> </a:t>
                      </a:r>
                      <a:r>
                        <a:rPr lang="en-US" sz="1800" b="1" i="1" dirty="0">
                          <a:effectLst/>
                          <a:latin typeface="Poppins" panose="00000500000000000000" pitchFamily="2" charset="0"/>
                          <a:cs typeface="Poppins" panose="00000500000000000000" pitchFamily="2" charset="0"/>
                        </a:rPr>
                        <a:t>/</a:t>
                      </a:r>
                      <a:r>
                        <a:rPr lang="en-US" sz="1800" b="1" i="1" spc="-10" dirty="0">
                          <a:effectLst/>
                          <a:latin typeface="Poppins" panose="00000500000000000000" pitchFamily="2" charset="0"/>
                          <a:cs typeface="Poppins" panose="00000500000000000000" pitchFamily="2" charset="0"/>
                        </a:rPr>
                        <a:t> Conclusion</a:t>
                      </a:r>
                      <a:endParaRPr lang="en-US" sz="1800" b="1" i="1" dirty="0">
                        <a:effectLst/>
                        <a:latin typeface="Poppins" panose="00000500000000000000" pitchFamily="2" charset="0"/>
                        <a:ea typeface="Arial" panose="020B0604020202020204" pitchFamily="34" charset="0"/>
                        <a:cs typeface="Poppins" panose="00000500000000000000" pitchFamily="2"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0000"/>
                        </a:lnSpc>
                        <a:spcBef>
                          <a:spcPts val="0"/>
                        </a:spcBef>
                      </a:pPr>
                      <a:r>
                        <a:rPr lang="en-US" sz="1600" b="1" spc="-25" dirty="0">
                          <a:effectLst/>
                          <a:latin typeface="Poppins" panose="00000500000000000000" pitchFamily="2" charset="0"/>
                          <a:cs typeface="Poppins" panose="00000500000000000000" pitchFamily="2" charset="0"/>
                        </a:rPr>
                        <a:t>All</a:t>
                      </a:r>
                      <a:endParaRPr lang="en-US" sz="1600" b="1" dirty="0">
                        <a:effectLst/>
                        <a:latin typeface="Poppins" panose="00000500000000000000" pitchFamily="2" charset="0"/>
                        <a:ea typeface="Arial" panose="020B0604020202020204" pitchFamily="34" charset="0"/>
                        <a:cs typeface="Poppins" panose="00000500000000000000" pitchFamily="2"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42603365"/>
                  </a:ext>
                </a:extLst>
              </a:tr>
            </a:tbl>
          </a:graphicData>
        </a:graphic>
      </p:graphicFrame>
    </p:spTree>
    <p:extLst>
      <p:ext uri="{BB962C8B-B14F-4D97-AF65-F5344CB8AC3E}">
        <p14:creationId xmlns:p14="http://schemas.microsoft.com/office/powerpoint/2010/main" val="43706358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79FB08D-EC31-E04E-A874-22D67F026D5F}"/>
              </a:ext>
            </a:extLst>
          </p:cNvPr>
          <p:cNvSpPr>
            <a:spLocks noGrp="1"/>
          </p:cNvSpPr>
          <p:nvPr>
            <p:ph type="sldNum" sz="quarter" idx="14"/>
          </p:nvPr>
        </p:nvSpPr>
        <p:spPr/>
        <p:txBody>
          <a:bodyPr/>
          <a:lstStyle/>
          <a:p>
            <a:pPr defTabSz="914377" hangingPunct="0">
              <a:buClrTx/>
            </a:pPr>
            <a:fld id="{B7D43D70-C499-F949-A9D0-D427CF5AA287}" type="slidenum">
              <a:rPr lang="en-US">
                <a:solidFill>
                  <a:srgbClr val="FFFFFF"/>
                </a:solidFill>
                <a:latin typeface="Arial"/>
                <a:ea typeface="+mn-ea"/>
              </a:rPr>
              <a:pPr defTabSz="914377" hangingPunct="0">
                <a:buClrTx/>
              </a:pPr>
              <a:t>90</a:t>
            </a:fld>
            <a:endParaRPr lang="en-US" dirty="0">
              <a:solidFill>
                <a:srgbClr val="FFFFFF"/>
              </a:solidFill>
              <a:latin typeface="Arial"/>
              <a:ea typeface="+mn-ea"/>
            </a:endParaRPr>
          </a:p>
        </p:txBody>
      </p:sp>
      <p:sp>
        <p:nvSpPr>
          <p:cNvPr id="12" name="TextBox 11">
            <a:extLst>
              <a:ext uri="{FF2B5EF4-FFF2-40B4-BE49-F238E27FC236}">
                <a16:creationId xmlns:a16="http://schemas.microsoft.com/office/drawing/2014/main" id="{508F3B1B-65A2-772A-AB39-CA60967CB58C}"/>
              </a:ext>
            </a:extLst>
          </p:cNvPr>
          <p:cNvSpPr txBox="1"/>
          <p:nvPr/>
        </p:nvSpPr>
        <p:spPr>
          <a:xfrm>
            <a:off x="3030532" y="5861577"/>
            <a:ext cx="7311469" cy="102824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noAutofit/>
          </a:bodyPr>
          <a:lstStyle/>
          <a:p>
            <a:pPr marL="457189" indent="-457189" defTabSz="914353" hangingPunct="0">
              <a:lnSpc>
                <a:spcPts val="2933"/>
              </a:lnSpc>
              <a:buClrTx/>
              <a:buFontTx/>
              <a:buAutoNum type="arabicParenR"/>
            </a:pPr>
            <a:r>
              <a:rPr lang="en-US" sz="1867" b="1" dirty="0">
                <a:solidFill>
                  <a:srgbClr val="FFFFFF"/>
                </a:solidFill>
                <a:ea typeface="+mn-ea"/>
                <a:cs typeface="+mn-cs"/>
              </a:rPr>
              <a:t>3 months of preop romosozumab treatment</a:t>
            </a:r>
          </a:p>
          <a:p>
            <a:pPr marL="457189" indent="-457189" defTabSz="914353" hangingPunct="0">
              <a:lnSpc>
                <a:spcPts val="2933"/>
              </a:lnSpc>
              <a:buClrTx/>
              <a:buFontTx/>
              <a:buAutoNum type="arabicParenR"/>
            </a:pPr>
            <a:r>
              <a:rPr lang="en-US" sz="1867" b="1" dirty="0">
                <a:solidFill>
                  <a:srgbClr val="FFFFFF"/>
                </a:solidFill>
                <a:ea typeface="+mn-ea"/>
                <a:cs typeface="+mn-cs"/>
              </a:rPr>
              <a:t>Revision PSF T4-pelvis, VCR T10, ALL release T9-10, reverse PCO L3-4</a:t>
            </a:r>
          </a:p>
        </p:txBody>
      </p:sp>
      <p:pic>
        <p:nvPicPr>
          <p:cNvPr id="4" name="Picture 3">
            <a:extLst>
              <a:ext uri="{FF2B5EF4-FFF2-40B4-BE49-F238E27FC236}">
                <a16:creationId xmlns:a16="http://schemas.microsoft.com/office/drawing/2014/main" id="{61E6D3D9-676E-54C1-8C91-F9B87B8064EF}"/>
              </a:ext>
            </a:extLst>
          </p:cNvPr>
          <p:cNvPicPr>
            <a:picLocks noChangeAspect="1"/>
          </p:cNvPicPr>
          <p:nvPr/>
        </p:nvPicPr>
        <p:blipFill>
          <a:blip r:embed="rId2"/>
          <a:stretch>
            <a:fillRect/>
          </a:stretch>
        </p:blipFill>
        <p:spPr>
          <a:xfrm>
            <a:off x="429050" y="252858"/>
            <a:ext cx="2674324" cy="5480285"/>
          </a:xfrm>
          <a:prstGeom prst="rect">
            <a:avLst/>
          </a:prstGeom>
        </p:spPr>
      </p:pic>
      <p:pic>
        <p:nvPicPr>
          <p:cNvPr id="5" name="Picture 4">
            <a:extLst>
              <a:ext uri="{FF2B5EF4-FFF2-40B4-BE49-F238E27FC236}">
                <a16:creationId xmlns:a16="http://schemas.microsoft.com/office/drawing/2014/main" id="{E46CB8DD-D0CB-8796-4883-0680976C4373}"/>
              </a:ext>
            </a:extLst>
          </p:cNvPr>
          <p:cNvPicPr>
            <a:picLocks noChangeAspect="1"/>
          </p:cNvPicPr>
          <p:nvPr/>
        </p:nvPicPr>
        <p:blipFill>
          <a:blip r:embed="rId3"/>
          <a:stretch>
            <a:fillRect/>
          </a:stretch>
        </p:blipFill>
        <p:spPr>
          <a:xfrm>
            <a:off x="6814159" y="317039"/>
            <a:ext cx="2413543" cy="5416104"/>
          </a:xfrm>
          <a:prstGeom prst="rect">
            <a:avLst/>
          </a:prstGeom>
        </p:spPr>
      </p:pic>
      <p:pic>
        <p:nvPicPr>
          <p:cNvPr id="7" name="Picture 6">
            <a:extLst>
              <a:ext uri="{FF2B5EF4-FFF2-40B4-BE49-F238E27FC236}">
                <a16:creationId xmlns:a16="http://schemas.microsoft.com/office/drawing/2014/main" id="{FCD1FD42-3A55-65ED-58F8-8392525A77B1}"/>
              </a:ext>
            </a:extLst>
          </p:cNvPr>
          <p:cNvPicPr>
            <a:picLocks noChangeAspect="1"/>
          </p:cNvPicPr>
          <p:nvPr/>
        </p:nvPicPr>
        <p:blipFill>
          <a:blip r:embed="rId4"/>
          <a:stretch>
            <a:fillRect/>
          </a:stretch>
        </p:blipFill>
        <p:spPr>
          <a:xfrm>
            <a:off x="3261016" y="1"/>
            <a:ext cx="2834984" cy="5733143"/>
          </a:xfrm>
          <a:prstGeom prst="rect">
            <a:avLst/>
          </a:prstGeom>
        </p:spPr>
      </p:pic>
      <p:pic>
        <p:nvPicPr>
          <p:cNvPr id="8" name="Picture 7">
            <a:extLst>
              <a:ext uri="{FF2B5EF4-FFF2-40B4-BE49-F238E27FC236}">
                <a16:creationId xmlns:a16="http://schemas.microsoft.com/office/drawing/2014/main" id="{A91F7E84-B6CA-3B7C-E18C-865EFC2D8629}"/>
              </a:ext>
            </a:extLst>
          </p:cNvPr>
          <p:cNvPicPr>
            <a:picLocks noChangeAspect="1"/>
          </p:cNvPicPr>
          <p:nvPr/>
        </p:nvPicPr>
        <p:blipFill>
          <a:blip r:embed="rId5"/>
          <a:stretch>
            <a:fillRect/>
          </a:stretch>
        </p:blipFill>
        <p:spPr>
          <a:xfrm>
            <a:off x="9457309" y="317040"/>
            <a:ext cx="2046427" cy="5416104"/>
          </a:xfrm>
          <a:prstGeom prst="rect">
            <a:avLst/>
          </a:prstGeom>
        </p:spPr>
      </p:pic>
    </p:spTree>
    <p:extLst>
      <p:ext uri="{BB962C8B-B14F-4D97-AF65-F5344CB8AC3E}">
        <p14:creationId xmlns:p14="http://schemas.microsoft.com/office/powerpoint/2010/main" val="11757596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79FB08D-EC31-E04E-A874-22D67F026D5F}"/>
              </a:ext>
            </a:extLst>
          </p:cNvPr>
          <p:cNvSpPr>
            <a:spLocks noGrp="1"/>
          </p:cNvSpPr>
          <p:nvPr>
            <p:ph type="sldNum" sz="quarter" idx="14"/>
          </p:nvPr>
        </p:nvSpPr>
        <p:spPr/>
        <p:txBody>
          <a:bodyPr/>
          <a:lstStyle/>
          <a:p>
            <a:pPr defTabSz="914377" hangingPunct="0">
              <a:buClrTx/>
            </a:pPr>
            <a:fld id="{B7D43D70-C499-F949-A9D0-D427CF5AA287}" type="slidenum">
              <a:rPr lang="en-US">
                <a:solidFill>
                  <a:srgbClr val="FFFFFF"/>
                </a:solidFill>
                <a:latin typeface="Arial"/>
                <a:ea typeface="+mn-ea"/>
              </a:rPr>
              <a:pPr defTabSz="914377" hangingPunct="0">
                <a:buClrTx/>
              </a:pPr>
              <a:t>91</a:t>
            </a:fld>
            <a:endParaRPr lang="en-US" dirty="0">
              <a:solidFill>
                <a:srgbClr val="FFFFFF"/>
              </a:solidFill>
              <a:latin typeface="Arial"/>
              <a:ea typeface="+mn-ea"/>
            </a:endParaRPr>
          </a:p>
        </p:txBody>
      </p:sp>
      <p:pic>
        <p:nvPicPr>
          <p:cNvPr id="4" name="Picture 3">
            <a:extLst>
              <a:ext uri="{FF2B5EF4-FFF2-40B4-BE49-F238E27FC236}">
                <a16:creationId xmlns:a16="http://schemas.microsoft.com/office/drawing/2014/main" id="{DEA982BF-FD95-65F3-3737-7AE36C4C42A3}"/>
              </a:ext>
            </a:extLst>
          </p:cNvPr>
          <p:cNvPicPr>
            <a:picLocks noChangeAspect="1"/>
          </p:cNvPicPr>
          <p:nvPr/>
        </p:nvPicPr>
        <p:blipFill>
          <a:blip r:embed="rId2"/>
          <a:stretch>
            <a:fillRect/>
          </a:stretch>
        </p:blipFill>
        <p:spPr>
          <a:xfrm>
            <a:off x="3825530" y="118215"/>
            <a:ext cx="3187023" cy="5728771"/>
          </a:xfrm>
          <a:prstGeom prst="rect">
            <a:avLst/>
          </a:prstGeom>
        </p:spPr>
      </p:pic>
      <p:pic>
        <p:nvPicPr>
          <p:cNvPr id="6" name="Picture 5">
            <a:extLst>
              <a:ext uri="{FF2B5EF4-FFF2-40B4-BE49-F238E27FC236}">
                <a16:creationId xmlns:a16="http://schemas.microsoft.com/office/drawing/2014/main" id="{0EA2CA88-A0BE-A6C8-A83E-78845FEF6767}"/>
              </a:ext>
            </a:extLst>
          </p:cNvPr>
          <p:cNvPicPr>
            <a:picLocks noChangeAspect="1"/>
          </p:cNvPicPr>
          <p:nvPr/>
        </p:nvPicPr>
        <p:blipFill>
          <a:blip r:embed="rId3"/>
          <a:stretch>
            <a:fillRect/>
          </a:stretch>
        </p:blipFill>
        <p:spPr>
          <a:xfrm>
            <a:off x="676199" y="113843"/>
            <a:ext cx="2834984" cy="5733143"/>
          </a:xfrm>
          <a:prstGeom prst="rect">
            <a:avLst/>
          </a:prstGeom>
        </p:spPr>
      </p:pic>
      <p:pic>
        <p:nvPicPr>
          <p:cNvPr id="7" name="Picture 6">
            <a:extLst>
              <a:ext uri="{FF2B5EF4-FFF2-40B4-BE49-F238E27FC236}">
                <a16:creationId xmlns:a16="http://schemas.microsoft.com/office/drawing/2014/main" id="{15D2CCEA-990B-8FB9-D4EE-E6CE4A9D51A5}"/>
              </a:ext>
            </a:extLst>
          </p:cNvPr>
          <p:cNvPicPr>
            <a:picLocks noChangeAspect="1"/>
          </p:cNvPicPr>
          <p:nvPr/>
        </p:nvPicPr>
        <p:blipFill>
          <a:blip r:embed="rId4"/>
          <a:stretch>
            <a:fillRect/>
          </a:stretch>
        </p:blipFill>
        <p:spPr>
          <a:xfrm>
            <a:off x="7537197" y="113843"/>
            <a:ext cx="3524347" cy="4491815"/>
          </a:xfrm>
          <a:prstGeom prst="rect">
            <a:avLst/>
          </a:prstGeom>
        </p:spPr>
      </p:pic>
      <p:sp>
        <p:nvSpPr>
          <p:cNvPr id="8" name="TextBox 7">
            <a:extLst>
              <a:ext uri="{FF2B5EF4-FFF2-40B4-BE49-F238E27FC236}">
                <a16:creationId xmlns:a16="http://schemas.microsoft.com/office/drawing/2014/main" id="{1A396311-41FA-6646-0D10-EA4594DCB977}"/>
              </a:ext>
            </a:extLst>
          </p:cNvPr>
          <p:cNvSpPr txBox="1"/>
          <p:nvPr/>
        </p:nvSpPr>
        <p:spPr>
          <a:xfrm>
            <a:off x="7547428" y="4905829"/>
            <a:ext cx="3657600" cy="120468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t">
            <a:noAutofit/>
          </a:bodyPr>
          <a:lstStyle/>
          <a:p>
            <a:pPr algn="ctr" defTabSz="914353" hangingPunct="0">
              <a:lnSpc>
                <a:spcPts val="2933"/>
              </a:lnSpc>
              <a:buClrTx/>
            </a:pPr>
            <a:r>
              <a:rPr lang="en-US" sz="1867" b="1" dirty="0">
                <a:solidFill>
                  <a:srgbClr val="FFFFFF"/>
                </a:solidFill>
                <a:ea typeface="+mn-ea"/>
                <a:cs typeface="+mn-cs"/>
              </a:rPr>
              <a:t>Reverse osteotomy (PCO) with fibular strut to maintain kyphotic correction</a:t>
            </a:r>
          </a:p>
        </p:txBody>
      </p:sp>
      <p:sp>
        <p:nvSpPr>
          <p:cNvPr id="9" name="Oval 8">
            <a:extLst>
              <a:ext uri="{FF2B5EF4-FFF2-40B4-BE49-F238E27FC236}">
                <a16:creationId xmlns:a16="http://schemas.microsoft.com/office/drawing/2014/main" id="{0ADED0EE-EA47-632A-39BC-B00C7E16FDDC}"/>
              </a:ext>
            </a:extLst>
          </p:cNvPr>
          <p:cNvSpPr/>
          <p:nvPr/>
        </p:nvSpPr>
        <p:spPr>
          <a:xfrm>
            <a:off x="9260115" y="1698172"/>
            <a:ext cx="885371" cy="1132115"/>
          </a:xfrm>
          <a:prstGeom prst="ellipse">
            <a:avLst/>
          </a:prstGeom>
          <a:noFill/>
          <a:ln w="76200" cap="flat">
            <a:solidFill>
              <a:schemeClr val="accent3"/>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fromWordArt="0" anchor="ctr" anchorCtr="0" forceAA="0" compatLnSpc="1">
            <a:prstTxWarp prst="textNoShape">
              <a:avLst/>
            </a:prstTxWarp>
            <a:noAutofit/>
          </a:bodyPr>
          <a:lstStyle/>
          <a:p>
            <a:pPr defTabSz="914353" hangingPunct="0">
              <a:buClrTx/>
            </a:pPr>
            <a:endParaRPr lang="en-US" sz="1867" dirty="0">
              <a:noFill/>
              <a:latin typeface="Arial" panose="020B0604020202020204" pitchFamily="34" charset="0"/>
              <a:ea typeface="+mn-ea"/>
              <a:cs typeface="+mn-cs"/>
            </a:endParaRPr>
          </a:p>
        </p:txBody>
      </p:sp>
      <p:sp>
        <p:nvSpPr>
          <p:cNvPr id="10" name="Oval 9">
            <a:extLst>
              <a:ext uri="{FF2B5EF4-FFF2-40B4-BE49-F238E27FC236}">
                <a16:creationId xmlns:a16="http://schemas.microsoft.com/office/drawing/2014/main" id="{A19BC46E-8303-B3F8-F229-10EBD1AEEDDA}"/>
              </a:ext>
            </a:extLst>
          </p:cNvPr>
          <p:cNvSpPr/>
          <p:nvPr/>
        </p:nvSpPr>
        <p:spPr>
          <a:xfrm>
            <a:off x="8292784" y="1698172"/>
            <a:ext cx="885371" cy="1132115"/>
          </a:xfrm>
          <a:prstGeom prst="ellipse">
            <a:avLst/>
          </a:prstGeom>
          <a:noFill/>
          <a:ln w="76200" cap="flat">
            <a:solidFill>
              <a:schemeClr val="accent3"/>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fromWordArt="0" anchor="ctr" anchorCtr="0" forceAA="0" compatLnSpc="1">
            <a:prstTxWarp prst="textNoShape">
              <a:avLst/>
            </a:prstTxWarp>
            <a:noAutofit/>
          </a:bodyPr>
          <a:lstStyle/>
          <a:p>
            <a:pPr defTabSz="914353" hangingPunct="0">
              <a:buClrTx/>
            </a:pPr>
            <a:endParaRPr lang="en-US" sz="1867" dirty="0">
              <a:noFill/>
              <a:latin typeface="Arial" panose="020B0604020202020204" pitchFamily="34" charset="0"/>
              <a:ea typeface="+mn-ea"/>
              <a:cs typeface="+mn-cs"/>
            </a:endParaRPr>
          </a:p>
        </p:txBody>
      </p:sp>
      <p:pic>
        <p:nvPicPr>
          <p:cNvPr id="2" name="Picture 1">
            <a:extLst>
              <a:ext uri="{FF2B5EF4-FFF2-40B4-BE49-F238E27FC236}">
                <a16:creationId xmlns:a16="http://schemas.microsoft.com/office/drawing/2014/main" id="{8B4ACE90-0802-643D-E445-90E2B3092A10}"/>
              </a:ext>
            </a:extLst>
          </p:cNvPr>
          <p:cNvPicPr>
            <a:picLocks noChangeAspect="1"/>
          </p:cNvPicPr>
          <p:nvPr/>
        </p:nvPicPr>
        <p:blipFill rotWithShape="1">
          <a:blip r:embed="rId5">
            <a:extLst>
              <a:ext uri="{28A0092B-C50C-407E-A947-70E740481C1C}">
                <a14:useLocalDpi xmlns:a14="http://schemas.microsoft.com/office/drawing/2010/main" val="0"/>
              </a:ext>
            </a:extLst>
          </a:blip>
          <a:srcRect l="26094" t="20220" r="25710" b="20462"/>
          <a:stretch/>
        </p:blipFill>
        <p:spPr>
          <a:xfrm>
            <a:off x="2911317" y="5728675"/>
            <a:ext cx="1366852" cy="1016000"/>
          </a:xfrm>
          <a:prstGeom prst="rect">
            <a:avLst/>
          </a:prstGeom>
        </p:spPr>
      </p:pic>
    </p:spTree>
    <p:extLst>
      <p:ext uri="{BB962C8B-B14F-4D97-AF65-F5344CB8AC3E}">
        <p14:creationId xmlns:p14="http://schemas.microsoft.com/office/powerpoint/2010/main" val="305613930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79FB08D-EC31-E04E-A874-22D67F026D5F}"/>
              </a:ext>
            </a:extLst>
          </p:cNvPr>
          <p:cNvSpPr>
            <a:spLocks noGrp="1"/>
          </p:cNvSpPr>
          <p:nvPr>
            <p:ph type="sldNum" sz="quarter" idx="14"/>
          </p:nvPr>
        </p:nvSpPr>
        <p:spPr/>
        <p:txBody>
          <a:bodyPr/>
          <a:lstStyle/>
          <a:p>
            <a:pPr defTabSz="914377" hangingPunct="0">
              <a:buClrTx/>
            </a:pPr>
            <a:fld id="{B7D43D70-C499-F949-A9D0-D427CF5AA287}" type="slidenum">
              <a:rPr lang="en-US">
                <a:solidFill>
                  <a:srgbClr val="FFFFFF"/>
                </a:solidFill>
                <a:latin typeface="Arial"/>
                <a:ea typeface="+mn-ea"/>
              </a:rPr>
              <a:pPr defTabSz="914377" hangingPunct="0">
                <a:buClrTx/>
              </a:pPr>
              <a:t>92</a:t>
            </a:fld>
            <a:endParaRPr lang="en-US" dirty="0">
              <a:solidFill>
                <a:srgbClr val="FFFFFF"/>
              </a:solidFill>
              <a:latin typeface="Arial"/>
              <a:ea typeface="+mn-ea"/>
            </a:endParaRPr>
          </a:p>
        </p:txBody>
      </p:sp>
      <p:sp>
        <p:nvSpPr>
          <p:cNvPr id="5" name="TextBox 4">
            <a:extLst>
              <a:ext uri="{FF2B5EF4-FFF2-40B4-BE49-F238E27FC236}">
                <a16:creationId xmlns:a16="http://schemas.microsoft.com/office/drawing/2014/main" id="{C407EFBD-6EAC-EFB2-4DCC-6FAC7F0AA5E0}"/>
              </a:ext>
            </a:extLst>
          </p:cNvPr>
          <p:cNvSpPr txBox="1"/>
          <p:nvPr/>
        </p:nvSpPr>
        <p:spPr>
          <a:xfrm>
            <a:off x="8844753" y="132203"/>
            <a:ext cx="2288319" cy="152583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noAutofit/>
          </a:bodyPr>
          <a:lstStyle/>
          <a:p>
            <a:pPr defTabSz="914353" hangingPunct="0">
              <a:lnSpc>
                <a:spcPts val="2933"/>
              </a:lnSpc>
              <a:buClrTx/>
            </a:pPr>
            <a:r>
              <a:rPr lang="en-US" sz="1867" b="1" u="sng" dirty="0">
                <a:solidFill>
                  <a:srgbClr val="FFFFFF"/>
                </a:solidFill>
                <a:ea typeface="+mn-ea"/>
                <a:cs typeface="+mn-cs"/>
              </a:rPr>
              <a:t>Preop parameters</a:t>
            </a:r>
          </a:p>
          <a:p>
            <a:pPr defTabSz="914353" hangingPunct="0">
              <a:lnSpc>
                <a:spcPts val="2933"/>
              </a:lnSpc>
              <a:buClrTx/>
            </a:pPr>
            <a:r>
              <a:rPr lang="en-US" sz="1867" dirty="0">
                <a:solidFill>
                  <a:srgbClr val="FFFFFF"/>
                </a:solidFill>
                <a:ea typeface="+mn-ea"/>
                <a:cs typeface="+mn-cs"/>
              </a:rPr>
              <a:t>PI = 43</a:t>
            </a:r>
          </a:p>
          <a:p>
            <a:pPr defTabSz="914353" hangingPunct="0">
              <a:lnSpc>
                <a:spcPts val="2933"/>
              </a:lnSpc>
              <a:buClrTx/>
            </a:pPr>
            <a:r>
              <a:rPr lang="en-US" sz="1867" dirty="0">
                <a:solidFill>
                  <a:srgbClr val="FFFFFF"/>
                </a:solidFill>
                <a:ea typeface="+mn-ea"/>
                <a:cs typeface="+mn-cs"/>
              </a:rPr>
              <a:t>L1-S1 lordosis = 65</a:t>
            </a:r>
          </a:p>
          <a:p>
            <a:pPr defTabSz="914353" hangingPunct="0">
              <a:lnSpc>
                <a:spcPts val="2933"/>
              </a:lnSpc>
              <a:buClrTx/>
            </a:pPr>
            <a:r>
              <a:rPr lang="en-US" sz="1867" dirty="0">
                <a:solidFill>
                  <a:srgbClr val="FFFFFF"/>
                </a:solidFill>
                <a:ea typeface="+mn-ea"/>
                <a:cs typeface="+mn-cs"/>
              </a:rPr>
              <a:t>L4-S1 lordosis = 32</a:t>
            </a:r>
          </a:p>
          <a:p>
            <a:pPr defTabSz="914353" hangingPunct="0">
              <a:lnSpc>
                <a:spcPts val="2933"/>
              </a:lnSpc>
              <a:buClrTx/>
            </a:pPr>
            <a:r>
              <a:rPr lang="en-US" sz="1867" dirty="0">
                <a:solidFill>
                  <a:srgbClr val="FFFFFF"/>
                </a:solidFill>
                <a:ea typeface="+mn-ea"/>
                <a:cs typeface="+mn-cs"/>
              </a:rPr>
              <a:t>PT = 23</a:t>
            </a:r>
          </a:p>
          <a:p>
            <a:pPr defTabSz="914353" hangingPunct="0">
              <a:lnSpc>
                <a:spcPts val="2933"/>
              </a:lnSpc>
              <a:buClrTx/>
            </a:pPr>
            <a:r>
              <a:rPr lang="en-US" sz="1867" dirty="0">
                <a:solidFill>
                  <a:srgbClr val="FFFFFF"/>
                </a:solidFill>
                <a:ea typeface="+mn-ea"/>
                <a:cs typeface="+mn-cs"/>
              </a:rPr>
              <a:t>L1PA = -1</a:t>
            </a:r>
          </a:p>
          <a:p>
            <a:pPr defTabSz="914353" hangingPunct="0">
              <a:lnSpc>
                <a:spcPts val="2933"/>
              </a:lnSpc>
              <a:buClrTx/>
            </a:pPr>
            <a:r>
              <a:rPr lang="en-US" sz="1867" dirty="0">
                <a:solidFill>
                  <a:srgbClr val="FFFFFF"/>
                </a:solidFill>
                <a:ea typeface="+mn-ea"/>
                <a:cs typeface="+mn-cs"/>
              </a:rPr>
              <a:t>T4PA = 2</a:t>
            </a:r>
          </a:p>
          <a:p>
            <a:pPr defTabSz="914353" hangingPunct="0">
              <a:lnSpc>
                <a:spcPts val="2933"/>
              </a:lnSpc>
              <a:buClrTx/>
            </a:pPr>
            <a:endParaRPr lang="en-US" sz="1867" dirty="0">
              <a:solidFill>
                <a:srgbClr val="FFFFFF"/>
              </a:solidFill>
              <a:ea typeface="+mn-ea"/>
              <a:cs typeface="+mn-cs"/>
            </a:endParaRPr>
          </a:p>
          <a:p>
            <a:pPr defTabSz="914353" hangingPunct="0">
              <a:lnSpc>
                <a:spcPts val="2933"/>
              </a:lnSpc>
              <a:buClrTx/>
            </a:pPr>
            <a:r>
              <a:rPr lang="en-US" sz="1867" b="1" u="sng" dirty="0">
                <a:solidFill>
                  <a:srgbClr val="FFFFFF"/>
                </a:solidFill>
                <a:ea typeface="+mn-ea"/>
                <a:cs typeface="+mn-cs"/>
              </a:rPr>
              <a:t>Postop parameters</a:t>
            </a:r>
          </a:p>
          <a:p>
            <a:pPr defTabSz="914353" hangingPunct="0">
              <a:lnSpc>
                <a:spcPts val="2933"/>
              </a:lnSpc>
              <a:buClrTx/>
            </a:pPr>
            <a:r>
              <a:rPr lang="en-US" sz="1867" dirty="0">
                <a:solidFill>
                  <a:srgbClr val="FFFFFF"/>
                </a:solidFill>
                <a:ea typeface="+mn-ea"/>
                <a:cs typeface="+mn-cs"/>
              </a:rPr>
              <a:t>PI = 43</a:t>
            </a:r>
          </a:p>
          <a:p>
            <a:pPr defTabSz="914353" hangingPunct="0">
              <a:lnSpc>
                <a:spcPts val="2933"/>
              </a:lnSpc>
              <a:buClrTx/>
            </a:pPr>
            <a:r>
              <a:rPr lang="en-US" sz="1867" dirty="0">
                <a:solidFill>
                  <a:srgbClr val="FFFFFF"/>
                </a:solidFill>
                <a:ea typeface="+mn-ea"/>
                <a:cs typeface="+mn-cs"/>
              </a:rPr>
              <a:t>L1-S1 lordosis = 55</a:t>
            </a:r>
          </a:p>
          <a:p>
            <a:pPr defTabSz="914353" hangingPunct="0">
              <a:lnSpc>
                <a:spcPts val="2933"/>
              </a:lnSpc>
              <a:buClrTx/>
            </a:pPr>
            <a:r>
              <a:rPr lang="en-US" sz="1867" dirty="0">
                <a:solidFill>
                  <a:srgbClr val="FFFFFF"/>
                </a:solidFill>
                <a:ea typeface="+mn-ea"/>
                <a:cs typeface="+mn-cs"/>
              </a:rPr>
              <a:t>L4-S1 lordosis = 32</a:t>
            </a:r>
          </a:p>
          <a:p>
            <a:pPr defTabSz="914353" hangingPunct="0">
              <a:lnSpc>
                <a:spcPts val="2933"/>
              </a:lnSpc>
              <a:buClrTx/>
            </a:pPr>
            <a:r>
              <a:rPr lang="en-US" sz="1867" dirty="0">
                <a:solidFill>
                  <a:srgbClr val="FFFFFF"/>
                </a:solidFill>
                <a:ea typeface="+mn-ea"/>
                <a:cs typeface="+mn-cs"/>
              </a:rPr>
              <a:t>L1PA = 3</a:t>
            </a:r>
          </a:p>
          <a:p>
            <a:pPr defTabSz="914353" hangingPunct="0">
              <a:lnSpc>
                <a:spcPts val="2933"/>
              </a:lnSpc>
              <a:buClrTx/>
            </a:pPr>
            <a:r>
              <a:rPr lang="en-US" sz="1867" dirty="0">
                <a:solidFill>
                  <a:srgbClr val="FFFFFF"/>
                </a:solidFill>
                <a:ea typeface="+mn-ea"/>
                <a:cs typeface="+mn-cs"/>
              </a:rPr>
              <a:t>T4PA = 1</a:t>
            </a:r>
          </a:p>
          <a:p>
            <a:pPr defTabSz="914353" hangingPunct="0">
              <a:lnSpc>
                <a:spcPts val="2933"/>
              </a:lnSpc>
              <a:buClrTx/>
            </a:pPr>
            <a:endParaRPr lang="en-US" sz="1867" dirty="0">
              <a:solidFill>
                <a:srgbClr val="FFFFFF"/>
              </a:solidFill>
              <a:ea typeface="+mn-ea"/>
              <a:cs typeface="+mn-cs"/>
            </a:endParaRPr>
          </a:p>
          <a:p>
            <a:pPr defTabSz="914353" hangingPunct="0">
              <a:lnSpc>
                <a:spcPts val="2933"/>
              </a:lnSpc>
              <a:buClrTx/>
            </a:pPr>
            <a:r>
              <a:rPr lang="en-US" sz="1867" dirty="0">
                <a:solidFill>
                  <a:srgbClr val="FFFFFF"/>
                </a:solidFill>
                <a:ea typeface="+mn-ea"/>
                <a:cs typeface="+mn-cs"/>
              </a:rPr>
              <a:t> </a:t>
            </a:r>
          </a:p>
        </p:txBody>
      </p:sp>
      <p:pic>
        <p:nvPicPr>
          <p:cNvPr id="6" name="Picture 5">
            <a:extLst>
              <a:ext uri="{FF2B5EF4-FFF2-40B4-BE49-F238E27FC236}">
                <a16:creationId xmlns:a16="http://schemas.microsoft.com/office/drawing/2014/main" id="{88F8642A-5F30-5498-376D-1E7A27D79BF3}"/>
              </a:ext>
            </a:extLst>
          </p:cNvPr>
          <p:cNvPicPr>
            <a:picLocks noChangeAspect="1"/>
          </p:cNvPicPr>
          <p:nvPr/>
        </p:nvPicPr>
        <p:blipFill>
          <a:blip r:embed="rId2"/>
          <a:stretch>
            <a:fillRect/>
          </a:stretch>
        </p:blipFill>
        <p:spPr>
          <a:xfrm>
            <a:off x="2808216" y="360581"/>
            <a:ext cx="2698827" cy="6056295"/>
          </a:xfrm>
          <a:prstGeom prst="rect">
            <a:avLst/>
          </a:prstGeom>
        </p:spPr>
      </p:pic>
      <p:pic>
        <p:nvPicPr>
          <p:cNvPr id="7" name="Picture 6">
            <a:extLst>
              <a:ext uri="{FF2B5EF4-FFF2-40B4-BE49-F238E27FC236}">
                <a16:creationId xmlns:a16="http://schemas.microsoft.com/office/drawing/2014/main" id="{59D5B91A-D6BE-1383-EA98-6AA29970EEDF}"/>
              </a:ext>
            </a:extLst>
          </p:cNvPr>
          <p:cNvPicPr>
            <a:picLocks noChangeAspect="1"/>
          </p:cNvPicPr>
          <p:nvPr/>
        </p:nvPicPr>
        <p:blipFill>
          <a:blip r:embed="rId3"/>
          <a:stretch>
            <a:fillRect/>
          </a:stretch>
        </p:blipFill>
        <p:spPr>
          <a:xfrm>
            <a:off x="5995976" y="360580"/>
            <a:ext cx="2288317" cy="6056296"/>
          </a:xfrm>
          <a:prstGeom prst="rect">
            <a:avLst/>
          </a:prstGeom>
        </p:spPr>
      </p:pic>
      <p:cxnSp>
        <p:nvCxnSpPr>
          <p:cNvPr id="2" name="Straight Connector 1">
            <a:extLst>
              <a:ext uri="{FF2B5EF4-FFF2-40B4-BE49-F238E27FC236}">
                <a16:creationId xmlns:a16="http://schemas.microsoft.com/office/drawing/2014/main" id="{E4516AEF-E8F1-64B9-C799-5C3D2CDAB0DE}"/>
              </a:ext>
            </a:extLst>
          </p:cNvPr>
          <p:cNvCxnSpPr>
            <a:cxnSpLocks/>
          </p:cNvCxnSpPr>
          <p:nvPr/>
        </p:nvCxnSpPr>
        <p:spPr>
          <a:xfrm>
            <a:off x="4022321" y="3537097"/>
            <a:ext cx="894760" cy="212132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D0FA20E4-C9B9-51DD-C591-30E89D6F02C3}"/>
              </a:ext>
            </a:extLst>
          </p:cNvPr>
          <p:cNvCxnSpPr>
            <a:cxnSpLocks/>
          </p:cNvCxnSpPr>
          <p:nvPr/>
        </p:nvCxnSpPr>
        <p:spPr>
          <a:xfrm>
            <a:off x="4511255" y="4685414"/>
            <a:ext cx="416572" cy="973004"/>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B437DE06-687D-8749-226F-B05C62EB58AC}"/>
              </a:ext>
            </a:extLst>
          </p:cNvPr>
          <p:cNvCxnSpPr>
            <a:cxnSpLocks/>
          </p:cNvCxnSpPr>
          <p:nvPr/>
        </p:nvCxnSpPr>
        <p:spPr>
          <a:xfrm>
            <a:off x="3870251" y="1998921"/>
            <a:ext cx="1034372" cy="3659496"/>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12014E9-C60F-52C2-53D8-624B9E0CB317}"/>
              </a:ext>
            </a:extLst>
          </p:cNvPr>
          <p:cNvCxnSpPr>
            <a:cxnSpLocks/>
          </p:cNvCxnSpPr>
          <p:nvPr/>
        </p:nvCxnSpPr>
        <p:spPr>
          <a:xfrm>
            <a:off x="7167034" y="3725334"/>
            <a:ext cx="822077" cy="2274607"/>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6E47FE5-F84E-1C6D-849C-E17CD1E338D6}"/>
              </a:ext>
            </a:extLst>
          </p:cNvPr>
          <p:cNvCxnSpPr>
            <a:cxnSpLocks/>
          </p:cNvCxnSpPr>
          <p:nvPr/>
        </p:nvCxnSpPr>
        <p:spPr>
          <a:xfrm>
            <a:off x="7505701" y="4817534"/>
            <a:ext cx="494156" cy="1182407"/>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BFBD951-1A54-33EC-0A3F-5F1C4087073F}"/>
              </a:ext>
            </a:extLst>
          </p:cNvPr>
          <p:cNvCxnSpPr>
            <a:cxnSpLocks/>
          </p:cNvCxnSpPr>
          <p:nvPr/>
        </p:nvCxnSpPr>
        <p:spPr>
          <a:xfrm>
            <a:off x="6629942" y="1998921"/>
            <a:ext cx="1346711" cy="4001019"/>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190736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79FB08D-EC31-E04E-A874-22D67F026D5F}"/>
              </a:ext>
            </a:extLst>
          </p:cNvPr>
          <p:cNvSpPr>
            <a:spLocks noGrp="1"/>
          </p:cNvSpPr>
          <p:nvPr>
            <p:ph type="sldNum" sz="quarter" idx="14"/>
          </p:nvPr>
        </p:nvSpPr>
        <p:spPr/>
        <p:txBody>
          <a:bodyPr/>
          <a:lstStyle/>
          <a:p>
            <a:pPr defTabSz="914377" hangingPunct="0">
              <a:buClrTx/>
            </a:pPr>
            <a:fld id="{B7D43D70-C499-F949-A9D0-D427CF5AA287}" type="slidenum">
              <a:rPr lang="en-US">
                <a:solidFill>
                  <a:srgbClr val="FFFFFF"/>
                </a:solidFill>
                <a:latin typeface="Arial"/>
                <a:ea typeface="+mn-ea"/>
              </a:rPr>
              <a:pPr defTabSz="914377" hangingPunct="0">
                <a:buClrTx/>
              </a:pPr>
              <a:t>93</a:t>
            </a:fld>
            <a:endParaRPr lang="en-US" dirty="0">
              <a:solidFill>
                <a:srgbClr val="FFFFFF"/>
              </a:solidFill>
              <a:latin typeface="Arial"/>
              <a:ea typeface="+mn-ea"/>
            </a:endParaRPr>
          </a:p>
        </p:txBody>
      </p:sp>
      <p:pic>
        <p:nvPicPr>
          <p:cNvPr id="5" name="Picture 4">
            <a:extLst>
              <a:ext uri="{FF2B5EF4-FFF2-40B4-BE49-F238E27FC236}">
                <a16:creationId xmlns:a16="http://schemas.microsoft.com/office/drawing/2014/main" id="{800A098C-CAD7-765E-947C-C7C1053D3E03}"/>
              </a:ext>
            </a:extLst>
          </p:cNvPr>
          <p:cNvPicPr>
            <a:picLocks noChangeAspect="1"/>
          </p:cNvPicPr>
          <p:nvPr/>
        </p:nvPicPr>
        <p:blipFill rotWithShape="1">
          <a:blip r:embed="rId2">
            <a:extLst>
              <a:ext uri="{28A0092B-C50C-407E-A947-70E740481C1C}">
                <a14:useLocalDpi xmlns:a14="http://schemas.microsoft.com/office/drawing/2010/main" val="0"/>
              </a:ext>
            </a:extLst>
          </a:blip>
          <a:srcRect l="26094" t="20220" r="25710" b="20462"/>
          <a:stretch/>
        </p:blipFill>
        <p:spPr>
          <a:xfrm>
            <a:off x="2911317" y="5728675"/>
            <a:ext cx="1366852" cy="1016000"/>
          </a:xfrm>
          <a:prstGeom prst="rect">
            <a:avLst/>
          </a:prstGeom>
        </p:spPr>
      </p:pic>
      <p:sp>
        <p:nvSpPr>
          <p:cNvPr id="2" name="TextBox 1">
            <a:extLst>
              <a:ext uri="{FF2B5EF4-FFF2-40B4-BE49-F238E27FC236}">
                <a16:creationId xmlns:a16="http://schemas.microsoft.com/office/drawing/2014/main" id="{E15D8089-C91F-A355-EEF0-8D31A733D32D}"/>
              </a:ext>
            </a:extLst>
          </p:cNvPr>
          <p:cNvSpPr txBox="1"/>
          <p:nvPr/>
        </p:nvSpPr>
        <p:spPr>
          <a:xfrm>
            <a:off x="473039" y="258827"/>
            <a:ext cx="5938877" cy="8819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noAutofit/>
          </a:bodyPr>
          <a:lstStyle/>
          <a:p>
            <a:pPr defTabSz="914353" hangingPunct="0">
              <a:lnSpc>
                <a:spcPts val="2933"/>
              </a:lnSpc>
              <a:buClrTx/>
            </a:pPr>
            <a:r>
              <a:rPr lang="en-US" sz="3200" b="1" dirty="0">
                <a:solidFill>
                  <a:srgbClr val="FFC000"/>
                </a:solidFill>
                <a:ea typeface="+mn-ea"/>
                <a:cs typeface="+mn-cs"/>
              </a:rPr>
              <a:t>Summary</a:t>
            </a:r>
          </a:p>
        </p:txBody>
      </p:sp>
      <p:sp>
        <p:nvSpPr>
          <p:cNvPr id="4" name="TextBox 3">
            <a:extLst>
              <a:ext uri="{FF2B5EF4-FFF2-40B4-BE49-F238E27FC236}">
                <a16:creationId xmlns:a16="http://schemas.microsoft.com/office/drawing/2014/main" id="{2E1D7096-0657-DD69-7D14-67F9E48111A2}"/>
              </a:ext>
            </a:extLst>
          </p:cNvPr>
          <p:cNvSpPr txBox="1"/>
          <p:nvPr/>
        </p:nvSpPr>
        <p:spPr>
          <a:xfrm>
            <a:off x="387293" y="807647"/>
            <a:ext cx="5370040" cy="53889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t">
            <a:noAutofit/>
          </a:bodyPr>
          <a:lstStyle/>
          <a:p>
            <a:pPr marL="380990" indent="-380990" defTabSz="914353" hangingPunct="0">
              <a:lnSpc>
                <a:spcPts val="2933"/>
              </a:lnSpc>
              <a:buClrTx/>
              <a:buFont typeface="Arial" panose="020B0604020202020204" pitchFamily="34" charset="0"/>
              <a:buChar char="•"/>
            </a:pPr>
            <a:r>
              <a:rPr lang="en-US" sz="2400" dirty="0">
                <a:solidFill>
                  <a:srgbClr val="FFFFFF"/>
                </a:solidFill>
                <a:ea typeface="+mn-ea"/>
                <a:cs typeface="+mn-cs"/>
              </a:rPr>
              <a:t>Have a high suspicion for bone health problems</a:t>
            </a:r>
          </a:p>
          <a:p>
            <a:pPr marL="380990" indent="-380990" defTabSz="914353" hangingPunct="0">
              <a:lnSpc>
                <a:spcPts val="2933"/>
              </a:lnSpc>
              <a:buClrTx/>
              <a:buFont typeface="Arial" panose="020B0604020202020204" pitchFamily="34" charset="0"/>
              <a:buChar char="•"/>
            </a:pPr>
            <a:endParaRPr lang="en-US" sz="2400" dirty="0">
              <a:solidFill>
                <a:srgbClr val="FFFFFF"/>
              </a:solidFill>
              <a:ea typeface="+mn-ea"/>
              <a:cs typeface="+mn-cs"/>
            </a:endParaRPr>
          </a:p>
          <a:p>
            <a:pPr marL="380990" indent="-380990" defTabSz="914353" hangingPunct="0">
              <a:lnSpc>
                <a:spcPts val="2933"/>
              </a:lnSpc>
              <a:buClrTx/>
              <a:buFont typeface="Arial" panose="020B0604020202020204" pitchFamily="34" charset="0"/>
              <a:buChar char="•"/>
            </a:pPr>
            <a:r>
              <a:rPr lang="en-US" sz="2400" dirty="0">
                <a:solidFill>
                  <a:srgbClr val="FFFFFF"/>
                </a:solidFill>
                <a:ea typeface="+mn-ea"/>
                <a:cs typeface="+mn-cs"/>
              </a:rPr>
              <a:t>Obtain labs and DEXA scans early</a:t>
            </a:r>
          </a:p>
          <a:p>
            <a:pPr marL="380990" indent="-380990" defTabSz="914353" hangingPunct="0">
              <a:lnSpc>
                <a:spcPts val="2933"/>
              </a:lnSpc>
              <a:buClrTx/>
              <a:buFont typeface="Arial" panose="020B0604020202020204" pitchFamily="34" charset="0"/>
              <a:buChar char="•"/>
            </a:pPr>
            <a:endParaRPr lang="en-US" sz="2400" dirty="0">
              <a:solidFill>
                <a:srgbClr val="FFFFFF"/>
              </a:solidFill>
              <a:ea typeface="+mn-ea"/>
              <a:cs typeface="+mn-cs"/>
            </a:endParaRPr>
          </a:p>
          <a:p>
            <a:pPr marL="380990" indent="-380990" defTabSz="914353" hangingPunct="0">
              <a:lnSpc>
                <a:spcPts val="2933"/>
              </a:lnSpc>
              <a:buClrTx/>
              <a:buFont typeface="Arial" panose="020B0604020202020204" pitchFamily="34" charset="0"/>
              <a:buChar char="•"/>
            </a:pPr>
            <a:r>
              <a:rPr lang="en-US" sz="2400" dirty="0">
                <a:solidFill>
                  <a:srgbClr val="FFFFFF"/>
                </a:solidFill>
                <a:ea typeface="+mn-ea"/>
                <a:cs typeface="+mn-cs"/>
              </a:rPr>
              <a:t>Start Ca and vit D supplementation early</a:t>
            </a:r>
          </a:p>
          <a:p>
            <a:pPr marL="380990" indent="-380990" defTabSz="914353" hangingPunct="0">
              <a:lnSpc>
                <a:spcPts val="2933"/>
              </a:lnSpc>
              <a:buClrTx/>
              <a:buFont typeface="Arial" panose="020B0604020202020204" pitchFamily="34" charset="0"/>
              <a:buChar char="•"/>
            </a:pPr>
            <a:endParaRPr lang="en-US" sz="2400" dirty="0">
              <a:solidFill>
                <a:srgbClr val="FFFFFF"/>
              </a:solidFill>
              <a:ea typeface="+mn-ea"/>
              <a:cs typeface="+mn-cs"/>
            </a:endParaRPr>
          </a:p>
          <a:p>
            <a:pPr marL="380990" indent="-380990" defTabSz="914353" hangingPunct="0">
              <a:lnSpc>
                <a:spcPts val="2933"/>
              </a:lnSpc>
              <a:buClrTx/>
              <a:buFont typeface="Arial" panose="020B0604020202020204" pitchFamily="34" charset="0"/>
              <a:buChar char="•"/>
            </a:pPr>
            <a:r>
              <a:rPr lang="en-US" sz="2400" b="1" dirty="0">
                <a:solidFill>
                  <a:srgbClr val="F9BF2C"/>
                </a:solidFill>
                <a:ea typeface="+mn-ea"/>
                <a:cs typeface="+mn-cs"/>
              </a:rPr>
              <a:t>Develop key partnerships with bone health specialists / endocrinologists who enjoy treating this patient population or setup an in-house program!</a:t>
            </a:r>
          </a:p>
          <a:p>
            <a:pPr marL="380990" indent="-380990" defTabSz="914353" hangingPunct="0">
              <a:lnSpc>
                <a:spcPts val="2933"/>
              </a:lnSpc>
              <a:buClrTx/>
              <a:buFont typeface="Arial" panose="020B0604020202020204" pitchFamily="34" charset="0"/>
              <a:buChar char="•"/>
            </a:pPr>
            <a:endParaRPr lang="en-US" sz="2400" dirty="0">
              <a:solidFill>
                <a:srgbClr val="FFFFFF"/>
              </a:solidFill>
              <a:ea typeface="+mn-ea"/>
              <a:cs typeface="+mn-cs"/>
            </a:endParaRPr>
          </a:p>
          <a:p>
            <a:pPr marL="380990" indent="-380990" defTabSz="914353" hangingPunct="0">
              <a:lnSpc>
                <a:spcPts val="2933"/>
              </a:lnSpc>
              <a:buClrTx/>
              <a:buFont typeface="Arial" panose="020B0604020202020204" pitchFamily="34" charset="0"/>
              <a:buChar char="•"/>
            </a:pPr>
            <a:endParaRPr lang="en-US" sz="2400" dirty="0">
              <a:solidFill>
                <a:srgbClr val="FFFFFF"/>
              </a:solidFill>
              <a:ea typeface="+mn-ea"/>
              <a:cs typeface="+mn-cs"/>
            </a:endParaRPr>
          </a:p>
          <a:p>
            <a:pPr marL="380990" indent="-380990" defTabSz="914353" hangingPunct="0">
              <a:lnSpc>
                <a:spcPts val="2933"/>
              </a:lnSpc>
              <a:buClrTx/>
              <a:buFont typeface="Arial" panose="020B0604020202020204" pitchFamily="34" charset="0"/>
              <a:buChar char="•"/>
            </a:pPr>
            <a:endParaRPr lang="en-US" sz="2400" dirty="0">
              <a:solidFill>
                <a:srgbClr val="FFFFFF"/>
              </a:solidFill>
              <a:ea typeface="+mn-ea"/>
              <a:cs typeface="+mn-cs"/>
            </a:endParaRPr>
          </a:p>
          <a:p>
            <a:pPr marL="380990" indent="-380990" defTabSz="914353" hangingPunct="0">
              <a:lnSpc>
                <a:spcPts val="2933"/>
              </a:lnSpc>
              <a:buClrTx/>
              <a:buFont typeface="Arial" panose="020B0604020202020204" pitchFamily="34" charset="0"/>
              <a:buChar char="•"/>
            </a:pPr>
            <a:endParaRPr lang="en-US" sz="2400" dirty="0">
              <a:solidFill>
                <a:srgbClr val="FFFFFF"/>
              </a:solidFill>
              <a:ea typeface="+mn-ea"/>
              <a:cs typeface="+mn-cs"/>
            </a:endParaRPr>
          </a:p>
          <a:p>
            <a:pPr marL="380990" indent="-380990" defTabSz="914353" hangingPunct="0">
              <a:lnSpc>
                <a:spcPts val="2933"/>
              </a:lnSpc>
              <a:buClrTx/>
              <a:buFont typeface="Arial" panose="020B0604020202020204" pitchFamily="34" charset="0"/>
              <a:buChar char="•"/>
            </a:pPr>
            <a:endParaRPr lang="en-US" sz="2400" dirty="0">
              <a:solidFill>
                <a:srgbClr val="FFFFFF"/>
              </a:solidFill>
              <a:ea typeface="+mn-ea"/>
              <a:cs typeface="+mn-cs"/>
            </a:endParaRPr>
          </a:p>
          <a:p>
            <a:pPr defTabSz="914353" hangingPunct="0">
              <a:lnSpc>
                <a:spcPts val="2933"/>
              </a:lnSpc>
              <a:buClrTx/>
            </a:pPr>
            <a:endParaRPr lang="en-US" sz="2400" dirty="0">
              <a:solidFill>
                <a:srgbClr val="FFFFFF"/>
              </a:solidFill>
              <a:ea typeface="+mn-ea"/>
              <a:cs typeface="+mn-cs"/>
            </a:endParaRPr>
          </a:p>
          <a:p>
            <a:pPr marL="380990" indent="-380990" defTabSz="914353" hangingPunct="0">
              <a:lnSpc>
                <a:spcPts val="2933"/>
              </a:lnSpc>
              <a:buClrTx/>
              <a:buFont typeface="Arial" panose="020B0604020202020204" pitchFamily="34" charset="0"/>
              <a:buChar char="•"/>
            </a:pPr>
            <a:endParaRPr lang="en-US" sz="2400" dirty="0">
              <a:solidFill>
                <a:srgbClr val="FFFFFF"/>
              </a:solidFill>
              <a:ea typeface="+mn-ea"/>
              <a:cs typeface="+mn-cs"/>
            </a:endParaRPr>
          </a:p>
        </p:txBody>
      </p:sp>
      <p:pic>
        <p:nvPicPr>
          <p:cNvPr id="6" name="Picture 5">
            <a:extLst>
              <a:ext uri="{FF2B5EF4-FFF2-40B4-BE49-F238E27FC236}">
                <a16:creationId xmlns:a16="http://schemas.microsoft.com/office/drawing/2014/main" id="{47AB941C-F946-F564-D1AF-E3E0973AC491}"/>
              </a:ext>
            </a:extLst>
          </p:cNvPr>
          <p:cNvPicPr>
            <a:picLocks noChangeAspect="1"/>
          </p:cNvPicPr>
          <p:nvPr/>
        </p:nvPicPr>
        <p:blipFill>
          <a:blip r:embed="rId3"/>
          <a:stretch>
            <a:fillRect/>
          </a:stretch>
        </p:blipFill>
        <p:spPr>
          <a:xfrm>
            <a:off x="6410983" y="384179"/>
            <a:ext cx="2698827" cy="6056295"/>
          </a:xfrm>
          <a:prstGeom prst="rect">
            <a:avLst/>
          </a:prstGeom>
        </p:spPr>
      </p:pic>
      <p:pic>
        <p:nvPicPr>
          <p:cNvPr id="7" name="Picture 6">
            <a:extLst>
              <a:ext uri="{FF2B5EF4-FFF2-40B4-BE49-F238E27FC236}">
                <a16:creationId xmlns:a16="http://schemas.microsoft.com/office/drawing/2014/main" id="{BA4A43A9-DFB8-AE00-831B-15057FA01909}"/>
              </a:ext>
            </a:extLst>
          </p:cNvPr>
          <p:cNvPicPr>
            <a:picLocks noChangeAspect="1"/>
          </p:cNvPicPr>
          <p:nvPr/>
        </p:nvPicPr>
        <p:blipFill>
          <a:blip r:embed="rId4"/>
          <a:stretch>
            <a:fillRect/>
          </a:stretch>
        </p:blipFill>
        <p:spPr>
          <a:xfrm>
            <a:off x="9598743" y="384179"/>
            <a:ext cx="2288317" cy="6056296"/>
          </a:xfrm>
          <a:prstGeom prst="rect">
            <a:avLst/>
          </a:prstGeom>
        </p:spPr>
      </p:pic>
      <p:cxnSp>
        <p:nvCxnSpPr>
          <p:cNvPr id="8" name="Straight Connector 7">
            <a:extLst>
              <a:ext uri="{FF2B5EF4-FFF2-40B4-BE49-F238E27FC236}">
                <a16:creationId xmlns:a16="http://schemas.microsoft.com/office/drawing/2014/main" id="{B884425B-7AC9-6FFA-C4F5-F2378926B99B}"/>
              </a:ext>
            </a:extLst>
          </p:cNvPr>
          <p:cNvCxnSpPr>
            <a:cxnSpLocks/>
          </p:cNvCxnSpPr>
          <p:nvPr/>
        </p:nvCxnSpPr>
        <p:spPr>
          <a:xfrm>
            <a:off x="7625088" y="3560696"/>
            <a:ext cx="894760" cy="212132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F67BA450-AB0E-10DF-CEDE-948A3A4642C1}"/>
              </a:ext>
            </a:extLst>
          </p:cNvPr>
          <p:cNvCxnSpPr>
            <a:cxnSpLocks/>
          </p:cNvCxnSpPr>
          <p:nvPr/>
        </p:nvCxnSpPr>
        <p:spPr>
          <a:xfrm>
            <a:off x="8114022" y="4709013"/>
            <a:ext cx="416572" cy="973004"/>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8D72D92D-C5C3-69E8-EED5-B05A79E5F00E}"/>
              </a:ext>
            </a:extLst>
          </p:cNvPr>
          <p:cNvCxnSpPr>
            <a:cxnSpLocks/>
          </p:cNvCxnSpPr>
          <p:nvPr/>
        </p:nvCxnSpPr>
        <p:spPr>
          <a:xfrm>
            <a:off x="7473018" y="2022520"/>
            <a:ext cx="1034372" cy="3659496"/>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CC10F436-94BC-B05E-CDD9-4299A9EF6495}"/>
              </a:ext>
            </a:extLst>
          </p:cNvPr>
          <p:cNvCxnSpPr>
            <a:cxnSpLocks/>
          </p:cNvCxnSpPr>
          <p:nvPr/>
        </p:nvCxnSpPr>
        <p:spPr>
          <a:xfrm>
            <a:off x="10769800" y="3748933"/>
            <a:ext cx="822077" cy="2274607"/>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F03CEF6D-6B6C-6255-164C-0EB14464DDA1}"/>
              </a:ext>
            </a:extLst>
          </p:cNvPr>
          <p:cNvCxnSpPr>
            <a:cxnSpLocks/>
          </p:cNvCxnSpPr>
          <p:nvPr/>
        </p:nvCxnSpPr>
        <p:spPr>
          <a:xfrm>
            <a:off x="11108467" y="4841133"/>
            <a:ext cx="494156" cy="1182407"/>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7311C7F-72C0-14F8-7801-9F30035790F0}"/>
              </a:ext>
            </a:extLst>
          </p:cNvPr>
          <p:cNvCxnSpPr>
            <a:cxnSpLocks/>
          </p:cNvCxnSpPr>
          <p:nvPr/>
        </p:nvCxnSpPr>
        <p:spPr>
          <a:xfrm>
            <a:off x="10232709" y="2022520"/>
            <a:ext cx="1346711" cy="4001019"/>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662656"/>
      </p:ext>
    </p:extLst>
  </p:cSld>
  <p:clrMapOvr>
    <a:masterClrMapping/>
  </p:clrMapOvr>
  <p:transition spd="med"/>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287">
          <a:extLst>
            <a:ext uri="{FF2B5EF4-FFF2-40B4-BE49-F238E27FC236}">
              <a16:creationId xmlns:a16="http://schemas.microsoft.com/office/drawing/2014/main" id="{EC69D512-996B-98C6-B4D0-D2C64FDDB090}"/>
            </a:ext>
          </a:extLst>
        </p:cNvPr>
        <p:cNvGrpSpPr/>
        <p:nvPr/>
      </p:nvGrpSpPr>
      <p:grpSpPr>
        <a:xfrm>
          <a:off x="0" y="0"/>
          <a:ext cx="0" cy="0"/>
          <a:chOff x="0" y="0"/>
          <a:chExt cx="0" cy="0"/>
        </a:xfrm>
      </p:grpSpPr>
      <p:sp>
        <p:nvSpPr>
          <p:cNvPr id="288" name="Google Shape;288;p37">
            <a:extLst>
              <a:ext uri="{FF2B5EF4-FFF2-40B4-BE49-F238E27FC236}">
                <a16:creationId xmlns:a16="http://schemas.microsoft.com/office/drawing/2014/main" id="{7A191E9D-362C-9A5C-8EEE-E764024850B9}"/>
              </a:ext>
            </a:extLst>
          </p:cNvPr>
          <p:cNvSpPr txBox="1">
            <a:spLocks noGrp="1"/>
          </p:cNvSpPr>
          <p:nvPr>
            <p:ph type="title"/>
          </p:nvPr>
        </p:nvSpPr>
        <p:spPr>
          <a:xfrm>
            <a:off x="373374" y="918288"/>
            <a:ext cx="11029616" cy="594606"/>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accent1"/>
              </a:buClr>
              <a:buSzPts val="1800"/>
              <a:buFont typeface="Poppins"/>
              <a:buNone/>
            </a:pPr>
            <a:r>
              <a:rPr lang="en-US" sz="3200" dirty="0"/>
              <a:t>Symposium Agenda</a:t>
            </a:r>
            <a:endParaRPr dirty="0"/>
          </a:p>
        </p:txBody>
      </p:sp>
      <p:graphicFrame>
        <p:nvGraphicFramePr>
          <p:cNvPr id="2" name="Table 1">
            <a:extLst>
              <a:ext uri="{FF2B5EF4-FFF2-40B4-BE49-F238E27FC236}">
                <a16:creationId xmlns:a16="http://schemas.microsoft.com/office/drawing/2014/main" id="{2919E68E-5373-FF00-BDE5-B474D5D530A7}"/>
              </a:ext>
            </a:extLst>
          </p:cNvPr>
          <p:cNvGraphicFramePr>
            <a:graphicFrameLocks noGrp="1"/>
          </p:cNvGraphicFramePr>
          <p:nvPr>
            <p:extLst>
              <p:ext uri="{D42A27DB-BD31-4B8C-83A1-F6EECF244321}">
                <p14:modId xmlns:p14="http://schemas.microsoft.com/office/powerpoint/2010/main" val="292900356"/>
              </p:ext>
            </p:extLst>
          </p:nvPr>
        </p:nvGraphicFramePr>
        <p:xfrm>
          <a:off x="486930" y="1828670"/>
          <a:ext cx="10527436" cy="3884945"/>
        </p:xfrm>
        <a:graphic>
          <a:graphicData uri="http://schemas.openxmlformats.org/drawingml/2006/table">
            <a:tbl>
              <a:tblPr firstRow="1" firstCol="1" lastRow="1" lastCol="1" bandRow="1" bandCol="1">
                <a:tableStyleId>{2D5ABB26-0587-4C30-8999-92F81FD0307C}</a:tableStyleId>
              </a:tblPr>
              <a:tblGrid>
                <a:gridCol w="1624503">
                  <a:extLst>
                    <a:ext uri="{9D8B030D-6E8A-4147-A177-3AD203B41FA5}">
                      <a16:colId xmlns:a16="http://schemas.microsoft.com/office/drawing/2014/main" val="3893792204"/>
                    </a:ext>
                  </a:extLst>
                </a:gridCol>
                <a:gridCol w="3956173">
                  <a:extLst>
                    <a:ext uri="{9D8B030D-6E8A-4147-A177-3AD203B41FA5}">
                      <a16:colId xmlns:a16="http://schemas.microsoft.com/office/drawing/2014/main" val="2839105912"/>
                    </a:ext>
                  </a:extLst>
                </a:gridCol>
                <a:gridCol w="4946760">
                  <a:extLst>
                    <a:ext uri="{9D8B030D-6E8A-4147-A177-3AD203B41FA5}">
                      <a16:colId xmlns:a16="http://schemas.microsoft.com/office/drawing/2014/main" val="2081022844"/>
                    </a:ext>
                  </a:extLst>
                </a:gridCol>
              </a:tblGrid>
              <a:tr h="349265">
                <a:tc>
                  <a:txBody>
                    <a:bodyPr/>
                    <a:lstStyle/>
                    <a:p>
                      <a:pPr marL="53975" marR="0">
                        <a:spcBef>
                          <a:spcPts val="380"/>
                        </a:spcBef>
                      </a:pPr>
                      <a:r>
                        <a:rPr lang="en-US" sz="1800" b="1" spc="-20" dirty="0">
                          <a:effectLst/>
                          <a:latin typeface="Poppins" panose="00000500000000000000" pitchFamily="2" charset="0"/>
                          <a:cs typeface="Poppins" panose="00000500000000000000" pitchFamily="2" charset="0"/>
                        </a:rPr>
                        <a:t>Time</a:t>
                      </a:r>
                      <a:endParaRPr lang="en-US" sz="1800" b="1" dirty="0">
                        <a:effectLst/>
                        <a:latin typeface="Poppins" panose="00000500000000000000" pitchFamily="2" charset="0"/>
                        <a:ea typeface="Arial" panose="020B0604020202020204" pitchFamily="34" charset="0"/>
                        <a:cs typeface="Poppins" panose="00000500000000000000" pitchFamily="2"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53975" marR="0">
                        <a:spcBef>
                          <a:spcPts val="380"/>
                        </a:spcBef>
                      </a:pPr>
                      <a:r>
                        <a:rPr lang="en-US" sz="1800" b="1" spc="-10" dirty="0">
                          <a:effectLst/>
                          <a:latin typeface="Poppins" panose="00000500000000000000" pitchFamily="2" charset="0"/>
                          <a:cs typeface="Poppins" panose="00000500000000000000" pitchFamily="2" charset="0"/>
                        </a:rPr>
                        <a:t>Topic/Description</a:t>
                      </a:r>
                      <a:endParaRPr lang="en-US" sz="1800" b="1" dirty="0">
                        <a:effectLst/>
                        <a:latin typeface="Poppins" panose="00000500000000000000" pitchFamily="2" charset="0"/>
                        <a:ea typeface="Arial" panose="020B0604020202020204" pitchFamily="34" charset="0"/>
                        <a:cs typeface="Poppins" panose="00000500000000000000" pitchFamily="2"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53975" marR="0">
                        <a:spcBef>
                          <a:spcPts val="380"/>
                        </a:spcBef>
                      </a:pPr>
                      <a:r>
                        <a:rPr lang="en-US" sz="1800" b="1" spc="-10" dirty="0">
                          <a:effectLst/>
                          <a:latin typeface="Poppins" panose="00000500000000000000" pitchFamily="2" charset="0"/>
                          <a:cs typeface="Poppins" panose="00000500000000000000" pitchFamily="2" charset="0"/>
                        </a:rPr>
                        <a:t>Speaker(s)</a:t>
                      </a:r>
                      <a:endParaRPr lang="en-US" sz="1800" b="1" dirty="0">
                        <a:effectLst/>
                        <a:latin typeface="Poppins" panose="00000500000000000000" pitchFamily="2" charset="0"/>
                        <a:ea typeface="Arial" panose="020B0604020202020204" pitchFamily="34" charset="0"/>
                        <a:cs typeface="Poppins" panose="00000500000000000000" pitchFamily="2"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974920174"/>
                  </a:ext>
                </a:extLst>
              </a:tr>
              <a:tr h="674326">
                <a:tc>
                  <a:txBody>
                    <a:bodyPr/>
                    <a:lstStyle/>
                    <a:p>
                      <a:pPr marL="0" marR="0">
                        <a:lnSpc>
                          <a:spcPct val="100000"/>
                        </a:lnSpc>
                        <a:spcBef>
                          <a:spcPts val="0"/>
                        </a:spcBef>
                      </a:pPr>
                      <a:r>
                        <a:rPr lang="en-US" sz="1800" b="0" i="1" dirty="0">
                          <a:effectLst/>
                          <a:latin typeface="Poppins" panose="00000500000000000000" pitchFamily="2" charset="0"/>
                          <a:cs typeface="Poppins" panose="00000500000000000000" pitchFamily="2" charset="0"/>
                        </a:rPr>
                        <a:t>7:30-7:35</a:t>
                      </a:r>
                      <a:r>
                        <a:rPr lang="en-US" sz="1800" b="0" i="1" spc="-5" dirty="0">
                          <a:effectLst/>
                          <a:latin typeface="Poppins" panose="00000500000000000000" pitchFamily="2" charset="0"/>
                          <a:cs typeface="Poppins" panose="00000500000000000000" pitchFamily="2" charset="0"/>
                        </a:rPr>
                        <a:t> </a:t>
                      </a:r>
                      <a:r>
                        <a:rPr lang="en-US" sz="1800" b="0" i="1" spc="-25" dirty="0">
                          <a:effectLst/>
                          <a:latin typeface="Poppins" panose="00000500000000000000" pitchFamily="2" charset="0"/>
                          <a:cs typeface="Poppins" panose="00000500000000000000" pitchFamily="2" charset="0"/>
                        </a:rPr>
                        <a:t>am</a:t>
                      </a:r>
                      <a:endParaRPr lang="en-US" sz="1800" b="0" i="1" dirty="0">
                        <a:effectLst/>
                        <a:latin typeface="Poppins" panose="00000500000000000000" pitchFamily="2" charset="0"/>
                        <a:ea typeface="Arial" panose="020B0604020202020204" pitchFamily="34" charset="0"/>
                        <a:cs typeface="Poppins" panose="00000500000000000000" pitchFamily="2"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0000"/>
                        </a:lnSpc>
                        <a:spcBef>
                          <a:spcPts val="0"/>
                        </a:spcBef>
                      </a:pPr>
                      <a:r>
                        <a:rPr lang="en-US" sz="1800" b="1" i="1" dirty="0">
                          <a:effectLst/>
                          <a:latin typeface="Poppins" panose="00000500000000000000" pitchFamily="2" charset="0"/>
                          <a:cs typeface="Poppins" panose="00000500000000000000" pitchFamily="2" charset="0"/>
                        </a:rPr>
                        <a:t>Welcome</a:t>
                      </a:r>
                      <a:r>
                        <a:rPr lang="en-US" sz="1800" b="1" i="1" spc="-15" dirty="0">
                          <a:effectLst/>
                          <a:latin typeface="Poppins" panose="00000500000000000000" pitchFamily="2" charset="0"/>
                          <a:cs typeface="Poppins" panose="00000500000000000000" pitchFamily="2" charset="0"/>
                        </a:rPr>
                        <a:t> </a:t>
                      </a:r>
                      <a:r>
                        <a:rPr lang="en-US" sz="1800" b="1" i="1" dirty="0">
                          <a:effectLst/>
                          <a:latin typeface="Poppins" panose="00000500000000000000" pitchFamily="2" charset="0"/>
                          <a:cs typeface="Poppins" panose="00000500000000000000" pitchFamily="2" charset="0"/>
                        </a:rPr>
                        <a:t>and</a:t>
                      </a:r>
                      <a:r>
                        <a:rPr lang="en-US" sz="1800" b="1" i="1" spc="-10" dirty="0">
                          <a:effectLst/>
                          <a:latin typeface="Poppins" panose="00000500000000000000" pitchFamily="2" charset="0"/>
                          <a:cs typeface="Poppins" panose="00000500000000000000" pitchFamily="2" charset="0"/>
                        </a:rPr>
                        <a:t> Introductions</a:t>
                      </a:r>
                      <a:endParaRPr lang="en-US" sz="1800" b="1" i="1" dirty="0">
                        <a:effectLst/>
                        <a:latin typeface="Poppins" panose="00000500000000000000" pitchFamily="2" charset="0"/>
                        <a:ea typeface="Arial" panose="020B0604020202020204" pitchFamily="34" charset="0"/>
                        <a:cs typeface="Poppins" panose="00000500000000000000" pitchFamily="2"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0000"/>
                        </a:lnSpc>
                        <a:spcBef>
                          <a:spcPts val="0"/>
                        </a:spcBef>
                      </a:pPr>
                      <a:r>
                        <a:rPr lang="en-US" sz="1600" b="1" dirty="0">
                          <a:effectLst/>
                          <a:latin typeface="Poppins" panose="00000500000000000000" pitchFamily="2" charset="0"/>
                          <a:cs typeface="Poppins" panose="00000500000000000000" pitchFamily="2" charset="0"/>
                        </a:rPr>
                        <a:t>Rita</a:t>
                      </a:r>
                      <a:r>
                        <a:rPr lang="en-US" sz="1600" b="1" spc="-25" dirty="0">
                          <a:effectLst/>
                          <a:latin typeface="Poppins" panose="00000500000000000000" pitchFamily="2" charset="0"/>
                          <a:cs typeface="Poppins" panose="00000500000000000000" pitchFamily="2" charset="0"/>
                        </a:rPr>
                        <a:t> </a:t>
                      </a:r>
                      <a:r>
                        <a:rPr lang="en-US" sz="1600" b="1" dirty="0">
                          <a:effectLst/>
                          <a:latin typeface="Poppins" panose="00000500000000000000" pitchFamily="2" charset="0"/>
                          <a:cs typeface="Poppins" panose="00000500000000000000" pitchFamily="2" charset="0"/>
                        </a:rPr>
                        <a:t>Roy,</a:t>
                      </a:r>
                      <a:r>
                        <a:rPr lang="en-US" sz="1600" b="1" spc="-25" dirty="0">
                          <a:effectLst/>
                          <a:latin typeface="Poppins" panose="00000500000000000000" pitchFamily="2" charset="0"/>
                          <a:cs typeface="Poppins" panose="00000500000000000000" pitchFamily="2" charset="0"/>
                        </a:rPr>
                        <a:t> MD</a:t>
                      </a:r>
                      <a:endParaRPr lang="en-US" sz="1600" b="1" dirty="0">
                        <a:effectLst/>
                        <a:latin typeface="Poppins" panose="00000500000000000000" pitchFamily="2" charset="0"/>
                        <a:cs typeface="Poppins" panose="00000500000000000000" pitchFamily="2" charset="0"/>
                      </a:endParaRPr>
                    </a:p>
                    <a:p>
                      <a:pPr marL="0" marR="0">
                        <a:lnSpc>
                          <a:spcPct val="100000"/>
                        </a:lnSpc>
                        <a:spcBef>
                          <a:spcPts val="0"/>
                        </a:spcBef>
                      </a:pPr>
                      <a:r>
                        <a:rPr lang="en-US" sz="1600" b="0" dirty="0">
                          <a:effectLst/>
                          <a:latin typeface="Poppins" panose="00000500000000000000" pitchFamily="2" charset="0"/>
                          <a:cs typeface="Poppins" panose="00000500000000000000" pitchFamily="2" charset="0"/>
                        </a:rPr>
                        <a:t>Chief</a:t>
                      </a:r>
                      <a:r>
                        <a:rPr lang="en-US" sz="1600" b="0" spc="-15" dirty="0">
                          <a:effectLst/>
                          <a:latin typeface="Poppins" panose="00000500000000000000" pitchFamily="2" charset="0"/>
                          <a:cs typeface="Poppins" panose="00000500000000000000" pitchFamily="2" charset="0"/>
                        </a:rPr>
                        <a:t> </a:t>
                      </a:r>
                      <a:r>
                        <a:rPr lang="en-US" sz="1600" b="0" dirty="0">
                          <a:effectLst/>
                          <a:latin typeface="Poppins" panose="00000500000000000000" pitchFamily="2" charset="0"/>
                          <a:cs typeface="Poppins" panose="00000500000000000000" pitchFamily="2" charset="0"/>
                        </a:rPr>
                        <a:t>Executive</a:t>
                      </a:r>
                      <a:r>
                        <a:rPr lang="en-US" sz="1600" b="0" spc="-10" dirty="0">
                          <a:effectLst/>
                          <a:latin typeface="Poppins" panose="00000500000000000000" pitchFamily="2" charset="0"/>
                          <a:cs typeface="Poppins" panose="00000500000000000000" pitchFamily="2" charset="0"/>
                        </a:rPr>
                        <a:t> Officer</a:t>
                      </a:r>
                      <a:endParaRPr lang="en-US" sz="1600" b="0" dirty="0">
                        <a:effectLst/>
                        <a:latin typeface="Poppins" panose="00000500000000000000" pitchFamily="2" charset="0"/>
                        <a:cs typeface="Poppins" panose="00000500000000000000" pitchFamily="2" charset="0"/>
                      </a:endParaRPr>
                    </a:p>
                    <a:p>
                      <a:pPr marL="0" marR="0">
                        <a:lnSpc>
                          <a:spcPct val="100000"/>
                        </a:lnSpc>
                        <a:spcBef>
                          <a:spcPts val="0"/>
                        </a:spcBef>
                        <a:spcAft>
                          <a:spcPts val="600"/>
                        </a:spcAft>
                      </a:pPr>
                      <a:r>
                        <a:rPr lang="en-US" sz="1600" b="0" dirty="0">
                          <a:effectLst/>
                          <a:latin typeface="Poppins" panose="00000500000000000000" pitchFamily="2" charset="0"/>
                          <a:cs typeface="Poppins" panose="00000500000000000000" pitchFamily="2" charset="0"/>
                        </a:rPr>
                        <a:t>National</a:t>
                      </a:r>
                      <a:r>
                        <a:rPr lang="en-US" sz="1600" b="0" spc="-5" dirty="0">
                          <a:effectLst/>
                          <a:latin typeface="Poppins" panose="00000500000000000000" pitchFamily="2" charset="0"/>
                          <a:cs typeface="Poppins" panose="00000500000000000000" pitchFamily="2" charset="0"/>
                        </a:rPr>
                        <a:t> </a:t>
                      </a:r>
                      <a:r>
                        <a:rPr lang="en-US" sz="1600" b="0" dirty="0">
                          <a:effectLst/>
                          <a:latin typeface="Poppins" panose="00000500000000000000" pitchFamily="2" charset="0"/>
                          <a:cs typeface="Poppins" panose="00000500000000000000" pitchFamily="2" charset="0"/>
                        </a:rPr>
                        <a:t>Spine Health </a:t>
                      </a:r>
                      <a:r>
                        <a:rPr lang="en-US" sz="1600" b="0" spc="-10" dirty="0">
                          <a:effectLst/>
                          <a:latin typeface="Poppins" panose="00000500000000000000" pitchFamily="2" charset="0"/>
                          <a:cs typeface="Poppins" panose="00000500000000000000" pitchFamily="2" charset="0"/>
                        </a:rPr>
                        <a:t>Foundation</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20662988"/>
                  </a:ext>
                </a:extLst>
              </a:tr>
              <a:tr h="629285">
                <a:tc>
                  <a:txBody>
                    <a:bodyPr/>
                    <a:lstStyle/>
                    <a:p>
                      <a:pPr marL="0" marR="0">
                        <a:lnSpc>
                          <a:spcPct val="100000"/>
                        </a:lnSpc>
                        <a:spcBef>
                          <a:spcPts val="0"/>
                        </a:spcBef>
                      </a:pPr>
                      <a:r>
                        <a:rPr lang="en-US" sz="1800" b="0" i="1" dirty="0">
                          <a:effectLst/>
                          <a:latin typeface="Poppins" panose="00000500000000000000" pitchFamily="2" charset="0"/>
                          <a:cs typeface="Poppins" panose="00000500000000000000" pitchFamily="2" charset="0"/>
                        </a:rPr>
                        <a:t>7:35-7:45</a:t>
                      </a:r>
                      <a:r>
                        <a:rPr lang="en-US" sz="1800" b="0" i="1" spc="-5" dirty="0">
                          <a:effectLst/>
                          <a:latin typeface="Poppins" panose="00000500000000000000" pitchFamily="2" charset="0"/>
                          <a:cs typeface="Poppins" panose="00000500000000000000" pitchFamily="2" charset="0"/>
                        </a:rPr>
                        <a:t> </a:t>
                      </a:r>
                      <a:r>
                        <a:rPr lang="en-US" sz="1800" b="0" i="1" spc="-25" dirty="0">
                          <a:effectLst/>
                          <a:latin typeface="Poppins" panose="00000500000000000000" pitchFamily="2" charset="0"/>
                          <a:cs typeface="Poppins" panose="00000500000000000000" pitchFamily="2" charset="0"/>
                        </a:rPr>
                        <a:t>am</a:t>
                      </a:r>
                      <a:endParaRPr lang="en-US" sz="1800" b="0" i="1" dirty="0">
                        <a:effectLst/>
                        <a:latin typeface="Poppins" panose="00000500000000000000" pitchFamily="2" charset="0"/>
                        <a:ea typeface="Arial" panose="020B0604020202020204" pitchFamily="34" charset="0"/>
                        <a:cs typeface="Poppins" panose="00000500000000000000" pitchFamily="2"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36195">
                        <a:lnSpc>
                          <a:spcPct val="100000"/>
                        </a:lnSpc>
                        <a:spcBef>
                          <a:spcPts val="0"/>
                        </a:spcBef>
                      </a:pPr>
                      <a:r>
                        <a:rPr lang="en-US" sz="1800" b="1" i="1" dirty="0">
                          <a:effectLst/>
                          <a:latin typeface="Poppins" panose="00000500000000000000" pitchFamily="2" charset="0"/>
                          <a:cs typeface="Poppins" panose="00000500000000000000" pitchFamily="2" charset="0"/>
                        </a:rPr>
                        <a:t>Osteoporosis</a:t>
                      </a:r>
                      <a:r>
                        <a:rPr lang="en-US" sz="1800" b="1" i="1" spc="-5" dirty="0">
                          <a:effectLst/>
                          <a:latin typeface="Poppins" panose="00000500000000000000" pitchFamily="2" charset="0"/>
                          <a:cs typeface="Poppins" panose="00000500000000000000" pitchFamily="2" charset="0"/>
                        </a:rPr>
                        <a:t> </a:t>
                      </a:r>
                      <a:r>
                        <a:rPr lang="en-US" sz="1800" b="1" i="1" dirty="0">
                          <a:effectLst/>
                          <a:latin typeface="Poppins" panose="00000500000000000000" pitchFamily="2" charset="0"/>
                          <a:cs typeface="Poppins" panose="00000500000000000000" pitchFamily="2" charset="0"/>
                        </a:rPr>
                        <a:t>Primer:</a:t>
                      </a:r>
                    </a:p>
                    <a:p>
                      <a:pPr marL="0" marR="36195">
                        <a:lnSpc>
                          <a:spcPct val="100000"/>
                        </a:lnSpc>
                        <a:spcBef>
                          <a:spcPts val="0"/>
                        </a:spcBef>
                      </a:pPr>
                      <a:r>
                        <a:rPr lang="en-US" sz="1800" b="1" i="1" dirty="0">
                          <a:effectLst/>
                          <a:latin typeface="Poppins" panose="00000500000000000000" pitchFamily="2" charset="0"/>
                          <a:ea typeface="Arial" panose="020B0604020202020204" pitchFamily="34" charset="0"/>
                          <a:cs typeface="Poppins" panose="00000500000000000000" pitchFamily="2" charset="0"/>
                        </a:rPr>
                        <a:t>Understanding Bone Analysis</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0000"/>
                        </a:lnSpc>
                        <a:spcBef>
                          <a:spcPts val="0"/>
                        </a:spcBef>
                      </a:pPr>
                      <a:r>
                        <a:rPr lang="en-US" sz="1600" b="1" dirty="0">
                          <a:effectLst/>
                          <a:latin typeface="Poppins" panose="00000500000000000000" pitchFamily="2" charset="0"/>
                          <a:cs typeface="Poppins" panose="00000500000000000000" pitchFamily="2" charset="0"/>
                        </a:rPr>
                        <a:t>John</a:t>
                      </a:r>
                      <a:r>
                        <a:rPr lang="en-US" sz="1600" b="1" spc="-35" dirty="0">
                          <a:effectLst/>
                          <a:latin typeface="Poppins" panose="00000500000000000000" pitchFamily="2" charset="0"/>
                          <a:cs typeface="Poppins" panose="00000500000000000000" pitchFamily="2" charset="0"/>
                        </a:rPr>
                        <a:t> </a:t>
                      </a:r>
                      <a:r>
                        <a:rPr lang="en-US" sz="1600" b="1" dirty="0">
                          <a:effectLst/>
                          <a:latin typeface="Poppins" panose="00000500000000000000" pitchFamily="2" charset="0"/>
                          <a:cs typeface="Poppins" panose="00000500000000000000" pitchFamily="2" charset="0"/>
                        </a:rPr>
                        <a:t>Dimar,</a:t>
                      </a:r>
                      <a:r>
                        <a:rPr lang="en-US" sz="1600" b="1" spc="-35" dirty="0">
                          <a:effectLst/>
                          <a:latin typeface="Poppins" panose="00000500000000000000" pitchFamily="2" charset="0"/>
                          <a:cs typeface="Poppins" panose="00000500000000000000" pitchFamily="2" charset="0"/>
                        </a:rPr>
                        <a:t> </a:t>
                      </a:r>
                      <a:r>
                        <a:rPr lang="en-US" sz="1600" b="1" spc="-25" dirty="0">
                          <a:effectLst/>
                          <a:latin typeface="Poppins" panose="00000500000000000000" pitchFamily="2" charset="0"/>
                          <a:cs typeface="Poppins" panose="00000500000000000000" pitchFamily="2" charset="0"/>
                        </a:rPr>
                        <a:t>MD</a:t>
                      </a:r>
                      <a:endParaRPr lang="en-US" sz="1600" b="1" dirty="0">
                        <a:effectLst/>
                        <a:latin typeface="Poppins" panose="00000500000000000000" pitchFamily="2" charset="0"/>
                        <a:cs typeface="Poppins" panose="00000500000000000000" pitchFamily="2" charset="0"/>
                      </a:endParaRPr>
                    </a:p>
                    <a:p>
                      <a:pPr marL="0" marR="0">
                        <a:lnSpc>
                          <a:spcPct val="100000"/>
                        </a:lnSpc>
                        <a:spcBef>
                          <a:spcPts val="0"/>
                        </a:spcBef>
                      </a:pPr>
                      <a:r>
                        <a:rPr lang="en-US" sz="1600" b="0" dirty="0">
                          <a:effectLst/>
                          <a:latin typeface="Poppins" panose="00000500000000000000" pitchFamily="2" charset="0"/>
                          <a:cs typeface="Poppins" panose="00000500000000000000" pitchFamily="2" charset="0"/>
                        </a:rPr>
                        <a:t>University of Louisville</a:t>
                      </a:r>
                      <a:r>
                        <a:rPr lang="en-US" sz="1600" b="0" spc="-50" dirty="0">
                          <a:effectLst/>
                          <a:latin typeface="Poppins" panose="00000500000000000000" pitchFamily="2" charset="0"/>
                          <a:cs typeface="Poppins" panose="00000500000000000000" pitchFamily="2" charset="0"/>
                        </a:rPr>
                        <a:t> </a:t>
                      </a:r>
                      <a:r>
                        <a:rPr lang="en-US" sz="1600" b="0" dirty="0">
                          <a:effectLst/>
                          <a:latin typeface="Poppins" panose="00000500000000000000" pitchFamily="2" charset="0"/>
                          <a:cs typeface="Poppins" panose="00000500000000000000" pitchFamily="2" charset="0"/>
                        </a:rPr>
                        <a:t>School</a:t>
                      </a:r>
                      <a:r>
                        <a:rPr lang="en-US" sz="1600" b="0" spc="-50" dirty="0">
                          <a:effectLst/>
                          <a:latin typeface="Poppins" panose="00000500000000000000" pitchFamily="2" charset="0"/>
                          <a:cs typeface="Poppins" panose="00000500000000000000" pitchFamily="2" charset="0"/>
                        </a:rPr>
                        <a:t> </a:t>
                      </a:r>
                      <a:r>
                        <a:rPr lang="en-US" sz="1600" b="0" dirty="0">
                          <a:effectLst/>
                          <a:latin typeface="Poppins" panose="00000500000000000000" pitchFamily="2" charset="0"/>
                          <a:cs typeface="Poppins" panose="00000500000000000000" pitchFamily="2" charset="0"/>
                        </a:rPr>
                        <a:t>of</a:t>
                      </a:r>
                      <a:r>
                        <a:rPr lang="en-US" sz="1600" b="0" spc="-50" dirty="0">
                          <a:effectLst/>
                          <a:latin typeface="Poppins" panose="00000500000000000000" pitchFamily="2" charset="0"/>
                          <a:cs typeface="Poppins" panose="00000500000000000000" pitchFamily="2" charset="0"/>
                        </a:rPr>
                        <a:t> </a:t>
                      </a:r>
                      <a:r>
                        <a:rPr lang="en-US" sz="1600" b="0" dirty="0">
                          <a:effectLst/>
                          <a:latin typeface="Poppins" panose="00000500000000000000" pitchFamily="2" charset="0"/>
                          <a:cs typeface="Poppins" panose="00000500000000000000" pitchFamily="2" charset="0"/>
                        </a:rPr>
                        <a:t>Medicine</a:t>
                      </a:r>
                      <a:r>
                        <a:rPr lang="en-US" sz="1600" b="0" spc="-50" dirty="0">
                          <a:effectLst/>
                          <a:latin typeface="Poppins" panose="00000500000000000000" pitchFamily="2" charset="0"/>
                          <a:cs typeface="Poppins" panose="00000500000000000000" pitchFamily="2" charset="0"/>
                        </a:rPr>
                        <a:t> </a:t>
                      </a:r>
                      <a:r>
                        <a:rPr lang="en-US" sz="1600" b="0" dirty="0">
                          <a:effectLst/>
                          <a:latin typeface="Poppins" panose="00000500000000000000" pitchFamily="2" charset="0"/>
                          <a:cs typeface="Poppins" panose="00000500000000000000" pitchFamily="2" charset="0"/>
                        </a:rPr>
                        <a:t>and Norton Children’s Hospital </a:t>
                      </a:r>
                    </a:p>
                    <a:p>
                      <a:pPr marL="0" marR="0">
                        <a:lnSpc>
                          <a:spcPct val="100000"/>
                        </a:lnSpc>
                        <a:spcBef>
                          <a:spcPts val="0"/>
                        </a:spcBef>
                      </a:pPr>
                      <a:r>
                        <a:rPr lang="en-US" sz="1600" b="0" dirty="0">
                          <a:effectLst/>
                          <a:latin typeface="Poppins" panose="00000500000000000000" pitchFamily="2" charset="0"/>
                          <a:cs typeface="Poppins" panose="00000500000000000000" pitchFamily="2" charset="0"/>
                        </a:rPr>
                        <a:t>Louisville, KY</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33486105"/>
                  </a:ext>
                </a:extLst>
              </a:tr>
              <a:tr h="506152">
                <a:tc>
                  <a:txBody>
                    <a:bodyPr/>
                    <a:lstStyle/>
                    <a:p>
                      <a:pPr marL="0" marR="0">
                        <a:lnSpc>
                          <a:spcPct val="100000"/>
                        </a:lnSpc>
                        <a:spcBef>
                          <a:spcPts val="0"/>
                        </a:spcBef>
                      </a:pPr>
                      <a:r>
                        <a:rPr lang="en-US" sz="1800" b="0" i="1" dirty="0">
                          <a:effectLst/>
                          <a:latin typeface="Poppins" panose="00000500000000000000" pitchFamily="2" charset="0"/>
                          <a:cs typeface="Poppins" panose="00000500000000000000" pitchFamily="2" charset="0"/>
                        </a:rPr>
                        <a:t>7:45-7:55</a:t>
                      </a:r>
                      <a:r>
                        <a:rPr lang="en-US" sz="1800" b="0" i="1" spc="-5" dirty="0">
                          <a:effectLst/>
                          <a:latin typeface="Poppins" panose="00000500000000000000" pitchFamily="2" charset="0"/>
                          <a:cs typeface="Poppins" panose="00000500000000000000" pitchFamily="2" charset="0"/>
                        </a:rPr>
                        <a:t> </a:t>
                      </a:r>
                      <a:r>
                        <a:rPr lang="en-US" sz="1800" b="0" i="1" spc="-25" dirty="0">
                          <a:effectLst/>
                          <a:latin typeface="Poppins" panose="00000500000000000000" pitchFamily="2" charset="0"/>
                          <a:cs typeface="Poppins" panose="00000500000000000000" pitchFamily="2" charset="0"/>
                        </a:rPr>
                        <a:t>am</a:t>
                      </a:r>
                      <a:endParaRPr lang="en-US" sz="1800" b="0" i="1" dirty="0">
                        <a:effectLst/>
                        <a:latin typeface="Poppins" panose="00000500000000000000" pitchFamily="2" charset="0"/>
                        <a:ea typeface="Arial" panose="020B0604020202020204" pitchFamily="34" charset="0"/>
                        <a:cs typeface="Poppins" panose="00000500000000000000" pitchFamily="2"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36195">
                        <a:lnSpc>
                          <a:spcPct val="100000"/>
                        </a:lnSpc>
                        <a:spcBef>
                          <a:spcPts val="0"/>
                        </a:spcBef>
                      </a:pPr>
                      <a:r>
                        <a:rPr lang="en-US" sz="1800" b="1" i="1" dirty="0">
                          <a:effectLst/>
                          <a:latin typeface="Poppins" panose="00000500000000000000" pitchFamily="2" charset="0"/>
                          <a:cs typeface="Poppins" panose="00000500000000000000" pitchFamily="2" charset="0"/>
                        </a:rPr>
                        <a:t>Fracture</a:t>
                      </a:r>
                      <a:r>
                        <a:rPr lang="en-US" sz="1800" b="1" i="1" spc="-15" dirty="0">
                          <a:effectLst/>
                          <a:latin typeface="Poppins" panose="00000500000000000000" pitchFamily="2" charset="0"/>
                          <a:cs typeface="Poppins" panose="00000500000000000000" pitchFamily="2" charset="0"/>
                        </a:rPr>
                        <a:t> </a:t>
                      </a:r>
                      <a:r>
                        <a:rPr lang="en-US" sz="1800" b="1" i="1" dirty="0">
                          <a:effectLst/>
                          <a:latin typeface="Poppins" panose="00000500000000000000" pitchFamily="2" charset="0"/>
                          <a:cs typeface="Poppins" panose="00000500000000000000" pitchFamily="2" charset="0"/>
                        </a:rPr>
                        <a:t>and</a:t>
                      </a:r>
                      <a:r>
                        <a:rPr lang="en-US" sz="1800" b="1" i="1" spc="-20" dirty="0">
                          <a:effectLst/>
                          <a:latin typeface="Poppins" panose="00000500000000000000" pitchFamily="2" charset="0"/>
                          <a:cs typeface="Poppins" panose="00000500000000000000" pitchFamily="2" charset="0"/>
                        </a:rPr>
                        <a:t> </a:t>
                      </a:r>
                      <a:r>
                        <a:rPr lang="en-US" sz="1800" b="1" i="1" dirty="0">
                          <a:effectLst/>
                          <a:latin typeface="Poppins" panose="00000500000000000000" pitchFamily="2" charset="0"/>
                          <a:cs typeface="Poppins" panose="00000500000000000000" pitchFamily="2" charset="0"/>
                        </a:rPr>
                        <a:t>Surgical</a:t>
                      </a:r>
                      <a:r>
                        <a:rPr lang="en-US" sz="1800" b="1" i="1" spc="-20" dirty="0">
                          <a:effectLst/>
                          <a:latin typeface="Poppins" panose="00000500000000000000" pitchFamily="2" charset="0"/>
                          <a:cs typeface="Poppins" panose="00000500000000000000" pitchFamily="2" charset="0"/>
                        </a:rPr>
                        <a:t> </a:t>
                      </a:r>
                      <a:r>
                        <a:rPr lang="en-US" sz="1800" b="1" i="1" dirty="0">
                          <a:effectLst/>
                          <a:latin typeface="Poppins" panose="00000500000000000000" pitchFamily="2" charset="0"/>
                          <a:cs typeface="Poppins" panose="00000500000000000000" pitchFamily="2" charset="0"/>
                        </a:rPr>
                        <a:t>Complications</a:t>
                      </a:r>
                      <a:r>
                        <a:rPr lang="en-US" sz="1800" b="1" i="1" spc="-15" dirty="0">
                          <a:effectLst/>
                          <a:latin typeface="Poppins" panose="00000500000000000000" pitchFamily="2" charset="0"/>
                          <a:cs typeface="Poppins" panose="00000500000000000000" pitchFamily="2" charset="0"/>
                        </a:rPr>
                        <a:t> </a:t>
                      </a:r>
                      <a:r>
                        <a:rPr lang="en-US" sz="1800" b="1" i="1" dirty="0">
                          <a:effectLst/>
                          <a:latin typeface="Poppins" panose="00000500000000000000" pitchFamily="2" charset="0"/>
                          <a:cs typeface="Poppins" panose="00000500000000000000" pitchFamily="2" charset="0"/>
                        </a:rPr>
                        <a:t>Prevention</a:t>
                      </a:r>
                      <a:endParaRPr lang="en-US" sz="1800" b="1" i="1" dirty="0">
                        <a:effectLst/>
                        <a:latin typeface="Poppins" panose="00000500000000000000" pitchFamily="2" charset="0"/>
                        <a:ea typeface="Arial" panose="020B0604020202020204" pitchFamily="34" charset="0"/>
                        <a:cs typeface="Poppins" panose="00000500000000000000" pitchFamily="2"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0000"/>
                        </a:lnSpc>
                        <a:spcBef>
                          <a:spcPts val="0"/>
                        </a:spcBef>
                      </a:pPr>
                      <a:r>
                        <a:rPr lang="en-US" sz="1600" b="1" dirty="0">
                          <a:effectLst/>
                          <a:latin typeface="Poppins" panose="00000500000000000000" pitchFamily="2" charset="0"/>
                          <a:cs typeface="Poppins" panose="00000500000000000000" pitchFamily="2" charset="0"/>
                        </a:rPr>
                        <a:t>Benjamin</a:t>
                      </a:r>
                      <a:r>
                        <a:rPr lang="en-US" sz="1600" b="1" spc="-55" dirty="0">
                          <a:effectLst/>
                          <a:latin typeface="Poppins" panose="00000500000000000000" pitchFamily="2" charset="0"/>
                          <a:cs typeface="Poppins" panose="00000500000000000000" pitchFamily="2" charset="0"/>
                        </a:rPr>
                        <a:t> </a:t>
                      </a:r>
                      <a:r>
                        <a:rPr lang="en-US" sz="1600" b="1" dirty="0">
                          <a:effectLst/>
                          <a:latin typeface="Poppins" panose="00000500000000000000" pitchFamily="2" charset="0"/>
                          <a:cs typeface="Poppins" panose="00000500000000000000" pitchFamily="2" charset="0"/>
                        </a:rPr>
                        <a:t>Elder,</a:t>
                      </a:r>
                      <a:r>
                        <a:rPr lang="en-US" sz="1600" b="1" spc="-55" dirty="0">
                          <a:effectLst/>
                          <a:latin typeface="Poppins" panose="00000500000000000000" pitchFamily="2" charset="0"/>
                          <a:cs typeface="Poppins" panose="00000500000000000000" pitchFamily="2" charset="0"/>
                        </a:rPr>
                        <a:t> </a:t>
                      </a:r>
                      <a:r>
                        <a:rPr lang="en-US" sz="1600" b="1" spc="-25" dirty="0">
                          <a:effectLst/>
                          <a:latin typeface="Poppins" panose="00000500000000000000" pitchFamily="2" charset="0"/>
                          <a:cs typeface="Poppins" panose="00000500000000000000" pitchFamily="2" charset="0"/>
                        </a:rPr>
                        <a:t>MD</a:t>
                      </a:r>
                      <a:endParaRPr lang="en-US" sz="1600" b="1" dirty="0">
                        <a:effectLst/>
                        <a:latin typeface="Poppins" panose="00000500000000000000" pitchFamily="2" charset="0"/>
                        <a:cs typeface="Poppins" panose="00000500000000000000" pitchFamily="2" charset="0"/>
                      </a:endParaRPr>
                    </a:p>
                    <a:p>
                      <a:pPr marL="0" marR="0">
                        <a:lnSpc>
                          <a:spcPct val="100000"/>
                        </a:lnSpc>
                        <a:spcBef>
                          <a:spcPts val="0"/>
                        </a:spcBef>
                      </a:pPr>
                      <a:r>
                        <a:rPr lang="en-US" sz="1600" b="0" dirty="0">
                          <a:effectLst/>
                          <a:latin typeface="Poppins" panose="00000500000000000000" pitchFamily="2" charset="0"/>
                          <a:cs typeface="Poppins" panose="00000500000000000000" pitchFamily="2" charset="0"/>
                        </a:rPr>
                        <a:t>Mayo</a:t>
                      </a:r>
                      <a:r>
                        <a:rPr lang="en-US" sz="1600" b="0" spc="-70" dirty="0">
                          <a:effectLst/>
                          <a:latin typeface="Poppins" panose="00000500000000000000" pitchFamily="2" charset="0"/>
                          <a:cs typeface="Poppins" panose="00000500000000000000" pitchFamily="2" charset="0"/>
                        </a:rPr>
                        <a:t> </a:t>
                      </a:r>
                      <a:r>
                        <a:rPr lang="en-US" sz="1600" b="0" dirty="0">
                          <a:effectLst/>
                          <a:latin typeface="Poppins" panose="00000500000000000000" pitchFamily="2" charset="0"/>
                          <a:cs typeface="Poppins" panose="00000500000000000000" pitchFamily="2" charset="0"/>
                        </a:rPr>
                        <a:t>Clinic</a:t>
                      </a:r>
                    </a:p>
                    <a:p>
                      <a:pPr marL="0" marR="0">
                        <a:lnSpc>
                          <a:spcPct val="100000"/>
                        </a:lnSpc>
                        <a:spcBef>
                          <a:spcPts val="0"/>
                        </a:spcBef>
                      </a:pPr>
                      <a:r>
                        <a:rPr lang="en-US" sz="1600" b="0" dirty="0">
                          <a:effectLst/>
                          <a:latin typeface="Poppins" panose="00000500000000000000" pitchFamily="2" charset="0"/>
                          <a:cs typeface="Poppins" panose="00000500000000000000" pitchFamily="2" charset="0"/>
                        </a:rPr>
                        <a:t>Rochester, MN</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14839091"/>
                  </a:ext>
                </a:extLst>
              </a:tr>
              <a:tr h="389255">
                <a:tc>
                  <a:txBody>
                    <a:bodyPr/>
                    <a:lstStyle/>
                    <a:p>
                      <a:pPr marL="0" marR="0">
                        <a:lnSpc>
                          <a:spcPct val="100000"/>
                        </a:lnSpc>
                        <a:spcBef>
                          <a:spcPts val="0"/>
                        </a:spcBef>
                      </a:pPr>
                      <a:r>
                        <a:rPr lang="en-US" sz="1800" b="0" i="1" dirty="0">
                          <a:effectLst/>
                          <a:latin typeface="Poppins" panose="00000500000000000000" pitchFamily="2" charset="0"/>
                          <a:cs typeface="Poppins" panose="00000500000000000000" pitchFamily="2" charset="0"/>
                        </a:rPr>
                        <a:t>7:55-8:05</a:t>
                      </a:r>
                      <a:r>
                        <a:rPr lang="en-US" sz="1800" b="0" i="1" spc="-5" dirty="0">
                          <a:effectLst/>
                          <a:latin typeface="Poppins" panose="00000500000000000000" pitchFamily="2" charset="0"/>
                          <a:cs typeface="Poppins" panose="00000500000000000000" pitchFamily="2" charset="0"/>
                        </a:rPr>
                        <a:t> </a:t>
                      </a:r>
                      <a:r>
                        <a:rPr lang="en-US" sz="1800" b="0" i="1" spc="-25" dirty="0">
                          <a:effectLst/>
                          <a:latin typeface="Poppins" panose="00000500000000000000" pitchFamily="2" charset="0"/>
                          <a:cs typeface="Poppins" panose="00000500000000000000" pitchFamily="2" charset="0"/>
                        </a:rPr>
                        <a:t>am</a:t>
                      </a:r>
                      <a:endParaRPr lang="en-US" sz="1800" b="0" i="1" dirty="0">
                        <a:effectLst/>
                        <a:latin typeface="Poppins" panose="00000500000000000000" pitchFamily="2" charset="0"/>
                        <a:ea typeface="Arial" panose="020B0604020202020204" pitchFamily="34" charset="0"/>
                        <a:cs typeface="Poppins" panose="00000500000000000000" pitchFamily="2"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62230">
                        <a:lnSpc>
                          <a:spcPct val="100000"/>
                        </a:lnSpc>
                        <a:spcBef>
                          <a:spcPts val="0"/>
                        </a:spcBef>
                      </a:pPr>
                      <a:r>
                        <a:rPr lang="en-US" sz="1800" b="1" i="1" dirty="0">
                          <a:effectLst/>
                          <a:latin typeface="Poppins" panose="00000500000000000000" pitchFamily="2" charset="0"/>
                          <a:cs typeface="Poppins" panose="00000500000000000000" pitchFamily="2" charset="0"/>
                        </a:rPr>
                        <a:t>Osteoporosis Care Models for the Spine Surgery Patient</a:t>
                      </a:r>
                    </a:p>
                    <a:p>
                      <a:pPr marL="0" marR="62230">
                        <a:lnSpc>
                          <a:spcPct val="100000"/>
                        </a:lnSpc>
                        <a:spcBef>
                          <a:spcPts val="0"/>
                        </a:spcBef>
                      </a:pPr>
                      <a:r>
                        <a:rPr lang="en-US" sz="1800" b="1" i="1" dirty="0">
                          <a:effectLst/>
                          <a:latin typeface="Poppins" panose="00000500000000000000" pitchFamily="2" charset="0"/>
                          <a:cs typeface="Poppins" panose="00000500000000000000" pitchFamily="2" charset="0"/>
                        </a:rPr>
                        <a:t> </a:t>
                      </a:r>
                      <a:endParaRPr lang="en-US" sz="1800" b="1" i="1" dirty="0">
                        <a:effectLst/>
                        <a:latin typeface="Poppins" panose="00000500000000000000" pitchFamily="2" charset="0"/>
                        <a:ea typeface="Arial" panose="020B0604020202020204" pitchFamily="34" charset="0"/>
                        <a:cs typeface="Poppins" panose="00000500000000000000" pitchFamily="2"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238760">
                        <a:lnSpc>
                          <a:spcPct val="100000"/>
                        </a:lnSpc>
                        <a:spcBef>
                          <a:spcPts val="0"/>
                        </a:spcBef>
                      </a:pPr>
                      <a:r>
                        <a:rPr lang="en-US" sz="1600" b="1" dirty="0">
                          <a:effectLst/>
                          <a:latin typeface="Poppins" panose="00000500000000000000" pitchFamily="2" charset="0"/>
                          <a:cs typeface="Poppins" panose="00000500000000000000" pitchFamily="2" charset="0"/>
                        </a:rPr>
                        <a:t>Venu Nemani, MD </a:t>
                      </a:r>
                    </a:p>
                    <a:p>
                      <a:pPr marL="0" marR="238760">
                        <a:lnSpc>
                          <a:spcPct val="100000"/>
                        </a:lnSpc>
                        <a:spcBef>
                          <a:spcPts val="0"/>
                        </a:spcBef>
                      </a:pPr>
                      <a:r>
                        <a:rPr lang="en-US" sz="1600" b="0" dirty="0">
                          <a:effectLst/>
                          <a:latin typeface="Poppins" panose="00000500000000000000" pitchFamily="2" charset="0"/>
                          <a:cs typeface="Poppins" panose="00000500000000000000" pitchFamily="2" charset="0"/>
                        </a:rPr>
                        <a:t>Virginia Mason Healthcare</a:t>
                      </a:r>
                    </a:p>
                    <a:p>
                      <a:pPr marL="0" marR="238760">
                        <a:lnSpc>
                          <a:spcPct val="100000"/>
                        </a:lnSpc>
                        <a:spcBef>
                          <a:spcPts val="0"/>
                        </a:spcBef>
                      </a:pPr>
                      <a:r>
                        <a:rPr lang="en-US" sz="1600" b="0" dirty="0">
                          <a:effectLst/>
                          <a:latin typeface="Poppins" panose="00000500000000000000" pitchFamily="2" charset="0"/>
                          <a:cs typeface="Poppins" panose="00000500000000000000" pitchFamily="2" charset="0"/>
                        </a:rPr>
                        <a:t>Seattle WA</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53955789"/>
                  </a:ext>
                </a:extLst>
              </a:tr>
              <a:tr h="167582">
                <a:tc>
                  <a:txBody>
                    <a:bodyPr/>
                    <a:lstStyle/>
                    <a:p>
                      <a:pPr marL="0" marR="0">
                        <a:lnSpc>
                          <a:spcPct val="100000"/>
                        </a:lnSpc>
                        <a:spcBef>
                          <a:spcPts val="0"/>
                        </a:spcBef>
                      </a:pPr>
                      <a:r>
                        <a:rPr lang="en-US" sz="1800" b="0" i="1" dirty="0">
                          <a:solidFill>
                            <a:srgbClr val="0070C0"/>
                          </a:solidFill>
                          <a:effectLst/>
                          <a:latin typeface="Poppins" panose="00000500000000000000" pitchFamily="2" charset="0"/>
                          <a:cs typeface="Poppins" panose="00000500000000000000" pitchFamily="2" charset="0"/>
                        </a:rPr>
                        <a:t>8:05-8:15</a:t>
                      </a:r>
                      <a:r>
                        <a:rPr lang="en-US" sz="1800" b="0" i="1" spc="-5" dirty="0">
                          <a:solidFill>
                            <a:srgbClr val="0070C0"/>
                          </a:solidFill>
                          <a:effectLst/>
                          <a:latin typeface="Poppins" panose="00000500000000000000" pitchFamily="2" charset="0"/>
                          <a:cs typeface="Poppins" panose="00000500000000000000" pitchFamily="2" charset="0"/>
                        </a:rPr>
                        <a:t> </a:t>
                      </a:r>
                      <a:r>
                        <a:rPr lang="en-US" sz="1800" b="0" i="1" spc="-25" dirty="0">
                          <a:solidFill>
                            <a:srgbClr val="0070C0"/>
                          </a:solidFill>
                          <a:effectLst/>
                          <a:latin typeface="Poppins" panose="00000500000000000000" pitchFamily="2" charset="0"/>
                          <a:cs typeface="Poppins" panose="00000500000000000000" pitchFamily="2" charset="0"/>
                        </a:rPr>
                        <a:t>am</a:t>
                      </a:r>
                      <a:endParaRPr lang="en-US" sz="1800" b="0" i="1" dirty="0">
                        <a:solidFill>
                          <a:srgbClr val="0070C0"/>
                        </a:solidFill>
                        <a:effectLst/>
                        <a:latin typeface="Poppins" panose="00000500000000000000" pitchFamily="2" charset="0"/>
                        <a:ea typeface="Arial" panose="020B0604020202020204" pitchFamily="34" charset="0"/>
                        <a:cs typeface="Poppins" panose="00000500000000000000" pitchFamily="2"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0000"/>
                        </a:lnSpc>
                        <a:spcBef>
                          <a:spcPts val="0"/>
                        </a:spcBef>
                      </a:pPr>
                      <a:r>
                        <a:rPr lang="en-US" sz="1800" b="1" i="1" dirty="0">
                          <a:solidFill>
                            <a:srgbClr val="0070C0"/>
                          </a:solidFill>
                          <a:effectLst/>
                          <a:latin typeface="Poppins" panose="00000500000000000000" pitchFamily="2" charset="0"/>
                          <a:cs typeface="Poppins" panose="00000500000000000000" pitchFamily="2" charset="0"/>
                        </a:rPr>
                        <a:t>Q&amp;A</a:t>
                      </a:r>
                      <a:r>
                        <a:rPr lang="en-US" sz="1800" b="1" i="1" spc="-45" dirty="0">
                          <a:solidFill>
                            <a:srgbClr val="0070C0"/>
                          </a:solidFill>
                          <a:effectLst/>
                          <a:latin typeface="Poppins" panose="00000500000000000000" pitchFamily="2" charset="0"/>
                          <a:cs typeface="Poppins" panose="00000500000000000000" pitchFamily="2" charset="0"/>
                        </a:rPr>
                        <a:t> </a:t>
                      </a:r>
                      <a:r>
                        <a:rPr lang="en-US" sz="1800" b="1" i="1" dirty="0">
                          <a:solidFill>
                            <a:srgbClr val="0070C0"/>
                          </a:solidFill>
                          <a:effectLst/>
                          <a:latin typeface="Poppins" panose="00000500000000000000" pitchFamily="2" charset="0"/>
                          <a:cs typeface="Poppins" panose="00000500000000000000" pitchFamily="2" charset="0"/>
                        </a:rPr>
                        <a:t>/</a:t>
                      </a:r>
                      <a:r>
                        <a:rPr lang="en-US" sz="1800" b="1" i="1" spc="-10" dirty="0">
                          <a:solidFill>
                            <a:srgbClr val="0070C0"/>
                          </a:solidFill>
                          <a:effectLst/>
                          <a:latin typeface="Poppins" panose="00000500000000000000" pitchFamily="2" charset="0"/>
                          <a:cs typeface="Poppins" panose="00000500000000000000" pitchFamily="2" charset="0"/>
                        </a:rPr>
                        <a:t> Conclusion</a:t>
                      </a:r>
                      <a:endParaRPr lang="en-US" sz="1800" b="1" i="1" dirty="0">
                        <a:solidFill>
                          <a:srgbClr val="0070C0"/>
                        </a:solidFill>
                        <a:effectLst/>
                        <a:latin typeface="Poppins" panose="00000500000000000000" pitchFamily="2" charset="0"/>
                        <a:ea typeface="Arial" panose="020B0604020202020204" pitchFamily="34" charset="0"/>
                        <a:cs typeface="Poppins" panose="00000500000000000000" pitchFamily="2"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0000"/>
                        </a:lnSpc>
                        <a:spcBef>
                          <a:spcPts val="0"/>
                        </a:spcBef>
                      </a:pPr>
                      <a:r>
                        <a:rPr lang="en-US" sz="1600" b="1" spc="-25" dirty="0">
                          <a:solidFill>
                            <a:srgbClr val="0070C0"/>
                          </a:solidFill>
                          <a:effectLst/>
                          <a:latin typeface="Poppins" panose="00000500000000000000" pitchFamily="2" charset="0"/>
                          <a:cs typeface="Poppins" panose="00000500000000000000" pitchFamily="2" charset="0"/>
                        </a:rPr>
                        <a:t>All</a:t>
                      </a:r>
                      <a:endParaRPr lang="en-US" sz="1600" b="1" dirty="0">
                        <a:solidFill>
                          <a:srgbClr val="0070C0"/>
                        </a:solidFill>
                        <a:effectLst/>
                        <a:latin typeface="Poppins" panose="00000500000000000000" pitchFamily="2" charset="0"/>
                        <a:ea typeface="Arial" panose="020B0604020202020204" pitchFamily="34" charset="0"/>
                        <a:cs typeface="Poppins" panose="00000500000000000000" pitchFamily="2"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42603365"/>
                  </a:ext>
                </a:extLst>
              </a:tr>
            </a:tbl>
          </a:graphicData>
        </a:graphic>
      </p:graphicFrame>
    </p:spTree>
    <p:extLst>
      <p:ext uri="{BB962C8B-B14F-4D97-AF65-F5344CB8AC3E}">
        <p14:creationId xmlns:p14="http://schemas.microsoft.com/office/powerpoint/2010/main" val="361302485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721"/>
        <p:cNvGrpSpPr/>
        <p:nvPr/>
      </p:nvGrpSpPr>
      <p:grpSpPr>
        <a:xfrm>
          <a:off x="0" y="0"/>
          <a:ext cx="0" cy="0"/>
          <a:chOff x="0" y="0"/>
          <a:chExt cx="0" cy="0"/>
        </a:xfrm>
      </p:grpSpPr>
      <p:sp>
        <p:nvSpPr>
          <p:cNvPr id="722" name="Google Shape;722;p34"/>
          <p:cNvSpPr txBox="1"/>
          <p:nvPr/>
        </p:nvSpPr>
        <p:spPr>
          <a:xfrm>
            <a:off x="489347" y="860556"/>
            <a:ext cx="11213305" cy="708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800"/>
              <a:buFont typeface="Arial"/>
              <a:buNone/>
            </a:pPr>
            <a:r>
              <a:rPr lang="en-US" sz="4800" b="1" i="0" u="none" strike="noStrike" cap="none" dirty="0">
                <a:solidFill>
                  <a:srgbClr val="0070C0"/>
                </a:solidFill>
                <a:latin typeface="Poppins"/>
                <a:ea typeface="Poppins"/>
                <a:cs typeface="Poppins"/>
                <a:sym typeface="Poppins"/>
              </a:rPr>
              <a:t>Contact</a:t>
            </a:r>
            <a:endParaRPr sz="1400" b="0" i="0" u="none" strike="noStrike" cap="none" dirty="0">
              <a:solidFill>
                <a:srgbClr val="000000"/>
              </a:solidFill>
              <a:latin typeface="Poppins"/>
              <a:ea typeface="Poppins"/>
              <a:cs typeface="Poppins"/>
              <a:sym typeface="Poppins"/>
            </a:endParaRPr>
          </a:p>
        </p:txBody>
      </p:sp>
      <p:sp>
        <p:nvSpPr>
          <p:cNvPr id="723" name="Google Shape;723;p34"/>
          <p:cNvSpPr txBox="1"/>
          <p:nvPr/>
        </p:nvSpPr>
        <p:spPr>
          <a:xfrm>
            <a:off x="113026" y="2995352"/>
            <a:ext cx="11589626" cy="335119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dirty="0">
                <a:solidFill>
                  <a:srgbClr val="000000"/>
                </a:solidFill>
                <a:latin typeface="Poppins"/>
                <a:ea typeface="Poppins"/>
                <a:cs typeface="Poppins"/>
                <a:sym typeface="Poppins"/>
              </a:rPr>
              <a:t>Dr. Rita Roy</a:t>
            </a:r>
            <a:endParaRPr sz="1400" b="0" i="0" u="none" strike="noStrike" cap="none" dirty="0">
              <a:solidFill>
                <a:srgbClr val="000000"/>
              </a:solidFill>
              <a:latin typeface="Poppins"/>
              <a:ea typeface="Poppins"/>
              <a:cs typeface="Poppins"/>
              <a:sym typeface="Poppins"/>
            </a:endParaRPr>
          </a:p>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dirty="0">
                <a:solidFill>
                  <a:srgbClr val="000000"/>
                </a:solidFill>
                <a:latin typeface="Poppins"/>
                <a:ea typeface="Poppins"/>
                <a:cs typeface="Poppins"/>
                <a:sym typeface="Poppins"/>
              </a:rPr>
              <a:t>NSHF Chief Executive Officer</a:t>
            </a:r>
            <a:endParaRPr sz="1400" b="0" i="0" u="none" strike="noStrike" cap="none" dirty="0">
              <a:solidFill>
                <a:srgbClr val="000000"/>
              </a:solidFill>
              <a:latin typeface="Poppins"/>
              <a:ea typeface="Poppins"/>
              <a:cs typeface="Poppins"/>
              <a:sym typeface="Poppins"/>
            </a:endParaRPr>
          </a:p>
          <a:p>
            <a:pPr marL="0" marR="0" lvl="0" indent="0" algn="ctr" rtl="0">
              <a:lnSpc>
                <a:spcPct val="100000"/>
              </a:lnSpc>
              <a:spcBef>
                <a:spcPts val="0"/>
              </a:spcBef>
              <a:spcAft>
                <a:spcPts val="0"/>
              </a:spcAft>
              <a:buClr>
                <a:srgbClr val="000000"/>
              </a:buClr>
              <a:buSzPts val="2400"/>
              <a:buFont typeface="Arial"/>
              <a:buNone/>
            </a:pPr>
            <a:r>
              <a:rPr lang="en-US" sz="2400" b="0" i="0" u="sng" strike="noStrike" cap="none" dirty="0">
                <a:solidFill>
                  <a:srgbClr val="0070C0"/>
                </a:solidFill>
                <a:latin typeface="Poppins"/>
                <a:ea typeface="Poppins"/>
                <a:cs typeface="Poppins"/>
                <a:sym typeface="Poppins"/>
                <a:hlinkClick r:id="rId3">
                  <a:extLst>
                    <a:ext uri="{A12FA001-AC4F-418D-AE19-62706E023703}">
                      <ahyp:hlinkClr xmlns:ahyp="http://schemas.microsoft.com/office/drawing/2018/hyperlinkcolor" val="tx"/>
                    </a:ext>
                  </a:extLst>
                </a:hlinkClick>
              </a:rPr>
              <a:t>rroy@spinehealth.org</a:t>
            </a:r>
            <a:r>
              <a:rPr lang="en-US" sz="2400" b="0" i="0" u="sng" strike="noStrike" cap="none" dirty="0">
                <a:solidFill>
                  <a:srgbClr val="0070C0"/>
                </a:solidFill>
                <a:latin typeface="Poppins"/>
                <a:ea typeface="Poppins"/>
                <a:cs typeface="Poppins"/>
                <a:sym typeface="Poppins"/>
              </a:rPr>
              <a:t> </a:t>
            </a:r>
          </a:p>
          <a:p>
            <a:pPr marL="0" marR="0" lvl="0" indent="0" algn="ctr" rtl="0">
              <a:lnSpc>
                <a:spcPct val="100000"/>
              </a:lnSpc>
              <a:spcBef>
                <a:spcPts val="0"/>
              </a:spcBef>
              <a:spcAft>
                <a:spcPts val="0"/>
              </a:spcAft>
              <a:buClr>
                <a:srgbClr val="000000"/>
              </a:buClr>
              <a:buSzPts val="2400"/>
              <a:buFont typeface="Arial"/>
              <a:buNone/>
            </a:pPr>
            <a:endParaRPr lang="en-US" sz="2400" u="sng" dirty="0">
              <a:solidFill>
                <a:srgbClr val="0070C0"/>
              </a:solidFill>
              <a:latin typeface="Poppins"/>
              <a:ea typeface="Poppins"/>
              <a:cs typeface="Poppins"/>
              <a:sym typeface="Poppins"/>
            </a:endParaRPr>
          </a:p>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dirty="0">
                <a:solidFill>
                  <a:srgbClr val="000000"/>
                </a:solidFill>
                <a:latin typeface="Poppins"/>
                <a:ea typeface="Poppins"/>
                <a:cs typeface="Poppins"/>
                <a:sym typeface="Poppins"/>
              </a:rPr>
              <a:t>David Lee, MA</a:t>
            </a:r>
            <a:endParaRPr lang="en-US" sz="1400" b="0" i="0" u="none" strike="noStrike" cap="none" dirty="0">
              <a:solidFill>
                <a:srgbClr val="000000"/>
              </a:solidFill>
              <a:latin typeface="Poppins"/>
              <a:ea typeface="Poppins"/>
              <a:cs typeface="Poppins"/>
              <a:sym typeface="Poppins"/>
            </a:endParaRPr>
          </a:p>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dirty="0">
                <a:solidFill>
                  <a:srgbClr val="000000"/>
                </a:solidFill>
                <a:latin typeface="Poppins"/>
                <a:ea typeface="Poppins"/>
                <a:cs typeface="Poppins"/>
                <a:sym typeface="Poppins"/>
              </a:rPr>
              <a:t>NSHF Partnerships and Program Lead, Spine and Bone Health</a:t>
            </a:r>
            <a:endParaRPr lang="en-US" sz="1400" b="0" i="0" u="none" strike="noStrike" cap="none" dirty="0">
              <a:solidFill>
                <a:srgbClr val="000000"/>
              </a:solidFill>
              <a:latin typeface="Poppins"/>
              <a:ea typeface="Poppins"/>
              <a:cs typeface="Poppins"/>
              <a:sym typeface="Poppins"/>
            </a:endParaRPr>
          </a:p>
          <a:p>
            <a:pPr marL="0" marR="0" lvl="0" indent="0" algn="ctr" rtl="0">
              <a:lnSpc>
                <a:spcPct val="100000"/>
              </a:lnSpc>
              <a:spcBef>
                <a:spcPts val="0"/>
              </a:spcBef>
              <a:spcAft>
                <a:spcPts val="0"/>
              </a:spcAft>
              <a:buClr>
                <a:srgbClr val="000000"/>
              </a:buClr>
              <a:buSzPts val="2400"/>
              <a:buFont typeface="Arial"/>
              <a:buNone/>
            </a:pPr>
            <a:r>
              <a:rPr lang="en-US" sz="2400" b="0" i="0" u="sng" strike="noStrike" cap="none" dirty="0">
                <a:solidFill>
                  <a:srgbClr val="0070C0"/>
                </a:solidFill>
                <a:latin typeface="Poppins"/>
                <a:ea typeface="Poppins"/>
                <a:cs typeface="Poppins"/>
                <a:sym typeface="Poppins"/>
                <a:hlinkClick r:id="rId3">
                  <a:extLst>
                    <a:ext uri="{A12FA001-AC4F-418D-AE19-62706E023703}">
                      <ahyp:hlinkClr xmlns:ahyp="http://schemas.microsoft.com/office/drawing/2018/hyperlinkcolor" val="tx"/>
                    </a:ext>
                  </a:extLst>
                </a:hlinkClick>
              </a:rPr>
              <a:t>dlee@spinehealth.org</a:t>
            </a:r>
            <a:r>
              <a:rPr lang="en-US" sz="2400" b="0" i="0" u="sng" strike="noStrike" cap="none" dirty="0">
                <a:solidFill>
                  <a:srgbClr val="0070C0"/>
                </a:solidFill>
                <a:latin typeface="Poppins"/>
                <a:ea typeface="Poppins"/>
                <a:cs typeface="Poppins"/>
                <a:sym typeface="Poppins"/>
              </a:rPr>
              <a:t> </a:t>
            </a:r>
          </a:p>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dirty="0">
                <a:solidFill>
                  <a:srgbClr val="000000"/>
                </a:solidFill>
                <a:latin typeface="Poppins"/>
                <a:ea typeface="Poppins"/>
                <a:cs typeface="Poppins"/>
                <a:sym typeface="Poppins"/>
              </a:rPr>
              <a:t> </a:t>
            </a:r>
            <a:endParaRPr sz="2400" b="0" i="0" u="none" strike="noStrike" cap="none" dirty="0">
              <a:solidFill>
                <a:srgbClr val="000000"/>
              </a:solidFill>
              <a:latin typeface="Poppins"/>
              <a:ea typeface="Poppins"/>
              <a:cs typeface="Poppins"/>
              <a:sym typeface="Poppins"/>
            </a:endParaRPr>
          </a:p>
          <a:p>
            <a:pPr marL="0" marR="0" lvl="0" indent="0" algn="l" rtl="0">
              <a:lnSpc>
                <a:spcPct val="107000"/>
              </a:lnSpc>
              <a:spcBef>
                <a:spcPts val="0"/>
              </a:spcBef>
              <a:spcAft>
                <a:spcPts val="0"/>
              </a:spcAft>
              <a:buClr>
                <a:srgbClr val="000000"/>
              </a:buClr>
              <a:buSzPts val="1100"/>
              <a:buFont typeface="Arial"/>
              <a:buNone/>
            </a:pPr>
            <a:endParaRPr sz="1100" b="0" i="0" u="none" strike="noStrike" cap="none" dirty="0">
              <a:solidFill>
                <a:srgbClr val="000000"/>
              </a:solidFill>
              <a:latin typeface="Calibri"/>
              <a:ea typeface="Calibri"/>
              <a:cs typeface="Calibri"/>
              <a:sym typeface="Calibri"/>
            </a:endParaRPr>
          </a:p>
        </p:txBody>
      </p:sp>
    </p:spTree>
  </p:cSld>
  <p:clrMapOvr>
    <a:masterClrMapping/>
  </p:clrMapOvr>
</p:sld>
</file>

<file path=ppt/theme/_rels/theme5.xml.rels><?xml version="1.0" encoding="UTF-8" standalone="yes"?>
<Relationships xmlns="http://schemas.openxmlformats.org/package/2006/relationships"><Relationship Id="rId1" Type="http://schemas.openxmlformats.org/officeDocument/2006/relationships/image" Target="../media/image5.jpeg"/></Relationships>
</file>

<file path=ppt/theme/theme1.xml><?xml version="1.0" encoding="utf-8"?>
<a:theme xmlns:a="http://schemas.openxmlformats.org/drawingml/2006/main" name="DividendVTI">
  <a:themeElements>
    <a:clrScheme name="Custom 14">
      <a:dk1>
        <a:srgbClr val="000000"/>
      </a:dk1>
      <a:lt1>
        <a:srgbClr val="FFFFFF"/>
      </a:lt1>
      <a:dk2>
        <a:srgbClr val="1F497D"/>
      </a:dk2>
      <a:lt2>
        <a:srgbClr val="EEECE1"/>
      </a:lt2>
      <a:accent1>
        <a:srgbClr val="0076BD"/>
      </a:accent1>
      <a:accent2>
        <a:srgbClr val="FAA61A"/>
      </a:accent2>
      <a:accent3>
        <a:srgbClr val="A5B859"/>
      </a:accent3>
      <a:accent4>
        <a:srgbClr val="17365D"/>
      </a:accent4>
      <a:accent5>
        <a:srgbClr val="A7E8FF"/>
      </a:accent5>
      <a:accent6>
        <a:srgbClr val="FDD799"/>
      </a:accent6>
      <a:hlink>
        <a:srgbClr val="DBE2BC"/>
      </a:hlink>
      <a:folHlink>
        <a:srgbClr val="A5A5A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itle Slid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Right 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Metro">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etro">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ppt/theme/theme6.xml><?xml version="1.0" encoding="utf-8"?>
<a:theme xmlns:a="http://schemas.openxmlformats.org/drawingml/2006/main" name="1_Office Theme">
  <a:themeElements>
    <a:clrScheme name="VMFH Theme">
      <a:dk1>
        <a:srgbClr val="000000"/>
      </a:dk1>
      <a:lt1>
        <a:srgbClr val="FFFFFF"/>
      </a:lt1>
      <a:dk2>
        <a:srgbClr val="565656"/>
      </a:dk2>
      <a:lt2>
        <a:srgbClr val="55A63A"/>
      </a:lt2>
      <a:accent1>
        <a:srgbClr val="27AAE1"/>
      </a:accent1>
      <a:accent2>
        <a:srgbClr val="75777B"/>
      </a:accent2>
      <a:accent3>
        <a:srgbClr val="A2D034"/>
      </a:accent3>
      <a:accent4>
        <a:srgbClr val="F2A900"/>
      </a:accent4>
      <a:accent5>
        <a:srgbClr val="8F3A49"/>
      </a:accent5>
      <a:accent6>
        <a:srgbClr val="477F3B"/>
      </a:accent6>
      <a:hlink>
        <a:srgbClr val="0000FF"/>
      </a:hlink>
      <a:folHlink>
        <a:srgbClr val="0000FF"/>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w="25400" cap="flat">
          <a:noFill/>
          <a:prstDash val="solid"/>
          <a:round/>
        </a:ln>
        <a:effectLst/>
        <a:sp3d/>
      </a:spPr>
      <a:bodyPr rot="0" spcFirstLastPara="1" vertOverflow="overflow" horzOverflow="overflow" vert="horz" wrap="square" lIns="45719" tIns="45719" rIns="45719" bIns="45719" numCol="1" spcCol="38100" rtlCol="0" fromWordArt="0" anchor="ctr" anchorCtr="0" forceAA="0" compatLnSpc="1">
        <a:prstTxWarp prst="textNoShape">
          <a:avLst/>
        </a:prstTxWarp>
        <a:noAutofit/>
      </a:bodyPr>
      <a:lstStyle>
        <a:defPPr algn="l" defTabSz="685782">
          <a:defRPr dirty="0" smtClean="0">
            <a:solidFill>
              <a:schemeClr val="bg1"/>
            </a:solidFill>
            <a:latin typeface="Arial" panose="020B0604020202020204" pitchFamily="34" charset="0"/>
          </a:defRPr>
        </a:defPPr>
      </a:lstStyle>
      <a:style>
        <a:lnRef idx="0">
          <a:scrgbClr r="0" g="0" b="0"/>
        </a:lnRef>
        <a:fillRef idx="0">
          <a:scrgbClr r="0" g="0" b="0"/>
        </a:fillRef>
        <a:effectRef idx="0">
          <a:scrgbClr r="0" g="0" b="0"/>
        </a:effectRef>
        <a:fontRef idx="none"/>
      </a:style>
    </a:spDef>
    <a:lnDef>
      <a:spPr>
        <a:ln w="25400">
          <a:solidFill>
            <a:schemeClr val="tx2"/>
          </a:solidFill>
          <a:headEnd type="none" w="med" len="med"/>
          <a:tailEnd type="none" w="med" len="med"/>
        </a:ln>
      </a:spPr>
      <a:bodyPr/>
      <a:lstStyle/>
      <a:style>
        <a:lnRef idx="1">
          <a:schemeClr val="dk1"/>
        </a:lnRef>
        <a:fillRef idx="0">
          <a:schemeClr val="dk1"/>
        </a:fillRef>
        <a:effectRef idx="0">
          <a:schemeClr val="dk1"/>
        </a:effectRef>
        <a:fontRef idx="minor">
          <a:schemeClr val="tx1"/>
        </a:fontRef>
      </a:style>
    </a:lnDef>
    <a:txDef>
      <a:spPr>
        <a:noFill/>
        <a:ln w="12700" cap="flat">
          <a:noFill/>
          <a:miter lim="400000"/>
        </a:ln>
        <a:effectLst/>
        <a:sp3d/>
      </a:spPr>
      <a:bodyPr rot="0" spcFirstLastPara="1" vertOverflow="overflow" horzOverflow="overflow" vert="horz" wrap="square" lIns="45719" tIns="45719" rIns="45719" bIns="45719" numCol="1" spcCol="38100" rtlCol="0" anchor="t">
        <a:noAutofit/>
      </a:bodyPr>
      <a:lstStyle>
        <a:defPPr algn="l" defTabSz="685782">
          <a:lnSpc>
            <a:spcPts val="2200"/>
          </a:lnSpc>
          <a:defRPr dirty="0" smtClean="0">
            <a:solidFill>
              <a:schemeClr val="bg2"/>
            </a:solidFill>
          </a:defRPr>
        </a:defPPr>
      </a:lstStyle>
      <a:style>
        <a:lnRef idx="0">
          <a:scrgbClr r="0" g="0" b="0"/>
        </a:lnRef>
        <a:fillRef idx="0">
          <a:scrgbClr r="0" g="0" b="0"/>
        </a:fillRef>
        <a:effectRef idx="0">
          <a:scrgbClr r="0" g="0" b="0"/>
        </a:effectRef>
        <a:fontRef idx="none"/>
      </a:style>
    </a:txDef>
  </a:objectDefaults>
  <a:extraClrSchemeLst/>
</a:theme>
</file>

<file path=ppt/theme/theme7.xml><?xml version="1.0" encoding="utf-8"?>
<a:theme xmlns:a="http://schemas.openxmlformats.org/drawingml/2006/main" name="mc-darkblue-texture">
  <a:themeElements>
    <a:clrScheme name="mc-darkbluetexture">
      <a:dk1>
        <a:sysClr val="windowText" lastClr="000000"/>
      </a:dk1>
      <a:lt1>
        <a:sysClr val="window" lastClr="FFFFFF"/>
      </a:lt1>
      <a:dk2>
        <a:srgbClr val="0046AD"/>
      </a:dk2>
      <a:lt2>
        <a:srgbClr val="FFFF00"/>
      </a:lt2>
      <a:accent1>
        <a:srgbClr val="FFB600"/>
      </a:accent1>
      <a:accent2>
        <a:srgbClr val="F36925"/>
      </a:accent2>
      <a:accent3>
        <a:srgbClr val="3CBE18"/>
      </a:accent3>
      <a:accent4>
        <a:srgbClr val="A43EBD"/>
      </a:accent4>
      <a:accent5>
        <a:srgbClr val="C18253"/>
      </a:accent5>
      <a:accent6>
        <a:srgbClr val="56A7FD"/>
      </a:accent6>
      <a:hlink>
        <a:srgbClr val="CC99FF"/>
      </a:hlink>
      <a:folHlink>
        <a:srgbClr val="969696"/>
      </a:folHlink>
    </a:clrScheme>
    <a:fontScheme name="mc-darkbluetexture">
      <a:majorFont>
        <a:latin typeface="Arial"/>
        <a:ea typeface=""/>
        <a:cs typeface=""/>
      </a:majorFont>
      <a:minorFont>
        <a:latin typeface="Arial"/>
        <a:ea typeface=""/>
        <a:cs typeface=""/>
      </a:minorFont>
    </a:fontScheme>
    <a:fmtScheme name="mc-darkbluetextur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843</TotalTime>
  <Words>5315</Words>
  <Application>Microsoft Office PowerPoint</Application>
  <PresentationFormat>Widescreen</PresentationFormat>
  <Paragraphs>1046</Paragraphs>
  <Slides>95</Slides>
  <Notes>20</Notes>
  <HiddenSlides>0</HiddenSlides>
  <MMClips>0</MMClips>
  <ScaleCrop>false</ScaleCrop>
  <HeadingPairs>
    <vt:vector size="8" baseType="variant">
      <vt:variant>
        <vt:lpstr>Fonts Used</vt:lpstr>
      </vt:variant>
      <vt:variant>
        <vt:i4>20</vt:i4>
      </vt:variant>
      <vt:variant>
        <vt:lpstr>Theme</vt:lpstr>
      </vt:variant>
      <vt:variant>
        <vt:i4>7</vt:i4>
      </vt:variant>
      <vt:variant>
        <vt:lpstr>Embedded OLE Servers</vt:lpstr>
      </vt:variant>
      <vt:variant>
        <vt:i4>2</vt:i4>
      </vt:variant>
      <vt:variant>
        <vt:lpstr>Slide Titles</vt:lpstr>
      </vt:variant>
      <vt:variant>
        <vt:i4>95</vt:i4>
      </vt:variant>
    </vt:vector>
  </HeadingPairs>
  <TitlesOfParts>
    <vt:vector size="124" baseType="lpstr">
      <vt:lpstr>Arial</vt:lpstr>
      <vt:lpstr>ArialNarrow</vt:lpstr>
      <vt:lpstr>Wingdings 3</vt:lpstr>
      <vt:lpstr>Aptos Narrow</vt:lpstr>
      <vt:lpstr>Algerian</vt:lpstr>
      <vt:lpstr>Consolas</vt:lpstr>
      <vt:lpstr>Poppins</vt:lpstr>
      <vt:lpstr>Source Sans Pro</vt:lpstr>
      <vt:lpstr>Poppins Black</vt:lpstr>
      <vt:lpstr>Arial Narrow</vt:lpstr>
      <vt:lpstr>Calibri</vt:lpstr>
      <vt:lpstr>MS PGothic</vt:lpstr>
      <vt:lpstr>Corbel</vt:lpstr>
      <vt:lpstr>Wingdings 2</vt:lpstr>
      <vt:lpstr>Noto Sans Symbols</vt:lpstr>
      <vt:lpstr>BlinkMacSystemFont</vt:lpstr>
      <vt:lpstr>Times New Roman</vt:lpstr>
      <vt:lpstr>Arial Black</vt:lpstr>
      <vt:lpstr>Book Antiqua</vt:lpstr>
      <vt:lpstr>Wingdings</vt:lpstr>
      <vt:lpstr>DividendVTI</vt:lpstr>
      <vt:lpstr>Title Slide</vt:lpstr>
      <vt:lpstr>Right 1</vt:lpstr>
      <vt:lpstr>Office Theme</vt:lpstr>
      <vt:lpstr>Metro</vt:lpstr>
      <vt:lpstr>1_Office Theme</vt:lpstr>
      <vt:lpstr>mc-darkblue-texture</vt:lpstr>
      <vt:lpstr>Worksheet</vt:lpstr>
      <vt:lpstr>Chart</vt:lpstr>
      <vt:lpstr>PowerPoint Presentation</vt:lpstr>
      <vt:lpstr>Symposium Agenda</vt:lpstr>
      <vt:lpstr>National Spine Health Foundation (NSHF) Overview</vt:lpstr>
      <vt:lpstr>PowerPoint Presentation</vt:lpstr>
      <vt:lpstr>Spine Health Optimization: Connecting Spine and Bone Health for Better Surgical Outcomes</vt:lpstr>
      <vt:lpstr>PowerPoint Presentation</vt:lpstr>
      <vt:lpstr>PowerPoint Presentation</vt:lpstr>
      <vt:lpstr>PowerPoint Presentation</vt:lpstr>
      <vt:lpstr>Symposium Agenda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Utilization of Opportunistic CT in Bone Health Assessment</vt:lpstr>
      <vt:lpstr>How Do You Measure Hounsfield Units?</vt:lpstr>
      <vt:lpstr>PowerPoint Presentation</vt:lpstr>
      <vt:lpstr>Hounsfield Unit (HU)</vt:lpstr>
      <vt:lpstr>PowerPoint Presentation</vt:lpstr>
      <vt:lpstr>HU Rater Reliability</vt:lpstr>
      <vt:lpstr>PowerPoint Presentation</vt:lpstr>
      <vt:lpstr>PowerPoint Presentation</vt:lpstr>
      <vt:lpstr>Region of Interest: HUs Different on Sagittal vs Axial Images</vt:lpstr>
      <vt:lpstr>Threshold Osteoporosis (HU-score)</vt:lpstr>
      <vt:lpstr>PowerPoint Presentation</vt:lpstr>
      <vt:lpstr>Correlation to Bone Strength</vt:lpstr>
      <vt:lpstr>Normative Bone Mineral Density Measured on  CT scan in Children and Adolescents</vt:lpstr>
      <vt:lpstr>PowerPoint Presentation</vt:lpstr>
      <vt:lpstr>Age Related Changes in HU</vt:lpstr>
      <vt:lpstr>Prediction of Vertebral Fracture</vt:lpstr>
      <vt:lpstr>Hounsfield Units Predicting Bone-Related Complications </vt:lpstr>
      <vt:lpstr>Hounsfield Units Predicting Complications</vt:lpstr>
      <vt:lpstr>BCT: Biomechanical CT Assessment of the Spine</vt:lpstr>
      <vt:lpstr>PowerPoint Presentation</vt:lpstr>
      <vt:lpstr>PowerPoint Presentation</vt:lpstr>
      <vt:lpstr>PowerPoint Presentation</vt:lpstr>
      <vt:lpstr>PowerPoint Presentation</vt:lpstr>
      <vt:lpstr>Opportunistic MRI</vt:lpstr>
      <vt:lpstr>PowerPoint Presentation</vt:lpstr>
      <vt:lpstr>Vertebral Bone Quality (VBQ)</vt:lpstr>
      <vt:lpstr>PowerPoint Presentation</vt:lpstr>
      <vt:lpstr>Symposium Agenda</vt:lpstr>
      <vt:lpstr>Fracture and Surgical Complications Prevention  </vt:lpstr>
      <vt:lpstr>Disclosures</vt:lpstr>
      <vt:lpstr>What is Osteoporosis?</vt:lpstr>
      <vt:lpstr>Bone Strength (Fracture Risk)</vt:lpstr>
      <vt:lpstr>Measures of Bone Fragility</vt:lpstr>
      <vt:lpstr>World Health Organization Definition Osteoporosis</vt:lpstr>
      <vt:lpstr>Vertebral Compression Fracture Genant Semiquantitative Method</vt:lpstr>
      <vt:lpstr>Fracture Risk Approximately Doubles With Every Standard Deviation Decrease </vt:lpstr>
      <vt:lpstr>Distribution of Fractures &amp; BMD</vt:lpstr>
      <vt:lpstr>Prevalent Vertebral Fracture &amp; Future Vertebral Fracture Risk</vt:lpstr>
      <vt:lpstr>PowerPoint Presentation</vt:lpstr>
      <vt:lpstr>PowerPoint Presentation</vt:lpstr>
      <vt:lpstr>What is the significance of bone density in spine fusion?</vt:lpstr>
      <vt:lpstr>PowerPoint Presentation</vt:lpstr>
      <vt:lpstr>PowerPoint Presentation</vt:lpstr>
      <vt:lpstr>PowerPoint Presentation</vt:lpstr>
      <vt:lpstr>PowerPoint Presentation</vt:lpstr>
      <vt:lpstr>PowerPoint Presentation</vt:lpstr>
      <vt:lpstr>Results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Conclusions</vt:lpstr>
      <vt:lpstr>Symposium Agenda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Symposium Agenda</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Jennifer Karras</dc:creator>
  <cp:lastModifiedBy>David Lee</cp:lastModifiedBy>
  <cp:revision>13</cp:revision>
  <dcterms:created xsi:type="dcterms:W3CDTF">2023-05-01T12:23:45Z</dcterms:created>
  <dcterms:modified xsi:type="dcterms:W3CDTF">2025-02-20T02:07:03Z</dcterms:modified>
</cp:coreProperties>
</file>