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jpg"/>
  <Override PartName="/ppt/media/image7.jpg" ContentType="image/jpg"/>
  <Override PartName="/ppt/media/image8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8.jpg" ContentType="image/jpg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4" r:id="rId2"/>
  </p:sldMasterIdLst>
  <p:notesMasterIdLst>
    <p:notesMasterId r:id="rId42"/>
  </p:notesMasterIdLst>
  <p:sldIdLst>
    <p:sldId id="2147471556" r:id="rId3"/>
    <p:sldId id="2956" r:id="rId4"/>
    <p:sldId id="270" r:id="rId5"/>
    <p:sldId id="264" r:id="rId6"/>
    <p:sldId id="2958" r:id="rId7"/>
    <p:sldId id="2957" r:id="rId8"/>
    <p:sldId id="2147471557" r:id="rId9"/>
    <p:sldId id="2147471558" r:id="rId10"/>
    <p:sldId id="328" r:id="rId11"/>
    <p:sldId id="2147471560" r:id="rId12"/>
    <p:sldId id="681" r:id="rId13"/>
    <p:sldId id="2147471534" r:id="rId14"/>
    <p:sldId id="2147471538" r:id="rId15"/>
    <p:sldId id="697" r:id="rId16"/>
    <p:sldId id="353" r:id="rId17"/>
    <p:sldId id="2147471569" r:id="rId18"/>
    <p:sldId id="2147471535" r:id="rId19"/>
    <p:sldId id="2147471570" r:id="rId20"/>
    <p:sldId id="2147471567" r:id="rId21"/>
    <p:sldId id="2147471562" r:id="rId22"/>
    <p:sldId id="2147471568" r:id="rId23"/>
    <p:sldId id="2147471531" r:id="rId24"/>
    <p:sldId id="2147471563" r:id="rId25"/>
    <p:sldId id="2147471564" r:id="rId26"/>
    <p:sldId id="2147471565" r:id="rId27"/>
    <p:sldId id="2147471566" r:id="rId28"/>
    <p:sldId id="2147471540" r:id="rId29"/>
    <p:sldId id="2147471539" r:id="rId30"/>
    <p:sldId id="2147471541" r:id="rId31"/>
    <p:sldId id="2147471542" r:id="rId32"/>
    <p:sldId id="2147471543" r:id="rId33"/>
    <p:sldId id="2147471573" r:id="rId34"/>
    <p:sldId id="2147471572" r:id="rId35"/>
    <p:sldId id="2147471571" r:id="rId36"/>
    <p:sldId id="743" r:id="rId37"/>
    <p:sldId id="748" r:id="rId38"/>
    <p:sldId id="744" r:id="rId39"/>
    <p:sldId id="2147471545" r:id="rId40"/>
    <p:sldId id="330" r:id="rId41"/>
  </p:sldIdLst>
  <p:sldSz cx="12192000" cy="6858000"/>
  <p:notesSz cx="6858000" cy="9144000"/>
  <p:embeddedFontLst>
    <p:embeddedFont>
      <p:font typeface="Arial Narrow" panose="020B0606020202030204" pitchFamily="34" charset="0"/>
      <p:regular r:id="rId43"/>
      <p:bold r:id="rId44"/>
      <p:italic r:id="rId45"/>
      <p:boldItalic r:id="rId46"/>
    </p:embeddedFont>
    <p:embeddedFont>
      <p:font typeface="Charis SIL" panose="020B0604020202020204" charset="0"/>
      <p:regular r:id="rId47"/>
      <p:bold r:id="rId48"/>
      <p:italic r:id="rId49"/>
      <p:boldItalic r:id="rId50"/>
    </p:embeddedFont>
    <p:embeddedFont>
      <p:font typeface="Corbel" panose="020B0503020204020204" pitchFamily="34" charset="0"/>
      <p:regular r:id="rId51"/>
      <p:bold r:id="rId52"/>
      <p:italic r:id="rId53"/>
      <p:boldItalic r:id="rId54"/>
    </p:embeddedFont>
    <p:embeddedFont>
      <p:font typeface="Poppins" panose="00000500000000000000" pitchFamily="2" charset="0"/>
      <p:regular r:id="rId55"/>
      <p:bold r:id="rId56"/>
      <p:italic r:id="rId57"/>
      <p:boldItalic r:id="rId58"/>
    </p:embeddedFont>
    <p:embeddedFont>
      <p:font typeface="Poppins Black" panose="00000A00000000000000" pitchFamily="2" charset="0"/>
      <p:bold r:id="rId59"/>
      <p:boldItalic r:id="rId60"/>
    </p:embeddedFont>
    <p:embeddedFont>
      <p:font typeface="Roboto" panose="02000000000000000000" pitchFamily="2" charset="0"/>
      <p:regular r:id="rId61"/>
      <p:bold r:id="rId62"/>
      <p:italic r:id="rId63"/>
      <p:boldItalic r:id="rId64"/>
    </p:embeddedFont>
    <p:embeddedFont>
      <p:font typeface="Source Sans Pro" panose="020B050303040302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9" roundtripDataSignature="AMtx7mgBFRWTr3qWCH7VZaAR6yGD6lME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E1BB53-824E-4A35-9259-7C376F69EF51}">
  <a:tblStyle styleId="{08E1BB53-824E-4A35-9259-7C376F69EF5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BF4"/>
          </a:solidFill>
        </a:fill>
      </a:tcStyle>
    </a:wholeTbl>
    <a:band1H>
      <a:tcTxStyle b="off" i="off"/>
      <a:tcStyle>
        <a:tcBdr/>
        <a:fill>
          <a:solidFill>
            <a:srgbClr val="CAD5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D5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63"/>
  </p:normalViewPr>
  <p:slideViewPr>
    <p:cSldViewPr snapToGrid="0">
      <p:cViewPr varScale="1">
        <p:scale>
          <a:sx n="77" d="100"/>
          <a:sy n="77" d="100"/>
        </p:scale>
        <p:origin x="2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5" Type="http://schemas.openxmlformats.org/officeDocument/2006/relationships/slide" Target="slides/slide3.xml"/><Relationship Id="rId61" Type="http://schemas.openxmlformats.org/officeDocument/2006/relationships/font" Target="fonts/font1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139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14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14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141" Type="http://schemas.openxmlformats.org/officeDocument/2006/relationships/viewProps" Target="viewProps.xml"/><Relationship Id="rId7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37512586011565E-2"/>
          <c:y val="2.7611122250684461E-2"/>
          <c:w val="0.91054318792620226"/>
          <c:h val="0.699824295134109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Osteopenia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Pseudoarthrosis</c:v>
                </c:pt>
                <c:pt idx="1">
                  <c:v>Revision surgery</c:v>
                </c:pt>
                <c:pt idx="2">
                  <c:v>PJK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</c:v>
                </c:pt>
                <c:pt idx="1">
                  <c:v>20.8</c:v>
                </c:pt>
                <c:pt idx="2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A2-164E-934D-EEDE53AD77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Teriapartide osteoporosis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Pseudoarthrosis</c:v>
                </c:pt>
                <c:pt idx="1">
                  <c:v>Revision surgery</c:v>
                </c:pt>
                <c:pt idx="2">
                  <c:v>PJK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11.5</c:v>
                </c:pt>
                <c:pt idx="1">
                  <c:v>6.4</c:v>
                </c:pt>
                <c:pt idx="2">
                  <c:v>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A2-164E-934D-EEDE53AD77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9265679"/>
        <c:axId val="143231200"/>
      </c:barChart>
      <c:catAx>
        <c:axId val="1579265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231200"/>
        <c:crosses val="autoZero"/>
        <c:auto val="1"/>
        <c:lblAlgn val="ctr"/>
        <c:lblOffset val="100"/>
        <c:noMultiLvlLbl val="0"/>
      </c:catAx>
      <c:valAx>
        <c:axId val="14323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9265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09" name="Google Shape;709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3ca2448e5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23ca2448e5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5" name="Google Shape;18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725C4841-5C4A-A35B-7D33-97B44802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:notes">
            <a:extLst>
              <a:ext uri="{FF2B5EF4-FFF2-40B4-BE49-F238E27FC236}">
                <a16:creationId xmlns:a16="http://schemas.microsoft.com/office/drawing/2014/main" id="{F1B81FBE-2C66-3976-B4A3-CBF7345FAF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5" name="Google Shape;185;p35:notes">
            <a:extLst>
              <a:ext uri="{FF2B5EF4-FFF2-40B4-BE49-F238E27FC236}">
                <a16:creationId xmlns:a16="http://schemas.microsoft.com/office/drawing/2014/main" id="{40182E4B-63BA-B9F7-6BF7-5D363B0B14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2597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86" name="Google Shape;28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D24DDA50-A0E6-C71B-01A7-03B03D80B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:notes">
            <a:extLst>
              <a:ext uri="{FF2B5EF4-FFF2-40B4-BE49-F238E27FC236}">
                <a16:creationId xmlns:a16="http://schemas.microsoft.com/office/drawing/2014/main" id="{FF0EC26B-0A3F-3DC7-CCE2-0E408D16E1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37:notes">
            <a:extLst>
              <a:ext uri="{FF2B5EF4-FFF2-40B4-BE49-F238E27FC236}">
                <a16:creationId xmlns:a16="http://schemas.microsoft.com/office/drawing/2014/main" id="{00B8F1C5-F827-CA97-DB20-1DF4A311BF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0985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20" name="Google Shape;72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body" idx="1"/>
          </p:nvPr>
        </p:nvSpPr>
        <p:spPr>
          <a:xfrm>
            <a:off x="581192" y="2340864"/>
            <a:ext cx="11029615" cy="36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6FC0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chemeClr val="tx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2467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6FC0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2119" y="1780997"/>
            <a:ext cx="5398135" cy="4690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1F1F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8206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6FC0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6196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7267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0" descr="3 Things To Know Before Considering an Artificial Disc Replacement | Spine .M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03417" y="158856"/>
            <a:ext cx="2031806" cy="647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66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0" descr="3 Things To Know Before Considering an Artificial Disc Replacement | Spine .M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03417" y="158856"/>
            <a:ext cx="2031806" cy="647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/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oppins Black"/>
              <a:buNone/>
              <a:defRPr sz="3600" b="0"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  <a:defRPr sz="180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/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ppins Black"/>
              <a:buNone/>
              <a:defRPr sz="24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900928" y="1179829"/>
            <a:ext cx="6650991" cy="4658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544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840"/>
              <a:buChar char="◼"/>
              <a:defRPr sz="2000">
                <a:solidFill>
                  <a:schemeClr val="dk2"/>
                </a:solidFill>
              </a:defRPr>
            </a:lvl1pPr>
            <a:lvl2pPr marL="914400" lvl="1" indent="-333756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 sz="1800">
                <a:solidFill>
                  <a:schemeClr val="dk2"/>
                </a:solidFill>
              </a:defRPr>
            </a:lvl2pPr>
            <a:lvl3pPr marL="1371600" lvl="2" indent="-322072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72"/>
              <a:buChar char="◼"/>
              <a:defRPr sz="1600">
                <a:solidFill>
                  <a:schemeClr val="dk2"/>
                </a:solidFill>
              </a:defRPr>
            </a:lvl3pPr>
            <a:lvl4pPr marL="1828800" lvl="3" indent="-310388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4pPr>
            <a:lvl5pPr marL="2286000" lvl="4" indent="-310388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5pPr>
            <a:lvl6pPr marL="2743200" lvl="5" indent="-31038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6pPr>
            <a:lvl7pPr marL="3200400" lvl="6" indent="-31038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7pPr>
            <a:lvl8pPr marL="3657600" lvl="7" indent="-31038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8pPr>
            <a:lvl9pPr marL="4114800" lvl="8" indent="-31038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body" idx="2"/>
          </p:nvPr>
        </p:nvSpPr>
        <p:spPr>
          <a:xfrm>
            <a:off x="767857" y="2836654"/>
            <a:ext cx="3031852" cy="300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320"/>
              </a:spcBef>
              <a:spcAft>
                <a:spcPts val="0"/>
              </a:spcAft>
              <a:buSzPts val="1472"/>
              <a:buNone/>
              <a:defRPr sz="16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12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Poppins"/>
              <a:buNone/>
              <a:defRPr sz="24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>
            <a:spLocks noGrp="1"/>
          </p:cNvSpPr>
          <p:nvPr>
            <p:ph type="pic" idx="2"/>
          </p:nvPr>
        </p:nvSpPr>
        <p:spPr>
          <a:xfrm>
            <a:off x="447817" y="641350"/>
            <a:ext cx="11290859" cy="3651249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12"/>
          <p:cNvSpPr txBox="1">
            <a:spLocks noGrp="1"/>
          </p:cNvSpPr>
          <p:nvPr>
            <p:ph type="body" idx="1"/>
          </p:nvPr>
        </p:nvSpPr>
        <p:spPr>
          <a:xfrm>
            <a:off x="581192" y="5260127"/>
            <a:ext cx="11029617" cy="998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320"/>
              </a:spcBef>
              <a:spcAft>
                <a:spcPts val="0"/>
              </a:spcAft>
              <a:buSzPts val="1472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1"/>
          </p:nvPr>
        </p:nvSpPr>
        <p:spPr>
          <a:xfrm rot="5400000">
            <a:off x="4269977" y="-1352782"/>
            <a:ext cx="3652047" cy="1102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623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380"/>
              <a:buChar char="◼"/>
              <a:defRPr/>
            </a:lvl1pPr>
            <a:lvl2pPr marL="914400" lvl="1" indent="-304546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196"/>
              <a:buChar char="◼"/>
              <a:defRPr/>
            </a:lvl2pPr>
            <a:lvl3pPr marL="1371600" lvl="2" indent="-298703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3pPr>
            <a:lvl4pPr marL="1828800" lvl="3" indent="-292861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12"/>
              <a:buChar char="◼"/>
              <a:defRPr/>
            </a:lvl4pPr>
            <a:lvl5pPr marL="2286000" lvl="4" indent="-292861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12"/>
              <a:buChar char="◼"/>
              <a:defRPr/>
            </a:lvl5pPr>
            <a:lvl6pPr marL="2743200" lvl="5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/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 rot="5400000">
            <a:off x="7362637" y="1705163"/>
            <a:ext cx="4807326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Poppins"/>
              <a:buNone/>
              <a:defRPr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 rot="5400000">
            <a:off x="1952072" y="-313549"/>
            <a:ext cx="4807326" cy="716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l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4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4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6032" y="1864660"/>
            <a:ext cx="11679936" cy="312868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8000"/>
              </a:lnSpc>
              <a:defRPr sz="8000" kern="1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Another section divider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D43D70-C499-F949-A9D0-D427CF5AA2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328A9-3E96-9D42-9F6D-F0F7FAC36E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01" y="6067088"/>
            <a:ext cx="2236673" cy="3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6869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7418" y="545668"/>
            <a:ext cx="3334385" cy="666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6FC0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chemeClr val="tx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86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Poppins"/>
              <a:buNone/>
              <a:defRPr sz="44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1623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80"/>
              <a:buFont typeface="Noto Sans Symbols"/>
              <a:buChar char="◼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546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96"/>
              <a:buFont typeface="Noto Sans Symbols"/>
              <a:buChar char="◼"/>
              <a:defRPr sz="1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703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861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12"/>
              <a:buFont typeface="Noto Sans Symbols"/>
              <a:buChar char="◼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861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12"/>
              <a:buFont typeface="Noto Sans Symbols"/>
              <a:buChar char="◼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70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70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70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703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3"/>
          <p:cNvSpPr/>
          <p:nvPr/>
        </p:nvSpPr>
        <p:spPr>
          <a:xfrm>
            <a:off x="4241830" y="457199"/>
            <a:ext cx="7368978" cy="949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723" r:id="rId8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46531" y="457200"/>
            <a:ext cx="3703320" cy="94615"/>
          </a:xfrm>
          <a:custGeom>
            <a:avLst/>
            <a:gdLst/>
            <a:ahLst/>
            <a:cxnLst/>
            <a:rect l="l" t="t" r="r" b="b"/>
            <a:pathLst>
              <a:path w="3703320" h="94615">
                <a:moveTo>
                  <a:pt x="3703320" y="0"/>
                </a:moveTo>
                <a:lnTo>
                  <a:pt x="0" y="0"/>
                </a:lnTo>
                <a:lnTo>
                  <a:pt x="0" y="94487"/>
                </a:lnTo>
                <a:lnTo>
                  <a:pt x="3703320" y="94487"/>
                </a:lnTo>
                <a:lnTo>
                  <a:pt x="3703320" y="0"/>
                </a:lnTo>
                <a:close/>
              </a:path>
            </a:pathLst>
          </a:custGeom>
          <a:solidFill>
            <a:srgbClr val="0076B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g object 17"/>
          <p:cNvSpPr/>
          <p:nvPr/>
        </p:nvSpPr>
        <p:spPr>
          <a:xfrm>
            <a:off x="4241291" y="457200"/>
            <a:ext cx="7370445" cy="94615"/>
          </a:xfrm>
          <a:custGeom>
            <a:avLst/>
            <a:gdLst/>
            <a:ahLst/>
            <a:cxnLst/>
            <a:rect l="l" t="t" r="r" b="b"/>
            <a:pathLst>
              <a:path w="7370445" h="94615">
                <a:moveTo>
                  <a:pt x="7370063" y="0"/>
                </a:moveTo>
                <a:lnTo>
                  <a:pt x="0" y="0"/>
                </a:lnTo>
                <a:lnTo>
                  <a:pt x="0" y="94487"/>
                </a:lnTo>
                <a:lnTo>
                  <a:pt x="7370063" y="94487"/>
                </a:lnTo>
                <a:lnTo>
                  <a:pt x="7370063" y="0"/>
                </a:lnTo>
                <a:close/>
              </a:path>
            </a:pathLst>
          </a:custGeom>
          <a:solidFill>
            <a:srgbClr val="F9A61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7418" y="674623"/>
            <a:ext cx="11237163" cy="680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6FC0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7794" y="1499108"/>
            <a:ext cx="5012690" cy="4641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chemeClr val="tx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892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jpe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rroy@spinehealth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bonehealthpolicyinstitute.org/full-milliman-report" TargetMode="Externa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teoporosis.foundation/facts-statistics/epidemiology-of-osteoporosis-and-fragility-fractures#ref_bottom_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10212156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://spinehealth.org/bonehu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://cme.spinehealth.org/" TargetMode="External"/><Relationship Id="rId2" Type="http://schemas.openxmlformats.org/officeDocument/2006/relationships/hyperlink" Target="http://spinehealth.org/bonehu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110" descr="Child riding on adult's shoulders"/>
          <p:cNvPicPr preferRelativeResize="0"/>
          <p:nvPr/>
        </p:nvPicPr>
        <p:blipFill rotWithShape="1">
          <a:blip r:embed="rId3">
            <a:alphaModFix/>
          </a:blip>
          <a:srcRect l="599" r="16061"/>
          <a:stretch/>
        </p:blipFill>
        <p:spPr>
          <a:xfrm>
            <a:off x="4239905" y="548187"/>
            <a:ext cx="7370904" cy="589965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110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355408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Poppins Black"/>
              <a:buNone/>
            </a:pPr>
            <a:endParaRPr dirty="0"/>
          </a:p>
        </p:txBody>
      </p:sp>
      <p:sp>
        <p:nvSpPr>
          <p:cNvPr id="713" name="Google Shape;713;p110"/>
          <p:cNvSpPr/>
          <p:nvPr/>
        </p:nvSpPr>
        <p:spPr>
          <a:xfrm>
            <a:off x="495312" y="445827"/>
            <a:ext cx="3725839" cy="60020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4" name="Google Shape;714;p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383" y="239879"/>
            <a:ext cx="4017522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110"/>
          <p:cNvSpPr/>
          <p:nvPr/>
        </p:nvSpPr>
        <p:spPr>
          <a:xfrm>
            <a:off x="4239904" y="548187"/>
            <a:ext cx="7370904" cy="5899650"/>
          </a:xfrm>
          <a:prstGeom prst="rect">
            <a:avLst/>
          </a:prstGeom>
          <a:solidFill>
            <a:schemeClr val="accent1">
              <a:alpha val="5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110"/>
          <p:cNvSpPr txBox="1"/>
          <p:nvPr/>
        </p:nvSpPr>
        <p:spPr>
          <a:xfrm>
            <a:off x="4235350" y="2654225"/>
            <a:ext cx="7310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oppins Black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We give knowledge.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oppins Black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We give hope.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" name="Google Shape;238;p55">
            <a:extLst>
              <a:ext uri="{FF2B5EF4-FFF2-40B4-BE49-F238E27FC236}">
                <a16:creationId xmlns:a16="http://schemas.microsoft.com/office/drawing/2014/main" id="{0A53906B-E58D-2828-92F0-CBFB19B282E9}"/>
              </a:ext>
            </a:extLst>
          </p:cNvPr>
          <p:cNvSpPr txBox="1"/>
          <p:nvPr/>
        </p:nvSpPr>
        <p:spPr>
          <a:xfrm>
            <a:off x="528265" y="1788267"/>
            <a:ext cx="3725839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lang="en-US" sz="26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Bone 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Health Optimization in the Spine Patient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algn="ctr" defTabSz="914353" hangingPunct="0">
              <a:buClrTx/>
            </a:pPr>
            <a:r>
              <a:rPr lang="en-US" sz="1800" b="1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Venu M. Nemani, MD, PhD</a:t>
            </a:r>
          </a:p>
          <a:p>
            <a:pPr algn="ctr" defTabSz="914353" hangingPunct="0">
              <a:buClrTx/>
            </a:pPr>
            <a:r>
              <a:rPr lang="en-US" sz="1800" b="1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Center for Neurosciences and Spine</a:t>
            </a:r>
          </a:p>
          <a:p>
            <a:pPr algn="ctr" defTabSz="914353" hangingPunct="0">
              <a:buClrTx/>
            </a:pPr>
            <a:r>
              <a:rPr lang="en-US" sz="1800" b="1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Virginia Mason Medical Center</a:t>
            </a:r>
          </a:p>
          <a:p>
            <a:pPr algn="ctr" defTabSz="914353" hangingPunct="0">
              <a:buClrTx/>
            </a:pPr>
            <a:r>
              <a:rPr lang="en-US" sz="1800" b="1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Seattle, WA  USA</a:t>
            </a:r>
          </a:p>
          <a:p>
            <a:pPr algn="ctr" defTabSz="914353" hangingPunct="0">
              <a:buClrTx/>
            </a:pPr>
            <a:endParaRPr lang="en-US" sz="1800" b="1" dirty="0">
              <a:solidFill>
                <a:srgbClr val="FFFFFF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algn="ctr" defTabSz="914353" hangingPunct="0">
              <a:buClrTx/>
            </a:pPr>
            <a:endParaRPr lang="en-US" sz="1800" b="1" dirty="0">
              <a:solidFill>
                <a:srgbClr val="FFFFFF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algn="ctr" defTabSz="914353" hangingPunct="0">
              <a:buClrTx/>
            </a:pPr>
            <a:r>
              <a:rPr lang="en-US" sz="1800" b="1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Global Spine Congress 2025</a:t>
            </a:r>
          </a:p>
          <a:p>
            <a:pPr algn="ctr" defTabSz="914353" hangingPunct="0">
              <a:buClrTx/>
            </a:pPr>
            <a:r>
              <a:rPr lang="en-US" sz="1800" b="1" dirty="0">
                <a:solidFill>
                  <a:srgbClr val="FFFFFF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Rio de Janeiro, Brazil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2EDDB-6946-2FA5-9677-42012B266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15E843F1-BD3E-DE91-1E85-2DA8DF94E666}"/>
              </a:ext>
            </a:extLst>
          </p:cNvPr>
          <p:cNvSpPr txBox="1"/>
          <p:nvPr/>
        </p:nvSpPr>
        <p:spPr>
          <a:xfrm>
            <a:off x="435033" y="927486"/>
            <a:ext cx="10462952" cy="468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7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6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ource Sans Pro" panose="020B0503030403020204" pitchFamily="34" charset="0"/>
                <a:ea typeface="Object Sans Bold"/>
                <a:cs typeface="Object Sans Bold"/>
                <a:sym typeface="Object Sans Bold"/>
              </a:rPr>
              <a:t>Spine Surgeon Survey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CAFE5D-2210-1E19-9C06-F96A2D28AF3C}"/>
              </a:ext>
            </a:extLst>
          </p:cNvPr>
          <p:cNvSpPr txBox="1"/>
          <p:nvPr/>
        </p:nvSpPr>
        <p:spPr>
          <a:xfrm>
            <a:off x="5797488" y="5969000"/>
            <a:ext cx="6350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/>
                <a:sym typeface="Arial"/>
              </a:rPr>
              <a:t>This activity is supported by an educational donation provided by Amgen.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4C729E-4BE6-2350-496A-EB04C2FA2A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267" t="12093" r="17081" b="7989"/>
          <a:stretch/>
        </p:blipFill>
        <p:spPr>
          <a:xfrm>
            <a:off x="8487295" y="927486"/>
            <a:ext cx="2227811" cy="5481918"/>
          </a:xfrm>
          <a:prstGeom prst="rect">
            <a:avLst/>
          </a:prstGeom>
        </p:spPr>
      </p:pic>
      <p:sp>
        <p:nvSpPr>
          <p:cNvPr id="5" name="Google Shape;289;p37">
            <a:extLst>
              <a:ext uri="{FF2B5EF4-FFF2-40B4-BE49-F238E27FC236}">
                <a16:creationId xmlns:a16="http://schemas.microsoft.com/office/drawing/2014/main" id="{33243951-426C-D2CA-4F5E-0BB3E51B8C6D}"/>
              </a:ext>
            </a:extLst>
          </p:cNvPr>
          <p:cNvSpPr txBox="1"/>
          <p:nvPr/>
        </p:nvSpPr>
        <p:spPr>
          <a:xfrm>
            <a:off x="413859" y="1604333"/>
            <a:ext cx="7383479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Improving Bone Health Assessment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With rising osteoporosis and increasing spine surgeries assessing bone health before surgery is critical for optimal outcomes.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Survey Purpose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To understand US bone health assessment practices and challenges in optimizing care.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396191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11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252F3E-B1FF-BD4C-8BD5-4C32216A3CBC}"/>
              </a:ext>
            </a:extLst>
          </p:cNvPr>
          <p:cNvSpPr txBox="1"/>
          <p:nvPr/>
        </p:nvSpPr>
        <p:spPr>
          <a:xfrm>
            <a:off x="411889" y="783769"/>
            <a:ext cx="6161903" cy="1664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defTabSz="914353" hangingPunct="0"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Bone Health Optimization in the Spine Surgery Patient</a:t>
            </a:r>
            <a:endParaRPr lang="en-US" sz="800" b="1" dirty="0">
              <a:solidFill>
                <a:srgbClr val="FFC000"/>
              </a:solidFill>
              <a:ea typeface="+mn-ea"/>
              <a:cs typeface="+mn-cs"/>
            </a:endParaRPr>
          </a:p>
          <a:p>
            <a:pPr defTabSz="914353" hangingPunct="0">
              <a:buClrTx/>
            </a:pPr>
            <a:endParaRPr lang="en-US" sz="3733" b="1" dirty="0">
              <a:solidFill>
                <a:srgbClr val="FFC000"/>
              </a:solidFill>
              <a:ea typeface="+mn-ea"/>
              <a:cs typeface="+mn-cs"/>
            </a:endParaRPr>
          </a:p>
          <a:p>
            <a:pPr defTabSz="914353" hangingPunct="0">
              <a:buClrTx/>
            </a:pPr>
            <a:r>
              <a:rPr lang="en-US" sz="2133" b="1" dirty="0">
                <a:solidFill>
                  <a:srgbClr val="FFFFFF"/>
                </a:solidFill>
                <a:ea typeface="+mn-ea"/>
                <a:cs typeface="+mn-cs"/>
              </a:rPr>
              <a:t>Venu M. Nemani, MD, PhD</a:t>
            </a:r>
          </a:p>
          <a:p>
            <a:pPr defTabSz="914353" hangingPunct="0">
              <a:buClrTx/>
            </a:pPr>
            <a:r>
              <a:rPr lang="en-US" sz="2133" b="1" dirty="0">
                <a:solidFill>
                  <a:srgbClr val="FFFFFF"/>
                </a:solidFill>
                <a:ea typeface="+mn-ea"/>
                <a:cs typeface="+mn-cs"/>
              </a:rPr>
              <a:t>Center for Neurosciences and Spine</a:t>
            </a:r>
          </a:p>
          <a:p>
            <a:pPr defTabSz="914353" hangingPunct="0">
              <a:buClrTx/>
            </a:pPr>
            <a:r>
              <a:rPr lang="en-US" sz="2133" b="1" dirty="0">
                <a:solidFill>
                  <a:srgbClr val="FFFFFF"/>
                </a:solidFill>
                <a:ea typeface="+mn-ea"/>
                <a:cs typeface="+mn-cs"/>
              </a:rPr>
              <a:t>Virginia Mason Medical Center</a:t>
            </a:r>
          </a:p>
          <a:p>
            <a:pPr defTabSz="914353" hangingPunct="0">
              <a:buClrTx/>
            </a:pPr>
            <a:r>
              <a:rPr lang="en-US" sz="2133" b="1" dirty="0">
                <a:solidFill>
                  <a:srgbClr val="FFFFFF"/>
                </a:solidFill>
                <a:ea typeface="+mn-ea"/>
                <a:cs typeface="+mn-cs"/>
              </a:rPr>
              <a:t>Seattle, WA  USA</a:t>
            </a:r>
          </a:p>
          <a:p>
            <a:pPr defTabSz="914353" hangingPunct="0">
              <a:buClrTx/>
            </a:pPr>
            <a:endParaRPr lang="en-US" sz="2133" b="1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buClrTx/>
            </a:pPr>
            <a:endParaRPr lang="en-US" sz="2133" b="1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buClrTx/>
            </a:pPr>
            <a:r>
              <a:rPr lang="en-US" sz="2133" b="1" dirty="0">
                <a:solidFill>
                  <a:srgbClr val="FFFFFF"/>
                </a:solidFill>
                <a:ea typeface="+mn-ea"/>
                <a:cs typeface="+mn-cs"/>
              </a:rPr>
              <a:t>Global Spine Congress 2025</a:t>
            </a:r>
          </a:p>
          <a:p>
            <a:pPr defTabSz="914353" hangingPunct="0">
              <a:buClrTx/>
            </a:pPr>
            <a:r>
              <a:rPr lang="en-US" sz="2133" b="1" dirty="0">
                <a:solidFill>
                  <a:srgbClr val="FFFFFF"/>
                </a:solidFill>
                <a:ea typeface="+mn-ea"/>
                <a:cs typeface="+mn-cs"/>
              </a:rPr>
              <a:t>Rio de Janeiro, Brazil</a:t>
            </a:r>
          </a:p>
          <a:p>
            <a:pPr defTabSz="914353" hangingPunct="0">
              <a:buClrTx/>
            </a:pPr>
            <a:endParaRPr lang="en-US" sz="3733" b="1" dirty="0">
              <a:solidFill>
                <a:srgbClr val="FFC000"/>
              </a:solidFill>
              <a:ea typeface="+mn-ea"/>
              <a:cs typeface="+mn-cs"/>
            </a:endParaRPr>
          </a:p>
          <a:p>
            <a:pPr defTabSz="914353" hangingPunct="0">
              <a:buClrTx/>
            </a:pPr>
            <a:endParaRPr lang="en-US" sz="3733" b="1" dirty="0">
              <a:solidFill>
                <a:srgbClr val="FFC000"/>
              </a:solidFill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AA9A7-DEC1-B2A1-F0EB-F170372E4C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EFC4F5-48AE-14D9-AF11-287A21E1A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23" y="611006"/>
            <a:ext cx="3189624" cy="6246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F42B0-E1E1-4107-7916-A8E1B111D1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"/>
          <a:stretch/>
        </p:blipFill>
        <p:spPr>
          <a:xfrm>
            <a:off x="9608244" y="611008"/>
            <a:ext cx="2311003" cy="6246993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21F94C88-0C31-ED86-0056-78B73A12AFD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52406" y="5931776"/>
            <a:ext cx="2957176" cy="60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182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12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67F64-5605-CE29-5227-31C9AE785254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CASE 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6A6B4-0814-AFAF-140C-6B98503B68C8}"/>
              </a:ext>
            </a:extLst>
          </p:cNvPr>
          <p:cNvSpPr txBox="1"/>
          <p:nvPr/>
        </p:nvSpPr>
        <p:spPr>
          <a:xfrm>
            <a:off x="316793" y="619929"/>
            <a:ext cx="4459047" cy="538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72F who presented to another surgeon with back pain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Original presenting xrays show a minor scoliosis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Underwent a PSF T10-pelvis within 1 month of seeing him for the first time, and noticed an immediate prominence of instrumentation even before hospital discharge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Told by her surgeon that “everything looked fine”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938F2-18C4-701A-D630-D335DDFE2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BF1E1A-7FA1-53B9-9E3F-524E961B6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187" y="0"/>
            <a:ext cx="3588152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F6FE40-D265-C05E-D617-BC93AC61C5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99" r="10313"/>
          <a:stretch/>
        </p:blipFill>
        <p:spPr>
          <a:xfrm>
            <a:off x="8490984" y="0"/>
            <a:ext cx="3701016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8544A5-4005-F231-F0A0-C4B86DFBE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516" y="-6849"/>
            <a:ext cx="3349977" cy="68648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01534C-1E3A-AA7B-1551-063DF4AE8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5917" y="0"/>
            <a:ext cx="3056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55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13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67F64-5605-CE29-5227-31C9AE785254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CASE 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6A6B4-0814-AFAF-140C-6B98503B68C8}"/>
              </a:ext>
            </a:extLst>
          </p:cNvPr>
          <p:cNvSpPr txBox="1"/>
          <p:nvPr/>
        </p:nvSpPr>
        <p:spPr>
          <a:xfrm>
            <a:off x="387294" y="794101"/>
            <a:ext cx="4174055" cy="538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Now presents to me with difficulty standing upright and severe back pain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No myelopathy symptoms and no neurological deficits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9BF2C"/>
                </a:solidFill>
                <a:ea typeface="+mn-ea"/>
                <a:cs typeface="+mn-cs"/>
              </a:rPr>
              <a:t>Does this patient need an evaluation of her bone health?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9BF2C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9BF2C"/>
                </a:solidFill>
                <a:ea typeface="+mn-ea"/>
                <a:cs typeface="+mn-cs"/>
              </a:rPr>
              <a:t>If so, how to best initiate this and take her through the optimization process?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lnSpc>
                <a:spcPts val="2933"/>
              </a:lnSpc>
              <a:buClrTx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938F2-18C4-701A-D630-D335DDFE2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4BBBC9-D18F-B8F2-4010-08BF54127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516" y="-6849"/>
            <a:ext cx="3349977" cy="6864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18A3D5-675F-CF28-6C3C-9E75BDA05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917" y="0"/>
            <a:ext cx="3056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097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14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51D8D9-70AE-7A4A-907D-275FC75F5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8" b="75712"/>
          <a:stretch/>
        </p:blipFill>
        <p:spPr>
          <a:xfrm>
            <a:off x="9234569" y="449906"/>
            <a:ext cx="1182252" cy="634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131572-AC45-0947-A2FF-C38664BB0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071" y="1103261"/>
            <a:ext cx="2448285" cy="2874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3FFCA2-FBA7-7048-9C55-ABC5C3B72ECF}"/>
              </a:ext>
            </a:extLst>
          </p:cNvPr>
          <p:cNvSpPr txBox="1"/>
          <p:nvPr/>
        </p:nvSpPr>
        <p:spPr>
          <a:xfrm>
            <a:off x="749887" y="922637"/>
            <a:ext cx="1219200" cy="1219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endParaRPr lang="en-US" sz="1867" dirty="0">
              <a:solidFill>
                <a:srgbClr val="55A63A"/>
              </a:solidFill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FE2C15-891C-B04D-8723-65B58C6E5C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1"/>
          <a:stretch/>
        </p:blipFill>
        <p:spPr>
          <a:xfrm>
            <a:off x="0" y="1225267"/>
            <a:ext cx="7583960" cy="563273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D51824F-9222-124C-8BA0-CA9BC5A6FC2B}"/>
              </a:ext>
            </a:extLst>
          </p:cNvPr>
          <p:cNvSpPr/>
          <p:nvPr/>
        </p:nvSpPr>
        <p:spPr>
          <a:xfrm>
            <a:off x="72574" y="1458571"/>
            <a:ext cx="1969087" cy="63269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53" hangingPunct="0">
              <a:buClrTx/>
            </a:pPr>
            <a:endParaRPr lang="en-US" sz="1867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24895B-2517-D64A-92AF-33E10A153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94" r="8154"/>
          <a:stretch/>
        </p:blipFill>
        <p:spPr>
          <a:xfrm>
            <a:off x="0" y="0"/>
            <a:ext cx="7583960" cy="122526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D1FBAF1-E649-6157-7D5E-60B275CCFF67}"/>
              </a:ext>
            </a:extLst>
          </p:cNvPr>
          <p:cNvSpPr/>
          <p:nvPr/>
        </p:nvSpPr>
        <p:spPr>
          <a:xfrm>
            <a:off x="985645" y="3000183"/>
            <a:ext cx="1219201" cy="63269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53" hangingPunct="0">
              <a:buClrTx/>
            </a:pPr>
            <a:endParaRPr lang="en-US" sz="1867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FBE47E-3196-782B-5F70-189C67B4284B}"/>
              </a:ext>
            </a:extLst>
          </p:cNvPr>
          <p:cNvSpPr/>
          <p:nvPr/>
        </p:nvSpPr>
        <p:spPr>
          <a:xfrm>
            <a:off x="3248549" y="2989973"/>
            <a:ext cx="1219201" cy="63269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53" hangingPunct="0">
              <a:buClrTx/>
            </a:pPr>
            <a:endParaRPr lang="en-US" sz="1867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34CBE1-D910-4D70-D279-8C86A92EFC77}"/>
              </a:ext>
            </a:extLst>
          </p:cNvPr>
          <p:cNvSpPr/>
          <p:nvPr/>
        </p:nvSpPr>
        <p:spPr>
          <a:xfrm>
            <a:off x="447516" y="2418066"/>
            <a:ext cx="1219201" cy="63269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53" hangingPunct="0">
              <a:buClrTx/>
            </a:pPr>
            <a:endParaRPr lang="en-US" sz="1867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687FC1-F518-36EF-B8CF-EB1BB29C89C8}"/>
              </a:ext>
            </a:extLst>
          </p:cNvPr>
          <p:cNvSpPr txBox="1"/>
          <p:nvPr/>
        </p:nvSpPr>
        <p:spPr>
          <a:xfrm>
            <a:off x="7914109" y="4816592"/>
            <a:ext cx="3823169" cy="1219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algn="ctr" defTabSz="914353" hangingPunct="0">
              <a:lnSpc>
                <a:spcPts val="2933"/>
              </a:lnSpc>
              <a:buClrTx/>
            </a:pPr>
            <a:r>
              <a:rPr lang="en-US" sz="2400" b="1" dirty="0">
                <a:solidFill>
                  <a:srgbClr val="FFC000"/>
                </a:solidFill>
                <a:ea typeface="+mn-ea"/>
                <a:cs typeface="+mn-cs"/>
              </a:rPr>
              <a:t>BONE HEALTH SCREENING</a:t>
            </a:r>
          </a:p>
          <a:p>
            <a:pPr algn="ctr" defTabSz="914353" hangingPunct="0">
              <a:lnSpc>
                <a:spcPts val="2933"/>
              </a:lnSpc>
              <a:buClrTx/>
            </a:pPr>
            <a:r>
              <a:rPr lang="en-US" sz="2400" b="1" dirty="0">
                <a:solidFill>
                  <a:srgbClr val="FFC000"/>
                </a:solidFill>
                <a:ea typeface="+mn-ea"/>
                <a:cs typeface="+mn-cs"/>
              </a:rPr>
              <a:t>AND OPTIMIZATION!!</a:t>
            </a:r>
          </a:p>
        </p:txBody>
      </p:sp>
    </p:spTree>
    <p:extLst>
      <p:ext uri="{BB962C8B-B14F-4D97-AF65-F5344CB8AC3E}">
        <p14:creationId xmlns:p14="http://schemas.microsoft.com/office/powerpoint/2010/main" val="3062989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488CAA-56FA-7C9E-628D-A28108198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26EDD32D-FB8B-26AB-B416-4A5DB542217E}"/>
              </a:ext>
            </a:extLst>
          </p:cNvPr>
          <p:cNvSpPr txBox="1"/>
          <p:nvPr/>
        </p:nvSpPr>
        <p:spPr>
          <a:xfrm>
            <a:off x="621727" y="177800"/>
            <a:ext cx="9843073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39"/>
              </a:lnSpc>
            </a:pPr>
            <a:r>
              <a:rPr lang="en-US" sz="4000" b="1" dirty="0">
                <a:solidFill>
                  <a:srgbClr val="FFC000"/>
                </a:solidFill>
                <a:latin typeface="Source Sans Pro" panose="020B0503030403020204" pitchFamily="34" charset="0"/>
                <a:ea typeface="Object Sans Bold"/>
                <a:cs typeface="Object Sans Bold"/>
                <a:sym typeface="Object Sans Bold"/>
              </a:rPr>
              <a:t>Why Is It Important for Spine Surgeons to Understand Bone Health?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31C6D6-C787-73CA-2C92-0DE96BC8DBA1}"/>
              </a:ext>
            </a:extLst>
          </p:cNvPr>
          <p:cNvSpPr txBox="1"/>
          <p:nvPr/>
        </p:nvSpPr>
        <p:spPr>
          <a:xfrm>
            <a:off x="446302" y="1631990"/>
            <a:ext cx="65593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20% of all patients and 50% of women over the age of 50 who were being considered for spine surgery had osteoporosis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marL="190510" indent="-19051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132B6-59B5-E970-6E63-2A40DDC1DF35}"/>
              </a:ext>
            </a:extLst>
          </p:cNvPr>
          <p:cNvSpPr txBox="1"/>
          <p:nvPr/>
        </p:nvSpPr>
        <p:spPr>
          <a:xfrm>
            <a:off x="9446199" y="6527801"/>
            <a:ext cx="2448106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</a:rPr>
              <a:t>Wagner, S. C., et al. (2016). </a:t>
            </a:r>
            <a:r>
              <a:rPr lang="en-US" sz="933" i="1" dirty="0">
                <a:solidFill>
                  <a:schemeClr val="bg1"/>
                </a:solidFill>
              </a:rPr>
              <a:t>Spine</a:t>
            </a:r>
            <a:r>
              <a:rPr lang="en-US" sz="933" dirty="0">
                <a:solidFill>
                  <a:schemeClr val="bg1"/>
                </a:solidFill>
              </a:rPr>
              <a:t>, </a:t>
            </a:r>
            <a:r>
              <a:rPr lang="en-US" sz="933" i="1" dirty="0">
                <a:solidFill>
                  <a:schemeClr val="bg1"/>
                </a:solidFill>
              </a:rPr>
              <a:t>41</a:t>
            </a:r>
            <a:r>
              <a:rPr lang="en-US" sz="933" dirty="0">
                <a:solidFill>
                  <a:schemeClr val="bg1"/>
                </a:solidFill>
              </a:rPr>
              <a:t>(21)</a:t>
            </a:r>
          </a:p>
          <a:p>
            <a:endParaRPr lang="en-US" sz="933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F08A6-5E35-0E88-0C6B-81E19A221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567" y="1445491"/>
            <a:ext cx="2051119" cy="49539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42F0A3-DADB-B66E-EB38-9972E6201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850" y="1445491"/>
            <a:ext cx="2017781" cy="495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78E260-93D3-CAD9-165D-8A0062B54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70" y="4059810"/>
            <a:ext cx="3283528" cy="2417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90B258-41AC-2EF7-F534-F3551DEF7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00" y="3854476"/>
            <a:ext cx="2516909" cy="877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ABF343-9748-6DFE-320A-9A62B8712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521" y="4872720"/>
            <a:ext cx="2938834" cy="18012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6BBE64-A31B-745A-696E-42E73AA2B478}"/>
              </a:ext>
            </a:extLst>
          </p:cNvPr>
          <p:cNvSpPr txBox="1"/>
          <p:nvPr/>
        </p:nvSpPr>
        <p:spPr>
          <a:xfrm>
            <a:off x="445858" y="1631990"/>
            <a:ext cx="670360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Any spinal fusion procedure relies on </a:t>
            </a:r>
            <a:r>
              <a:rPr lang="en-US" sz="2600" b="1" u="sng" dirty="0">
                <a:solidFill>
                  <a:schemeClr val="bg1"/>
                </a:solidFill>
              </a:rPr>
              <a:t>secure fixation </a:t>
            </a:r>
            <a:r>
              <a:rPr lang="en-US" sz="2600" dirty="0">
                <a:solidFill>
                  <a:schemeClr val="bg1"/>
                </a:solidFill>
              </a:rPr>
              <a:t>to promote </a:t>
            </a:r>
            <a:r>
              <a:rPr lang="en-US" sz="2600" b="1" u="sng" dirty="0">
                <a:solidFill>
                  <a:schemeClr val="bg1"/>
                </a:solidFill>
              </a:rPr>
              <a:t>successful healing in appropriate alignment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marL="190510" indent="-19051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07ACC4-EE70-48B4-858E-B279E59B9E32}"/>
              </a:ext>
            </a:extLst>
          </p:cNvPr>
          <p:cNvSpPr txBox="1"/>
          <p:nvPr/>
        </p:nvSpPr>
        <p:spPr>
          <a:xfrm>
            <a:off x="446302" y="1631990"/>
            <a:ext cx="64720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We are often one of the first to see spinal fracture patients and thus have a duty to guide patients on the right path!</a:t>
            </a:r>
          </a:p>
        </p:txBody>
      </p:sp>
    </p:spTree>
    <p:extLst>
      <p:ext uri="{BB962C8B-B14F-4D97-AF65-F5344CB8AC3E}">
        <p14:creationId xmlns:p14="http://schemas.microsoft.com/office/powerpoint/2010/main" val="27799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16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67F64-5605-CE29-5227-31C9AE785254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Why </a:t>
            </a:r>
            <a:r>
              <a:rPr lang="en-US" sz="3200" b="1" u="sng" dirty="0">
                <a:solidFill>
                  <a:srgbClr val="FFC000"/>
                </a:solidFill>
                <a:ea typeface="+mn-ea"/>
                <a:cs typeface="+mn-cs"/>
              </a:rPr>
              <a:t>You</a:t>
            </a: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 Should Screen For Poor Bone Health!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6A6B4-0814-AFAF-140C-6B98503B68C8}"/>
              </a:ext>
            </a:extLst>
          </p:cNvPr>
          <p:cNvSpPr txBox="1"/>
          <p:nvPr/>
        </p:nvSpPr>
        <p:spPr>
          <a:xfrm>
            <a:off x="387293" y="1085050"/>
            <a:ext cx="8424197" cy="4013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Increased risk of complications – some of which are catastrophic!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	- pseudarthrosis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	- screw loosening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	- rod fracture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	- cage subsidence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	</a:t>
            </a:r>
            <a:r>
              <a:rPr lang="en-US" sz="2133" dirty="0">
                <a:solidFill>
                  <a:srgbClr val="FFFFFF"/>
                </a:solidFill>
              </a:rPr>
              <a:t>- proximal junctional failure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	- spinal cord injury / myelopathy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	- sacral fractures</a:t>
            </a:r>
          </a:p>
          <a:p>
            <a:pPr defTabSz="914353" hangingPunct="0">
              <a:lnSpc>
                <a:spcPts val="2933"/>
              </a:lnSpc>
              <a:buClrTx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000" b="1" dirty="0">
                <a:solidFill>
                  <a:srgbClr val="FFC000"/>
                </a:solidFill>
                <a:ea typeface="+mn-ea"/>
                <a:cs typeface="+mn-cs"/>
              </a:rPr>
              <a:t>NEED FOR REOPERATION, INCREASED COST, POOR OUTCOMES</a:t>
            </a:r>
          </a:p>
          <a:p>
            <a:pPr defTabSz="914353" hangingPunct="0">
              <a:lnSpc>
                <a:spcPts val="2933"/>
              </a:lnSpc>
              <a:buClrTx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b="1" dirty="0">
                <a:solidFill>
                  <a:srgbClr val="FFC000"/>
                </a:solidFill>
                <a:ea typeface="+mn-ea"/>
                <a:cs typeface="+mn-cs"/>
              </a:rPr>
              <a:t>Primary care doctors / general practitioners will often not do it!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938F2-18C4-701A-D630-D335DDFE2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pic>
        <p:nvPicPr>
          <p:cNvPr id="2" name="Google Shape;623;p43">
            <a:extLst>
              <a:ext uri="{FF2B5EF4-FFF2-40B4-BE49-F238E27FC236}">
                <a16:creationId xmlns:a16="http://schemas.microsoft.com/office/drawing/2014/main" id="{873F0640-AF01-4DFB-6C94-DFCB909298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6924" y="845126"/>
            <a:ext cx="2340786" cy="5826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196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B938F2-18C4-701A-D630-D335DDFE2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4BAF41-855F-D533-D153-D4321DD02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31" y="883603"/>
            <a:ext cx="7589896" cy="2656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1208BB-37A8-E590-2E16-C5C575CCE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322" y="883603"/>
            <a:ext cx="4228292" cy="55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1CD3C6-EC81-C62F-D02D-FF213E71346E}"/>
              </a:ext>
            </a:extLst>
          </p:cNvPr>
          <p:cNvSpPr txBox="1"/>
          <p:nvPr/>
        </p:nvSpPr>
        <p:spPr>
          <a:xfrm>
            <a:off x="14791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WHO AND HOW TO SCREEN FOR POOR BONE HEALTH?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68537-F07E-F9F0-F0CD-0C3F41533D3B}"/>
              </a:ext>
            </a:extLst>
          </p:cNvPr>
          <p:cNvSpPr txBox="1"/>
          <p:nvPr/>
        </p:nvSpPr>
        <p:spPr>
          <a:xfrm>
            <a:off x="473039" y="3514013"/>
            <a:ext cx="6973059" cy="19791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defTabSz="914353" hangingPunct="0">
              <a:buClrTx/>
            </a:pPr>
            <a:r>
              <a:rPr lang="en-US" sz="2667" b="1" u="sng" dirty="0">
                <a:solidFill>
                  <a:srgbClr val="FFFFFF"/>
                </a:solidFill>
                <a:ea typeface="+mn-ea"/>
                <a:cs typeface="+mn-cs"/>
              </a:rPr>
              <a:t>Bottom Line</a:t>
            </a:r>
          </a:p>
          <a:p>
            <a:pPr defTabSz="914353" hangingPunct="0">
              <a:buClrTx/>
            </a:pPr>
            <a:r>
              <a:rPr lang="en-US" sz="2667" dirty="0">
                <a:solidFill>
                  <a:srgbClr val="FFFFFF"/>
                </a:solidFill>
                <a:ea typeface="+mn-ea"/>
                <a:cs typeface="+mn-cs"/>
              </a:rPr>
              <a:t>- Screen everyone &gt; age 65 </a:t>
            </a:r>
          </a:p>
          <a:p>
            <a:pPr defTabSz="914353" hangingPunct="0">
              <a:buClrTx/>
            </a:pPr>
            <a:r>
              <a:rPr lang="en-US" sz="2667" dirty="0">
                <a:solidFill>
                  <a:srgbClr val="FFFFFF"/>
                </a:solidFill>
                <a:ea typeface="+mn-ea"/>
                <a:cs typeface="+mn-cs"/>
              </a:rPr>
              <a:t>- Screen those &lt; age 65 with risk factors (or if you’re suspicious)</a:t>
            </a:r>
          </a:p>
          <a:p>
            <a:pPr defTabSz="914353" hangingPunct="0">
              <a:buClrTx/>
            </a:pPr>
            <a:r>
              <a:rPr lang="en-US" sz="2667" dirty="0">
                <a:solidFill>
                  <a:srgbClr val="FFFFFF"/>
                </a:solidFill>
                <a:ea typeface="+mn-ea"/>
                <a:cs typeface="+mn-cs"/>
              </a:rPr>
              <a:t>- Mainstay is DXA scan</a:t>
            </a:r>
          </a:p>
          <a:p>
            <a:pPr marL="380990" indent="-380990" defTabSz="914353" hangingPunct="0">
              <a:buClrTx/>
              <a:buFont typeface="Arial" panose="020B0604020202020204" pitchFamily="34" charset="0"/>
              <a:buChar char="•"/>
            </a:pPr>
            <a:endParaRPr lang="en-US" sz="2667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buClrTx/>
              <a:buFont typeface="Arial" panose="020B0604020202020204" pitchFamily="34" charset="0"/>
              <a:buChar char="•"/>
            </a:pPr>
            <a:endParaRPr lang="en-US" sz="2667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buClrTx/>
            </a:pPr>
            <a:endParaRPr lang="en-US" sz="2667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buClrTx/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980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B938F2-18C4-701A-D630-D335DDFE2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1CD3C6-EC81-C62F-D02D-FF213E71346E}"/>
              </a:ext>
            </a:extLst>
          </p:cNvPr>
          <p:cNvSpPr txBox="1"/>
          <p:nvPr/>
        </p:nvSpPr>
        <p:spPr>
          <a:xfrm>
            <a:off x="14791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DXA Scan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632E999-F854-1770-BA96-1E8FB78CE3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39955"/>
              </p:ext>
            </p:extLst>
          </p:nvPr>
        </p:nvGraphicFramePr>
        <p:xfrm>
          <a:off x="1198417" y="3595260"/>
          <a:ext cx="9795166" cy="2269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7583">
                  <a:extLst>
                    <a:ext uri="{9D8B030D-6E8A-4147-A177-3AD203B41FA5}">
                      <a16:colId xmlns:a16="http://schemas.microsoft.com/office/drawing/2014/main" val="2933159652"/>
                    </a:ext>
                  </a:extLst>
                </a:gridCol>
                <a:gridCol w="4897583">
                  <a:extLst>
                    <a:ext uri="{9D8B030D-6E8A-4147-A177-3AD203B41FA5}">
                      <a16:colId xmlns:a16="http://schemas.microsoft.com/office/drawing/2014/main" val="528337818"/>
                    </a:ext>
                  </a:extLst>
                </a:gridCol>
              </a:tblGrid>
              <a:tr h="286484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Classification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T-Score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924767847"/>
                  </a:ext>
                </a:extLst>
              </a:tr>
              <a:tr h="286484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Normal</a:t>
                      </a:r>
                      <a:endParaRPr lang="en-US" sz="20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-1.0 or greater</a:t>
                      </a:r>
                      <a:endParaRPr lang="en-US" sz="20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150510897"/>
                  </a:ext>
                </a:extLst>
              </a:tr>
              <a:tr h="33638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Osteopenia (Low Bone Mass)</a:t>
                      </a:r>
                      <a:endParaRPr lang="en-US" sz="20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Between -1.0 and -2.5</a:t>
                      </a:r>
                      <a:endParaRPr lang="en-US" sz="20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35716623"/>
                  </a:ext>
                </a:extLst>
              </a:tr>
              <a:tr h="286484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Osteoporosis</a:t>
                      </a:r>
                      <a:endParaRPr lang="en-US" sz="20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-2.5 and below</a:t>
                      </a:r>
                      <a:endParaRPr lang="en-US" sz="20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20242849"/>
                  </a:ext>
                </a:extLst>
              </a:tr>
              <a:tr h="501347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Severe Osteoporosis</a:t>
                      </a:r>
                      <a:endParaRPr lang="en-US" sz="20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-2.5 and below and a fragility fracture</a:t>
                      </a:r>
                      <a:endParaRPr lang="en-US" sz="20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2937712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35315D2-0DA8-3746-7755-B4EA39C6BBF4}"/>
              </a:ext>
            </a:extLst>
          </p:cNvPr>
          <p:cNvSpPr txBox="1"/>
          <p:nvPr/>
        </p:nvSpPr>
        <p:spPr>
          <a:xfrm>
            <a:off x="387293" y="1085050"/>
            <a:ext cx="5487034" cy="4013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marL="342900" indent="-34290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chemeClr val="bg1"/>
                </a:solidFill>
                <a:ea typeface="+mn-ea"/>
                <a:cs typeface="+mn-cs"/>
              </a:rPr>
              <a:t>Gold standard for bone density testing</a:t>
            </a:r>
          </a:p>
          <a:p>
            <a:pPr marL="342900" indent="-34290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chemeClr val="bg1"/>
                </a:solidFill>
                <a:ea typeface="+mn-ea"/>
                <a:cs typeface="+mn-cs"/>
              </a:rPr>
              <a:t>Hip, spine, distal radius (get all of them)</a:t>
            </a:r>
          </a:p>
          <a:p>
            <a:pPr marL="342900" indent="-34290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chemeClr val="bg1"/>
                </a:solidFill>
                <a:ea typeface="+mn-ea"/>
                <a:cs typeface="+mn-cs"/>
              </a:rPr>
              <a:t>Spine DXA often not helpful in spine surgery patients (falsely elevated)</a:t>
            </a:r>
          </a:p>
        </p:txBody>
      </p:sp>
      <p:pic>
        <p:nvPicPr>
          <p:cNvPr id="4" name="Google Shape;358;p14" descr="ee the source image">
            <a:extLst>
              <a:ext uri="{FF2B5EF4-FFF2-40B4-BE49-F238E27FC236}">
                <a16:creationId xmlns:a16="http://schemas.microsoft.com/office/drawing/2014/main" id="{E6CE80B0-505A-4F05-D65D-1FAB55F9DB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6170" y="258827"/>
            <a:ext cx="5487035" cy="3075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0494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34DE0F-8111-C11F-FFBB-75E04FB942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grpSp>
        <p:nvGrpSpPr>
          <p:cNvPr id="14" name="Google Shape;423;p21">
            <a:extLst>
              <a:ext uri="{FF2B5EF4-FFF2-40B4-BE49-F238E27FC236}">
                <a16:creationId xmlns:a16="http://schemas.microsoft.com/office/drawing/2014/main" id="{6CE2CCE0-24B9-9FC8-8AE8-33C176902D7C}"/>
              </a:ext>
            </a:extLst>
          </p:cNvPr>
          <p:cNvGrpSpPr/>
          <p:nvPr/>
        </p:nvGrpSpPr>
        <p:grpSpPr>
          <a:xfrm>
            <a:off x="1620978" y="1052725"/>
            <a:ext cx="9199871" cy="4927459"/>
            <a:chOff x="661765" y="-93015"/>
            <a:chExt cx="15797434" cy="9374479"/>
          </a:xfrm>
        </p:grpSpPr>
        <p:sp>
          <p:nvSpPr>
            <p:cNvPr id="15" name="Google Shape;424;p21">
              <a:extLst>
                <a:ext uri="{FF2B5EF4-FFF2-40B4-BE49-F238E27FC236}">
                  <a16:creationId xmlns:a16="http://schemas.microsoft.com/office/drawing/2014/main" id="{11AF5E5B-A056-00AE-F1D3-1473DF741C8E}"/>
                </a:ext>
              </a:extLst>
            </p:cNvPr>
            <p:cNvSpPr/>
            <p:nvPr/>
          </p:nvSpPr>
          <p:spPr>
            <a:xfrm>
              <a:off x="6126580" y="5142621"/>
              <a:ext cx="4206039" cy="4138843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5;p21">
              <a:extLst>
                <a:ext uri="{FF2B5EF4-FFF2-40B4-BE49-F238E27FC236}">
                  <a16:creationId xmlns:a16="http://schemas.microsoft.com/office/drawing/2014/main" id="{8FE4D214-38F3-9AFC-82D2-D906408673A6}"/>
                </a:ext>
              </a:extLst>
            </p:cNvPr>
            <p:cNvSpPr txBox="1"/>
            <p:nvPr/>
          </p:nvSpPr>
          <p:spPr>
            <a:xfrm>
              <a:off x="6742540" y="5748741"/>
              <a:ext cx="2974119" cy="2926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Fracture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Risk</a:t>
              </a:r>
              <a:endParaRPr/>
            </a:p>
          </p:txBody>
        </p:sp>
        <p:sp>
          <p:nvSpPr>
            <p:cNvPr id="17" name="Google Shape;426;p21">
              <a:extLst>
                <a:ext uri="{FF2B5EF4-FFF2-40B4-BE49-F238E27FC236}">
                  <a16:creationId xmlns:a16="http://schemas.microsoft.com/office/drawing/2014/main" id="{ABD77A4C-E3C8-3427-5497-2177A39F0C67}"/>
                </a:ext>
              </a:extLst>
            </p:cNvPr>
            <p:cNvSpPr/>
            <p:nvPr/>
          </p:nvSpPr>
          <p:spPr>
            <a:xfrm rot="10800000">
              <a:off x="1975648" y="6677105"/>
              <a:ext cx="3922630" cy="1069876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7;p21">
              <a:extLst>
                <a:ext uri="{FF2B5EF4-FFF2-40B4-BE49-F238E27FC236}">
                  <a16:creationId xmlns:a16="http://schemas.microsoft.com/office/drawing/2014/main" id="{37839C80-C289-4A76-9610-3CB6E1138B8F}"/>
                </a:ext>
              </a:extLst>
            </p:cNvPr>
            <p:cNvSpPr/>
            <p:nvPr/>
          </p:nvSpPr>
          <p:spPr>
            <a:xfrm>
              <a:off x="661765" y="6160936"/>
              <a:ext cx="2627765" cy="2102212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8;p21">
              <a:extLst>
                <a:ext uri="{FF2B5EF4-FFF2-40B4-BE49-F238E27FC236}">
                  <a16:creationId xmlns:a16="http://schemas.microsoft.com/office/drawing/2014/main" id="{D71059ED-18AD-5D99-42F8-FB2F8189ECF4}"/>
                </a:ext>
              </a:extLst>
            </p:cNvPr>
            <p:cNvSpPr txBox="1"/>
            <p:nvPr/>
          </p:nvSpPr>
          <p:spPr>
            <a:xfrm>
              <a:off x="723337" y="6222508"/>
              <a:ext cx="2504621" cy="1979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BMD</a:t>
              </a:r>
              <a:endParaRPr/>
            </a:p>
          </p:txBody>
        </p:sp>
        <p:sp>
          <p:nvSpPr>
            <p:cNvPr id="20" name="Google Shape;429;p21">
              <a:extLst>
                <a:ext uri="{FF2B5EF4-FFF2-40B4-BE49-F238E27FC236}">
                  <a16:creationId xmlns:a16="http://schemas.microsoft.com/office/drawing/2014/main" id="{68F2A955-59BA-1743-05C4-A0DCD819B3AB}"/>
                </a:ext>
              </a:extLst>
            </p:cNvPr>
            <p:cNvSpPr/>
            <p:nvPr/>
          </p:nvSpPr>
          <p:spPr>
            <a:xfrm rot="-9129554">
              <a:off x="2066649" y="4567639"/>
              <a:ext cx="4337771" cy="1069876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30;p21">
              <a:extLst>
                <a:ext uri="{FF2B5EF4-FFF2-40B4-BE49-F238E27FC236}">
                  <a16:creationId xmlns:a16="http://schemas.microsoft.com/office/drawing/2014/main" id="{ABE3D982-3C50-D3DA-2A45-982C7A3C5B63}"/>
                </a:ext>
              </a:extLst>
            </p:cNvPr>
            <p:cNvSpPr/>
            <p:nvPr/>
          </p:nvSpPr>
          <p:spPr>
            <a:xfrm>
              <a:off x="1003817" y="3038567"/>
              <a:ext cx="2627765" cy="2102212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31;p21">
              <a:extLst>
                <a:ext uri="{FF2B5EF4-FFF2-40B4-BE49-F238E27FC236}">
                  <a16:creationId xmlns:a16="http://schemas.microsoft.com/office/drawing/2014/main" id="{FD4BC072-E62A-E8D1-CFA9-20D63E4FE1E1}"/>
                </a:ext>
              </a:extLst>
            </p:cNvPr>
            <p:cNvSpPr txBox="1"/>
            <p:nvPr/>
          </p:nvSpPr>
          <p:spPr>
            <a:xfrm>
              <a:off x="1065389" y="3100139"/>
              <a:ext cx="2504621" cy="1979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Risk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Factors</a:t>
              </a:r>
              <a:endParaRPr/>
            </a:p>
          </p:txBody>
        </p:sp>
        <p:sp>
          <p:nvSpPr>
            <p:cNvPr id="23" name="Google Shape;432;p21">
              <a:extLst>
                <a:ext uri="{FF2B5EF4-FFF2-40B4-BE49-F238E27FC236}">
                  <a16:creationId xmlns:a16="http://schemas.microsoft.com/office/drawing/2014/main" id="{2126902A-78B6-0518-712F-FD6E86987B71}"/>
                </a:ext>
              </a:extLst>
            </p:cNvPr>
            <p:cNvSpPr/>
            <p:nvPr/>
          </p:nvSpPr>
          <p:spPr>
            <a:xfrm rot="-7200000">
              <a:off x="4115977" y="2969945"/>
              <a:ext cx="3946585" cy="1069876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33;p21">
              <a:extLst>
                <a:ext uri="{FF2B5EF4-FFF2-40B4-BE49-F238E27FC236}">
                  <a16:creationId xmlns:a16="http://schemas.microsoft.com/office/drawing/2014/main" id="{28562C2B-8BBA-E7C2-D213-07CE30F2ADF8}"/>
                </a:ext>
              </a:extLst>
            </p:cNvPr>
            <p:cNvSpPr/>
            <p:nvPr/>
          </p:nvSpPr>
          <p:spPr>
            <a:xfrm>
              <a:off x="3788741" y="744855"/>
              <a:ext cx="2627765" cy="2102212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34;p21">
              <a:extLst>
                <a:ext uri="{FF2B5EF4-FFF2-40B4-BE49-F238E27FC236}">
                  <a16:creationId xmlns:a16="http://schemas.microsoft.com/office/drawing/2014/main" id="{953BAC9E-219F-9C42-D450-ADCA1FBE1757}"/>
                </a:ext>
              </a:extLst>
            </p:cNvPr>
            <p:cNvSpPr txBox="1"/>
            <p:nvPr/>
          </p:nvSpPr>
          <p:spPr>
            <a:xfrm>
              <a:off x="3850313" y="806427"/>
              <a:ext cx="2504621" cy="1979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alibri"/>
                <a:buNone/>
              </a:pPr>
              <a:r>
                <a:rPr lang="en-US" sz="24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Geometry</a:t>
              </a:r>
              <a:endParaRPr sz="900" dirty="0"/>
            </a:p>
          </p:txBody>
        </p:sp>
        <p:sp>
          <p:nvSpPr>
            <p:cNvPr id="26" name="Google Shape;435;p21">
              <a:extLst>
                <a:ext uri="{FF2B5EF4-FFF2-40B4-BE49-F238E27FC236}">
                  <a16:creationId xmlns:a16="http://schemas.microsoft.com/office/drawing/2014/main" id="{D04503B7-7AB3-8C92-C9EA-2893135EAFF7}"/>
                </a:ext>
              </a:extLst>
            </p:cNvPr>
            <p:cNvSpPr/>
            <p:nvPr/>
          </p:nvSpPr>
          <p:spPr>
            <a:xfrm rot="-5400000">
              <a:off x="6252409" y="2400343"/>
              <a:ext cx="3954380" cy="1069876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36;p21">
              <a:extLst>
                <a:ext uri="{FF2B5EF4-FFF2-40B4-BE49-F238E27FC236}">
                  <a16:creationId xmlns:a16="http://schemas.microsoft.com/office/drawing/2014/main" id="{73800931-C8B1-4C07-A73F-0D095A917BCA}"/>
                </a:ext>
              </a:extLst>
            </p:cNvPr>
            <p:cNvSpPr/>
            <p:nvPr/>
          </p:nvSpPr>
          <p:spPr>
            <a:xfrm>
              <a:off x="6915717" y="-93015"/>
              <a:ext cx="2627765" cy="2102212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37;p21">
              <a:extLst>
                <a:ext uri="{FF2B5EF4-FFF2-40B4-BE49-F238E27FC236}">
                  <a16:creationId xmlns:a16="http://schemas.microsoft.com/office/drawing/2014/main" id="{600A2773-7B6B-92ED-4BFE-CA7738960ECB}"/>
                </a:ext>
              </a:extLst>
            </p:cNvPr>
            <p:cNvSpPr txBox="1"/>
            <p:nvPr/>
          </p:nvSpPr>
          <p:spPr>
            <a:xfrm>
              <a:off x="6977289" y="-31443"/>
              <a:ext cx="2504621" cy="1979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Falls</a:t>
              </a:r>
              <a:endParaRPr/>
            </a:p>
          </p:txBody>
        </p:sp>
        <p:sp>
          <p:nvSpPr>
            <p:cNvPr id="29" name="Google Shape;438;p21">
              <a:extLst>
                <a:ext uri="{FF2B5EF4-FFF2-40B4-BE49-F238E27FC236}">
                  <a16:creationId xmlns:a16="http://schemas.microsoft.com/office/drawing/2014/main" id="{7DB6BA16-A596-8CD2-5B2A-7ECDAD2B2887}"/>
                </a:ext>
              </a:extLst>
            </p:cNvPr>
            <p:cNvSpPr/>
            <p:nvPr/>
          </p:nvSpPr>
          <p:spPr>
            <a:xfrm rot="-3600000">
              <a:off x="8396636" y="2969945"/>
              <a:ext cx="3946585" cy="1069876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39;p21">
              <a:extLst>
                <a:ext uri="{FF2B5EF4-FFF2-40B4-BE49-F238E27FC236}">
                  <a16:creationId xmlns:a16="http://schemas.microsoft.com/office/drawing/2014/main" id="{D9788A32-9AC5-73D0-C0C9-E7DA8E026A32}"/>
                </a:ext>
              </a:extLst>
            </p:cNvPr>
            <p:cNvSpPr/>
            <p:nvPr/>
          </p:nvSpPr>
          <p:spPr>
            <a:xfrm>
              <a:off x="9767013" y="744855"/>
              <a:ext cx="3179123" cy="2102212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40;p21">
              <a:extLst>
                <a:ext uri="{FF2B5EF4-FFF2-40B4-BE49-F238E27FC236}">
                  <a16:creationId xmlns:a16="http://schemas.microsoft.com/office/drawing/2014/main" id="{B1FA474B-BEB0-A3A3-F09A-746850214E34}"/>
                </a:ext>
              </a:extLst>
            </p:cNvPr>
            <p:cNvSpPr txBox="1"/>
            <p:nvPr/>
          </p:nvSpPr>
          <p:spPr>
            <a:xfrm>
              <a:off x="9828585" y="806427"/>
              <a:ext cx="3055979" cy="1979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Micro-architecture</a:t>
              </a:r>
              <a:endParaRPr/>
            </a:p>
          </p:txBody>
        </p:sp>
        <p:sp>
          <p:nvSpPr>
            <p:cNvPr id="32" name="Google Shape;441;p21">
              <a:extLst>
                <a:ext uri="{FF2B5EF4-FFF2-40B4-BE49-F238E27FC236}">
                  <a16:creationId xmlns:a16="http://schemas.microsoft.com/office/drawing/2014/main" id="{1EC83E30-02E9-D48F-B313-38E7E7B9D2E8}"/>
                </a:ext>
              </a:extLst>
            </p:cNvPr>
            <p:cNvSpPr/>
            <p:nvPr/>
          </p:nvSpPr>
          <p:spPr>
            <a:xfrm rot="-1576835">
              <a:off x="10111638" y="4563316"/>
              <a:ext cx="4797079" cy="1069876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42;p21">
              <a:extLst>
                <a:ext uri="{FF2B5EF4-FFF2-40B4-BE49-F238E27FC236}">
                  <a16:creationId xmlns:a16="http://schemas.microsoft.com/office/drawing/2014/main" id="{CC769FA6-12FB-267D-A87F-0386453AB6D4}"/>
                </a:ext>
              </a:extLst>
            </p:cNvPr>
            <p:cNvSpPr/>
            <p:nvPr/>
          </p:nvSpPr>
          <p:spPr>
            <a:xfrm>
              <a:off x="12862392" y="2985152"/>
              <a:ext cx="3596807" cy="2102212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43;p21">
              <a:extLst>
                <a:ext uri="{FF2B5EF4-FFF2-40B4-BE49-F238E27FC236}">
                  <a16:creationId xmlns:a16="http://schemas.microsoft.com/office/drawing/2014/main" id="{A78B1A8D-992B-777D-61A7-95FE3DA3B6D0}"/>
                </a:ext>
              </a:extLst>
            </p:cNvPr>
            <p:cNvSpPr txBox="1"/>
            <p:nvPr/>
          </p:nvSpPr>
          <p:spPr>
            <a:xfrm>
              <a:off x="12923964" y="3046724"/>
              <a:ext cx="3473663" cy="1979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Mineralization</a:t>
              </a:r>
              <a:endParaRPr/>
            </a:p>
          </p:txBody>
        </p:sp>
        <p:sp>
          <p:nvSpPr>
            <p:cNvPr id="35" name="Google Shape;444;p21">
              <a:extLst>
                <a:ext uri="{FF2B5EF4-FFF2-40B4-BE49-F238E27FC236}">
                  <a16:creationId xmlns:a16="http://schemas.microsoft.com/office/drawing/2014/main" id="{AA81E4B3-76CC-3F53-6FA5-1450EEBB2AFE}"/>
                </a:ext>
              </a:extLst>
            </p:cNvPr>
            <p:cNvSpPr/>
            <p:nvPr/>
          </p:nvSpPr>
          <p:spPr>
            <a:xfrm>
              <a:off x="10560921" y="6677105"/>
              <a:ext cx="3922630" cy="1069876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45;p21">
              <a:extLst>
                <a:ext uri="{FF2B5EF4-FFF2-40B4-BE49-F238E27FC236}">
                  <a16:creationId xmlns:a16="http://schemas.microsoft.com/office/drawing/2014/main" id="{C27A2A4B-0AF7-6AC0-2E87-0179965BE1EE}"/>
                </a:ext>
              </a:extLst>
            </p:cNvPr>
            <p:cNvSpPr/>
            <p:nvPr/>
          </p:nvSpPr>
          <p:spPr>
            <a:xfrm>
              <a:off x="13169668" y="6160936"/>
              <a:ext cx="2627765" cy="2102212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46;p21">
              <a:extLst>
                <a:ext uri="{FF2B5EF4-FFF2-40B4-BE49-F238E27FC236}">
                  <a16:creationId xmlns:a16="http://schemas.microsoft.com/office/drawing/2014/main" id="{13C618F2-7AB6-C62F-7556-C72AE50B5D82}"/>
                </a:ext>
              </a:extLst>
            </p:cNvPr>
            <p:cNvSpPr txBox="1"/>
            <p:nvPr/>
          </p:nvSpPr>
          <p:spPr>
            <a:xfrm>
              <a:off x="13231240" y="6222508"/>
              <a:ext cx="2504621" cy="1979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Fracture history</a:t>
              </a: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2AD253F-41F0-6380-3BAF-922CA4561617}"/>
              </a:ext>
            </a:extLst>
          </p:cNvPr>
          <p:cNvSpPr txBox="1"/>
          <p:nvPr/>
        </p:nvSpPr>
        <p:spPr>
          <a:xfrm>
            <a:off x="14791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WHO AND HOW TO SCREEN FOR POOR BONE HEALTH?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16475BC-186A-B242-1541-042F78DDBCFD}"/>
              </a:ext>
            </a:extLst>
          </p:cNvPr>
          <p:cNvSpPr/>
          <p:nvPr/>
        </p:nvSpPr>
        <p:spPr>
          <a:xfrm>
            <a:off x="1620978" y="4123297"/>
            <a:ext cx="1494460" cy="1538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A7EEA2-4B26-DA20-9781-10C1FEA11153}"/>
              </a:ext>
            </a:extLst>
          </p:cNvPr>
          <p:cNvSpPr txBox="1"/>
          <p:nvPr/>
        </p:nvSpPr>
        <p:spPr>
          <a:xfrm>
            <a:off x="9280683" y="6436898"/>
            <a:ext cx="2733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courtesy of Paul Anderson</a:t>
            </a:r>
          </a:p>
        </p:txBody>
      </p:sp>
    </p:spTree>
    <p:extLst>
      <p:ext uri="{BB962C8B-B14F-4D97-AF65-F5344CB8AC3E}">
        <p14:creationId xmlns:p14="http://schemas.microsoft.com/office/powerpoint/2010/main" val="428704942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2951" y="158495"/>
            <a:ext cx="2033016" cy="6477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2015" y="1662176"/>
            <a:ext cx="8404167" cy="4219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Launched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lang="en-US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6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years</a:t>
            </a:r>
            <a:r>
              <a:rPr kumimoji="0" sz="2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ago,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and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built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on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a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15 year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research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history,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NSHF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is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the</a:t>
            </a:r>
            <a:r>
              <a:rPr kumimoji="0" lang="en-US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on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ly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patient-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centered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non-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profit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organization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dedicated</a:t>
            </a:r>
            <a:r>
              <a:rPr kumimoji="0" sz="20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to</a:t>
            </a:r>
            <a:r>
              <a:rPr kumimoji="0" lang="en-US" sz="20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helping</a:t>
            </a:r>
            <a:r>
              <a:rPr kumimoji="0" sz="2000" b="1" i="0" u="none" strike="noStrike" kern="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patients</a:t>
            </a:r>
            <a:r>
              <a:rPr kumimoji="0" sz="2000" b="1" i="0" u="none" strike="noStrike" kern="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overcome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debilitating</a:t>
            </a:r>
            <a:r>
              <a:rPr kumimoji="0" sz="2000" b="1" i="0" u="none" strike="noStrike" kern="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spinal</a:t>
            </a:r>
            <a:r>
              <a:rPr kumimoji="0" sz="2000" b="1" i="0" u="none" strike="noStrike" kern="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conditions</a:t>
            </a:r>
            <a:r>
              <a:rPr kumimoji="0" sz="2000" b="1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&amp; restore</a:t>
            </a:r>
            <a:r>
              <a:rPr kumimoji="0" sz="200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their</a:t>
            </a:r>
            <a:r>
              <a:rPr kumimoji="0" sz="200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lives</a:t>
            </a:r>
            <a:r>
              <a:rPr kumimoji="0" lang="en-US" sz="2000" b="1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via</a:t>
            </a: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patient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education,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advocacy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and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award-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winning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research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  <a:sym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0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NSHF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helps</a:t>
            </a:r>
            <a:r>
              <a:rPr kumimoji="0" sz="2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give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patients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the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tools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they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need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to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make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informed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decisions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about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their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spine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health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and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optimize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their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own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treatment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journey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with</a:t>
            </a:r>
            <a:r>
              <a:rPr kumimoji="0" sz="20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greater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confidence</a:t>
            </a:r>
            <a:endParaRPr kumimoji="0" lang="en-US" sz="2000" b="0" i="0" u="none" strike="noStrike" kern="0" cap="none" spc="-25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  <a:sym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0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We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empower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individuals</a:t>
            </a:r>
            <a:r>
              <a:rPr kumimoji="0" sz="2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with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knowledge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and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hope,</a:t>
            </a:r>
            <a:r>
              <a:rPr kumimoji="0" sz="2000" b="0" i="0" u="none" strike="noStrike" kern="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providing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meaningful,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credible,</a:t>
            </a:r>
            <a:r>
              <a:rPr kumimoji="0" sz="20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responsible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and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authoritative</a:t>
            </a:r>
            <a:r>
              <a:rPr kumimoji="0" sz="2000" b="0" i="0" u="none" strike="noStrike" kern="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information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beneficial</a:t>
            </a:r>
            <a:r>
              <a:rPr kumimoji="0" sz="20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in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making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decisions,</a:t>
            </a:r>
            <a:r>
              <a:rPr kumimoji="0" sz="2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along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with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their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lang="en-US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health care professional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,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on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the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best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treatment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plan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for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Arial"/>
              </a:rPr>
              <a:t> them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  <a:sym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1568" y="890981"/>
            <a:ext cx="106483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National</a:t>
            </a:r>
            <a:r>
              <a:rPr spc="-50" dirty="0"/>
              <a:t> </a:t>
            </a:r>
            <a:r>
              <a:rPr dirty="0"/>
              <a:t>Spine</a:t>
            </a:r>
            <a:r>
              <a:rPr spc="-60" dirty="0"/>
              <a:t> </a:t>
            </a:r>
            <a:r>
              <a:rPr dirty="0"/>
              <a:t>Health</a:t>
            </a:r>
            <a:r>
              <a:rPr spc="-40" dirty="0"/>
              <a:t> </a:t>
            </a:r>
            <a:r>
              <a:rPr dirty="0"/>
              <a:t>Foundation</a:t>
            </a:r>
            <a:r>
              <a:rPr spc="-50" dirty="0"/>
              <a:t> </a:t>
            </a:r>
            <a:r>
              <a:rPr dirty="0"/>
              <a:t>(NSHF)</a:t>
            </a:r>
            <a:r>
              <a:rPr spc="-60" dirty="0"/>
              <a:t> </a:t>
            </a:r>
            <a:r>
              <a:rPr spc="-10" dirty="0"/>
              <a:t>Overview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37776" y="1423416"/>
            <a:ext cx="2339339" cy="14554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96628" y="3040379"/>
            <a:ext cx="2380487" cy="171564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96628" y="4954523"/>
            <a:ext cx="2380487" cy="171561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20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A098C-CAD7-765E-947C-C7C1053D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6A21C-4A76-32C3-C529-50B20E969A25}"/>
              </a:ext>
            </a:extLst>
          </p:cNvPr>
          <p:cNvSpPr txBox="1"/>
          <p:nvPr/>
        </p:nvSpPr>
        <p:spPr>
          <a:xfrm>
            <a:off x="473039" y="258827"/>
            <a:ext cx="771499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DXA Should Not Be Used In Isolation!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E849A-AD85-0378-C6FE-43E21D53ED43}"/>
              </a:ext>
            </a:extLst>
          </p:cNvPr>
          <p:cNvSpPr txBox="1"/>
          <p:nvPr/>
        </p:nvSpPr>
        <p:spPr>
          <a:xfrm>
            <a:off x="316793" y="938584"/>
            <a:ext cx="6610480" cy="538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a typeface="+mn-ea"/>
                <a:cs typeface="+mn-cs"/>
              </a:rPr>
              <a:t>50% of fractures occur in patients whose T score is &gt; -2.5!</a:t>
            </a:r>
          </a:p>
          <a:p>
            <a:pPr defTabSz="914353" hangingPunct="0">
              <a:lnSpc>
                <a:spcPts val="2933"/>
              </a:lnSpc>
              <a:buClrTx/>
            </a:pPr>
            <a:endParaRPr lang="en-US" sz="28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a typeface="+mn-ea"/>
                <a:cs typeface="+mn-cs"/>
              </a:rPr>
              <a:t>Other modalities:</a:t>
            </a:r>
          </a:p>
          <a:p>
            <a:pPr lvl="1" defTabSz="914353" hangingPunct="0">
              <a:lnSpc>
                <a:spcPts val="2933"/>
              </a:lnSpc>
              <a:buClrTx/>
            </a:pPr>
            <a:r>
              <a:rPr lang="en-US" sz="2800" dirty="0">
                <a:solidFill>
                  <a:srgbClr val="FFFFFF"/>
                </a:solidFill>
                <a:ea typeface="+mn-ea"/>
                <a:cs typeface="+mn-cs"/>
              </a:rPr>
              <a:t>	- Patient history &amp; risk factors</a:t>
            </a:r>
          </a:p>
          <a:p>
            <a:pPr lvl="3" defTabSz="914353" hangingPunct="0">
              <a:lnSpc>
                <a:spcPts val="2933"/>
              </a:lnSpc>
              <a:buClrTx/>
            </a:pPr>
            <a:r>
              <a:rPr lang="en-US" sz="2800" dirty="0">
                <a:solidFill>
                  <a:srgbClr val="FFFFFF"/>
                </a:solidFill>
                <a:ea typeface="+mn-ea"/>
                <a:cs typeface="+mn-cs"/>
              </a:rPr>
              <a:t>	- trabecular bone score</a:t>
            </a:r>
          </a:p>
          <a:p>
            <a:pPr lvl="3" defTabSz="914353" hangingPunct="0">
              <a:lnSpc>
                <a:spcPts val="2933"/>
              </a:lnSpc>
              <a:buClrTx/>
            </a:pPr>
            <a:r>
              <a:rPr lang="en-US" sz="2800" dirty="0">
                <a:solidFill>
                  <a:srgbClr val="FFFFFF"/>
                </a:solidFill>
                <a:ea typeface="+mn-ea"/>
                <a:cs typeface="+mn-cs"/>
              </a:rPr>
              <a:t>	- </a:t>
            </a:r>
            <a:r>
              <a:rPr lang="en-US" sz="2800" dirty="0" err="1">
                <a:solidFill>
                  <a:srgbClr val="FFFFFF"/>
                </a:solidFill>
                <a:ea typeface="+mn-ea"/>
                <a:cs typeface="+mn-cs"/>
              </a:rPr>
              <a:t>qCT</a:t>
            </a:r>
            <a:endParaRPr lang="en-US" sz="2800" dirty="0">
              <a:solidFill>
                <a:srgbClr val="FFFFFF"/>
              </a:solidFill>
              <a:ea typeface="+mn-ea"/>
              <a:cs typeface="+mn-cs"/>
            </a:endParaRPr>
          </a:p>
          <a:p>
            <a:pPr lvl="3" defTabSz="914353" hangingPunct="0">
              <a:lnSpc>
                <a:spcPts val="2933"/>
              </a:lnSpc>
              <a:buClrTx/>
            </a:pPr>
            <a:r>
              <a:rPr lang="en-US" sz="2800" dirty="0">
                <a:solidFill>
                  <a:srgbClr val="FFFFFF"/>
                </a:solidFill>
                <a:ea typeface="+mn-ea"/>
                <a:cs typeface="+mn-cs"/>
              </a:rPr>
              <a:t>	- VBQ (MRI based)</a:t>
            </a:r>
          </a:p>
          <a:p>
            <a:pPr lvl="3" defTabSz="914353" hangingPunct="0">
              <a:lnSpc>
                <a:spcPts val="2933"/>
              </a:lnSpc>
              <a:buClrTx/>
            </a:pPr>
            <a:r>
              <a:rPr lang="en-US" sz="2800" dirty="0">
                <a:solidFill>
                  <a:srgbClr val="FFFFFF"/>
                </a:solidFill>
                <a:ea typeface="+mn-ea"/>
                <a:cs typeface="+mn-cs"/>
              </a:rPr>
              <a:t>	- </a:t>
            </a:r>
            <a:r>
              <a:rPr lang="en-US" sz="2800" dirty="0">
                <a:solidFill>
                  <a:srgbClr val="FFC000"/>
                </a:solidFill>
                <a:ea typeface="+mn-ea"/>
                <a:cs typeface="+mn-cs"/>
              </a:rPr>
              <a:t>CT Hounsfield units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1026" name="Picture 2" descr="Osteoporosis - Wikipedia">
            <a:extLst>
              <a:ext uri="{FF2B5EF4-FFF2-40B4-BE49-F238E27FC236}">
                <a16:creationId xmlns:a16="http://schemas.microsoft.com/office/drawing/2014/main" id="{963CBFA7-6074-725C-75EE-CB8EFF75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1" y="901501"/>
            <a:ext cx="3428421" cy="55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7794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B938F2-18C4-701A-D630-D335DDFE2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pic>
        <p:nvPicPr>
          <p:cNvPr id="2" name="Google Shape;538;p32">
            <a:extLst>
              <a:ext uri="{FF2B5EF4-FFF2-40B4-BE49-F238E27FC236}">
                <a16:creationId xmlns:a16="http://schemas.microsoft.com/office/drawing/2014/main" id="{92E3ECBF-403D-42FE-E733-1F4F494AB5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46" y="288598"/>
            <a:ext cx="7391702" cy="26390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540;p32">
            <a:extLst>
              <a:ext uri="{FF2B5EF4-FFF2-40B4-BE49-F238E27FC236}">
                <a16:creationId xmlns:a16="http://schemas.microsoft.com/office/drawing/2014/main" id="{983CDEAA-FAE2-AE36-09DD-837D56116B9A}"/>
              </a:ext>
            </a:extLst>
          </p:cNvPr>
          <p:cNvGrpSpPr/>
          <p:nvPr/>
        </p:nvGrpSpPr>
        <p:grpSpPr>
          <a:xfrm>
            <a:off x="893316" y="3011005"/>
            <a:ext cx="5936975" cy="3304177"/>
            <a:chOff x="1509578" y="3335655"/>
            <a:chExt cx="5880673" cy="3359150"/>
          </a:xfrm>
        </p:grpSpPr>
        <p:pic>
          <p:nvPicPr>
            <p:cNvPr id="4" name="Google Shape;541;p32">
              <a:extLst>
                <a:ext uri="{FF2B5EF4-FFF2-40B4-BE49-F238E27FC236}">
                  <a16:creationId xmlns:a16="http://schemas.microsoft.com/office/drawing/2014/main" id="{5F3E8302-49BC-7F63-D69C-8A3CEB3D5CC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98612" y="3335655"/>
              <a:ext cx="5791638" cy="3359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542;p32">
              <a:extLst>
                <a:ext uri="{FF2B5EF4-FFF2-40B4-BE49-F238E27FC236}">
                  <a16:creationId xmlns:a16="http://schemas.microsoft.com/office/drawing/2014/main" id="{C3C4D397-2B1B-F675-BCAA-18B3DB70FFAD}"/>
                </a:ext>
              </a:extLst>
            </p:cNvPr>
            <p:cNvSpPr txBox="1"/>
            <p:nvPr/>
          </p:nvSpPr>
          <p:spPr>
            <a:xfrm>
              <a:off x="6641327" y="3505201"/>
              <a:ext cx="740304" cy="384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26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(Age)</a:t>
              </a:r>
              <a:endParaRPr/>
            </a:p>
          </p:txBody>
        </p:sp>
        <p:sp>
          <p:nvSpPr>
            <p:cNvPr id="6" name="Google Shape;543;p32">
              <a:extLst>
                <a:ext uri="{FF2B5EF4-FFF2-40B4-BE49-F238E27FC236}">
                  <a16:creationId xmlns:a16="http://schemas.microsoft.com/office/drawing/2014/main" id="{296FCBB7-0786-CB7F-5EB2-75746C2601B8}"/>
                </a:ext>
              </a:extLst>
            </p:cNvPr>
            <p:cNvSpPr txBox="1"/>
            <p:nvPr/>
          </p:nvSpPr>
          <p:spPr>
            <a:xfrm rot="-5400000">
              <a:off x="1035933" y="5326974"/>
              <a:ext cx="1342288" cy="394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26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osteoporosis</a:t>
              </a:r>
              <a:endParaRPr/>
            </a:p>
          </p:txBody>
        </p:sp>
      </p:grpSp>
      <p:sp>
        <p:nvSpPr>
          <p:cNvPr id="8" name="Google Shape;539;p32">
            <a:extLst>
              <a:ext uri="{FF2B5EF4-FFF2-40B4-BE49-F238E27FC236}">
                <a16:creationId xmlns:a16="http://schemas.microsoft.com/office/drawing/2014/main" id="{85091D3C-858F-6960-6AF2-3F84CB69E4A5}"/>
              </a:ext>
            </a:extLst>
          </p:cNvPr>
          <p:cNvSpPr txBox="1"/>
          <p:nvPr/>
        </p:nvSpPr>
        <p:spPr>
          <a:xfrm>
            <a:off x="7856302" y="323405"/>
            <a:ext cx="4064983" cy="594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Retrospective review of 244 spine patients from 2 academic centers</a:t>
            </a:r>
            <a:endParaRPr sz="1100" dirty="0">
              <a:solidFill>
                <a:schemeClr val="bg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Patients had:</a:t>
            </a:r>
            <a:endParaRPr sz="1100" dirty="0">
              <a:solidFill>
                <a:schemeClr val="bg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DEXA, CT (HU), TBS, FRAX</a:t>
            </a:r>
            <a:endParaRPr sz="1100" dirty="0">
              <a:solidFill>
                <a:srgbClr val="FFC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Osteoporosis determined using 4 criteria:</a:t>
            </a:r>
            <a:endParaRPr sz="1100" dirty="0">
              <a:solidFill>
                <a:schemeClr val="bg1"/>
              </a:solidFill>
            </a:endParaRPr>
          </a:p>
          <a:p>
            <a:pPr marL="321556" marR="0" lvl="0" indent="-321556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WHO (T-score &lt; -2.5 (25.4%)</a:t>
            </a:r>
            <a:endParaRPr sz="1100" dirty="0">
              <a:solidFill>
                <a:schemeClr val="bg1"/>
              </a:solidFill>
            </a:endParaRPr>
          </a:p>
          <a:p>
            <a:pPr marL="321556" marR="0" lvl="0" indent="-321556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CT HU of &lt; 110 (36.5%)</a:t>
            </a:r>
            <a:endParaRPr sz="1100" dirty="0">
              <a:solidFill>
                <a:schemeClr val="bg1"/>
              </a:solidFill>
            </a:endParaRPr>
          </a:p>
          <a:p>
            <a:pPr marL="321556" marR="0" lvl="0" indent="-321556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NBHA guidelines  (75%)</a:t>
            </a:r>
            <a:endParaRPr sz="1100" dirty="0">
              <a:solidFill>
                <a:schemeClr val="bg1"/>
              </a:solidFill>
            </a:endParaRPr>
          </a:p>
          <a:p>
            <a:pPr marL="836042" marR="0" lvl="1" indent="-321556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a) T-score ≤ −2.5 or</a:t>
            </a:r>
            <a:endParaRPr sz="1100" dirty="0">
              <a:solidFill>
                <a:schemeClr val="bg1"/>
              </a:solidFill>
            </a:endParaRPr>
          </a:p>
          <a:p>
            <a:pPr marL="836042" marR="0" lvl="1" indent="-321556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b) history of low-energy fracture or</a:t>
            </a:r>
            <a:endParaRPr sz="1100" dirty="0">
              <a:solidFill>
                <a:schemeClr val="bg1"/>
              </a:solidFill>
            </a:endParaRPr>
          </a:p>
          <a:p>
            <a:pPr marL="836042" marR="0" lvl="1" indent="-321556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c) FRAX ≥3% (hip) or ≥20% (MOF) 10-yr fracture risk</a:t>
            </a:r>
            <a:endParaRPr sz="1100" dirty="0">
              <a:solidFill>
                <a:schemeClr val="bg1"/>
              </a:solidFill>
            </a:endParaRPr>
          </a:p>
          <a:p>
            <a:pPr marL="321556" marR="0" lvl="0" indent="-321556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Expanded guidelines (NBHA and or HU&lt;110 or degraded TBS in the setting of osteopenia on DEXA) </a:t>
            </a:r>
            <a:r>
              <a:rPr lang="en-US" sz="20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(81.9%)</a:t>
            </a:r>
            <a:endParaRPr sz="110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7A8B4B-43D8-3156-C844-4DC28C3E1781}"/>
              </a:ext>
            </a:extLst>
          </p:cNvPr>
          <p:cNvSpPr txBox="1"/>
          <p:nvPr/>
        </p:nvSpPr>
        <p:spPr>
          <a:xfrm>
            <a:off x="9661684" y="6436898"/>
            <a:ext cx="2345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courtesy of Ben Elder</a:t>
            </a:r>
          </a:p>
        </p:txBody>
      </p:sp>
    </p:spTree>
    <p:extLst>
      <p:ext uri="{BB962C8B-B14F-4D97-AF65-F5344CB8AC3E}">
        <p14:creationId xmlns:p14="http://schemas.microsoft.com/office/powerpoint/2010/main" val="130771391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22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A098C-CAD7-765E-947C-C7C1053D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DFFC4C-399E-30B6-A617-3DDBD59C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516" y="-6849"/>
            <a:ext cx="3349977" cy="6864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6F31D1-F2CB-4F1C-E86F-42C126C39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917" y="0"/>
            <a:ext cx="30560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6A21C-4A76-32C3-C529-50B20E969A25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CASE EXAMPLE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B5489-B5D8-C698-3C8A-7B343CF15A4E}"/>
              </a:ext>
            </a:extLst>
          </p:cNvPr>
          <p:cNvSpPr txBox="1"/>
          <p:nvPr/>
        </p:nvSpPr>
        <p:spPr>
          <a:xfrm>
            <a:off x="387294" y="794101"/>
            <a:ext cx="5031797" cy="538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2133" b="1" u="sng" dirty="0">
                <a:solidFill>
                  <a:srgbClr val="FFFFFF"/>
                </a:solidFill>
              </a:rPr>
              <a:t>DEXA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Wingdings" pitchFamily="2" charset="2"/>
              <a:buChar char="à"/>
            </a:pPr>
            <a:r>
              <a:rPr lang="en-US" sz="2133" dirty="0">
                <a:solidFill>
                  <a:srgbClr val="FFFFFF"/>
                </a:solidFill>
                <a:sym typeface="Wingdings" pitchFamily="2" charset="2"/>
              </a:rPr>
              <a:t>Femoral neck T-score -2.8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Wingdings" pitchFamily="2" charset="2"/>
              <a:buChar char="à"/>
            </a:pPr>
            <a:endParaRPr lang="en-US" sz="2133" dirty="0">
              <a:solidFill>
                <a:srgbClr val="FFFFFF"/>
              </a:solidFill>
              <a:sym typeface="Wingdings" pitchFamily="2" charset="2"/>
            </a:endParaRP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b="1" dirty="0">
                <a:solidFill>
                  <a:srgbClr val="F9BF2C"/>
                </a:solidFill>
                <a:sym typeface="Wingdings" pitchFamily="2" charset="2"/>
              </a:rPr>
              <a:t>Normal 	   T-score &gt; -1.0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b="1" dirty="0">
                <a:solidFill>
                  <a:srgbClr val="F9BF2C"/>
                </a:solidFill>
                <a:sym typeface="Wingdings" pitchFamily="2" charset="2"/>
              </a:rPr>
              <a:t>Osteopenia 	   -1.0 &gt; T-score &gt; -2.5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b="1" u="sng" dirty="0">
                <a:solidFill>
                  <a:srgbClr val="F9BF2C"/>
                </a:solidFill>
                <a:sym typeface="Wingdings" pitchFamily="2" charset="2"/>
              </a:rPr>
              <a:t>Osteoporosis    T-score &lt; -2.5</a:t>
            </a:r>
            <a:endParaRPr lang="en-US" sz="2133" u="sng" dirty="0">
              <a:solidFill>
                <a:srgbClr val="FFFFFF"/>
              </a:solidFill>
              <a:sym typeface="Wingdings" pitchFamily="2" charset="2"/>
            </a:endParaRPr>
          </a:p>
          <a:p>
            <a:pPr defTabSz="914353" hangingPunct="0">
              <a:lnSpc>
                <a:spcPts val="2933"/>
              </a:lnSpc>
              <a:buClrTx/>
            </a:pPr>
            <a:endParaRPr lang="en-US" sz="2133" dirty="0">
              <a:solidFill>
                <a:srgbClr val="FFFFFF"/>
              </a:solidFill>
              <a:sym typeface="Wingdings" pitchFamily="2" charset="2"/>
            </a:endParaRP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b="1" dirty="0">
                <a:solidFill>
                  <a:srgbClr val="FFFFFF"/>
                </a:solidFill>
                <a:sym typeface="Wingdings" pitchFamily="2" charset="2"/>
              </a:rPr>
              <a:t> What if her T-score was -2.3??</a:t>
            </a:r>
            <a:endParaRPr lang="en-US" sz="2133" b="1" dirty="0">
              <a:solidFill>
                <a:srgbClr val="FFFFFF"/>
              </a:solidFill>
            </a:endParaRPr>
          </a:p>
          <a:p>
            <a:pPr defTabSz="914353" hangingPunct="0">
              <a:lnSpc>
                <a:spcPts val="2933"/>
              </a:lnSpc>
              <a:buClrTx/>
            </a:pPr>
            <a:endParaRPr lang="en-US" sz="2133" b="1" u="sng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b="1" u="sng" dirty="0">
                <a:solidFill>
                  <a:srgbClr val="FFFFFF"/>
                </a:solidFill>
                <a:ea typeface="+mn-ea"/>
                <a:cs typeface="+mn-cs"/>
              </a:rPr>
              <a:t>Clues in this patient: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- Thin (BMI 20)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- Older Caucasian female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C000"/>
                </a:solidFill>
                <a:ea typeface="+mn-ea"/>
                <a:cs typeface="+mn-cs"/>
              </a:rPr>
              <a:t>- What else can we use?</a:t>
            </a:r>
          </a:p>
          <a:p>
            <a:pPr defTabSz="914353" hangingPunct="0">
              <a:lnSpc>
                <a:spcPts val="2933"/>
              </a:lnSpc>
              <a:buClrTx/>
            </a:pPr>
            <a:endParaRPr lang="en-US" sz="2133" b="1" u="sng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642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23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A098C-CAD7-765E-947C-C7C1053D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6A21C-4A76-32C3-C529-50B20E969A25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CT Hounsfield Units (HU)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E3CC6AA-12C7-D36F-F655-5B84588E2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056" y="768687"/>
            <a:ext cx="3177259" cy="281414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FF219E9-1459-F878-F43D-A7DF5A134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6916" y="3605571"/>
            <a:ext cx="3318484" cy="313910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C8E2FA4-8278-2A6E-A4F0-A164918F9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709" y="3675959"/>
            <a:ext cx="3252750" cy="29114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F26405-A933-2137-BFF9-30B13700AC78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2313709" y="1405362"/>
            <a:ext cx="3044321" cy="100268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E2EAC5-D07C-7F28-5C60-076C17985DD7}"/>
              </a:ext>
            </a:extLst>
          </p:cNvPr>
          <p:cNvCxnSpPr>
            <a:cxnSpLocks/>
          </p:cNvCxnSpPr>
          <p:nvPr/>
        </p:nvCxnSpPr>
        <p:spPr>
          <a:xfrm flipH="1" flipV="1">
            <a:off x="2173482" y="2353179"/>
            <a:ext cx="2322945" cy="107582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EBAD69-4BF9-45E0-B785-6F28D08018CB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1676400" y="4769382"/>
            <a:ext cx="2613507" cy="14658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8C9C73-06EF-6E3B-271A-0A5CBE7458A5}"/>
              </a:ext>
            </a:extLst>
          </p:cNvPr>
          <p:cNvCxnSpPr>
            <a:cxnSpLocks/>
          </p:cNvCxnSpPr>
          <p:nvPr/>
        </p:nvCxnSpPr>
        <p:spPr>
          <a:xfrm>
            <a:off x="7327360" y="5759324"/>
            <a:ext cx="1953323" cy="5524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738586B-8218-4A94-1517-984DBC8AD9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136" y="180565"/>
            <a:ext cx="3893928" cy="27684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8607DE-4758-0B5D-4A41-8081585134B6}"/>
              </a:ext>
            </a:extLst>
          </p:cNvPr>
          <p:cNvSpPr txBox="1"/>
          <p:nvPr/>
        </p:nvSpPr>
        <p:spPr>
          <a:xfrm>
            <a:off x="5338483" y="1008726"/>
            <a:ext cx="207647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Fat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-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89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0ADA18-2634-ABCB-E659-39C974228E9F}"/>
              </a:ext>
            </a:extLst>
          </p:cNvPr>
          <p:cNvCxnSpPr>
            <a:cxnSpLocks/>
          </p:cNvCxnSpPr>
          <p:nvPr/>
        </p:nvCxnSpPr>
        <p:spPr>
          <a:xfrm>
            <a:off x="6994235" y="1436978"/>
            <a:ext cx="1893281" cy="73878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5935C5E-88D8-D9AD-D29B-A7DEA0A07999}"/>
              </a:ext>
            </a:extLst>
          </p:cNvPr>
          <p:cNvSpPr txBox="1"/>
          <p:nvPr/>
        </p:nvSpPr>
        <p:spPr>
          <a:xfrm>
            <a:off x="5358030" y="2074650"/>
            <a:ext cx="210777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Air - 908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65958E-60DF-5BC6-90F2-1DCCA7E03EAF}"/>
              </a:ext>
            </a:extLst>
          </p:cNvPr>
          <p:cNvSpPr txBox="1"/>
          <p:nvPr/>
        </p:nvSpPr>
        <p:spPr>
          <a:xfrm>
            <a:off x="4611151" y="3226230"/>
            <a:ext cx="339798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Cancellous - 106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4688DC-E12A-9C6B-9C66-5F45ED823520}"/>
              </a:ext>
            </a:extLst>
          </p:cNvPr>
          <p:cNvSpPr txBox="1"/>
          <p:nvPr/>
        </p:nvSpPr>
        <p:spPr>
          <a:xfrm>
            <a:off x="4289907" y="4435989"/>
            <a:ext cx="404047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Cortical Bone -1095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86892C-9774-2755-AEAC-302EADB1EE7D}"/>
              </a:ext>
            </a:extLst>
          </p:cNvPr>
          <p:cNvSpPr txBox="1"/>
          <p:nvPr/>
        </p:nvSpPr>
        <p:spPr>
          <a:xfrm>
            <a:off x="5001951" y="5481179"/>
            <a:ext cx="27495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Muscle - 46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9240F3-B7E3-0362-E375-37EEE9B2FCD7}"/>
              </a:ext>
            </a:extLst>
          </p:cNvPr>
          <p:cNvSpPr txBox="1"/>
          <p:nvPr/>
        </p:nvSpPr>
        <p:spPr>
          <a:xfrm>
            <a:off x="9598310" y="6523546"/>
            <a:ext cx="247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courtesy of John </a:t>
            </a:r>
            <a:r>
              <a:rPr lang="en-US" dirty="0" err="1">
                <a:solidFill>
                  <a:schemeClr val="bg1"/>
                </a:solidFill>
              </a:rPr>
              <a:t>Dimar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40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24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A098C-CAD7-765E-947C-C7C1053D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6A21C-4A76-32C3-C529-50B20E969A25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CT Hounsfield Units – How Do You Measure Them?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5638BB-701A-96CE-3361-B0400194AD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749" y="1086893"/>
            <a:ext cx="1675531" cy="5486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956326-5E9D-4691-CBD8-07D435B7008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811" y="1086893"/>
            <a:ext cx="3518436" cy="5486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D6BB3D-7752-EA4D-4C27-E4FD830E1A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022" y="1086893"/>
            <a:ext cx="2699229" cy="5486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EA9DFD-4B19-E97A-4776-75C7176F0CD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8972" y="1086893"/>
            <a:ext cx="3442713" cy="5486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E933DB-C7CD-BEF9-7374-79E220A6DBCB}"/>
              </a:ext>
            </a:extLst>
          </p:cNvPr>
          <p:cNvSpPr txBox="1"/>
          <p:nvPr/>
        </p:nvSpPr>
        <p:spPr>
          <a:xfrm>
            <a:off x="9598310" y="6523546"/>
            <a:ext cx="247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courtesy of John </a:t>
            </a:r>
            <a:r>
              <a:rPr lang="en-US" dirty="0" err="1">
                <a:solidFill>
                  <a:schemeClr val="bg1"/>
                </a:solidFill>
              </a:rPr>
              <a:t>Dimar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12173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A098C-CAD7-765E-947C-C7C1053D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6A21C-4A76-32C3-C529-50B20E969A25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What are normal CT HU?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5DFDD3-A4C5-F447-D624-DE64DC5A9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091" y="989339"/>
            <a:ext cx="3771900" cy="2743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B436D9-D387-ACF2-7C65-B11A78B03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446" y="3899009"/>
            <a:ext cx="3771900" cy="2743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3537CC-29C1-2AEB-CD40-AA5BF9D9BC92}"/>
              </a:ext>
            </a:extLst>
          </p:cNvPr>
          <p:cNvSpPr txBox="1"/>
          <p:nvPr/>
        </p:nvSpPr>
        <p:spPr>
          <a:xfrm>
            <a:off x="8112720" y="505086"/>
            <a:ext cx="385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Aged Averaged HU - Per Level /Sex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DB4FAB-602E-37CF-BB94-461A8275E872}"/>
              </a:ext>
            </a:extLst>
          </p:cNvPr>
          <p:cNvSpPr txBox="1"/>
          <p:nvPr/>
        </p:nvSpPr>
        <p:spPr>
          <a:xfrm>
            <a:off x="9339387" y="33123"/>
            <a:ext cx="1477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Adults</a:t>
            </a: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01B0F963-1BE0-5931-B703-ED884E721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118582"/>
              </p:ext>
            </p:extLst>
          </p:nvPr>
        </p:nvGraphicFramePr>
        <p:xfrm>
          <a:off x="152870" y="874418"/>
          <a:ext cx="7959850" cy="49566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24595">
                  <a:extLst>
                    <a:ext uri="{9D8B030D-6E8A-4147-A177-3AD203B41FA5}">
                      <a16:colId xmlns:a16="http://schemas.microsoft.com/office/drawing/2014/main" val="3273571545"/>
                    </a:ext>
                  </a:extLst>
                </a:gridCol>
                <a:gridCol w="1347051">
                  <a:extLst>
                    <a:ext uri="{9D8B030D-6E8A-4147-A177-3AD203B41FA5}">
                      <a16:colId xmlns:a16="http://schemas.microsoft.com/office/drawing/2014/main" val="1252098538"/>
                    </a:ext>
                  </a:extLst>
                </a:gridCol>
                <a:gridCol w="1347051">
                  <a:extLst>
                    <a:ext uri="{9D8B030D-6E8A-4147-A177-3AD203B41FA5}">
                      <a16:colId xmlns:a16="http://schemas.microsoft.com/office/drawing/2014/main" val="1283553716"/>
                    </a:ext>
                  </a:extLst>
                </a:gridCol>
                <a:gridCol w="1347051">
                  <a:extLst>
                    <a:ext uri="{9D8B030D-6E8A-4147-A177-3AD203B41FA5}">
                      <a16:colId xmlns:a16="http://schemas.microsoft.com/office/drawing/2014/main" val="1730243974"/>
                    </a:ext>
                  </a:extLst>
                </a:gridCol>
                <a:gridCol w="1347051">
                  <a:extLst>
                    <a:ext uri="{9D8B030D-6E8A-4147-A177-3AD203B41FA5}">
                      <a16:colId xmlns:a16="http://schemas.microsoft.com/office/drawing/2014/main" val="2383976702"/>
                    </a:ext>
                  </a:extLst>
                </a:gridCol>
                <a:gridCol w="1347051">
                  <a:extLst>
                    <a:ext uri="{9D8B030D-6E8A-4147-A177-3AD203B41FA5}">
                      <a16:colId xmlns:a16="http://schemas.microsoft.com/office/drawing/2014/main" val="2060166940"/>
                    </a:ext>
                  </a:extLst>
                </a:gridCol>
              </a:tblGrid>
              <a:tr h="944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Mean &amp; 95% Confidence in Normal, Osteopenia, &amp; Osteoporotic Patients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Equivalent CT-Hounsfield Units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075510"/>
                  </a:ext>
                </a:extLst>
              </a:tr>
              <a:tr h="585501">
                <a:tc gridSpan="2">
                  <a:txBody>
                    <a:bodyPr/>
                    <a:lstStyle/>
                    <a:p>
                      <a:pPr algn="ctr"/>
                      <a:endParaRPr lang="en-US" sz="19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A500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DEXA Automated Reports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A500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DEXA Radiology Reports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191505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Classification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T - 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Mean ± 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95% 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Mean ± SD</a:t>
                      </a:r>
                    </a:p>
                    <a:p>
                      <a:pPr algn="ctr"/>
                      <a:endParaRPr lang="en-US" sz="19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95% CI</a:t>
                      </a:r>
                    </a:p>
                    <a:p>
                      <a:pPr algn="ctr"/>
                      <a:endParaRPr lang="en-US" sz="19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75974720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 Narrow" panose="020B0606020202030204" pitchFamily="34" charset="0"/>
                        </a:rPr>
                        <a:t>Normal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Arial Narrow" panose="020B0606020202030204" pitchFamily="34" charset="0"/>
                        </a:rPr>
                        <a:t>Greater than -1.0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</a:rPr>
                        <a:t>195.7± 55.5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Arial Narrow" panose="020B0606020202030204" pitchFamily="34" charset="0"/>
                        </a:rPr>
                        <a:t>171-220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</a:rPr>
                        <a:t>189±59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Arial Narrow" panose="020B0606020202030204" pitchFamily="34" charset="0"/>
                        </a:rPr>
                        <a:t>160-219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1518945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 Narrow" panose="020B0606020202030204" pitchFamily="34" charset="0"/>
                        </a:rPr>
                        <a:t>Osteopenia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Arial Narrow" panose="020B0606020202030204" pitchFamily="34" charset="0"/>
                        </a:rPr>
                        <a:t>Between </a:t>
                      </a:r>
                    </a:p>
                    <a:p>
                      <a:pPr algn="ctr"/>
                      <a:r>
                        <a:rPr lang="en-US" sz="1900" b="1" dirty="0">
                          <a:latin typeface="Arial Narrow" panose="020B0606020202030204" pitchFamily="34" charset="0"/>
                        </a:rPr>
                        <a:t>-1.0 &amp; -2.5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</a:rPr>
                        <a:t>118.9 ± 29.1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Arial Narrow" panose="020B0606020202030204" pitchFamily="34" charset="0"/>
                        </a:rPr>
                        <a:t>99-139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</a:rPr>
                        <a:t>149±49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Arial Narrow" panose="020B0606020202030204" pitchFamily="34" charset="0"/>
                        </a:rPr>
                        <a:t>109-170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69180631"/>
                  </a:ext>
                </a:extLst>
              </a:tr>
              <a:tr h="81386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 Narrow" panose="020B0606020202030204" pitchFamily="34" charset="0"/>
                        </a:rPr>
                        <a:t>Osteoporosis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Arial Narrow" panose="020B0606020202030204" pitchFamily="34" charset="0"/>
                        </a:rPr>
                        <a:t>Less than</a:t>
                      </a:r>
                    </a:p>
                    <a:p>
                      <a:pPr algn="ctr"/>
                      <a:r>
                        <a:rPr lang="en-US" sz="1900" b="1" dirty="0">
                          <a:latin typeface="Arial Narrow" panose="020B0606020202030204" pitchFamily="34" charset="0"/>
                        </a:rPr>
                        <a:t> -2.5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97.9  ±  58.8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Arial Narrow" panose="020B0606020202030204" pitchFamily="34" charset="0"/>
                        </a:rPr>
                        <a:t>54-142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accent2"/>
                          </a:solidFill>
                          <a:latin typeface="Arial Narrow" panose="020B0606020202030204" pitchFamily="34" charset="0"/>
                        </a:rPr>
                        <a:t>107±60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Arial Narrow" panose="020B0606020202030204" pitchFamily="34" charset="0"/>
                        </a:rPr>
                        <a:t>65-149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33095652"/>
                  </a:ext>
                </a:extLst>
              </a:tr>
              <a:tr h="585501"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 Narrow" panose="020B0606020202030204" pitchFamily="34" charset="0"/>
                        </a:rPr>
                        <a:t>Notes: Values of P , 0.001 Between Automatic Groups &amp; P &lt; 0.01 Between Radiology Groups. DEXA, Dual X-ray Absorptiometry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73370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67DC516-FFE0-E880-9E11-A403063890F0}"/>
              </a:ext>
            </a:extLst>
          </p:cNvPr>
          <p:cNvSpPr/>
          <p:nvPr/>
        </p:nvSpPr>
        <p:spPr>
          <a:xfrm>
            <a:off x="1374557" y="2428062"/>
            <a:ext cx="1355557" cy="280798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CF58BA-ECED-BFBC-EDEE-D9C9F2EBDC51}"/>
              </a:ext>
            </a:extLst>
          </p:cNvPr>
          <p:cNvSpPr txBox="1"/>
          <p:nvPr/>
        </p:nvSpPr>
        <p:spPr>
          <a:xfrm>
            <a:off x="9598310" y="6523546"/>
            <a:ext cx="247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courtesy of John </a:t>
            </a:r>
            <a:r>
              <a:rPr lang="en-US" dirty="0" err="1">
                <a:solidFill>
                  <a:schemeClr val="bg1"/>
                </a:solidFill>
              </a:rPr>
              <a:t>Dimar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0118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A098C-CAD7-765E-947C-C7C1053D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6A21C-4A76-32C3-C529-50B20E969A25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CT Hounsfield Units (HU) - Cutoffs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E143D0-A380-E0C5-A4FB-8D51DC503E9A}"/>
              </a:ext>
            </a:extLst>
          </p:cNvPr>
          <p:cNvSpPr txBox="1"/>
          <p:nvPr/>
        </p:nvSpPr>
        <p:spPr>
          <a:xfrm>
            <a:off x="8270308" y="5507691"/>
            <a:ext cx="3050835" cy="1323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792" marR="0" lvl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Pickhard JBMR 2011</a:t>
            </a:r>
          </a:p>
          <a:p>
            <a:pPr marL="304792" marR="0" lvl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Lee Clin Rev Bone Min metab 2018</a:t>
            </a:r>
          </a:p>
          <a:p>
            <a:pPr marL="304792" marR="0" lvl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Alacreu OI 2017</a:t>
            </a:r>
          </a:p>
          <a:p>
            <a:pPr marL="304792" marR="0" lvl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Buchens EuRad 2015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0270B-A95C-F62E-4BD6-33EE28877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095" y="879406"/>
            <a:ext cx="4579457" cy="4569796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C98561-E62F-159A-EC44-DDF030D2EE52}"/>
              </a:ext>
            </a:extLst>
          </p:cNvPr>
          <p:cNvSpPr txBox="1"/>
          <p:nvPr/>
        </p:nvSpPr>
        <p:spPr>
          <a:xfrm>
            <a:off x="1218834" y="879406"/>
            <a:ext cx="4751818" cy="1754326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&lt; 110 Osteoporosis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110-150 Osteopenia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&gt; 150 Normal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08B9DFE5-DBFC-6123-E334-8FD5C07189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8362739"/>
              </p:ext>
            </p:extLst>
          </p:nvPr>
        </p:nvGraphicFramePr>
        <p:xfrm>
          <a:off x="625304" y="2818398"/>
          <a:ext cx="5938878" cy="311317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15148">
                  <a:extLst>
                    <a:ext uri="{9D8B030D-6E8A-4147-A177-3AD203B41FA5}">
                      <a16:colId xmlns:a16="http://schemas.microsoft.com/office/drawing/2014/main" val="1815637908"/>
                    </a:ext>
                  </a:extLst>
                </a:gridCol>
                <a:gridCol w="1205863">
                  <a:extLst>
                    <a:ext uri="{9D8B030D-6E8A-4147-A177-3AD203B41FA5}">
                      <a16:colId xmlns:a16="http://schemas.microsoft.com/office/drawing/2014/main" val="55502348"/>
                    </a:ext>
                  </a:extLst>
                </a:gridCol>
                <a:gridCol w="1617867">
                  <a:extLst>
                    <a:ext uri="{9D8B030D-6E8A-4147-A177-3AD203B41FA5}">
                      <a16:colId xmlns:a16="http://schemas.microsoft.com/office/drawing/2014/main" val="752604720"/>
                    </a:ext>
                  </a:extLst>
                </a:gridCol>
              </a:tblGrid>
              <a:tr h="429010">
                <a:tc>
                  <a:txBody>
                    <a:bodyPr/>
                    <a:lstStyle/>
                    <a:p>
                      <a:endParaRPr lang="en-US" sz="1600" b="1" dirty="0"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Studies</a:t>
                      </a:r>
                    </a:p>
                  </a:txBody>
                  <a:tcPr marL="121920" marR="121920" marT="60960" marB="60960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Threshold</a:t>
                      </a:r>
                    </a:p>
                  </a:txBody>
                  <a:tcPr marL="121920" marR="121920" marT="60960" marB="60960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87131407"/>
                  </a:ext>
                </a:extLst>
              </a:tr>
              <a:tr h="403839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Pedicle Screw Loosening</a:t>
                      </a:r>
                    </a:p>
                  </a:txBody>
                  <a:tcPr marL="121920" marR="121920" marT="60960" marB="6096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110</a:t>
                      </a:r>
                    </a:p>
                  </a:txBody>
                  <a:tcPr marL="121920" marR="121920" marT="60960" marB="60960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38991585"/>
                  </a:ext>
                </a:extLst>
              </a:tr>
              <a:tr h="403839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Cage Subsidence</a:t>
                      </a:r>
                    </a:p>
                  </a:txBody>
                  <a:tcPr marL="121920" marR="121920" marT="60960" marB="6096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120</a:t>
                      </a:r>
                    </a:p>
                  </a:txBody>
                  <a:tcPr marL="121920" marR="121920" marT="60960" marB="60960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41872198"/>
                  </a:ext>
                </a:extLst>
              </a:tr>
              <a:tr h="403839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Sagittal Imbalance</a:t>
                      </a:r>
                    </a:p>
                  </a:txBody>
                  <a:tcPr marL="121920" marR="121920" marT="60960" marB="6096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100</a:t>
                      </a:r>
                    </a:p>
                  </a:txBody>
                  <a:tcPr marL="121920" marR="121920" marT="60960" marB="60960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06711539"/>
                  </a:ext>
                </a:extLst>
              </a:tr>
              <a:tr h="664966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Proximal Junction Kyphosis</a:t>
                      </a:r>
                    </a:p>
                  </a:txBody>
                  <a:tcPr marL="121920" marR="121920" marT="60960" marB="6096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120</a:t>
                      </a:r>
                    </a:p>
                  </a:txBody>
                  <a:tcPr marL="121920" marR="121920" marT="60960" marB="60960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07775577"/>
                  </a:ext>
                </a:extLst>
              </a:tr>
              <a:tr h="403839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Pseudoarthrosis</a:t>
                      </a:r>
                    </a:p>
                  </a:txBody>
                  <a:tcPr marL="121920" marR="121920" marT="60960" marB="6096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107</a:t>
                      </a:r>
                    </a:p>
                  </a:txBody>
                  <a:tcPr marL="121920" marR="121920" marT="60960" marB="60960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8946629"/>
                  </a:ext>
                </a:extLst>
              </a:tr>
              <a:tr h="403839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Secondary Fracture</a:t>
                      </a:r>
                    </a:p>
                  </a:txBody>
                  <a:tcPr marL="121920" marR="121920" marT="60960" marB="6096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121920" marR="121920" marT="60960" marB="60960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110</a:t>
                      </a:r>
                    </a:p>
                  </a:txBody>
                  <a:tcPr marL="121920" marR="121920" marT="60960" marB="60960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072674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83DBA05-E7A2-EC34-1CCA-D793FBCF4C1A}"/>
              </a:ext>
            </a:extLst>
          </p:cNvPr>
          <p:cNvSpPr txBox="1"/>
          <p:nvPr/>
        </p:nvSpPr>
        <p:spPr>
          <a:xfrm>
            <a:off x="9598310" y="6523546"/>
            <a:ext cx="247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courtesy of John </a:t>
            </a:r>
            <a:r>
              <a:rPr lang="en-US" dirty="0" err="1">
                <a:solidFill>
                  <a:schemeClr val="bg1"/>
                </a:solidFill>
              </a:rPr>
              <a:t>Dimar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3423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27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A098C-CAD7-765E-947C-C7C1053D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DFFC4C-399E-30B6-A617-3DDBD59C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516" y="-6849"/>
            <a:ext cx="3349977" cy="6864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6F31D1-F2CB-4F1C-E86F-42C126C39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917" y="0"/>
            <a:ext cx="30560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6A21C-4A76-32C3-C529-50B20E969A25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CASE EXAMPLE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B5489-B5D8-C698-3C8A-7B343CF15A4E}"/>
              </a:ext>
            </a:extLst>
          </p:cNvPr>
          <p:cNvSpPr txBox="1"/>
          <p:nvPr/>
        </p:nvSpPr>
        <p:spPr>
          <a:xfrm>
            <a:off x="387294" y="794101"/>
            <a:ext cx="4174055" cy="538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2133" b="1" u="sng" dirty="0">
                <a:solidFill>
                  <a:srgbClr val="FFFFFF"/>
                </a:solidFill>
                <a:ea typeface="+mn-ea"/>
                <a:cs typeface="+mn-cs"/>
              </a:rPr>
              <a:t>Remember – Osteoporosis Can Be Diagnosed Multiple Other Ways Even if T Score is &gt; -2.5</a:t>
            </a:r>
          </a:p>
          <a:p>
            <a:pPr defTabSz="914353" hangingPunct="0">
              <a:lnSpc>
                <a:spcPts val="2933"/>
              </a:lnSpc>
              <a:buClrTx/>
            </a:pPr>
            <a:endParaRPr lang="en-US" sz="2133" b="1" u="sng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- FRAX score 10 yr hip fx risk &gt; 3% or MOF risk &gt; 20%</a:t>
            </a:r>
          </a:p>
          <a:p>
            <a:pPr defTabSz="914353" hangingPunct="0">
              <a:lnSpc>
                <a:spcPts val="2933"/>
              </a:lnSpc>
              <a:buClrTx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- Low energy (“fragility”) fractures</a:t>
            </a:r>
          </a:p>
          <a:p>
            <a:pPr defTabSz="914353" hangingPunct="0">
              <a:lnSpc>
                <a:spcPts val="2933"/>
              </a:lnSpc>
              <a:buClrTx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- Prescence of vertebral compression fractures on lateral </a:t>
            </a:r>
            <a:r>
              <a:rPr lang="en-US" sz="2133" dirty="0" err="1">
                <a:solidFill>
                  <a:srgbClr val="FFFFFF"/>
                </a:solidFill>
                <a:ea typeface="+mn-ea"/>
                <a:cs typeface="+mn-cs"/>
              </a:rPr>
              <a:t>xray</a:t>
            </a: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lnSpc>
                <a:spcPts val="2933"/>
              </a:lnSpc>
              <a:buClrTx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b="1" dirty="0">
                <a:solidFill>
                  <a:srgbClr val="FFC000"/>
                </a:solidFill>
                <a:ea typeface="+mn-ea"/>
                <a:cs typeface="+mn-cs"/>
              </a:rPr>
              <a:t>CT HU at T9 = 108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128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28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A098C-CAD7-765E-947C-C7C1053D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6A21C-4A76-32C3-C529-50B20E969A25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Next Step - Bone Health Assessment (History / Labs)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B5489-B5D8-C698-3C8A-7B343CF15A4E}"/>
              </a:ext>
            </a:extLst>
          </p:cNvPr>
          <p:cNvSpPr txBox="1"/>
          <p:nvPr/>
        </p:nvSpPr>
        <p:spPr>
          <a:xfrm>
            <a:off x="479805" y="4248626"/>
            <a:ext cx="4863023" cy="1480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Calcium 1500mg / day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Vit D3 1000 IU / day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rgbClr val="FFFFFF"/>
                </a:solidFill>
                <a:ea typeface="+mn-ea"/>
                <a:cs typeface="+mn-cs"/>
              </a:rPr>
              <a:t>Goal 25-OH vit D level &gt; 30 ng/mL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8AA464-F4E3-D139-C4FB-52DCD61A7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568"/>
          <a:stretch/>
        </p:blipFill>
        <p:spPr>
          <a:xfrm>
            <a:off x="379881" y="808198"/>
            <a:ext cx="5577644" cy="31157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1F282C-F5A8-0A12-0322-D4D6960C8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280"/>
          <a:stretch/>
        </p:blipFill>
        <p:spPr>
          <a:xfrm>
            <a:off x="6248366" y="822911"/>
            <a:ext cx="5577644" cy="36841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339AF1-6AFA-8B2C-5A14-2F39BE2EA76D}"/>
              </a:ext>
            </a:extLst>
          </p:cNvPr>
          <p:cNvSpPr txBox="1"/>
          <p:nvPr/>
        </p:nvSpPr>
        <p:spPr>
          <a:xfrm>
            <a:off x="7065277" y="6228336"/>
            <a:ext cx="4470400" cy="5585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1867" dirty="0">
                <a:solidFill>
                  <a:srgbClr val="FFFFFF"/>
                </a:solidFill>
                <a:ea typeface="+mn-ea"/>
                <a:cs typeface="+mn-cs"/>
              </a:rPr>
              <a:t>Nemani et al, manuscript under review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6A1E81-8686-8CE3-7656-45D60AF7F36C}"/>
              </a:ext>
            </a:extLst>
          </p:cNvPr>
          <p:cNvSpPr txBox="1"/>
          <p:nvPr/>
        </p:nvSpPr>
        <p:spPr>
          <a:xfrm>
            <a:off x="6145856" y="4890301"/>
            <a:ext cx="4915688" cy="659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algn="ctr" defTabSz="914353" hangingPunct="0">
              <a:buClrTx/>
            </a:pPr>
            <a:r>
              <a:rPr lang="en-US" sz="3200" b="1" dirty="0">
                <a:solidFill>
                  <a:srgbClr val="F9BF2C"/>
                </a:solidFill>
                <a:ea typeface="+mn-ea"/>
                <a:cs typeface="+mn-cs"/>
              </a:rPr>
              <a:t>Optimize modifiable risk factors ASAP!!</a:t>
            </a:r>
          </a:p>
          <a:p>
            <a:pPr marL="380990" indent="-380990" algn="ctr" defTabSz="914353" hangingPunct="0">
              <a:buClrTx/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9BF2C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592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29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A098C-CAD7-765E-947C-C7C1053D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DFFC4C-399E-30B6-A617-3DDBD59C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516" y="-6849"/>
            <a:ext cx="3349977" cy="6864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6F31D1-F2CB-4F1C-E86F-42C126C39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917" y="0"/>
            <a:ext cx="30560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6A21C-4A76-32C3-C529-50B20E969A25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What Next?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B5489-B5D8-C698-3C8A-7B343CF15A4E}"/>
              </a:ext>
            </a:extLst>
          </p:cNvPr>
          <p:cNvSpPr txBox="1"/>
          <p:nvPr/>
        </p:nvSpPr>
        <p:spPr>
          <a:xfrm>
            <a:off x="387294" y="794101"/>
            <a:ext cx="4174055" cy="538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2133" b="1" u="sng" dirty="0">
                <a:solidFill>
                  <a:srgbClr val="FFFFFF"/>
                </a:solidFill>
                <a:ea typeface="+mn-ea"/>
                <a:cs typeface="+mn-cs"/>
              </a:rPr>
              <a:t>Treatment of osteoporosis prior to spine surgery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- improves outcomes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- reduces complications</a:t>
            </a:r>
          </a:p>
          <a:p>
            <a:pPr defTabSz="914353" hangingPunct="0">
              <a:lnSpc>
                <a:spcPts val="2933"/>
              </a:lnSpc>
              <a:buClrTx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b="1" u="sng" dirty="0">
                <a:solidFill>
                  <a:srgbClr val="FFFFFF"/>
                </a:solidFill>
                <a:ea typeface="+mn-ea"/>
                <a:cs typeface="+mn-cs"/>
              </a:rPr>
              <a:t>Options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Refer to endocrinology/PCP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In house bone health program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Bone health optimization program embedded within your department (best)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Treat yourself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0C6B7-74B2-DA42-813E-60E74460E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9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57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g23ca2448e55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8200" y="883175"/>
            <a:ext cx="9915602" cy="169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3ca2448e55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725" y="3328100"/>
            <a:ext cx="1247775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3ca2448e55_0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0425" y="3475750"/>
            <a:ext cx="1495425" cy="10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3ca2448e55_0_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67250" y="3346188"/>
            <a:ext cx="1323475" cy="12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3ca2448e55_0_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31250" y="3364506"/>
            <a:ext cx="1247775" cy="130639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23ca2448e55_0_16"/>
          <p:cNvSpPr txBox="1"/>
          <p:nvPr/>
        </p:nvSpPr>
        <p:spPr>
          <a:xfrm>
            <a:off x="323700" y="4861325"/>
            <a:ext cx="2242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$300 billion annual cost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to U.S. economy, with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250 million lost work days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each year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9" name="Google Shape;249;g23ca2448e55_0_16"/>
          <p:cNvSpPr txBox="1"/>
          <p:nvPr/>
        </p:nvSpPr>
        <p:spPr>
          <a:xfrm>
            <a:off x="2641925" y="4861325"/>
            <a:ext cx="2242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#1 job-related disability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in the US and around the world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is back and neck pain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0" name="Google Shape;250;g23ca2448e55_0_16"/>
          <p:cNvSpPr txBox="1"/>
          <p:nvPr/>
        </p:nvSpPr>
        <p:spPr>
          <a:xfrm>
            <a:off x="4960150" y="4861625"/>
            <a:ext cx="2242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#1 reason for opioid prescriptions,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aside from cancer-related conditions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1" name="Google Shape;251;g23ca2448e55_0_16"/>
          <p:cNvSpPr txBox="1"/>
          <p:nvPr/>
        </p:nvSpPr>
        <p:spPr>
          <a:xfrm>
            <a:off x="9496425" y="4861475"/>
            <a:ext cx="2242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#1 reason people see a physician,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except for flu/common cold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2" name="Google Shape;252;g23ca2448e55_0_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09375" y="3270000"/>
            <a:ext cx="964600" cy="140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23ca2448e55_0_16"/>
          <p:cNvSpPr txBox="1"/>
          <p:nvPr/>
        </p:nvSpPr>
        <p:spPr>
          <a:xfrm>
            <a:off x="7178025" y="4847200"/>
            <a:ext cx="22422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#1 site for osteoporotic fractures is the spine significantly increasing risk of death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30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A098C-CAD7-765E-947C-C7C1053D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D8089-C91F-A355-EEF0-8D31A733D32D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PHARMACOLOGICAL TREATMENT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F97B48-50D8-AE03-7D4C-AB6020DC57AF}"/>
              </a:ext>
            </a:extLst>
          </p:cNvPr>
          <p:cNvSpPr txBox="1"/>
          <p:nvPr/>
        </p:nvSpPr>
        <p:spPr>
          <a:xfrm>
            <a:off x="563400" y="1159861"/>
            <a:ext cx="10674251" cy="538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2133" b="1" u="sng" dirty="0">
                <a:solidFill>
                  <a:srgbClr val="FFFFFF"/>
                </a:solidFill>
                <a:ea typeface="+mn-ea"/>
                <a:cs typeface="+mn-cs"/>
              </a:rPr>
              <a:t>Anti-Resorptives</a:t>
            </a: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Bisphosphonates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SERMs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Denosumab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</a:rPr>
              <a:t>Romosozumab</a:t>
            </a: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Calcitonin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2133" b="1" u="sng" dirty="0">
                <a:solidFill>
                  <a:srgbClr val="FFFFFF"/>
                </a:solidFill>
                <a:ea typeface="+mn-ea"/>
                <a:cs typeface="+mn-cs"/>
              </a:rPr>
              <a:t>Anabolics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Teriparatide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Abaloparatide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ea typeface="+mn-ea"/>
                <a:cs typeface="+mn-cs"/>
              </a:rPr>
              <a:t>Romosozumab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217A3373-0329-954C-6D3B-638ED72D29D4}"/>
              </a:ext>
            </a:extLst>
          </p:cNvPr>
          <p:cNvSpPr/>
          <p:nvPr/>
        </p:nvSpPr>
        <p:spPr>
          <a:xfrm>
            <a:off x="3263530" y="1639146"/>
            <a:ext cx="1017217" cy="1352051"/>
          </a:xfrm>
          <a:prstGeom prst="rightBrace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 hangingPunct="0">
              <a:buClrTx/>
            </a:pPr>
            <a:endParaRPr lang="en-US" sz="1867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5C7532-92D0-0A86-FBAE-117814ED1BD1}"/>
              </a:ext>
            </a:extLst>
          </p:cNvPr>
          <p:cNvCxnSpPr>
            <a:cxnSpLocks/>
          </p:cNvCxnSpPr>
          <p:nvPr/>
        </p:nvCxnSpPr>
        <p:spPr>
          <a:xfrm>
            <a:off x="4280747" y="2319871"/>
            <a:ext cx="2682240" cy="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1386380-FF9A-5AEF-2F65-1CF9749B0A99}"/>
              </a:ext>
            </a:extLst>
          </p:cNvPr>
          <p:cNvSpPr txBox="1"/>
          <p:nvPr/>
        </p:nvSpPr>
        <p:spPr>
          <a:xfrm>
            <a:off x="7336211" y="2088015"/>
            <a:ext cx="3495040" cy="7179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2400" b="1" dirty="0">
                <a:solidFill>
                  <a:srgbClr val="FFFFFF"/>
                </a:solidFill>
                <a:ea typeface="+mn-ea"/>
                <a:cs typeface="+mn-cs"/>
              </a:rPr>
              <a:t>Inhibit osteoclast function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D256A24D-94E8-1DC0-6DE8-702B153F58C6}"/>
              </a:ext>
            </a:extLst>
          </p:cNvPr>
          <p:cNvSpPr/>
          <p:nvPr/>
        </p:nvSpPr>
        <p:spPr>
          <a:xfrm>
            <a:off x="3263530" y="4183247"/>
            <a:ext cx="1017217" cy="1035592"/>
          </a:xfrm>
          <a:prstGeom prst="rightBrace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 hangingPunct="0">
              <a:buClrTx/>
            </a:pPr>
            <a:endParaRPr lang="en-US" sz="1867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9624235-7EBA-A071-3E88-0CE276BF20D5}"/>
              </a:ext>
            </a:extLst>
          </p:cNvPr>
          <p:cNvCxnSpPr>
            <a:cxnSpLocks/>
          </p:cNvCxnSpPr>
          <p:nvPr/>
        </p:nvCxnSpPr>
        <p:spPr>
          <a:xfrm>
            <a:off x="4280747" y="4699910"/>
            <a:ext cx="2682240" cy="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8AF4477-6D25-EE9D-08F5-729C90AB460F}"/>
              </a:ext>
            </a:extLst>
          </p:cNvPr>
          <p:cNvSpPr txBox="1"/>
          <p:nvPr/>
        </p:nvSpPr>
        <p:spPr>
          <a:xfrm>
            <a:off x="7336211" y="4497694"/>
            <a:ext cx="3495040" cy="7179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2400" b="1" dirty="0">
                <a:solidFill>
                  <a:srgbClr val="FFFFFF"/>
                </a:solidFill>
                <a:ea typeface="+mn-ea"/>
                <a:cs typeface="+mn-cs"/>
              </a:rPr>
              <a:t>Stimulate osteoblast function</a:t>
            </a:r>
          </a:p>
        </p:txBody>
      </p:sp>
    </p:spTree>
    <p:extLst>
      <p:ext uri="{BB962C8B-B14F-4D97-AF65-F5344CB8AC3E}">
        <p14:creationId xmlns:p14="http://schemas.microsoft.com/office/powerpoint/2010/main" val="2451407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31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A098C-CAD7-765E-947C-C7C1053D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D8089-C91F-A355-EEF0-8D31A733D32D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PHARMACOLOGICAL TREATMENT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1D7096-0657-DD69-7D14-67F9E48111A2}"/>
              </a:ext>
            </a:extLst>
          </p:cNvPr>
          <p:cNvSpPr txBox="1"/>
          <p:nvPr/>
        </p:nvSpPr>
        <p:spPr>
          <a:xfrm>
            <a:off x="387293" y="1051487"/>
            <a:ext cx="9393400" cy="538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Anabolics should be 1</a:t>
            </a:r>
            <a:r>
              <a:rPr lang="en-US" sz="2400" baseline="30000" dirty="0">
                <a:solidFill>
                  <a:srgbClr val="FFFFFF"/>
                </a:solidFill>
                <a:ea typeface="+mn-ea"/>
                <a:cs typeface="+mn-cs"/>
              </a:rPr>
              <a:t>st</a:t>
            </a: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 line (but are expensive, hard to get approved)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Treat at least 3-12 months before surgery and continue postop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Need to “seal in gains” with bisphosphonate after completion of therapy with an anabolic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Sequence of treatment matters (anabolics first, bisphosphonates second)</a:t>
            </a:r>
          </a:p>
          <a:p>
            <a:pPr defTabSz="914353" hangingPunct="0">
              <a:lnSpc>
                <a:spcPts val="2933"/>
              </a:lnSpc>
              <a:buClrTx/>
            </a:pPr>
            <a:endParaRPr lang="en-US" sz="2400" u="sng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FFFF"/>
                </a:solidFill>
                <a:ea typeface="+mn-ea"/>
                <a:cs typeface="+mn-cs"/>
              </a:rPr>
              <a:t>Choice is often dictated by insurance and medical factors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lnSpc>
                <a:spcPts val="2933"/>
              </a:lnSpc>
              <a:buClrTx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881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A098C-CAD7-765E-947C-C7C1053D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graphicFrame>
        <p:nvGraphicFramePr>
          <p:cNvPr id="2" name="Google Shape;1031;p83">
            <a:extLst>
              <a:ext uri="{FF2B5EF4-FFF2-40B4-BE49-F238E27FC236}">
                <a16:creationId xmlns:a16="http://schemas.microsoft.com/office/drawing/2014/main" id="{ED161F08-C4E5-100B-7676-D9A9C2E530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707574"/>
              </p:ext>
            </p:extLst>
          </p:nvPr>
        </p:nvGraphicFramePr>
        <p:xfrm>
          <a:off x="803560" y="993280"/>
          <a:ext cx="10543312" cy="445155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47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7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2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72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81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137150" marR="137150" marT="68575" marB="685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bg1"/>
                          </a:solidFill>
                        </a:rPr>
                        <a:t>Study design</a:t>
                      </a:r>
                      <a:endParaRPr sz="1000">
                        <a:solidFill>
                          <a:schemeClr val="bg1"/>
                        </a:solidFill>
                      </a:endParaRPr>
                    </a:p>
                  </a:txBody>
                  <a:tcPr marL="137150" marR="137150" marT="68575" marB="685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bg1"/>
                          </a:solidFill>
                        </a:rPr>
                        <a:t>Clinical results</a:t>
                      </a:r>
                      <a:endParaRPr sz="1000">
                        <a:solidFill>
                          <a:schemeClr val="bg1"/>
                        </a:solidFill>
                      </a:endParaRPr>
                    </a:p>
                  </a:txBody>
                  <a:tcPr marL="137150" marR="137150" marT="68575" marB="685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bg1"/>
                          </a:solidFill>
                        </a:rPr>
                        <a:t>Time to fusion</a:t>
                      </a:r>
                      <a:endParaRPr sz="1000">
                        <a:solidFill>
                          <a:schemeClr val="bg1"/>
                        </a:solidFill>
                      </a:endParaRPr>
                    </a:p>
                  </a:txBody>
                  <a:tcPr marL="137150" marR="137150" marT="68575" marB="685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bg1"/>
                          </a:solidFill>
                        </a:rPr>
                        <a:t>Fusion success</a:t>
                      </a:r>
                      <a:endParaRPr sz="1000">
                        <a:solidFill>
                          <a:schemeClr val="bg1"/>
                        </a:solidFill>
                      </a:endParaRPr>
                    </a:p>
                  </a:txBody>
                  <a:tcPr marL="137150" marR="137150" marT="68575" marB="685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bg1"/>
                          </a:solidFill>
                        </a:rPr>
                        <a:t>Hardware failure/</a:t>
                      </a:r>
                      <a:r>
                        <a:rPr lang="en-US" sz="2000" u="none" strike="noStrike" cap="none" dirty="0" err="1">
                          <a:solidFill>
                            <a:schemeClr val="bg1"/>
                          </a:solidFill>
                        </a:rPr>
                        <a:t>fx</a:t>
                      </a:r>
                      <a:endParaRPr sz="1000" dirty="0">
                        <a:solidFill>
                          <a:schemeClr val="bg1"/>
                        </a:solidFill>
                      </a:endParaRPr>
                    </a:p>
                  </a:txBody>
                  <a:tcPr marL="137150" marR="137150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90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 err="1"/>
                        <a:t>Nagahama</a:t>
                      </a:r>
                      <a:endParaRPr sz="1000" dirty="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RCT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-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90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Chen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RCT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90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Kim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FFFF7E"/>
                        </a:gs>
                        <a:gs pos="50000">
                          <a:srgbClr val="FFFFB1"/>
                        </a:gs>
                        <a:gs pos="100000">
                          <a:srgbClr val="FFFFD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RCT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FFFF7E"/>
                        </a:gs>
                        <a:gs pos="50000">
                          <a:srgbClr val="FFFFB1"/>
                        </a:gs>
                        <a:gs pos="100000">
                          <a:srgbClr val="FFFFD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-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FFFF7E"/>
                        </a:gs>
                        <a:gs pos="50000">
                          <a:srgbClr val="FFFFB1"/>
                        </a:gs>
                        <a:gs pos="100000">
                          <a:srgbClr val="FFFFD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-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FFFF7E"/>
                        </a:gs>
                        <a:gs pos="50000">
                          <a:srgbClr val="FFFFB1"/>
                        </a:gs>
                        <a:gs pos="100000">
                          <a:srgbClr val="FFFFD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-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FFFF7E"/>
                        </a:gs>
                        <a:gs pos="50000">
                          <a:srgbClr val="FFFFB1"/>
                        </a:gs>
                        <a:gs pos="100000">
                          <a:srgbClr val="FFFFD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-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FFFF7E"/>
                        </a:gs>
                        <a:gs pos="50000">
                          <a:srgbClr val="FFFFB1"/>
                        </a:gs>
                        <a:gs pos="100000">
                          <a:srgbClr val="FFFFD9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90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Park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RCT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890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Tu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RCT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90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LI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FFFF7E"/>
                        </a:gs>
                        <a:gs pos="50000">
                          <a:srgbClr val="FFFFB1"/>
                        </a:gs>
                        <a:gs pos="100000">
                          <a:srgbClr val="FFFFD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RCT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FFFF7E"/>
                        </a:gs>
                        <a:gs pos="50000">
                          <a:srgbClr val="FFFFB1"/>
                        </a:gs>
                        <a:gs pos="100000">
                          <a:srgbClr val="FFFFD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-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FFFF7E"/>
                        </a:gs>
                        <a:gs pos="50000">
                          <a:srgbClr val="FFFFB1"/>
                        </a:gs>
                        <a:gs pos="100000">
                          <a:srgbClr val="FFFFD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FFFF7E"/>
                        </a:gs>
                        <a:gs pos="50000">
                          <a:srgbClr val="FFFFB1"/>
                        </a:gs>
                        <a:gs pos="100000">
                          <a:srgbClr val="FFFFD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-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FFFF7E"/>
                        </a:gs>
                        <a:gs pos="50000">
                          <a:srgbClr val="FFFFB1"/>
                        </a:gs>
                        <a:gs pos="100000">
                          <a:srgbClr val="FFFFD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-</a:t>
                      </a:r>
                      <a:endParaRPr sz="1000" dirty="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FFFF7E"/>
                        </a:gs>
                        <a:gs pos="50000">
                          <a:srgbClr val="FFFFB1"/>
                        </a:gs>
                        <a:gs pos="100000">
                          <a:srgbClr val="FFFFD9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Google Shape;1032;p83">
            <a:extLst>
              <a:ext uri="{FF2B5EF4-FFF2-40B4-BE49-F238E27FC236}">
                <a16:creationId xmlns:a16="http://schemas.microsoft.com/office/drawing/2014/main" id="{516B8E04-CD24-6B66-6EA0-56B4C76CCD27}"/>
              </a:ext>
            </a:extLst>
          </p:cNvPr>
          <p:cNvSpPr txBox="1"/>
          <p:nvPr/>
        </p:nvSpPr>
        <p:spPr>
          <a:xfrm>
            <a:off x="959822" y="2862995"/>
            <a:ext cx="10230788" cy="1815841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Bisphosphonates</a:t>
            </a:r>
            <a:endParaRPr sz="9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Positive effect on bone healing </a:t>
            </a:r>
            <a:endParaRPr sz="9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Improved clinical outcomes</a:t>
            </a:r>
            <a:endParaRPr sz="9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Reduces bone related complications</a:t>
            </a:r>
            <a:endParaRPr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0A77B-A4DC-AD3D-679F-7C4513825996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Bisphosphonates and Spine Fusion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730F04-79D8-F873-B62D-D89F67FF4539}"/>
              </a:ext>
            </a:extLst>
          </p:cNvPr>
          <p:cNvSpPr txBox="1"/>
          <p:nvPr/>
        </p:nvSpPr>
        <p:spPr>
          <a:xfrm>
            <a:off x="9369710" y="6436898"/>
            <a:ext cx="2733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courtesy of Paul Anderson</a:t>
            </a:r>
          </a:p>
        </p:txBody>
      </p:sp>
    </p:spTree>
    <p:extLst>
      <p:ext uri="{BB962C8B-B14F-4D97-AF65-F5344CB8AC3E}">
        <p14:creationId xmlns:p14="http://schemas.microsoft.com/office/powerpoint/2010/main" val="300072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A098C-CAD7-765E-947C-C7C1053D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4C7D52-9193-18D7-58AF-A74D1C6CDBC4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Teriparatide and Spine Fusion</a:t>
            </a:r>
          </a:p>
        </p:txBody>
      </p:sp>
      <p:graphicFrame>
        <p:nvGraphicFramePr>
          <p:cNvPr id="6" name="Google Shape;1040;p84">
            <a:extLst>
              <a:ext uri="{FF2B5EF4-FFF2-40B4-BE49-F238E27FC236}">
                <a16:creationId xmlns:a16="http://schemas.microsoft.com/office/drawing/2014/main" id="{9A709A57-A332-7C35-E1E7-8D2ACE16E5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7454711"/>
              </p:ext>
            </p:extLst>
          </p:nvPr>
        </p:nvGraphicFramePr>
        <p:xfrm>
          <a:off x="898949" y="1140823"/>
          <a:ext cx="10394101" cy="42861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19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23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23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23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8766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bg1"/>
                        </a:solidFill>
                      </a:endParaRPr>
                    </a:p>
                  </a:txBody>
                  <a:tcPr marL="137150" marR="137150" marT="68575" marB="685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Study design</a:t>
                      </a:r>
                      <a:endParaRPr sz="800" dirty="0">
                        <a:solidFill>
                          <a:schemeClr val="bg1"/>
                        </a:solidFill>
                      </a:endParaRPr>
                    </a:p>
                  </a:txBody>
                  <a:tcPr marL="137150" marR="137150" marT="68575" marB="685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Clinical results</a:t>
                      </a:r>
                      <a:endParaRPr sz="800" dirty="0">
                        <a:solidFill>
                          <a:schemeClr val="bg1"/>
                        </a:solidFill>
                      </a:endParaRPr>
                    </a:p>
                  </a:txBody>
                  <a:tcPr marL="137150" marR="137150" marT="68575" marB="685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Time to fusion</a:t>
                      </a:r>
                      <a:endParaRPr sz="800" dirty="0">
                        <a:solidFill>
                          <a:schemeClr val="bg1"/>
                        </a:solidFill>
                      </a:endParaRPr>
                    </a:p>
                  </a:txBody>
                  <a:tcPr marL="137150" marR="137150" marT="68575" marB="685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Fusion success</a:t>
                      </a:r>
                      <a:endParaRPr sz="800" dirty="0">
                        <a:solidFill>
                          <a:schemeClr val="bg1"/>
                        </a:solidFill>
                      </a:endParaRPr>
                    </a:p>
                  </a:txBody>
                  <a:tcPr marL="137150" marR="137150" marT="68575" marB="685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Hardware failure/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</a:rPr>
                        <a:t>fx</a:t>
                      </a:r>
                      <a:endParaRPr sz="800" dirty="0">
                        <a:solidFill>
                          <a:schemeClr val="bg1"/>
                        </a:solidFill>
                      </a:endParaRPr>
                    </a:p>
                  </a:txBody>
                  <a:tcPr marL="137150" marR="137150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88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Ohtori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Cohort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NR</a:t>
                      </a:r>
                      <a:endParaRPr sz="1000" dirty="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88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Ohtori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Cohort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88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Yagi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Cohort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+</a:t>
                      </a:r>
                      <a:endParaRPr sz="1000" dirty="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88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Ebata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RCT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-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-</a:t>
                      </a:r>
                      <a:endParaRPr sz="1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88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haris SIL"/>
                          <a:ea typeface="Charis SIL"/>
                          <a:cs typeface="Charis SIL"/>
                          <a:sym typeface="Charis SIL"/>
                        </a:rPr>
                        <a:t>Yolcu </a:t>
                      </a:r>
                      <a:endParaRPr sz="2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haris SIL"/>
                          <a:ea typeface="Charis SIL"/>
                          <a:cs typeface="Charis SIL"/>
                          <a:sym typeface="Charis SIL"/>
                        </a:rPr>
                        <a:t>Cohort</a:t>
                      </a:r>
                      <a:endParaRPr sz="2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haris SIL"/>
                          <a:ea typeface="Charis SIL"/>
                          <a:cs typeface="Charis SIL"/>
                          <a:sym typeface="Charis SIL"/>
                        </a:rPr>
                        <a:t>NR</a:t>
                      </a:r>
                      <a:endParaRPr sz="2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haris SIL"/>
                          <a:ea typeface="Charis SIL"/>
                          <a:cs typeface="Charis SIL"/>
                          <a:sym typeface="Charis SIL"/>
                        </a:rPr>
                        <a:t>NR</a:t>
                      </a:r>
                      <a:endParaRPr sz="2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haris SIL"/>
                          <a:ea typeface="Charis SIL"/>
                          <a:cs typeface="Charis SIL"/>
                          <a:sym typeface="Charis SIL"/>
                        </a:rPr>
                        <a:t>NR</a:t>
                      </a:r>
                      <a:endParaRPr sz="2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haris SIL"/>
                          <a:ea typeface="Charis SIL"/>
                          <a:cs typeface="Charis SIL"/>
                          <a:sym typeface="Charis SIL"/>
                        </a:rPr>
                        <a:t>+</a:t>
                      </a:r>
                      <a:endParaRPr sz="2000"/>
                    </a:p>
                  </a:txBody>
                  <a:tcPr marL="137150" marR="137150" marT="68575" marB="68575">
                    <a:gradFill>
                      <a:gsLst>
                        <a:gs pos="0">
                          <a:srgbClr val="BDF295"/>
                        </a:gs>
                        <a:gs pos="50000">
                          <a:srgbClr val="D5F5BE"/>
                        </a:gs>
                        <a:gs pos="100000">
                          <a:srgbClr val="EAFADE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88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Jespersen</a:t>
                      </a:r>
                      <a:endParaRPr sz="1000"/>
                    </a:p>
                  </a:txBody>
                  <a:tcPr marL="137150" marR="137150" marT="68575" marB="6857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RCT</a:t>
                      </a:r>
                      <a:endParaRPr sz="1000"/>
                    </a:p>
                  </a:txBody>
                  <a:tcPr marL="137150" marR="137150" marT="68575" marB="6857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-</a:t>
                      </a:r>
                      <a:endParaRPr sz="1000"/>
                    </a:p>
                  </a:txBody>
                  <a:tcPr marL="137150" marR="137150" marT="68575" marB="6857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9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Miyazaki</a:t>
                      </a:r>
                      <a:endParaRPr sz="10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137150" marR="137150" marT="68575" marB="6857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Cohort</a:t>
                      </a:r>
                      <a:endParaRPr sz="1000"/>
                    </a:p>
                  </a:txBody>
                  <a:tcPr marL="137150" marR="137150" marT="68575" marB="6857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-</a:t>
                      </a:r>
                      <a:endParaRPr sz="1000"/>
                    </a:p>
                  </a:txBody>
                  <a:tcPr marL="137150" marR="137150" marT="68575" marB="6857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NR</a:t>
                      </a:r>
                      <a:endParaRPr sz="1000"/>
                    </a:p>
                  </a:txBody>
                  <a:tcPr marL="137150" marR="137150" marT="68575" marB="6857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+</a:t>
                      </a:r>
                      <a:endParaRPr sz="1000"/>
                    </a:p>
                  </a:txBody>
                  <a:tcPr marL="137150" marR="137150" marT="68575" marB="6857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-</a:t>
                      </a:r>
                      <a:endParaRPr sz="1000" dirty="0"/>
                    </a:p>
                  </a:txBody>
                  <a:tcPr marL="137150" marR="137150" marT="68575" marB="6857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Google Shape;1041;p84">
            <a:extLst>
              <a:ext uri="{FF2B5EF4-FFF2-40B4-BE49-F238E27FC236}">
                <a16:creationId xmlns:a16="http://schemas.microsoft.com/office/drawing/2014/main" id="{6009B8EB-1935-E5D8-A712-DCD6A3A122F9}"/>
              </a:ext>
            </a:extLst>
          </p:cNvPr>
          <p:cNvSpPr txBox="1"/>
          <p:nvPr/>
        </p:nvSpPr>
        <p:spPr>
          <a:xfrm>
            <a:off x="3277063" y="2535190"/>
            <a:ext cx="5908500" cy="2246729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Anabolic Agents</a:t>
            </a:r>
            <a:endParaRPr sz="105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Positive effect on bone healing </a:t>
            </a:r>
            <a:endParaRPr sz="105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Unchanged clinical outcomes</a:t>
            </a:r>
            <a:endParaRPr sz="105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reduces bone related complications</a:t>
            </a:r>
            <a:endParaRPr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129855-E2B0-E389-C29E-548F7D58BF0B}"/>
              </a:ext>
            </a:extLst>
          </p:cNvPr>
          <p:cNvSpPr txBox="1"/>
          <p:nvPr/>
        </p:nvSpPr>
        <p:spPr>
          <a:xfrm>
            <a:off x="9369710" y="6436898"/>
            <a:ext cx="2733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courtesy of Paul Anderson</a:t>
            </a:r>
          </a:p>
        </p:txBody>
      </p:sp>
    </p:spTree>
    <p:extLst>
      <p:ext uri="{BB962C8B-B14F-4D97-AF65-F5344CB8AC3E}">
        <p14:creationId xmlns:p14="http://schemas.microsoft.com/office/powerpoint/2010/main" val="2080580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34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A098C-CAD7-765E-947C-C7C1053D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1D7096-0657-DD69-7D14-67F9E48111A2}"/>
              </a:ext>
            </a:extLst>
          </p:cNvPr>
          <p:cNvSpPr txBox="1"/>
          <p:nvPr/>
        </p:nvSpPr>
        <p:spPr>
          <a:xfrm>
            <a:off x="415002" y="2111204"/>
            <a:ext cx="5099107" cy="35204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Single surgeon study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Compared normal BMD, osteopenic patients, and osteoporotic patients </a:t>
            </a:r>
            <a:r>
              <a:rPr lang="en-US" sz="2400" dirty="0" err="1">
                <a:solidFill>
                  <a:srgbClr val="FFFFFF"/>
                </a:solidFill>
                <a:ea typeface="+mn-ea"/>
                <a:cs typeface="+mn-cs"/>
              </a:rPr>
              <a:t>tx</a:t>
            </a: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 with teriparatide (6mo pre, 18mo post)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1º outcome = 2yr reoperation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ea typeface="+mn-ea"/>
                <a:cs typeface="+mn-cs"/>
              </a:rPr>
              <a:t>Osteoporotic </a:t>
            </a:r>
            <a:r>
              <a:rPr lang="en-US" sz="2400" dirty="0" err="1">
                <a:solidFill>
                  <a:srgbClr val="FFC000"/>
                </a:solidFill>
                <a:ea typeface="+mn-ea"/>
                <a:cs typeface="+mn-cs"/>
              </a:rPr>
              <a:t>tx</a:t>
            </a:r>
            <a:r>
              <a:rPr lang="en-US" sz="2400" dirty="0">
                <a:solidFill>
                  <a:srgbClr val="FFC000"/>
                </a:solidFill>
                <a:ea typeface="+mn-ea"/>
                <a:cs typeface="+mn-cs"/>
              </a:rPr>
              <a:t> with teriparatide = normal BMD patients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B12D56-F74D-C4B4-1280-677BDAAA8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145" y="160841"/>
            <a:ext cx="7772400" cy="1794477"/>
          </a:xfrm>
          <a:prstGeom prst="rect">
            <a:avLst/>
          </a:prstGeom>
        </p:spPr>
      </p:pic>
      <p:graphicFrame>
        <p:nvGraphicFramePr>
          <p:cNvPr id="7" name="Google Shape;1077;p88">
            <a:extLst>
              <a:ext uri="{FF2B5EF4-FFF2-40B4-BE49-F238E27FC236}">
                <a16:creationId xmlns:a16="http://schemas.microsoft.com/office/drawing/2014/main" id="{B62DBDE8-71F0-B69B-03ED-C999A8804F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9993853"/>
              </p:ext>
            </p:extLst>
          </p:nvPr>
        </p:nvGraphicFramePr>
        <p:xfrm>
          <a:off x="5941154" y="2555306"/>
          <a:ext cx="5835844" cy="3994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CF5FF13-1FAD-1C7F-5BCD-752029F629A8}"/>
              </a:ext>
            </a:extLst>
          </p:cNvPr>
          <p:cNvSpPr txBox="1"/>
          <p:nvPr/>
        </p:nvSpPr>
        <p:spPr>
          <a:xfrm>
            <a:off x="7907533" y="220818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% Complications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EBED41-AF27-A951-207B-74005FB23BEB}"/>
              </a:ext>
            </a:extLst>
          </p:cNvPr>
          <p:cNvSpPr txBox="1"/>
          <p:nvPr/>
        </p:nvSpPr>
        <p:spPr>
          <a:xfrm>
            <a:off x="9369710" y="6436898"/>
            <a:ext cx="2733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courtesy of Paul Anderson</a:t>
            </a:r>
          </a:p>
        </p:txBody>
      </p:sp>
    </p:spTree>
    <p:extLst>
      <p:ext uri="{BB962C8B-B14F-4D97-AF65-F5344CB8AC3E}">
        <p14:creationId xmlns:p14="http://schemas.microsoft.com/office/powerpoint/2010/main" val="79497890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35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F3B1B-65A2-772A-AB39-CA60967CB58C}"/>
              </a:ext>
            </a:extLst>
          </p:cNvPr>
          <p:cNvSpPr txBox="1"/>
          <p:nvPr/>
        </p:nvSpPr>
        <p:spPr>
          <a:xfrm>
            <a:off x="3030532" y="5861577"/>
            <a:ext cx="7311469" cy="1028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marL="457189" indent="-457189" defTabSz="914353" hangingPunct="0">
              <a:lnSpc>
                <a:spcPts val="2933"/>
              </a:lnSpc>
              <a:buClrTx/>
              <a:buFontTx/>
              <a:buAutoNum type="arabicParenR"/>
            </a:pPr>
            <a:r>
              <a:rPr lang="en-US" sz="1867" b="1" dirty="0">
                <a:solidFill>
                  <a:srgbClr val="FFFFFF"/>
                </a:solidFill>
                <a:ea typeface="+mn-ea"/>
                <a:cs typeface="+mn-cs"/>
              </a:rPr>
              <a:t>3 months of preop romosozumab treatment</a:t>
            </a:r>
          </a:p>
          <a:p>
            <a:pPr marL="457189" indent="-457189" defTabSz="914353" hangingPunct="0">
              <a:lnSpc>
                <a:spcPts val="2933"/>
              </a:lnSpc>
              <a:buClrTx/>
              <a:buFontTx/>
              <a:buAutoNum type="arabicParenR"/>
            </a:pPr>
            <a:r>
              <a:rPr lang="en-US" sz="1867" b="1" dirty="0">
                <a:solidFill>
                  <a:srgbClr val="FFFFFF"/>
                </a:solidFill>
                <a:ea typeface="+mn-ea"/>
                <a:cs typeface="+mn-cs"/>
              </a:rPr>
              <a:t>Revision PSF T4-pelvis, VCR T10, ALL release T9-10, reverse PCO L3-4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6D3D9-676E-54C1-8C91-F9B87B806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50" y="252858"/>
            <a:ext cx="2674324" cy="5480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6CB8DD-D0CB-8796-4883-0680976C4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159" y="317039"/>
            <a:ext cx="2413543" cy="5416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D1FD42-3A55-65ED-58F8-8392525A7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016" y="1"/>
            <a:ext cx="2834984" cy="5733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1F7E84-B6CA-3B7C-E18C-865EFC2D8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7309" y="317040"/>
            <a:ext cx="2046427" cy="541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36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982BF-FD95-65F3-3737-7AE36C4C4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30" y="118215"/>
            <a:ext cx="3187023" cy="5728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A2CA88-A0BE-A6C8-A83E-78845FEF6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99" y="113843"/>
            <a:ext cx="2834984" cy="5733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D2CCEA-990B-8FB9-D4EE-E6CE4A9D5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197" y="113843"/>
            <a:ext cx="3524347" cy="4491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396311-41FA-6646-0D10-EA4594DCB977}"/>
              </a:ext>
            </a:extLst>
          </p:cNvPr>
          <p:cNvSpPr txBox="1"/>
          <p:nvPr/>
        </p:nvSpPr>
        <p:spPr>
          <a:xfrm>
            <a:off x="7547428" y="4905829"/>
            <a:ext cx="3657600" cy="12046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algn="ctr" defTabSz="914353" hangingPunct="0">
              <a:lnSpc>
                <a:spcPts val="2933"/>
              </a:lnSpc>
              <a:buClrTx/>
            </a:pPr>
            <a:r>
              <a:rPr lang="en-US" sz="1867" b="1" dirty="0">
                <a:solidFill>
                  <a:srgbClr val="FFFFFF"/>
                </a:solidFill>
                <a:ea typeface="+mn-ea"/>
                <a:cs typeface="+mn-cs"/>
              </a:rPr>
              <a:t>Reverse osteotomy (PCO) with fibular strut to maintain kyphotic correction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ADED0EE-EA47-632A-39BC-B00C7E16FDDC}"/>
              </a:ext>
            </a:extLst>
          </p:cNvPr>
          <p:cNvSpPr/>
          <p:nvPr/>
        </p:nvSpPr>
        <p:spPr>
          <a:xfrm>
            <a:off x="9260115" y="1698172"/>
            <a:ext cx="885371" cy="1132115"/>
          </a:xfrm>
          <a:prstGeom prst="ellipse">
            <a:avLst/>
          </a:prstGeom>
          <a:noFill/>
          <a:ln w="762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53" hangingPunct="0">
              <a:buClrTx/>
            </a:pPr>
            <a:endParaRPr lang="en-US" sz="1867" dirty="0">
              <a:noFill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9BC46E-8303-B3F8-F229-10EBD1AEEDDA}"/>
              </a:ext>
            </a:extLst>
          </p:cNvPr>
          <p:cNvSpPr/>
          <p:nvPr/>
        </p:nvSpPr>
        <p:spPr>
          <a:xfrm>
            <a:off x="8292784" y="1698172"/>
            <a:ext cx="885371" cy="1132115"/>
          </a:xfrm>
          <a:prstGeom prst="ellipse">
            <a:avLst/>
          </a:prstGeom>
          <a:noFill/>
          <a:ln w="762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53" hangingPunct="0">
              <a:buClrTx/>
            </a:pPr>
            <a:endParaRPr lang="en-US" sz="1867" dirty="0">
              <a:noFill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ACE90-0802-643D-E445-90E2B3092A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37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7EFBD-6EAC-EFB2-4DCC-6FAC7F0AA5E0}"/>
              </a:ext>
            </a:extLst>
          </p:cNvPr>
          <p:cNvSpPr txBox="1"/>
          <p:nvPr/>
        </p:nvSpPr>
        <p:spPr>
          <a:xfrm>
            <a:off x="8844753" y="132203"/>
            <a:ext cx="2288319" cy="15258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1867" b="1" u="sng" dirty="0">
                <a:solidFill>
                  <a:srgbClr val="FFFFFF"/>
                </a:solidFill>
                <a:ea typeface="+mn-ea"/>
                <a:cs typeface="+mn-cs"/>
              </a:rPr>
              <a:t>Preop parameters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1867" dirty="0">
                <a:solidFill>
                  <a:srgbClr val="FFFFFF"/>
                </a:solidFill>
                <a:ea typeface="+mn-ea"/>
                <a:cs typeface="+mn-cs"/>
              </a:rPr>
              <a:t>PI = 43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1867" dirty="0">
                <a:solidFill>
                  <a:srgbClr val="FFFFFF"/>
                </a:solidFill>
                <a:ea typeface="+mn-ea"/>
                <a:cs typeface="+mn-cs"/>
              </a:rPr>
              <a:t>L1-S1 lordosis = 65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1867" dirty="0">
                <a:solidFill>
                  <a:srgbClr val="FFFFFF"/>
                </a:solidFill>
                <a:ea typeface="+mn-ea"/>
                <a:cs typeface="+mn-cs"/>
              </a:rPr>
              <a:t>L4-S1 lordosis = 32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1867" dirty="0">
                <a:solidFill>
                  <a:srgbClr val="FFFFFF"/>
                </a:solidFill>
                <a:ea typeface="+mn-ea"/>
                <a:cs typeface="+mn-cs"/>
              </a:rPr>
              <a:t>PT = 23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1867" dirty="0">
                <a:solidFill>
                  <a:srgbClr val="FFFFFF"/>
                </a:solidFill>
                <a:ea typeface="+mn-ea"/>
                <a:cs typeface="+mn-cs"/>
              </a:rPr>
              <a:t>L1PA = -1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1867" dirty="0">
                <a:solidFill>
                  <a:srgbClr val="FFFFFF"/>
                </a:solidFill>
                <a:ea typeface="+mn-ea"/>
                <a:cs typeface="+mn-cs"/>
              </a:rPr>
              <a:t>T4PA = 2</a:t>
            </a:r>
          </a:p>
          <a:p>
            <a:pPr defTabSz="914353" hangingPunct="0">
              <a:lnSpc>
                <a:spcPts val="2933"/>
              </a:lnSpc>
              <a:buClrTx/>
            </a:pPr>
            <a:endParaRPr lang="en-US" sz="1867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1867" b="1" u="sng" dirty="0">
                <a:solidFill>
                  <a:srgbClr val="FFFFFF"/>
                </a:solidFill>
                <a:ea typeface="+mn-ea"/>
                <a:cs typeface="+mn-cs"/>
              </a:rPr>
              <a:t>Postop parameters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1867" dirty="0">
                <a:solidFill>
                  <a:srgbClr val="FFFFFF"/>
                </a:solidFill>
                <a:ea typeface="+mn-ea"/>
                <a:cs typeface="+mn-cs"/>
              </a:rPr>
              <a:t>PI = 43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1867" dirty="0">
                <a:solidFill>
                  <a:srgbClr val="FFFFFF"/>
                </a:solidFill>
                <a:ea typeface="+mn-ea"/>
                <a:cs typeface="+mn-cs"/>
              </a:rPr>
              <a:t>L1-S1 lordosis = 55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1867" dirty="0">
                <a:solidFill>
                  <a:srgbClr val="FFFFFF"/>
                </a:solidFill>
                <a:ea typeface="+mn-ea"/>
                <a:cs typeface="+mn-cs"/>
              </a:rPr>
              <a:t>L4-S1 lordosis = 32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1867" dirty="0">
                <a:solidFill>
                  <a:srgbClr val="FFFFFF"/>
                </a:solidFill>
                <a:ea typeface="+mn-ea"/>
                <a:cs typeface="+mn-cs"/>
              </a:rPr>
              <a:t>L1PA = 3</a:t>
            </a: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1867" dirty="0">
                <a:solidFill>
                  <a:srgbClr val="FFFFFF"/>
                </a:solidFill>
                <a:ea typeface="+mn-ea"/>
                <a:cs typeface="+mn-cs"/>
              </a:rPr>
              <a:t>T4PA = 1</a:t>
            </a:r>
          </a:p>
          <a:p>
            <a:pPr defTabSz="914353" hangingPunct="0">
              <a:lnSpc>
                <a:spcPts val="2933"/>
              </a:lnSpc>
              <a:buClrTx/>
            </a:pPr>
            <a:endParaRPr lang="en-US" sz="1867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lnSpc>
                <a:spcPts val="2933"/>
              </a:lnSpc>
              <a:buClrTx/>
            </a:pPr>
            <a:r>
              <a:rPr lang="en-US" sz="1867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8642A-5F30-5498-376D-1E7A27D79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216" y="360581"/>
            <a:ext cx="2698827" cy="6056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5B91A-D6BE-1383-EA98-6AA29970E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76" y="360580"/>
            <a:ext cx="2288317" cy="6056296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4516AEF-E8F1-64B9-C799-5C3D2CDAB0DE}"/>
              </a:ext>
            </a:extLst>
          </p:cNvPr>
          <p:cNvCxnSpPr>
            <a:cxnSpLocks/>
          </p:cNvCxnSpPr>
          <p:nvPr/>
        </p:nvCxnSpPr>
        <p:spPr>
          <a:xfrm>
            <a:off x="4022321" y="3537097"/>
            <a:ext cx="894760" cy="21213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FA20E4-C9B9-51DD-C591-30E89D6F02C3}"/>
              </a:ext>
            </a:extLst>
          </p:cNvPr>
          <p:cNvCxnSpPr>
            <a:cxnSpLocks/>
          </p:cNvCxnSpPr>
          <p:nvPr/>
        </p:nvCxnSpPr>
        <p:spPr>
          <a:xfrm>
            <a:off x="4511255" y="4685414"/>
            <a:ext cx="416572" cy="97300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37DE06-687D-8749-226F-B05C62EB58AC}"/>
              </a:ext>
            </a:extLst>
          </p:cNvPr>
          <p:cNvCxnSpPr>
            <a:cxnSpLocks/>
          </p:cNvCxnSpPr>
          <p:nvPr/>
        </p:nvCxnSpPr>
        <p:spPr>
          <a:xfrm>
            <a:off x="3870251" y="1998921"/>
            <a:ext cx="1034372" cy="365949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2014E9-C60F-52C2-53D8-624B9E0CB317}"/>
              </a:ext>
            </a:extLst>
          </p:cNvPr>
          <p:cNvCxnSpPr>
            <a:cxnSpLocks/>
          </p:cNvCxnSpPr>
          <p:nvPr/>
        </p:nvCxnSpPr>
        <p:spPr>
          <a:xfrm>
            <a:off x="7167034" y="3725334"/>
            <a:ext cx="822077" cy="227460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7FE5-F84E-1C6D-849C-E17CD1E338D6}"/>
              </a:ext>
            </a:extLst>
          </p:cNvPr>
          <p:cNvCxnSpPr>
            <a:cxnSpLocks/>
          </p:cNvCxnSpPr>
          <p:nvPr/>
        </p:nvCxnSpPr>
        <p:spPr>
          <a:xfrm>
            <a:off x="7505701" y="4817534"/>
            <a:ext cx="494156" cy="118240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FBD951-1A54-33EC-0A3F-5F1C4087073F}"/>
              </a:ext>
            </a:extLst>
          </p:cNvPr>
          <p:cNvCxnSpPr>
            <a:cxnSpLocks/>
          </p:cNvCxnSpPr>
          <p:nvPr/>
        </p:nvCxnSpPr>
        <p:spPr>
          <a:xfrm>
            <a:off x="6629942" y="1998921"/>
            <a:ext cx="1346711" cy="400101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22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FB08D-EC31-E04E-A874-22D67F026D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377" hangingPunct="0">
              <a:buClrTx/>
            </a:pPr>
            <a:fld id="{B7D43D70-C499-F949-A9D0-D427CF5AA287}" type="slidenum">
              <a:rPr lang="en-US">
                <a:solidFill>
                  <a:srgbClr val="FFFFFF"/>
                </a:solidFill>
                <a:latin typeface="Arial"/>
                <a:ea typeface="+mn-ea"/>
              </a:rPr>
              <a:pPr defTabSz="914377" hangingPunct="0">
                <a:buClrTx/>
              </a:pPr>
              <a:t>38</a:t>
            </a:fld>
            <a:endParaRPr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A098C-CAD7-765E-947C-C7C1053D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20220" r="25710" b="20462"/>
          <a:stretch/>
        </p:blipFill>
        <p:spPr>
          <a:xfrm>
            <a:off x="2911317" y="5728675"/>
            <a:ext cx="1366852" cy="101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D8089-C91F-A355-EEF0-8D31A733D32D}"/>
              </a:ext>
            </a:extLst>
          </p:cNvPr>
          <p:cNvSpPr txBox="1"/>
          <p:nvPr/>
        </p:nvSpPr>
        <p:spPr>
          <a:xfrm>
            <a:off x="473039" y="258827"/>
            <a:ext cx="5938877" cy="881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noAutofit/>
          </a:bodyPr>
          <a:lstStyle/>
          <a:p>
            <a:pPr defTabSz="914353" hangingPunct="0">
              <a:lnSpc>
                <a:spcPts val="2933"/>
              </a:lnSpc>
              <a:buClrTx/>
            </a:pPr>
            <a:r>
              <a:rPr lang="en-US" sz="3200" b="1" dirty="0">
                <a:solidFill>
                  <a:srgbClr val="FFC000"/>
                </a:solidFill>
                <a:ea typeface="+mn-ea"/>
                <a:cs typeface="+mn-cs"/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1D7096-0657-DD69-7D14-67F9E48111A2}"/>
              </a:ext>
            </a:extLst>
          </p:cNvPr>
          <p:cNvSpPr txBox="1"/>
          <p:nvPr/>
        </p:nvSpPr>
        <p:spPr>
          <a:xfrm>
            <a:off x="387293" y="807647"/>
            <a:ext cx="5370040" cy="538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noAutofit/>
          </a:bodyPr>
          <a:lstStyle/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Have a high suspicion for bone health problems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Obtain labs and DEXA scans early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Start Ca and vit D supplementation early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9BF2C"/>
                </a:solidFill>
                <a:ea typeface="+mn-ea"/>
                <a:cs typeface="+mn-cs"/>
              </a:rPr>
              <a:t>Develop key partnerships with bone health specialists / endocrinologists who enjoy treating this patient population or setup an in-house program!</a:t>
            </a: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914353" hangingPunct="0">
              <a:lnSpc>
                <a:spcPts val="2933"/>
              </a:lnSpc>
              <a:buClrTx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380990" indent="-380990" defTabSz="914353" hangingPunct="0">
              <a:lnSpc>
                <a:spcPts val="2933"/>
              </a:lnSpc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AB941C-F946-F564-D1AF-E3E0973AC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983" y="384179"/>
            <a:ext cx="2698827" cy="6056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A43A9-DFB8-AE00-831B-15057FA01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743" y="384179"/>
            <a:ext cx="2288317" cy="605629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84425B-7AC9-6FFA-C4F5-F2378926B99B}"/>
              </a:ext>
            </a:extLst>
          </p:cNvPr>
          <p:cNvCxnSpPr>
            <a:cxnSpLocks/>
          </p:cNvCxnSpPr>
          <p:nvPr/>
        </p:nvCxnSpPr>
        <p:spPr>
          <a:xfrm>
            <a:off x="7625088" y="3560696"/>
            <a:ext cx="894760" cy="21213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7BA450-AB0E-10DF-CEDE-948A3A4642C1}"/>
              </a:ext>
            </a:extLst>
          </p:cNvPr>
          <p:cNvCxnSpPr>
            <a:cxnSpLocks/>
          </p:cNvCxnSpPr>
          <p:nvPr/>
        </p:nvCxnSpPr>
        <p:spPr>
          <a:xfrm>
            <a:off x="8114022" y="4709013"/>
            <a:ext cx="416572" cy="97300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72D92D-C5C3-69E8-EED5-B05A79E5F00E}"/>
              </a:ext>
            </a:extLst>
          </p:cNvPr>
          <p:cNvCxnSpPr>
            <a:cxnSpLocks/>
          </p:cNvCxnSpPr>
          <p:nvPr/>
        </p:nvCxnSpPr>
        <p:spPr>
          <a:xfrm>
            <a:off x="7473018" y="2022520"/>
            <a:ext cx="1034372" cy="365949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10F436-94BC-B05E-CDD9-4299A9EF6495}"/>
              </a:ext>
            </a:extLst>
          </p:cNvPr>
          <p:cNvCxnSpPr>
            <a:cxnSpLocks/>
          </p:cNvCxnSpPr>
          <p:nvPr/>
        </p:nvCxnSpPr>
        <p:spPr>
          <a:xfrm>
            <a:off x="10769800" y="3748933"/>
            <a:ext cx="822077" cy="227460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3CEF6D-6B6C-6255-164C-0EB14464DDA1}"/>
              </a:ext>
            </a:extLst>
          </p:cNvPr>
          <p:cNvCxnSpPr>
            <a:cxnSpLocks/>
          </p:cNvCxnSpPr>
          <p:nvPr/>
        </p:nvCxnSpPr>
        <p:spPr>
          <a:xfrm>
            <a:off x="11108467" y="4841133"/>
            <a:ext cx="494156" cy="118240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311C7F-72C0-14F8-7801-9F30035790F0}"/>
              </a:ext>
            </a:extLst>
          </p:cNvPr>
          <p:cNvCxnSpPr>
            <a:cxnSpLocks/>
          </p:cNvCxnSpPr>
          <p:nvPr/>
        </p:nvCxnSpPr>
        <p:spPr>
          <a:xfrm>
            <a:off x="10232709" y="2022520"/>
            <a:ext cx="1346711" cy="400101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84726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34"/>
          <p:cNvSpPr txBox="1"/>
          <p:nvPr/>
        </p:nvSpPr>
        <p:spPr>
          <a:xfrm>
            <a:off x="489347" y="860556"/>
            <a:ext cx="11213305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Poppins"/>
                <a:ea typeface="Poppins"/>
                <a:cs typeface="Poppins"/>
                <a:sym typeface="Poppins"/>
              </a:rPr>
              <a:t>NSHF Contacts</a:t>
            </a:r>
            <a:endParaRPr sz="14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3" name="Google Shape;723;p34"/>
          <p:cNvSpPr txBox="1"/>
          <p:nvPr/>
        </p:nvSpPr>
        <p:spPr>
          <a:xfrm>
            <a:off x="113026" y="2995352"/>
            <a:ext cx="11589626" cy="335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Dr. Rita Roy</a:t>
            </a:r>
            <a:endParaRPr sz="14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NSHF Chief Executive Officer</a:t>
            </a:r>
            <a:endParaRPr sz="14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sng" strike="noStrike" cap="none" dirty="0">
                <a:solidFill>
                  <a:srgbClr val="0070C0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rroy@spinehealth.org</a:t>
            </a:r>
            <a:r>
              <a:rPr lang="en-US" sz="2400" b="0" i="0" u="sng" strike="noStrike" cap="none" dirty="0">
                <a:solidFill>
                  <a:srgbClr val="0070C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u="sng" dirty="0">
              <a:solidFill>
                <a:srgbClr val="0070C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David Lee, MA</a:t>
            </a:r>
            <a:endParaRPr lang="en-US" sz="14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NSHF Partnerships and Program Lead, Spine and Bone Health</a:t>
            </a:r>
            <a:endParaRPr lang="en-US" sz="14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sng" strike="noStrike" cap="none" dirty="0">
                <a:solidFill>
                  <a:srgbClr val="0070C0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dlee@spinehealth.org</a:t>
            </a:r>
            <a:r>
              <a:rPr lang="en-US" sz="2400" b="0" i="0" u="sng" strike="noStrike" cap="none" dirty="0">
                <a:solidFill>
                  <a:srgbClr val="0070C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400" b="0" i="0" u="none" strike="noStrike" cap="non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594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oppins"/>
              <a:buNone/>
            </a:pPr>
            <a:r>
              <a:rPr lang="en-US" sz="3200" dirty="0"/>
              <a:t>Impact of Spine and Bone Health – United States</a:t>
            </a:r>
            <a:endParaRPr dirty="0"/>
          </a:p>
        </p:txBody>
      </p:sp>
      <p:pic>
        <p:nvPicPr>
          <p:cNvPr id="188" name="Google Shape;188;p35" descr="A close-up of a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9046" y="1559938"/>
            <a:ext cx="5739994" cy="300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5" descr="A person in a white coa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960" y="1559938"/>
            <a:ext cx="5739993" cy="300393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5"/>
          <p:cNvSpPr txBox="1"/>
          <p:nvPr/>
        </p:nvSpPr>
        <p:spPr>
          <a:xfrm>
            <a:off x="345840" y="4973570"/>
            <a:ext cx="2979681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2,300,000</a:t>
            </a:r>
            <a:r>
              <a:rPr kumimoji="0" 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Fragility fractures occurred in 2,000,000 Medicare patients (2015)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5"/>
          <p:cNvSpPr txBox="1"/>
          <p:nvPr/>
        </p:nvSpPr>
        <p:spPr>
          <a:xfrm>
            <a:off x="4236250" y="4973570"/>
            <a:ext cx="349458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9%</a:t>
            </a:r>
            <a:r>
              <a:rPr kumimoji="0" 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 female Medicare fee for service beneficiaries received a bone mineral test within 6 months of their fracture (2015)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588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5"/>
          <p:cNvSpPr txBox="1"/>
          <p:nvPr/>
        </p:nvSpPr>
        <p:spPr>
          <a:xfrm>
            <a:off x="8376131" y="4962115"/>
            <a:ext cx="3652909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$25 Billion</a:t>
            </a:r>
            <a:r>
              <a:rPr kumimoji="0" 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Anticipated annual cost of treating fragility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fractures each year (2025)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CA800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5"/>
          <p:cNvSpPr txBox="1"/>
          <p:nvPr/>
        </p:nvSpPr>
        <p:spPr>
          <a:xfrm>
            <a:off x="162960" y="6427471"/>
            <a:ext cx="10365126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r>
              <a:rPr kumimoji="0" lang="en-US" sz="800" b="0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Medicare cost of osteoporotic fractures: The clinical and cost burden of an important consequence of osteoporosis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Milliman Research Report (August 2019).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DAF42DDB-716C-1E10-476B-28144378F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>
            <a:extLst>
              <a:ext uri="{FF2B5EF4-FFF2-40B4-BE49-F238E27FC236}">
                <a16:creationId xmlns:a16="http://schemas.microsoft.com/office/drawing/2014/main" id="{B1068D44-89D7-8378-6CE8-5CD3FC5D9A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594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oppins"/>
              <a:buNone/>
            </a:pPr>
            <a:r>
              <a:rPr lang="en-US" sz="3200" dirty="0"/>
              <a:t>Impact of Spine and Bone Health – Global</a:t>
            </a:r>
            <a:endParaRPr dirty="0"/>
          </a:p>
        </p:txBody>
      </p:sp>
      <p:sp>
        <p:nvSpPr>
          <p:cNvPr id="193" name="Google Shape;193;p35">
            <a:extLst>
              <a:ext uri="{FF2B5EF4-FFF2-40B4-BE49-F238E27FC236}">
                <a16:creationId xmlns:a16="http://schemas.microsoft.com/office/drawing/2014/main" id="{72A82352-5584-D5DE-3DC0-479C2D0E9870}"/>
              </a:ext>
            </a:extLst>
          </p:cNvPr>
          <p:cNvSpPr txBox="1"/>
          <p:nvPr/>
        </p:nvSpPr>
        <p:spPr>
          <a:xfrm>
            <a:off x="522317" y="5891292"/>
            <a:ext cx="11456323" cy="9002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Kanis, JA, et al., A reference standard for the description of osteoporosis.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2008. 42: 467-75</a:t>
            </a:r>
            <a:endParaRPr kumimoji="0" lang="en-US" sz="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Burden Disease Fracture Collaborators. Global, regional, and national burden of bone fractures in 204 countries and territories, 1990-2019: a systematic analysis from the global burden of disease study 2019.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Lancet Healthy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Longev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2021; 2(9): e580–e592.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Melton, L.J., 3rd, et al., Perspective. How many women have osteoporosis?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 Bone Miner Res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1992. 7(9): 1005-10.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Melton, L.J., 3rd, et al., Bone density and fracture risk in men.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 Bone Miner Res,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1998. 13(12): 1915-23.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Delmas, PD, et al., Underdiagnosis of vertebral fractures is a worldwide problem: the IMPACT study.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 Bone Miner Res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2005. 20(4): p. 557-63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A8ACD-7489-9194-A997-47EB9020DF3F}"/>
              </a:ext>
            </a:extLst>
          </p:cNvPr>
          <p:cNvSpPr txBox="1"/>
          <p:nvPr/>
        </p:nvSpPr>
        <p:spPr>
          <a:xfrm>
            <a:off x="581192" y="1442001"/>
            <a:ext cx="11029616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Osteoporosis affects 21.2% of women and 6.3% of men over the age of 50 globally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Based on the world population of men and women,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500 million men and women worldwide are affected by osteoporosis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70 fractures caused by osteoporosis occur every minute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37 million fractures annually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 individuals aged over 55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AA836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1 in 3 women and 1 in 5 men over age 50 will experience a fracture caused by osteoporosis in their lifetime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3 4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Only one-third of vertebral fractures come to clinical attention and under-diagnosis of vertebral fracture is a worldwide problem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proportion of vertebral fractures that go unrecognized are as high as 46% in Latin America, 45% in North America, and 29% in Europe/South Africa/Australia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AA836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A836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rId3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A836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  <a:hlinkClick r:id="rId3"/>
              </a:rPr>
              <a:t>1]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451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 txBox="1">
            <a:spLocks noGrp="1"/>
          </p:cNvSpPr>
          <p:nvPr>
            <p:ph type="title"/>
          </p:nvPr>
        </p:nvSpPr>
        <p:spPr>
          <a:xfrm>
            <a:off x="373374" y="1051291"/>
            <a:ext cx="11029616" cy="594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oppins"/>
              <a:buNone/>
            </a:pPr>
            <a:r>
              <a:rPr lang="en-US" sz="3200" dirty="0"/>
              <a:t>Spine Health Optimization: Connecting Spine and Bone Health for Better Surgical Outcomes</a:t>
            </a:r>
            <a:endParaRPr dirty="0"/>
          </a:p>
        </p:txBody>
      </p:sp>
      <p:sp>
        <p:nvSpPr>
          <p:cNvPr id="289" name="Google Shape;289;p37"/>
          <p:cNvSpPr txBox="1"/>
          <p:nvPr/>
        </p:nvSpPr>
        <p:spPr>
          <a:xfrm>
            <a:off x="373374" y="1645897"/>
            <a:ext cx="5172293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All adult patients undergoing spinal instrumented surgery should have their bone density assessed pre-operatively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Optimizing spine health before surgery is a crucial step for improving patient outcomes and reducing complications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NSHF is educating spine surgeons and non-surgeons to improve bone health and increase patient outcomes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0" name="Google Shape;290;p37"/>
          <p:cNvSpPr txBox="1"/>
          <p:nvPr/>
        </p:nvSpPr>
        <p:spPr>
          <a:xfrm>
            <a:off x="6096000" y="6197055"/>
            <a:ext cx="880317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US" sz="800" b="0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PLoS One</a:t>
            </a:r>
            <a:r>
              <a:rPr kumimoji="0" lang="en-US" sz="800" b="0" i="0" u="sng" strike="noStrike" kern="0" cap="none" spc="0" normalizeH="0" baseline="0" noProof="0" dirty="0">
                <a:ln>
                  <a:noFill/>
                </a:ln>
                <a:solidFill>
                  <a:srgbClr val="DBE2B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2023; 18(5): e0286110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800" b="0" i="1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https://www.ncbi.nlm.nih.gov/pmc/articles/PMC10212156/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37"/>
          <p:cNvPicPr preferRelativeResize="0"/>
          <p:nvPr/>
        </p:nvPicPr>
        <p:blipFill rotWithShape="1">
          <a:blip r:embed="rId4">
            <a:alphaModFix/>
          </a:blip>
          <a:srcRect l="18215" t="42909" r="33460" b="12969"/>
          <a:stretch/>
        </p:blipFill>
        <p:spPr>
          <a:xfrm>
            <a:off x="5721473" y="2658533"/>
            <a:ext cx="6097151" cy="336973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7"/>
          <p:cNvSpPr txBox="1"/>
          <p:nvPr/>
        </p:nvSpPr>
        <p:spPr>
          <a:xfrm>
            <a:off x="5842000" y="1935427"/>
            <a:ext cx="597662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Age- and sex-specific prevalence of osteoporosis in patients undergoing spine surgery (per meta-analysis)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A1E06AC1-961F-A98D-5D10-0227C0981D3A}"/>
              </a:ext>
            </a:extLst>
          </p:cNvPr>
          <p:cNvSpPr txBox="1"/>
          <p:nvPr/>
        </p:nvSpPr>
        <p:spPr>
          <a:xfrm>
            <a:off x="437907" y="692278"/>
            <a:ext cx="11754093" cy="475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 panose="00000500000000000000" pitchFamily="2" charset="0"/>
                <a:ea typeface="Object Sans Bold"/>
                <a:cs typeface="Poppins" panose="00000500000000000000" pitchFamily="2" charset="0"/>
                <a:sym typeface="Object Sans Bold"/>
              </a:rPr>
              <a:t>NSHF Spine &amp; Bone Health Task Force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101CBA4-A247-AE55-DD17-A02A58FD7537}"/>
              </a:ext>
            </a:extLst>
          </p:cNvPr>
          <p:cNvSpPr txBox="1"/>
          <p:nvPr/>
        </p:nvSpPr>
        <p:spPr>
          <a:xfrm>
            <a:off x="437907" y="1335071"/>
            <a:ext cx="4320906" cy="6508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6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33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Object Sans"/>
              <a:cs typeface="Object Sans"/>
              <a:sym typeface="Object Sans"/>
            </a:endParaRPr>
          </a:p>
          <a:p>
            <a:pPr marL="8467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  <a:sym typeface="Arial"/>
              </a:rPr>
              <a:t>NSHF’s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  <a:sym typeface="Arial"/>
              </a:rPr>
              <a:t>Spine &amp; Bone Health Task Force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  <a:sym typeface="Arial"/>
              </a:rPr>
              <a:t> is focused on steering NSHF’s strategic activities around spine and bone health.</a:t>
            </a:r>
          </a:p>
          <a:p>
            <a:pPr marL="8467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Source Sans Pro" panose="020B0503030403020204" pitchFamily="34" charset="0"/>
              <a:cs typeface="Poppins" panose="00000500000000000000" pitchFamily="2" charset="0"/>
              <a:sym typeface="Arial"/>
            </a:endParaRPr>
          </a:p>
          <a:p>
            <a:pPr marL="8467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  <a:sym typeface="Arial"/>
              </a:rPr>
              <a:t>A central focus of our Task Force activities: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spine and bone health patient and health professional education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Improve patient outcomes regarding the diagnosis and treatment of osteoporosis (as it relates to spine surgery)</a:t>
            </a:r>
          </a:p>
          <a:p>
            <a:pPr marL="8467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Source Sans Pro" panose="020B0503030403020204" pitchFamily="34" charset="0"/>
              <a:cs typeface="Poppins" panose="00000500000000000000" pitchFamily="2" charset="0"/>
              <a:sym typeface="Arial"/>
            </a:endParaRPr>
          </a:p>
          <a:p>
            <a:pPr marL="8467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8467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-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/>
              <a:sym typeface="Arial"/>
            </a:endParaRPr>
          </a:p>
          <a:p>
            <a:pPr marL="8467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-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/>
              <a:sym typeface="Arial"/>
            </a:endParaRPr>
          </a:p>
          <a:p>
            <a:pPr marL="8467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196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33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Object Sans"/>
              <a:cs typeface="Object Sans"/>
              <a:sym typeface="Object Sans"/>
              <a:hlinkClick r:id="rId2" tooltip="http://spinehealth.org/bonehub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1127401A-862C-753A-9968-4BE9F5DC111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9933" y="1335071"/>
            <a:ext cx="3155680" cy="785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E3C78E-8760-74E9-579C-A228FAFDBB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19" t="29029" r="20906" b="38569"/>
          <a:stretch/>
        </p:blipFill>
        <p:spPr>
          <a:xfrm>
            <a:off x="5036591" y="2120850"/>
            <a:ext cx="6312311" cy="2323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855304-8715-5C7B-5A9E-DAFFE7D324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19" t="60134" r="36399" b="5973"/>
          <a:stretch/>
        </p:blipFill>
        <p:spPr>
          <a:xfrm>
            <a:off x="5897973" y="4351809"/>
            <a:ext cx="4789691" cy="250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95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F487FBA6-0C21-6E29-0717-38EA6D9BC070}"/>
              </a:ext>
            </a:extLst>
          </p:cNvPr>
          <p:cNvSpPr txBox="1"/>
          <p:nvPr/>
        </p:nvSpPr>
        <p:spPr>
          <a:xfrm>
            <a:off x="419897" y="5966607"/>
            <a:ext cx="4023291" cy="930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Object Sans"/>
              <a:cs typeface="Object Sans"/>
              <a:sym typeface="Object Sans"/>
            </a:endParaRPr>
          </a:p>
          <a:p>
            <a:pPr marL="0" marR="0" lvl="0" indent="0" algn="ctr" defTabSz="609630" rtl="0" eaLnBrk="1" fontAlgn="auto" latinLnBrk="0" hangingPunct="1">
              <a:lnSpc>
                <a:spcPts val="19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ource Sans Pro" panose="020B0503030403020204" pitchFamily="34" charset="0"/>
                <a:ea typeface="Object Sans"/>
                <a:cs typeface="Object Sans"/>
                <a:sym typeface="Object Sans"/>
                <a:hlinkClick r:id="rId2" tooltip="http://spinehealth.org/bonehu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www.bonehub.org </a:t>
            </a:r>
          </a:p>
          <a:p>
            <a:pPr marL="0" marR="0" lvl="0" indent="0" algn="l" defTabSz="609630" rtl="0" eaLnBrk="1" fontAlgn="auto" latinLnBrk="0" hangingPunct="1">
              <a:lnSpc>
                <a:spcPts val="19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133" b="1" i="0" u="sng" strike="noStrike" kern="1200" cap="none" spc="0" normalizeH="0" baseline="0" noProof="0" dirty="0">
              <a:ln>
                <a:noFill/>
              </a:ln>
              <a:solidFill>
                <a:srgbClr val="9ACDED"/>
              </a:solidFill>
              <a:effectLst/>
              <a:uLnTx/>
              <a:uFillTx/>
              <a:latin typeface="Source Sans Pro" panose="020B0503030403020204" pitchFamily="34" charset="0"/>
              <a:ea typeface="Object Sans"/>
              <a:cs typeface="Object Sans"/>
              <a:sym typeface="Object Sans"/>
              <a:hlinkClick r:id="rId2" tooltip="http://spinehealth.org/bonehub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D5926DB-0121-D216-9DCC-E55ADD26C0CB}"/>
              </a:ext>
            </a:extLst>
          </p:cNvPr>
          <p:cNvSpPr txBox="1"/>
          <p:nvPr/>
        </p:nvSpPr>
        <p:spPr>
          <a:xfrm>
            <a:off x="617255" y="742967"/>
            <a:ext cx="3861496" cy="1442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7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Object Sans Bold"/>
                <a:cs typeface="Object Sans Bold"/>
                <a:sym typeface="Object Sans Bold"/>
              </a:rPr>
              <a:t>National Spine Health Foundation </a:t>
            </a:r>
          </a:p>
          <a:p>
            <a:pPr marL="0" marR="0" lvl="0" indent="0" algn="l" defTabSz="609630" rtl="0" eaLnBrk="1" fontAlgn="auto" latinLnBrk="0" hangingPunct="1">
              <a:lnSpc>
                <a:spcPts val="37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Object Sans Bold"/>
                <a:cs typeface="Object Sans Bold"/>
                <a:sym typeface="Object Sans Bold"/>
              </a:rPr>
              <a:t>Bone Hub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BE092-695F-9D22-C1AC-2766EE7F9E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896" t="27153" r="16491" b="59232"/>
          <a:stretch/>
        </p:blipFill>
        <p:spPr>
          <a:xfrm>
            <a:off x="152869" y="2408602"/>
            <a:ext cx="4837900" cy="13464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99904D-D484-E373-49B5-EA9B69F4624A}"/>
              </a:ext>
            </a:extLst>
          </p:cNvPr>
          <p:cNvSpPr txBox="1"/>
          <p:nvPr/>
        </p:nvSpPr>
        <p:spPr>
          <a:xfrm>
            <a:off x="207925" y="794628"/>
            <a:ext cx="11903719" cy="475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 panose="00000500000000000000" pitchFamily="2" charset="0"/>
                <a:ea typeface="Object Sans Bold"/>
                <a:cs typeface="Poppins" panose="00000500000000000000" pitchFamily="2" charset="0"/>
                <a:sym typeface="Object Sans Bold"/>
              </a:rPr>
              <a:t>Patient and Professional Spine and Bone Health Content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6A1FE-20F4-24AC-0FCD-C1605B8459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323" t="51281" r="11149" b="18044"/>
          <a:stretch/>
        </p:blipFill>
        <p:spPr>
          <a:xfrm>
            <a:off x="311911" y="3810253"/>
            <a:ext cx="3295637" cy="12136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0F5A42-C712-6B47-DE03-C95417465F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55" t="29182" r="8105" b="9779"/>
          <a:stretch/>
        </p:blipFill>
        <p:spPr>
          <a:xfrm>
            <a:off x="2167201" y="4541996"/>
            <a:ext cx="3114076" cy="14796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F86411-96E9-2551-3E29-56AB96294F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26" t="27153" r="49104" b="62022"/>
          <a:stretch/>
        </p:blipFill>
        <p:spPr>
          <a:xfrm>
            <a:off x="0" y="1436392"/>
            <a:ext cx="5143638" cy="1040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49FD75-2B89-8B4B-E221-1AF6358CCA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091" t="17940" r="19232" b="17333"/>
          <a:stretch/>
        </p:blipFill>
        <p:spPr>
          <a:xfrm>
            <a:off x="5662847" y="1464286"/>
            <a:ext cx="6529153" cy="4424578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6F8B53F5-FC3D-61C1-DB78-82E02200E614}"/>
              </a:ext>
            </a:extLst>
          </p:cNvPr>
          <p:cNvSpPr txBox="1"/>
          <p:nvPr/>
        </p:nvSpPr>
        <p:spPr>
          <a:xfrm>
            <a:off x="6266218" y="5917180"/>
            <a:ext cx="5080000" cy="930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9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133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Object Sans"/>
              <a:cs typeface="Object Sans"/>
              <a:sym typeface="Object Sans"/>
              <a:hlinkClick r:id="rId7" tooltip="http://cme.spinehealth.org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ource Sans Pro" panose="020B0503030403020204" pitchFamily="34" charset="0"/>
                <a:ea typeface="Object Sans"/>
                <a:cs typeface="Object Sans"/>
                <a:sym typeface="Object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cme.spinehealth.org</a:t>
            </a:r>
          </a:p>
          <a:p>
            <a:pPr marL="0" marR="0" lvl="0" indent="0" algn="l" defTabSz="609630" rtl="0" eaLnBrk="1" fontAlgn="auto" latinLnBrk="0" hangingPunct="1">
              <a:lnSpc>
                <a:spcPts val="19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133" b="1" i="0" u="sng" strike="noStrike" kern="1200" cap="none" spc="0" normalizeH="0" baseline="0" noProof="0" dirty="0">
              <a:ln>
                <a:noFill/>
              </a:ln>
              <a:solidFill>
                <a:srgbClr val="9ACDED"/>
              </a:solidFill>
              <a:effectLst/>
              <a:uLnTx/>
              <a:uFillTx/>
              <a:latin typeface="Source Sans Pro" panose="020B0503030403020204" pitchFamily="34" charset="0"/>
              <a:ea typeface="Object Sans"/>
              <a:cs typeface="Object Sans"/>
              <a:sym typeface="Object Sans"/>
              <a:hlinkClick r:id="rId2" tooltip="http://spinehealth.org/bonehub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29AA1A-D705-941B-134C-D04F6E7077FA}"/>
              </a:ext>
            </a:extLst>
          </p:cNvPr>
          <p:cNvCxnSpPr>
            <a:cxnSpLocks/>
          </p:cNvCxnSpPr>
          <p:nvPr/>
        </p:nvCxnSpPr>
        <p:spPr>
          <a:xfrm>
            <a:off x="5400099" y="1464286"/>
            <a:ext cx="94614" cy="5144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814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193A0DCA-2FE6-D0EE-8197-BA447AF03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7">
            <a:extLst>
              <a:ext uri="{FF2B5EF4-FFF2-40B4-BE49-F238E27FC236}">
                <a16:creationId xmlns:a16="http://schemas.microsoft.com/office/drawing/2014/main" id="{BA128DB1-8C28-7B0B-091A-38B794B871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509" y="1219200"/>
            <a:ext cx="11029616" cy="594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oppins"/>
              <a:buNone/>
            </a:pPr>
            <a:r>
              <a:rPr lang="en-US" sz="3200" dirty="0"/>
              <a:t>NSHF Spine and Bone Health Patient Survey      (Using Results to Identify Knowledge Gaps)</a:t>
            </a:r>
            <a:endParaRPr dirty="0"/>
          </a:p>
        </p:txBody>
      </p:sp>
      <p:sp>
        <p:nvSpPr>
          <p:cNvPr id="93" name="Google Shape;93;p37">
            <a:extLst>
              <a:ext uri="{FF2B5EF4-FFF2-40B4-BE49-F238E27FC236}">
                <a16:creationId xmlns:a16="http://schemas.microsoft.com/office/drawing/2014/main" id="{FB545A6C-A41C-51E7-3AED-AEC6B1AC7BD0}"/>
              </a:ext>
            </a:extLst>
          </p:cNvPr>
          <p:cNvSpPr txBox="1"/>
          <p:nvPr/>
        </p:nvSpPr>
        <p:spPr>
          <a:xfrm>
            <a:off x="341509" y="2133600"/>
            <a:ext cx="11285226" cy="45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NSHF conducted a </a:t>
            </a:r>
            <a:r>
              <a:rPr kumimoji="0" lang="en-US" sz="17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10 question online survey on spine and bone health </a:t>
            </a: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in Q4 2024 which received a total of </a:t>
            </a:r>
            <a:r>
              <a:rPr kumimoji="0" lang="en-US" sz="17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1,440 responses;</a:t>
            </a: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results: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Overall, </a:t>
            </a:r>
            <a:r>
              <a:rPr kumimoji="0" lang="en-US" sz="17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56.6%</a:t>
            </a: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of respondents achieved quiz scores of 80% or above</a:t>
            </a: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Over 90% </a:t>
            </a: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across all age groups correctly recognized that bones weaken with age, while awareness of osteoporosis medications increased with age</a:t>
            </a: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Among respondents </a:t>
            </a:r>
            <a:r>
              <a:rPr kumimoji="0" lang="en-US" sz="17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diagnosed with a spine condition:</a:t>
            </a: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55.2%</a:t>
            </a: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achieved a quiz score of 80% or better</a:t>
            </a: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52.4% </a:t>
            </a: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reported having had a bone density test, compared to </a:t>
            </a:r>
            <a:r>
              <a:rPr kumimoji="0" lang="en-US" sz="17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31.7% </a:t>
            </a: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of those without a spine condition</a:t>
            </a: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Interest in learning about bone health treatments was significantly higher among respondents with spine conditions </a:t>
            </a:r>
            <a:r>
              <a:rPr kumimoji="0" lang="en-US" sz="17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(78.1%) </a:t>
            </a: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than those without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In respondents with </a:t>
            </a:r>
            <a:r>
              <a:rPr kumimoji="0" lang="en-US" sz="17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history of spine surgery: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15.9%</a:t>
            </a: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reported prior bone health evaluation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84.0% </a:t>
            </a: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expressed interest in learning about treatment options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Most respondents </a:t>
            </a:r>
            <a:r>
              <a:rPr kumimoji="0" lang="en-US" sz="17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(70.6%) </a:t>
            </a:r>
            <a:r>
              <a:rPr kumimoji="0" lang="en-US" sz="17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indicated interest in improving or restoring bone health</a:t>
            </a:r>
          </a:p>
        </p:txBody>
      </p:sp>
    </p:spTree>
    <p:extLst>
      <p:ext uri="{BB962C8B-B14F-4D97-AF65-F5344CB8AC3E}">
        <p14:creationId xmlns:p14="http://schemas.microsoft.com/office/powerpoint/2010/main" val="363477797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Custom 1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76BD"/>
      </a:accent1>
      <a:accent2>
        <a:srgbClr val="FAA61A"/>
      </a:accent2>
      <a:accent3>
        <a:srgbClr val="A5B859"/>
      </a:accent3>
      <a:accent4>
        <a:srgbClr val="17365D"/>
      </a:accent4>
      <a:accent5>
        <a:srgbClr val="A7E8FF"/>
      </a:accent5>
      <a:accent6>
        <a:srgbClr val="FDD799"/>
      </a:accent6>
      <a:hlink>
        <a:srgbClr val="DBE2BC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2511</Words>
  <Application>Microsoft Office PowerPoint</Application>
  <PresentationFormat>Widescreen</PresentationFormat>
  <Paragraphs>515</Paragraphs>
  <Slides>39</Slides>
  <Notes>7</Notes>
  <HiddenSlides>3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Poppins Black</vt:lpstr>
      <vt:lpstr>Calibri</vt:lpstr>
      <vt:lpstr>Corbel</vt:lpstr>
      <vt:lpstr>Poppins</vt:lpstr>
      <vt:lpstr>Charis SIL</vt:lpstr>
      <vt:lpstr>Arial Narrow</vt:lpstr>
      <vt:lpstr>Wingdings</vt:lpstr>
      <vt:lpstr>Source Sans Pro</vt:lpstr>
      <vt:lpstr>Arial</vt:lpstr>
      <vt:lpstr>Roboto</vt:lpstr>
      <vt:lpstr>Noto Sans Symbols</vt:lpstr>
      <vt:lpstr>DividendVTI</vt:lpstr>
      <vt:lpstr>Office Theme</vt:lpstr>
      <vt:lpstr>PowerPoint Presentation</vt:lpstr>
      <vt:lpstr>National Spine Health Foundation (NSHF) Overview</vt:lpstr>
      <vt:lpstr>PowerPoint Presentation</vt:lpstr>
      <vt:lpstr>Impact of Spine and Bone Health – United States</vt:lpstr>
      <vt:lpstr>Impact of Spine and Bone Health – Global</vt:lpstr>
      <vt:lpstr>Spine Health Optimization: Connecting Spine and Bone Health for Better Surgical Outcomes</vt:lpstr>
      <vt:lpstr>PowerPoint Presentation</vt:lpstr>
      <vt:lpstr>PowerPoint Presentation</vt:lpstr>
      <vt:lpstr>NSHF Spine and Bone Health Patient Survey      (Using Results to Identify Knowledge Gaps)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Karras</dc:creator>
  <cp:lastModifiedBy>David Lee</cp:lastModifiedBy>
  <cp:revision>34</cp:revision>
  <dcterms:created xsi:type="dcterms:W3CDTF">2023-05-01T12:23:45Z</dcterms:created>
  <dcterms:modified xsi:type="dcterms:W3CDTF">2025-05-27T02:56:39Z</dcterms:modified>
</cp:coreProperties>
</file>